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25"/>
  </p:notesMasterIdLst>
  <p:handoutMasterIdLst>
    <p:handoutMasterId r:id="rId126"/>
  </p:handoutMasterIdLst>
  <p:sldIdLst>
    <p:sldId id="256" r:id="rId2"/>
    <p:sldId id="264" r:id="rId3"/>
    <p:sldId id="269" r:id="rId4"/>
    <p:sldId id="271" r:id="rId5"/>
    <p:sldId id="268" r:id="rId6"/>
    <p:sldId id="492" r:id="rId7"/>
    <p:sldId id="599" r:id="rId8"/>
    <p:sldId id="600" r:id="rId9"/>
    <p:sldId id="273" r:id="rId10"/>
    <p:sldId id="274" r:id="rId11"/>
    <p:sldId id="275" r:id="rId12"/>
    <p:sldId id="276" r:id="rId13"/>
    <p:sldId id="277" r:id="rId14"/>
    <p:sldId id="278" r:id="rId15"/>
    <p:sldId id="533" r:id="rId16"/>
    <p:sldId id="535" r:id="rId17"/>
    <p:sldId id="541" r:id="rId18"/>
    <p:sldId id="534" r:id="rId19"/>
    <p:sldId id="602" r:id="rId20"/>
    <p:sldId id="603" r:id="rId21"/>
    <p:sldId id="520" r:id="rId22"/>
    <p:sldId id="281" r:id="rId23"/>
    <p:sldId id="283" r:id="rId24"/>
    <p:sldId id="284" r:id="rId25"/>
    <p:sldId id="522" r:id="rId26"/>
    <p:sldId id="282" r:id="rId27"/>
    <p:sldId id="289" r:id="rId28"/>
    <p:sldId id="553" r:id="rId29"/>
    <p:sldId id="554" r:id="rId30"/>
    <p:sldId id="545" r:id="rId31"/>
    <p:sldId id="546" r:id="rId32"/>
    <p:sldId id="547" r:id="rId33"/>
    <p:sldId id="548" r:id="rId34"/>
    <p:sldId id="549" r:id="rId35"/>
    <p:sldId id="543" r:id="rId36"/>
    <p:sldId id="557" r:id="rId37"/>
    <p:sldId id="500" r:id="rId38"/>
    <p:sldId id="559" r:id="rId39"/>
    <p:sldId id="290" r:id="rId40"/>
    <p:sldId id="566" r:id="rId41"/>
    <p:sldId id="589" r:id="rId42"/>
    <p:sldId id="585" r:id="rId43"/>
    <p:sldId id="501" r:id="rId44"/>
    <p:sldId id="586" r:id="rId45"/>
    <p:sldId id="605" r:id="rId46"/>
    <p:sldId id="581" r:id="rId47"/>
    <p:sldId id="609" r:id="rId48"/>
    <p:sldId id="607" r:id="rId49"/>
    <p:sldId id="606" r:id="rId50"/>
    <p:sldId id="562" r:id="rId51"/>
    <p:sldId id="563" r:id="rId52"/>
    <p:sldId id="564" r:id="rId53"/>
    <p:sldId id="565" r:id="rId54"/>
    <p:sldId id="293" r:id="rId55"/>
    <p:sldId id="294" r:id="rId56"/>
    <p:sldId id="448" r:id="rId57"/>
    <p:sldId id="451" r:id="rId58"/>
    <p:sldId id="452" r:id="rId59"/>
    <p:sldId id="453" r:id="rId60"/>
    <p:sldId id="455" r:id="rId61"/>
    <p:sldId id="456" r:id="rId62"/>
    <p:sldId id="457" r:id="rId63"/>
    <p:sldId id="458" r:id="rId64"/>
    <p:sldId id="578" r:id="rId65"/>
    <p:sldId id="464" r:id="rId66"/>
    <p:sldId id="465" r:id="rId67"/>
    <p:sldId id="466" r:id="rId68"/>
    <p:sldId id="579" r:id="rId69"/>
    <p:sldId id="468" r:id="rId70"/>
    <p:sldId id="469" r:id="rId71"/>
    <p:sldId id="470" r:id="rId72"/>
    <p:sldId id="471" r:id="rId73"/>
    <p:sldId id="525" r:id="rId74"/>
    <p:sldId id="483" r:id="rId75"/>
    <p:sldId id="484" r:id="rId76"/>
    <p:sldId id="485" r:id="rId77"/>
    <p:sldId id="486" r:id="rId78"/>
    <p:sldId id="487" r:id="rId79"/>
    <p:sldId id="488" r:id="rId80"/>
    <p:sldId id="489" r:id="rId81"/>
    <p:sldId id="490" r:id="rId82"/>
    <p:sldId id="312" r:id="rId83"/>
    <p:sldId id="316" r:id="rId84"/>
    <p:sldId id="315" r:id="rId85"/>
    <p:sldId id="317" r:id="rId86"/>
    <p:sldId id="318" r:id="rId87"/>
    <p:sldId id="319" r:id="rId88"/>
    <p:sldId id="320" r:id="rId89"/>
    <p:sldId id="321" r:id="rId90"/>
    <p:sldId id="322" r:id="rId91"/>
    <p:sldId id="524" r:id="rId92"/>
    <p:sldId id="323" r:id="rId93"/>
    <p:sldId id="324" r:id="rId94"/>
    <p:sldId id="328" r:id="rId95"/>
    <p:sldId id="325" r:id="rId96"/>
    <p:sldId id="595" r:id="rId97"/>
    <p:sldId id="596" r:id="rId98"/>
    <p:sldId id="327" r:id="rId99"/>
    <p:sldId id="329" r:id="rId100"/>
    <p:sldId id="330" r:id="rId101"/>
    <p:sldId id="332" r:id="rId102"/>
    <p:sldId id="343" r:id="rId103"/>
    <p:sldId id="611" r:id="rId104"/>
    <p:sldId id="614" r:id="rId105"/>
    <p:sldId id="615" r:id="rId106"/>
    <p:sldId id="333" r:id="rId107"/>
    <p:sldId id="334" r:id="rId108"/>
    <p:sldId id="335" r:id="rId109"/>
    <p:sldId id="336" r:id="rId110"/>
    <p:sldId id="337" r:id="rId111"/>
    <p:sldId id="347" r:id="rId112"/>
    <p:sldId id="338" r:id="rId113"/>
    <p:sldId id="348" r:id="rId114"/>
    <p:sldId id="339" r:id="rId115"/>
    <p:sldId id="340" r:id="rId116"/>
    <p:sldId id="597" r:id="rId117"/>
    <p:sldId id="341" r:id="rId118"/>
    <p:sldId id="349" r:id="rId119"/>
    <p:sldId id="350" r:id="rId120"/>
    <p:sldId id="351" r:id="rId121"/>
    <p:sldId id="352" r:id="rId122"/>
    <p:sldId id="342" r:id="rId123"/>
    <p:sldId id="610" r:id="rId12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87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8DE910-DA82-4254-91E0-478D48CA5338}" type="doc">
      <dgm:prSet loTypeId="urn:microsoft.com/office/officeart/2005/8/layout/gear1" loCatId="relationship" qsTypeId="urn:microsoft.com/office/officeart/2005/8/quickstyle/simple5" qsCatId="simple" csTypeId="urn:microsoft.com/office/officeart/2005/8/colors/accent1_2" csCatId="accent1" phldr="1"/>
      <dgm:spPr/>
    </dgm:pt>
    <dgm:pt modelId="{FEBAAB69-A61F-471B-B4A8-B6E88C56B542}">
      <dgm:prSet phldrT="[文字]"/>
      <dgm:spPr>
        <a:solidFill>
          <a:srgbClr val="FF9999"/>
        </a:solidFill>
      </dgm:spPr>
      <dgm:t>
        <a:bodyPr/>
        <a:lstStyle/>
        <a:p>
          <a:r>
            <a:rPr lang="zh-TW" altLang="en-US" dirty="0"/>
            <a:t>共好</a:t>
          </a:r>
        </a:p>
      </dgm:t>
    </dgm:pt>
    <dgm:pt modelId="{F8FE25B3-1CF5-49E0-8CBC-1C727D83EB92}" type="parTrans" cxnId="{0A15187D-2FA4-45FF-BF7E-06FD4DACF3D8}">
      <dgm:prSet/>
      <dgm:spPr/>
      <dgm:t>
        <a:bodyPr/>
        <a:lstStyle/>
        <a:p>
          <a:endParaRPr lang="zh-TW" altLang="en-US"/>
        </a:p>
      </dgm:t>
    </dgm:pt>
    <dgm:pt modelId="{BFC0420A-038F-41DB-B5C1-4F7E0D1D2F25}" type="sibTrans" cxnId="{0A15187D-2FA4-45FF-BF7E-06FD4DACF3D8}">
      <dgm:prSet/>
      <dgm:spPr/>
      <dgm:t>
        <a:bodyPr/>
        <a:lstStyle/>
        <a:p>
          <a:endParaRPr lang="zh-TW" altLang="en-US"/>
        </a:p>
      </dgm:t>
    </dgm:pt>
    <dgm:pt modelId="{043C4E3F-5121-459D-895E-414A114C06A1}">
      <dgm:prSet phldrT="[文字]"/>
      <dgm:spPr>
        <a:solidFill>
          <a:srgbClr val="92D050"/>
        </a:solidFill>
      </dgm:spPr>
      <dgm:t>
        <a:bodyPr/>
        <a:lstStyle/>
        <a:p>
          <a:r>
            <a:rPr lang="zh-TW" altLang="en-US" dirty="0"/>
            <a:t>自發</a:t>
          </a:r>
        </a:p>
      </dgm:t>
    </dgm:pt>
    <dgm:pt modelId="{E118D9CC-6E68-49E3-B692-9AC4643FF135}" type="parTrans" cxnId="{0C27090B-0553-4C4F-A69B-8D779C657A89}">
      <dgm:prSet/>
      <dgm:spPr/>
      <dgm:t>
        <a:bodyPr/>
        <a:lstStyle/>
        <a:p>
          <a:endParaRPr lang="zh-TW" altLang="en-US"/>
        </a:p>
      </dgm:t>
    </dgm:pt>
    <dgm:pt modelId="{3F0C4C10-C509-4B25-8420-1E058D080621}" type="sibTrans" cxnId="{0C27090B-0553-4C4F-A69B-8D779C657A89}">
      <dgm:prSet/>
      <dgm:spPr/>
      <dgm:t>
        <a:bodyPr/>
        <a:lstStyle/>
        <a:p>
          <a:endParaRPr lang="zh-TW" altLang="en-US"/>
        </a:p>
      </dgm:t>
    </dgm:pt>
    <dgm:pt modelId="{6CDA9B2D-36D1-41E2-91B1-A7A73EE2C785}">
      <dgm:prSet phldrT="[文字]"/>
      <dgm:spPr>
        <a:solidFill>
          <a:srgbClr val="FFC000"/>
        </a:solidFill>
      </dgm:spPr>
      <dgm:t>
        <a:bodyPr/>
        <a:lstStyle/>
        <a:p>
          <a:r>
            <a:rPr lang="zh-TW" altLang="en-US" dirty="0"/>
            <a:t>互動</a:t>
          </a:r>
        </a:p>
      </dgm:t>
    </dgm:pt>
    <dgm:pt modelId="{46A28E0B-5D4D-47F8-9389-FF80AAE0455E}" type="parTrans" cxnId="{E78EE026-5B39-44F9-8908-21E8587488D5}">
      <dgm:prSet/>
      <dgm:spPr/>
      <dgm:t>
        <a:bodyPr/>
        <a:lstStyle/>
        <a:p>
          <a:endParaRPr lang="zh-TW" altLang="en-US"/>
        </a:p>
      </dgm:t>
    </dgm:pt>
    <dgm:pt modelId="{6E940882-EFAC-4E18-A640-D5FE04776E77}" type="sibTrans" cxnId="{E78EE026-5B39-44F9-8908-21E8587488D5}">
      <dgm:prSet/>
      <dgm:spPr/>
      <dgm:t>
        <a:bodyPr/>
        <a:lstStyle/>
        <a:p>
          <a:endParaRPr lang="zh-TW" altLang="en-US"/>
        </a:p>
      </dgm:t>
    </dgm:pt>
    <dgm:pt modelId="{AB6EA987-736D-4613-99B1-ADB7379A8CCB}">
      <dgm:prSet phldrT="[文字]" custT="1"/>
      <dgm:spPr/>
      <dgm:t>
        <a:bodyPr/>
        <a:lstStyle/>
        <a:p>
          <a:pPr marL="228600" lvl="1" indent="-228600" algn="l" defTabSz="1066800">
            <a:lnSpc>
              <a:spcPct val="90000"/>
            </a:lnSpc>
            <a:spcBef>
              <a:spcPct val="0"/>
            </a:spcBef>
            <a:spcAft>
              <a:spcPts val="0"/>
            </a:spcAft>
            <a:buChar char="•"/>
          </a:pPr>
          <a:r>
            <a:rPr lang="zh-TW" altLang="en-US" sz="2200" kern="1200" dirty="0"/>
            <a:t>社群參與</a:t>
          </a:r>
          <a:endParaRPr lang="zh-TW" altLang="en-US" sz="2200" kern="1200" dirty="0">
            <a:latin typeface="Arial"/>
            <a:ea typeface="標楷體"/>
            <a:cs typeface="+mn-cs"/>
          </a:endParaRPr>
        </a:p>
      </dgm:t>
    </dgm:pt>
    <dgm:pt modelId="{69EE5122-8D2E-4907-9861-81F2F5CE93C3}" type="parTrans" cxnId="{1F556A0B-E52A-4DE5-8F7E-A59D52ECF44B}">
      <dgm:prSet/>
      <dgm:spPr/>
      <dgm:t>
        <a:bodyPr/>
        <a:lstStyle/>
        <a:p>
          <a:endParaRPr lang="zh-TW" altLang="en-US"/>
        </a:p>
      </dgm:t>
    </dgm:pt>
    <dgm:pt modelId="{0F10CA1C-96C2-4F3B-88EE-1E3BFD575B7E}" type="sibTrans" cxnId="{1F556A0B-E52A-4DE5-8F7E-A59D52ECF44B}">
      <dgm:prSet/>
      <dgm:spPr/>
      <dgm:t>
        <a:bodyPr/>
        <a:lstStyle/>
        <a:p>
          <a:endParaRPr lang="zh-TW" altLang="en-US"/>
        </a:p>
      </dgm:t>
    </dgm:pt>
    <dgm:pt modelId="{9E8C4E6B-27BB-4DFF-A25D-98151EFAD670}">
      <dgm:prSet phldrT="[文字]" custT="1"/>
      <dgm:spPr/>
      <dgm:t>
        <a:bodyPr/>
        <a:lstStyle/>
        <a:p>
          <a:r>
            <a:rPr lang="zh-TW" altLang="en-US" sz="2200" dirty="0"/>
            <a:t>主動參與社群</a:t>
          </a:r>
        </a:p>
      </dgm:t>
    </dgm:pt>
    <dgm:pt modelId="{B0DFD011-D618-4EC9-B312-13D32EBED61A}" type="parTrans" cxnId="{7B6CB834-94AA-43C1-952C-DEE72A2F68AC}">
      <dgm:prSet/>
      <dgm:spPr/>
      <dgm:t>
        <a:bodyPr/>
        <a:lstStyle/>
        <a:p>
          <a:endParaRPr lang="zh-TW" altLang="en-US"/>
        </a:p>
      </dgm:t>
    </dgm:pt>
    <dgm:pt modelId="{EA3F351E-E47D-447A-95A2-1D05D4A41229}" type="sibTrans" cxnId="{7B6CB834-94AA-43C1-952C-DEE72A2F68AC}">
      <dgm:prSet/>
      <dgm:spPr/>
      <dgm:t>
        <a:bodyPr/>
        <a:lstStyle/>
        <a:p>
          <a:endParaRPr lang="zh-TW" altLang="en-US"/>
        </a:p>
      </dgm:t>
    </dgm:pt>
    <dgm:pt modelId="{6BEF78DB-B18C-40A4-966B-0F64A836DEFD}">
      <dgm:prSet phldrT="[文字]" custT="1"/>
      <dgm:spPr/>
      <dgm:t>
        <a:bodyPr/>
        <a:lstStyle/>
        <a:p>
          <a:pPr>
            <a:lnSpc>
              <a:spcPct val="100000"/>
            </a:lnSpc>
            <a:spcAft>
              <a:spcPts val="0"/>
            </a:spcAft>
          </a:pPr>
          <a:r>
            <a:rPr lang="zh-TW" altLang="en-US" sz="2200" dirty="0">
              <a:latin typeface="標楷體" panose="03000509000000000000" pitchFamily="65" charset="-120"/>
            </a:rPr>
            <a:t>提升自身專業知能</a:t>
          </a:r>
          <a:endParaRPr lang="zh-TW" altLang="en-US" sz="2200" dirty="0"/>
        </a:p>
      </dgm:t>
    </dgm:pt>
    <dgm:pt modelId="{15B63781-4E3B-4B37-8E79-B4A68605700D}" type="parTrans" cxnId="{6F532865-4652-4BDC-B923-B81DBDA14905}">
      <dgm:prSet/>
      <dgm:spPr/>
      <dgm:t>
        <a:bodyPr/>
        <a:lstStyle/>
        <a:p>
          <a:endParaRPr lang="zh-TW" altLang="en-US"/>
        </a:p>
      </dgm:t>
    </dgm:pt>
    <dgm:pt modelId="{BD532378-0A3F-45A6-8E29-AD570A3B726D}" type="sibTrans" cxnId="{6F532865-4652-4BDC-B923-B81DBDA14905}">
      <dgm:prSet/>
      <dgm:spPr/>
      <dgm:t>
        <a:bodyPr/>
        <a:lstStyle/>
        <a:p>
          <a:endParaRPr lang="zh-TW" altLang="en-US"/>
        </a:p>
      </dgm:t>
    </dgm:pt>
    <dgm:pt modelId="{D52C9D83-A024-4DB4-B0D9-1B54D09593F5}">
      <dgm:prSet phldrT="[文字]" custT="1"/>
      <dgm:spPr/>
      <dgm:t>
        <a:bodyPr/>
        <a:lstStyle/>
        <a:p>
          <a:pPr>
            <a:lnSpc>
              <a:spcPct val="100000"/>
            </a:lnSpc>
            <a:spcAft>
              <a:spcPts val="0"/>
            </a:spcAft>
          </a:pPr>
          <a:r>
            <a:rPr lang="zh-TW" altLang="en-US" sz="2200" dirty="0">
              <a:latin typeface="標楷體" panose="03000509000000000000" pitchFamily="65" charset="-120"/>
            </a:rPr>
            <a:t>提升學生學習成效</a:t>
          </a:r>
          <a:endParaRPr lang="zh-TW" altLang="en-US" sz="2200" dirty="0"/>
        </a:p>
      </dgm:t>
    </dgm:pt>
    <dgm:pt modelId="{67C04628-A019-4BAE-842D-9EBF17F5064D}" type="parTrans" cxnId="{0012B162-F5EF-43C6-9EEB-AD9ABBD4D749}">
      <dgm:prSet/>
      <dgm:spPr/>
      <dgm:t>
        <a:bodyPr/>
        <a:lstStyle/>
        <a:p>
          <a:endParaRPr lang="zh-TW" altLang="en-US"/>
        </a:p>
      </dgm:t>
    </dgm:pt>
    <dgm:pt modelId="{03D0879A-54BD-40C0-804E-53F6A4CEBEF3}" type="sibTrans" cxnId="{0012B162-F5EF-43C6-9EEB-AD9ABBD4D749}">
      <dgm:prSet/>
      <dgm:spPr/>
      <dgm:t>
        <a:bodyPr/>
        <a:lstStyle/>
        <a:p>
          <a:endParaRPr lang="zh-TW" altLang="en-US"/>
        </a:p>
      </dgm:t>
    </dgm:pt>
    <dgm:pt modelId="{C23247D2-46F5-49F6-AC66-7FEAB4911B58}">
      <dgm:prSet phldrT="[文字]" custT="1"/>
      <dgm:spPr/>
      <dgm:t>
        <a:bodyPr/>
        <a:lstStyle/>
        <a:p>
          <a:r>
            <a:rPr lang="zh-TW" altLang="en-US" sz="2200" dirty="0"/>
            <a:t>主動充實多元文化與特殊教育之基本知能</a:t>
          </a:r>
        </a:p>
      </dgm:t>
    </dgm:pt>
    <dgm:pt modelId="{5167AA72-5061-4C14-AC7C-78AB368AB73C}" type="parTrans" cxnId="{051D1953-C926-437B-B7CB-1984AC2DBDD1}">
      <dgm:prSet/>
      <dgm:spPr/>
      <dgm:t>
        <a:bodyPr/>
        <a:lstStyle/>
        <a:p>
          <a:endParaRPr lang="zh-TW" altLang="en-US"/>
        </a:p>
      </dgm:t>
    </dgm:pt>
    <dgm:pt modelId="{14252AAC-B182-496F-AEE2-9686D859B112}" type="sibTrans" cxnId="{051D1953-C926-437B-B7CB-1984AC2DBDD1}">
      <dgm:prSet/>
      <dgm:spPr/>
      <dgm:t>
        <a:bodyPr/>
        <a:lstStyle/>
        <a:p>
          <a:endParaRPr lang="zh-TW" altLang="en-US"/>
        </a:p>
      </dgm:t>
    </dgm:pt>
    <dgm:pt modelId="{8EE716E6-31C5-49C2-A0A7-2DF10F606053}">
      <dgm:prSet phldrT="[文字]" custT="1"/>
      <dgm:spPr/>
      <dgm:t>
        <a:bodyPr/>
        <a:lstStyle/>
        <a:p>
          <a:pPr marL="228600" lvl="1" indent="-228600" algn="l" defTabSz="1066800">
            <a:lnSpc>
              <a:spcPct val="90000"/>
            </a:lnSpc>
            <a:spcBef>
              <a:spcPct val="0"/>
            </a:spcBef>
            <a:spcAft>
              <a:spcPts val="0"/>
            </a:spcAft>
            <a:buChar char="•"/>
          </a:pPr>
          <a:r>
            <a:rPr lang="zh-TW" altLang="en-US" sz="2200" kern="1200" dirty="0"/>
            <a:t>生</a:t>
          </a:r>
          <a:r>
            <a:rPr lang="en-US" altLang="zh-TW" sz="2200" kern="1200" dirty="0"/>
            <a:t>‧</a:t>
          </a:r>
          <a:r>
            <a:rPr lang="zh-TW" altLang="en-US" sz="2200" kern="1200" dirty="0"/>
            <a:t>生</a:t>
          </a:r>
          <a:r>
            <a:rPr lang="en-US" altLang="zh-TW" sz="2200" kern="1200" dirty="0"/>
            <a:t>/</a:t>
          </a:r>
          <a:r>
            <a:rPr lang="zh-TW" altLang="en-US" sz="2200" kern="1200" dirty="0"/>
            <a:t>師</a:t>
          </a:r>
          <a:r>
            <a:rPr lang="en-US" altLang="zh-TW" sz="2200" kern="1200" dirty="0"/>
            <a:t>‧</a:t>
          </a:r>
          <a:r>
            <a:rPr lang="zh-TW" altLang="en-US" sz="2200" kern="1200" dirty="0"/>
            <a:t>師</a:t>
          </a:r>
          <a:r>
            <a:rPr lang="en-US" altLang="zh-TW" sz="2200" kern="1200" dirty="0"/>
            <a:t>/</a:t>
          </a:r>
          <a:r>
            <a:rPr lang="zh-TW" altLang="en-US" sz="2200" kern="1200" dirty="0"/>
            <a:t>師</a:t>
          </a:r>
          <a:r>
            <a:rPr lang="en-US" altLang="zh-TW" sz="2200" kern="1200" dirty="0"/>
            <a:t>‧</a:t>
          </a:r>
          <a:r>
            <a:rPr lang="zh-TW" altLang="en-US" sz="2200" kern="1200" dirty="0"/>
            <a:t>生交流</a:t>
          </a:r>
        </a:p>
      </dgm:t>
    </dgm:pt>
    <dgm:pt modelId="{313E9862-4BCF-47F7-A986-E6189FCD158F}" type="parTrans" cxnId="{131F290F-90C2-40AB-A952-E5E224D0CF73}">
      <dgm:prSet/>
      <dgm:spPr/>
      <dgm:t>
        <a:bodyPr/>
        <a:lstStyle/>
        <a:p>
          <a:endParaRPr lang="zh-TW" altLang="en-US"/>
        </a:p>
      </dgm:t>
    </dgm:pt>
    <dgm:pt modelId="{54C84233-DEA2-4C0D-902A-FBEC31ABDC0A}" type="sibTrans" cxnId="{131F290F-90C2-40AB-A952-E5E224D0CF73}">
      <dgm:prSet/>
      <dgm:spPr/>
      <dgm:t>
        <a:bodyPr/>
        <a:lstStyle/>
        <a:p>
          <a:endParaRPr lang="zh-TW" altLang="en-US"/>
        </a:p>
      </dgm:t>
    </dgm:pt>
    <dgm:pt modelId="{C5D5EE1E-65B9-438D-BF53-B52E6B0ECEA7}">
      <dgm:prSet phldrT="[文字]" custT="1"/>
      <dgm:spPr/>
      <dgm:t>
        <a:bodyPr/>
        <a:lstStyle/>
        <a:p>
          <a:pPr marL="228600" lvl="1" indent="-228600" algn="l" defTabSz="1066800">
            <a:lnSpc>
              <a:spcPct val="90000"/>
            </a:lnSpc>
            <a:spcBef>
              <a:spcPct val="0"/>
            </a:spcBef>
            <a:spcAft>
              <a:spcPts val="0"/>
            </a:spcAft>
            <a:buChar char="•"/>
          </a:pPr>
          <a:r>
            <a:rPr lang="zh-TW" altLang="en-US" sz="2200" kern="1200" dirty="0"/>
            <a:t>專業成長社群</a:t>
          </a:r>
        </a:p>
      </dgm:t>
    </dgm:pt>
    <dgm:pt modelId="{9BA2E01D-CBA0-479C-A8F5-D1DAADB9D82A}" type="parTrans" cxnId="{CEF28EF9-3DBF-46B3-A6A7-8D1B6FBA3E3F}">
      <dgm:prSet/>
      <dgm:spPr/>
      <dgm:t>
        <a:bodyPr/>
        <a:lstStyle/>
        <a:p>
          <a:endParaRPr lang="zh-TW" altLang="en-US"/>
        </a:p>
      </dgm:t>
    </dgm:pt>
    <dgm:pt modelId="{03A3D455-2742-4543-B15F-EB91483D124B}" type="sibTrans" cxnId="{CEF28EF9-3DBF-46B3-A6A7-8D1B6FBA3E3F}">
      <dgm:prSet/>
      <dgm:spPr/>
      <dgm:t>
        <a:bodyPr/>
        <a:lstStyle/>
        <a:p>
          <a:endParaRPr lang="zh-TW" altLang="en-US"/>
        </a:p>
      </dgm:t>
    </dgm:pt>
    <dgm:pt modelId="{22A7AF22-1160-4FAB-AAAF-FD1BB607E7EB}" type="pres">
      <dgm:prSet presAssocID="{788DE910-DA82-4254-91E0-478D48CA5338}" presName="composite" presStyleCnt="0">
        <dgm:presLayoutVars>
          <dgm:chMax val="3"/>
          <dgm:animLvl val="lvl"/>
          <dgm:resizeHandles val="exact"/>
        </dgm:presLayoutVars>
      </dgm:prSet>
      <dgm:spPr/>
    </dgm:pt>
    <dgm:pt modelId="{34E16A2A-CCC6-4B1D-950F-B998CAF09739}" type="pres">
      <dgm:prSet presAssocID="{FEBAAB69-A61F-471B-B4A8-B6E88C56B542}" presName="gear1" presStyleLbl="node1" presStyleIdx="0" presStyleCnt="3" custLinFactNeighborX="-21717">
        <dgm:presLayoutVars>
          <dgm:chMax val="1"/>
          <dgm:bulletEnabled val="1"/>
        </dgm:presLayoutVars>
      </dgm:prSet>
      <dgm:spPr/>
      <dgm:t>
        <a:bodyPr/>
        <a:lstStyle/>
        <a:p>
          <a:endParaRPr lang="zh-TW" altLang="en-US"/>
        </a:p>
      </dgm:t>
    </dgm:pt>
    <dgm:pt modelId="{EBF3F9D9-D091-4CAC-B46A-FAFA99448DE5}" type="pres">
      <dgm:prSet presAssocID="{FEBAAB69-A61F-471B-B4A8-B6E88C56B542}" presName="gear1srcNode" presStyleLbl="node1" presStyleIdx="0" presStyleCnt="3"/>
      <dgm:spPr/>
      <dgm:t>
        <a:bodyPr/>
        <a:lstStyle/>
        <a:p>
          <a:endParaRPr lang="zh-TW" altLang="en-US"/>
        </a:p>
      </dgm:t>
    </dgm:pt>
    <dgm:pt modelId="{6AE6018E-0783-4C03-ABE0-1B26292CC80C}" type="pres">
      <dgm:prSet presAssocID="{FEBAAB69-A61F-471B-B4A8-B6E88C56B542}" presName="gear1dstNode" presStyleLbl="node1" presStyleIdx="0" presStyleCnt="3"/>
      <dgm:spPr/>
      <dgm:t>
        <a:bodyPr/>
        <a:lstStyle/>
        <a:p>
          <a:endParaRPr lang="zh-TW" altLang="en-US"/>
        </a:p>
      </dgm:t>
    </dgm:pt>
    <dgm:pt modelId="{72F39A00-B6E1-4C1F-9123-AA182BF53624}" type="pres">
      <dgm:prSet presAssocID="{FEBAAB69-A61F-471B-B4A8-B6E88C56B542}" presName="gear1ch" presStyleLbl="fgAcc1" presStyleIdx="0" presStyleCnt="3" custScaleX="196935" custScaleY="115625" custLinFactX="100000" custLinFactNeighborX="115661" custLinFactNeighborY="-35931">
        <dgm:presLayoutVars>
          <dgm:chMax val="0"/>
          <dgm:bulletEnabled val="1"/>
        </dgm:presLayoutVars>
      </dgm:prSet>
      <dgm:spPr/>
      <dgm:t>
        <a:bodyPr/>
        <a:lstStyle/>
        <a:p>
          <a:endParaRPr lang="zh-TW" altLang="en-US"/>
        </a:p>
      </dgm:t>
    </dgm:pt>
    <dgm:pt modelId="{FAE0280B-6CBB-4AAB-972E-5142CD448CF0}" type="pres">
      <dgm:prSet presAssocID="{043C4E3F-5121-459D-895E-414A114C06A1}" presName="gear2" presStyleLbl="node1" presStyleIdx="1" presStyleCnt="3" custLinFactNeighborX="-29862">
        <dgm:presLayoutVars>
          <dgm:chMax val="1"/>
          <dgm:bulletEnabled val="1"/>
        </dgm:presLayoutVars>
      </dgm:prSet>
      <dgm:spPr/>
      <dgm:t>
        <a:bodyPr/>
        <a:lstStyle/>
        <a:p>
          <a:endParaRPr lang="zh-TW" altLang="en-US"/>
        </a:p>
      </dgm:t>
    </dgm:pt>
    <dgm:pt modelId="{CADABF82-D1BC-41DB-B999-2BFBA2CE15C8}" type="pres">
      <dgm:prSet presAssocID="{043C4E3F-5121-459D-895E-414A114C06A1}" presName="gear2srcNode" presStyleLbl="node1" presStyleIdx="1" presStyleCnt="3"/>
      <dgm:spPr/>
      <dgm:t>
        <a:bodyPr/>
        <a:lstStyle/>
        <a:p>
          <a:endParaRPr lang="zh-TW" altLang="en-US"/>
        </a:p>
      </dgm:t>
    </dgm:pt>
    <dgm:pt modelId="{002EC739-E0BD-4A95-9F09-9D466AB093BD}" type="pres">
      <dgm:prSet presAssocID="{043C4E3F-5121-459D-895E-414A114C06A1}" presName="gear2dstNode" presStyleLbl="node1" presStyleIdx="1" presStyleCnt="3"/>
      <dgm:spPr/>
      <dgm:t>
        <a:bodyPr/>
        <a:lstStyle/>
        <a:p>
          <a:endParaRPr lang="zh-TW" altLang="en-US"/>
        </a:p>
      </dgm:t>
    </dgm:pt>
    <dgm:pt modelId="{D1918897-F0EB-4A17-8F3C-9FAB228E53F6}" type="pres">
      <dgm:prSet presAssocID="{043C4E3F-5121-459D-895E-414A114C06A1}" presName="gear2ch" presStyleLbl="fgAcc1" presStyleIdx="1" presStyleCnt="3" custScaleX="177113" custScaleY="191023" custLinFactX="-31139" custLinFactNeighborX="-100000" custLinFactNeighborY="56881">
        <dgm:presLayoutVars>
          <dgm:chMax val="0"/>
          <dgm:bulletEnabled val="1"/>
        </dgm:presLayoutVars>
      </dgm:prSet>
      <dgm:spPr/>
      <dgm:t>
        <a:bodyPr/>
        <a:lstStyle/>
        <a:p>
          <a:endParaRPr lang="zh-TW" altLang="en-US"/>
        </a:p>
      </dgm:t>
    </dgm:pt>
    <dgm:pt modelId="{2D5A8265-DD30-4BE8-B4A0-A9809EA28BD5}" type="pres">
      <dgm:prSet presAssocID="{6CDA9B2D-36D1-41E2-91B1-A7A73EE2C785}" presName="gear3" presStyleLbl="node1" presStyleIdx="2" presStyleCnt="3" custLinFactNeighborX="-24887"/>
      <dgm:spPr/>
      <dgm:t>
        <a:bodyPr/>
        <a:lstStyle/>
        <a:p>
          <a:endParaRPr lang="zh-TW" altLang="en-US"/>
        </a:p>
      </dgm:t>
    </dgm:pt>
    <dgm:pt modelId="{5D539253-AE66-42FB-9991-68D0523A06A9}" type="pres">
      <dgm:prSet presAssocID="{6CDA9B2D-36D1-41E2-91B1-A7A73EE2C785}" presName="gear3tx" presStyleLbl="node1" presStyleIdx="2" presStyleCnt="3">
        <dgm:presLayoutVars>
          <dgm:chMax val="1"/>
          <dgm:bulletEnabled val="1"/>
        </dgm:presLayoutVars>
      </dgm:prSet>
      <dgm:spPr/>
      <dgm:t>
        <a:bodyPr/>
        <a:lstStyle/>
        <a:p>
          <a:endParaRPr lang="zh-TW" altLang="en-US"/>
        </a:p>
      </dgm:t>
    </dgm:pt>
    <dgm:pt modelId="{F060AEDA-3915-4157-B0A0-2FC4032892E1}" type="pres">
      <dgm:prSet presAssocID="{6CDA9B2D-36D1-41E2-91B1-A7A73EE2C785}" presName="gear3srcNode" presStyleLbl="node1" presStyleIdx="2" presStyleCnt="3"/>
      <dgm:spPr/>
      <dgm:t>
        <a:bodyPr/>
        <a:lstStyle/>
        <a:p>
          <a:endParaRPr lang="zh-TW" altLang="en-US"/>
        </a:p>
      </dgm:t>
    </dgm:pt>
    <dgm:pt modelId="{08D48C8D-7A38-419F-B9B7-1006B44FAF47}" type="pres">
      <dgm:prSet presAssocID="{6CDA9B2D-36D1-41E2-91B1-A7A73EE2C785}" presName="gear3dstNode" presStyleLbl="node1" presStyleIdx="2" presStyleCnt="3"/>
      <dgm:spPr/>
      <dgm:t>
        <a:bodyPr/>
        <a:lstStyle/>
        <a:p>
          <a:endParaRPr lang="zh-TW" altLang="en-US"/>
        </a:p>
      </dgm:t>
    </dgm:pt>
    <dgm:pt modelId="{5864CE96-B33A-41F8-8E9A-50692BAE5481}" type="pres">
      <dgm:prSet presAssocID="{6CDA9B2D-36D1-41E2-91B1-A7A73EE2C785}" presName="gear3ch" presStyleLbl="fgAcc1" presStyleIdx="2" presStyleCnt="3" custScaleX="278283" custScaleY="151178" custLinFactNeighborX="85686" custLinFactNeighborY="-15704">
        <dgm:presLayoutVars>
          <dgm:chMax val="0"/>
          <dgm:bulletEnabled val="1"/>
        </dgm:presLayoutVars>
      </dgm:prSet>
      <dgm:spPr/>
      <dgm:t>
        <a:bodyPr/>
        <a:lstStyle/>
        <a:p>
          <a:endParaRPr lang="zh-TW" altLang="en-US"/>
        </a:p>
      </dgm:t>
    </dgm:pt>
    <dgm:pt modelId="{0FDD5136-E5F3-4AA2-A830-6699AE6C8829}" type="pres">
      <dgm:prSet presAssocID="{BFC0420A-038F-41DB-B5C1-4F7E0D1D2F25}" presName="connector1" presStyleLbl="sibTrans2D1" presStyleIdx="0" presStyleCnt="3" custLinFactNeighborX="-16971"/>
      <dgm:spPr/>
      <dgm:t>
        <a:bodyPr/>
        <a:lstStyle/>
        <a:p>
          <a:endParaRPr lang="zh-TW" altLang="en-US"/>
        </a:p>
      </dgm:t>
    </dgm:pt>
    <dgm:pt modelId="{1D85FA32-C1A8-4034-9A17-337729285C24}" type="pres">
      <dgm:prSet presAssocID="{3F0C4C10-C509-4B25-8420-1E058D080621}" presName="connector2" presStyleLbl="sibTrans2D1" presStyleIdx="1" presStyleCnt="3" custLinFactNeighborX="-23356"/>
      <dgm:spPr/>
      <dgm:t>
        <a:bodyPr/>
        <a:lstStyle/>
        <a:p>
          <a:endParaRPr lang="zh-TW" altLang="en-US"/>
        </a:p>
      </dgm:t>
    </dgm:pt>
    <dgm:pt modelId="{2C888C14-FC87-48C8-A46A-0BF738C34A86}" type="pres">
      <dgm:prSet presAssocID="{6E940882-EFAC-4E18-A640-D5FE04776E77}" presName="connector3" presStyleLbl="sibTrans2D1" presStyleIdx="2" presStyleCnt="3" custLinFactNeighborX="-19281"/>
      <dgm:spPr/>
      <dgm:t>
        <a:bodyPr/>
        <a:lstStyle/>
        <a:p>
          <a:endParaRPr lang="zh-TW" altLang="en-US"/>
        </a:p>
      </dgm:t>
    </dgm:pt>
  </dgm:ptLst>
  <dgm:cxnLst>
    <dgm:cxn modelId="{CBA3D793-09CD-40DB-B5D2-79059815F7DD}" type="presOf" srcId="{BFC0420A-038F-41DB-B5C1-4F7E0D1D2F25}" destId="{0FDD5136-E5F3-4AA2-A830-6699AE6C8829}" srcOrd="0" destOrd="0" presId="urn:microsoft.com/office/officeart/2005/8/layout/gear1"/>
    <dgm:cxn modelId="{CEF28EF9-3DBF-46B3-A6A7-8D1B6FBA3E3F}" srcId="{6CDA9B2D-36D1-41E2-91B1-A7A73EE2C785}" destId="{C5D5EE1E-65B9-438D-BF53-B52E6B0ECEA7}" srcOrd="1" destOrd="0" parTransId="{9BA2E01D-CBA0-479C-A8F5-D1DAADB9D82A}" sibTransId="{03A3D455-2742-4543-B15F-EB91483D124B}"/>
    <dgm:cxn modelId="{0F04967C-FCB8-432A-83B5-392C0572CADE}" type="presOf" srcId="{788DE910-DA82-4254-91E0-478D48CA5338}" destId="{22A7AF22-1160-4FAB-AAAF-FD1BB607E7EB}" srcOrd="0" destOrd="0" presId="urn:microsoft.com/office/officeart/2005/8/layout/gear1"/>
    <dgm:cxn modelId="{99E0DCED-092A-46EE-8A90-27B930DF02F4}" type="presOf" srcId="{FEBAAB69-A61F-471B-B4A8-B6E88C56B542}" destId="{34E16A2A-CCC6-4B1D-950F-B998CAF09739}" srcOrd="0" destOrd="0" presId="urn:microsoft.com/office/officeart/2005/8/layout/gear1"/>
    <dgm:cxn modelId="{0C27090B-0553-4C4F-A69B-8D779C657A89}" srcId="{788DE910-DA82-4254-91E0-478D48CA5338}" destId="{043C4E3F-5121-459D-895E-414A114C06A1}" srcOrd="1" destOrd="0" parTransId="{E118D9CC-6E68-49E3-B692-9AC4643FF135}" sibTransId="{3F0C4C10-C509-4B25-8420-1E058D080621}"/>
    <dgm:cxn modelId="{0D1A12F5-7165-4B59-9751-FF94D441DC2B}" type="presOf" srcId="{6BEF78DB-B18C-40A4-966B-0F64A836DEFD}" destId="{72F39A00-B6E1-4C1F-9123-AA182BF53624}" srcOrd="0" destOrd="0" presId="urn:microsoft.com/office/officeart/2005/8/layout/gear1"/>
    <dgm:cxn modelId="{D325D248-64C9-439C-BA95-CCC51A90D96B}" type="presOf" srcId="{6E940882-EFAC-4E18-A640-D5FE04776E77}" destId="{2C888C14-FC87-48C8-A46A-0BF738C34A86}" srcOrd="0" destOrd="0" presId="urn:microsoft.com/office/officeart/2005/8/layout/gear1"/>
    <dgm:cxn modelId="{A580C410-4BE1-459E-A0CD-424DD2F3A79A}" type="presOf" srcId="{C23247D2-46F5-49F6-AC66-7FEAB4911B58}" destId="{D1918897-F0EB-4A17-8F3C-9FAB228E53F6}" srcOrd="0" destOrd="1" presId="urn:microsoft.com/office/officeart/2005/8/layout/gear1"/>
    <dgm:cxn modelId="{539D2F11-A48B-4C7D-BBBC-34AB9C5275A0}" type="presOf" srcId="{043C4E3F-5121-459D-895E-414A114C06A1}" destId="{002EC739-E0BD-4A95-9F09-9D466AB093BD}" srcOrd="2" destOrd="0" presId="urn:microsoft.com/office/officeart/2005/8/layout/gear1"/>
    <dgm:cxn modelId="{C927954C-24BB-4812-850B-26DAFDCAE544}" type="presOf" srcId="{C5D5EE1E-65B9-438D-BF53-B52E6B0ECEA7}" destId="{5864CE96-B33A-41F8-8E9A-50692BAE5481}" srcOrd="0" destOrd="1" presId="urn:microsoft.com/office/officeart/2005/8/layout/gear1"/>
    <dgm:cxn modelId="{FF081B9A-64A5-4153-B694-8FA845E507B7}" type="presOf" srcId="{D52C9D83-A024-4DB4-B0D9-1B54D09593F5}" destId="{72F39A00-B6E1-4C1F-9123-AA182BF53624}" srcOrd="0" destOrd="1" presId="urn:microsoft.com/office/officeart/2005/8/layout/gear1"/>
    <dgm:cxn modelId="{7B6CB834-94AA-43C1-952C-DEE72A2F68AC}" srcId="{043C4E3F-5121-459D-895E-414A114C06A1}" destId="{9E8C4E6B-27BB-4DFF-A25D-98151EFAD670}" srcOrd="0" destOrd="0" parTransId="{B0DFD011-D618-4EC9-B312-13D32EBED61A}" sibTransId="{EA3F351E-E47D-447A-95A2-1D05D4A41229}"/>
    <dgm:cxn modelId="{1F556A0B-E52A-4DE5-8F7E-A59D52ECF44B}" srcId="{6CDA9B2D-36D1-41E2-91B1-A7A73EE2C785}" destId="{AB6EA987-736D-4613-99B1-ADB7379A8CCB}" srcOrd="0" destOrd="0" parTransId="{69EE5122-8D2E-4907-9861-81F2F5CE93C3}" sibTransId="{0F10CA1C-96C2-4F3B-88EE-1E3BFD575B7E}"/>
    <dgm:cxn modelId="{EBC74433-1855-4069-A669-D05C205BA711}" type="presOf" srcId="{8EE716E6-31C5-49C2-A0A7-2DF10F606053}" destId="{5864CE96-B33A-41F8-8E9A-50692BAE5481}" srcOrd="0" destOrd="2" presId="urn:microsoft.com/office/officeart/2005/8/layout/gear1"/>
    <dgm:cxn modelId="{0012B162-F5EF-43C6-9EEB-AD9ABBD4D749}" srcId="{FEBAAB69-A61F-471B-B4A8-B6E88C56B542}" destId="{D52C9D83-A024-4DB4-B0D9-1B54D09593F5}" srcOrd="1" destOrd="0" parTransId="{67C04628-A019-4BAE-842D-9EBF17F5064D}" sibTransId="{03D0879A-54BD-40C0-804E-53F6A4CEBEF3}"/>
    <dgm:cxn modelId="{0A15187D-2FA4-45FF-BF7E-06FD4DACF3D8}" srcId="{788DE910-DA82-4254-91E0-478D48CA5338}" destId="{FEBAAB69-A61F-471B-B4A8-B6E88C56B542}" srcOrd="0" destOrd="0" parTransId="{F8FE25B3-1CF5-49E0-8CBC-1C727D83EB92}" sibTransId="{BFC0420A-038F-41DB-B5C1-4F7E0D1D2F25}"/>
    <dgm:cxn modelId="{CF5763BD-A1B2-4365-9C1F-1F4D54EB8A6E}" type="presOf" srcId="{6CDA9B2D-36D1-41E2-91B1-A7A73EE2C785}" destId="{2D5A8265-DD30-4BE8-B4A0-A9809EA28BD5}" srcOrd="0" destOrd="0" presId="urn:microsoft.com/office/officeart/2005/8/layout/gear1"/>
    <dgm:cxn modelId="{E167DF0F-5602-49EC-A54E-810C1675FA8E}" type="presOf" srcId="{9E8C4E6B-27BB-4DFF-A25D-98151EFAD670}" destId="{D1918897-F0EB-4A17-8F3C-9FAB228E53F6}" srcOrd="0" destOrd="0" presId="urn:microsoft.com/office/officeart/2005/8/layout/gear1"/>
    <dgm:cxn modelId="{E65F73CD-ACAB-4D74-8276-E4FA77942493}" type="presOf" srcId="{043C4E3F-5121-459D-895E-414A114C06A1}" destId="{CADABF82-D1BC-41DB-B999-2BFBA2CE15C8}" srcOrd="1" destOrd="0" presId="urn:microsoft.com/office/officeart/2005/8/layout/gear1"/>
    <dgm:cxn modelId="{9D3F955F-EF7A-4FE3-82D5-3538D2F71F87}" type="presOf" srcId="{FEBAAB69-A61F-471B-B4A8-B6E88C56B542}" destId="{EBF3F9D9-D091-4CAC-B46A-FAFA99448DE5}" srcOrd="1" destOrd="0" presId="urn:microsoft.com/office/officeart/2005/8/layout/gear1"/>
    <dgm:cxn modelId="{87904448-C265-4331-9791-328B72EA6711}" type="presOf" srcId="{3F0C4C10-C509-4B25-8420-1E058D080621}" destId="{1D85FA32-C1A8-4034-9A17-337729285C24}" srcOrd="0" destOrd="0" presId="urn:microsoft.com/office/officeart/2005/8/layout/gear1"/>
    <dgm:cxn modelId="{1C6007F3-75EA-4EAB-8B86-D7321111B1F6}" type="presOf" srcId="{AB6EA987-736D-4613-99B1-ADB7379A8CCB}" destId="{5864CE96-B33A-41F8-8E9A-50692BAE5481}" srcOrd="0" destOrd="0" presId="urn:microsoft.com/office/officeart/2005/8/layout/gear1"/>
    <dgm:cxn modelId="{051D1953-C926-437B-B7CB-1984AC2DBDD1}" srcId="{043C4E3F-5121-459D-895E-414A114C06A1}" destId="{C23247D2-46F5-49F6-AC66-7FEAB4911B58}" srcOrd="1" destOrd="0" parTransId="{5167AA72-5061-4C14-AC7C-78AB368AB73C}" sibTransId="{14252AAC-B182-496F-AEE2-9686D859B112}"/>
    <dgm:cxn modelId="{4123B492-7949-47EF-9BB1-97C5E6B82AFB}" type="presOf" srcId="{6CDA9B2D-36D1-41E2-91B1-A7A73EE2C785}" destId="{08D48C8D-7A38-419F-B9B7-1006B44FAF47}" srcOrd="3" destOrd="0" presId="urn:microsoft.com/office/officeart/2005/8/layout/gear1"/>
    <dgm:cxn modelId="{A38B0607-2A91-466B-BCB8-70A0FABF6C9C}" type="presOf" srcId="{6CDA9B2D-36D1-41E2-91B1-A7A73EE2C785}" destId="{5D539253-AE66-42FB-9991-68D0523A06A9}" srcOrd="1" destOrd="0" presId="urn:microsoft.com/office/officeart/2005/8/layout/gear1"/>
    <dgm:cxn modelId="{9875AD85-D353-4779-A739-222680EFD155}" type="presOf" srcId="{043C4E3F-5121-459D-895E-414A114C06A1}" destId="{FAE0280B-6CBB-4AAB-972E-5142CD448CF0}" srcOrd="0" destOrd="0" presId="urn:microsoft.com/office/officeart/2005/8/layout/gear1"/>
    <dgm:cxn modelId="{CDC99F25-4E5F-4EC3-B4CD-6C96D8A8F21A}" type="presOf" srcId="{FEBAAB69-A61F-471B-B4A8-B6E88C56B542}" destId="{6AE6018E-0783-4C03-ABE0-1B26292CC80C}" srcOrd="2" destOrd="0" presId="urn:microsoft.com/office/officeart/2005/8/layout/gear1"/>
    <dgm:cxn modelId="{13311D76-CC97-4C35-A3CB-C9AAB145EADA}" type="presOf" srcId="{6CDA9B2D-36D1-41E2-91B1-A7A73EE2C785}" destId="{F060AEDA-3915-4157-B0A0-2FC4032892E1}" srcOrd="2" destOrd="0" presId="urn:microsoft.com/office/officeart/2005/8/layout/gear1"/>
    <dgm:cxn modelId="{6F532865-4652-4BDC-B923-B81DBDA14905}" srcId="{FEBAAB69-A61F-471B-B4A8-B6E88C56B542}" destId="{6BEF78DB-B18C-40A4-966B-0F64A836DEFD}" srcOrd="0" destOrd="0" parTransId="{15B63781-4E3B-4B37-8E79-B4A68605700D}" sibTransId="{BD532378-0A3F-45A6-8E29-AD570A3B726D}"/>
    <dgm:cxn modelId="{131F290F-90C2-40AB-A952-E5E224D0CF73}" srcId="{6CDA9B2D-36D1-41E2-91B1-A7A73EE2C785}" destId="{8EE716E6-31C5-49C2-A0A7-2DF10F606053}" srcOrd="2" destOrd="0" parTransId="{313E9862-4BCF-47F7-A986-E6189FCD158F}" sibTransId="{54C84233-DEA2-4C0D-902A-FBEC31ABDC0A}"/>
    <dgm:cxn modelId="{E78EE026-5B39-44F9-8908-21E8587488D5}" srcId="{788DE910-DA82-4254-91E0-478D48CA5338}" destId="{6CDA9B2D-36D1-41E2-91B1-A7A73EE2C785}" srcOrd="2" destOrd="0" parTransId="{46A28E0B-5D4D-47F8-9389-FF80AAE0455E}" sibTransId="{6E940882-EFAC-4E18-A640-D5FE04776E77}"/>
    <dgm:cxn modelId="{6DE323DB-6BDF-44FB-B75E-EFDD784B8C33}" type="presParOf" srcId="{22A7AF22-1160-4FAB-AAAF-FD1BB607E7EB}" destId="{34E16A2A-CCC6-4B1D-950F-B998CAF09739}" srcOrd="0" destOrd="0" presId="urn:microsoft.com/office/officeart/2005/8/layout/gear1"/>
    <dgm:cxn modelId="{74F6B3D3-084A-41E6-9079-5B464465C561}" type="presParOf" srcId="{22A7AF22-1160-4FAB-AAAF-FD1BB607E7EB}" destId="{EBF3F9D9-D091-4CAC-B46A-FAFA99448DE5}" srcOrd="1" destOrd="0" presId="urn:microsoft.com/office/officeart/2005/8/layout/gear1"/>
    <dgm:cxn modelId="{29FCD6F2-EC6B-46AA-B61A-4C45D461BC25}" type="presParOf" srcId="{22A7AF22-1160-4FAB-AAAF-FD1BB607E7EB}" destId="{6AE6018E-0783-4C03-ABE0-1B26292CC80C}" srcOrd="2" destOrd="0" presId="urn:microsoft.com/office/officeart/2005/8/layout/gear1"/>
    <dgm:cxn modelId="{2C658B44-4477-4FA2-85C4-C3958F4C3334}" type="presParOf" srcId="{22A7AF22-1160-4FAB-AAAF-FD1BB607E7EB}" destId="{72F39A00-B6E1-4C1F-9123-AA182BF53624}" srcOrd="3" destOrd="0" presId="urn:microsoft.com/office/officeart/2005/8/layout/gear1"/>
    <dgm:cxn modelId="{D5418558-86A9-4F1C-A9B4-B6EEBF3DC88D}" type="presParOf" srcId="{22A7AF22-1160-4FAB-AAAF-FD1BB607E7EB}" destId="{FAE0280B-6CBB-4AAB-972E-5142CD448CF0}" srcOrd="4" destOrd="0" presId="urn:microsoft.com/office/officeart/2005/8/layout/gear1"/>
    <dgm:cxn modelId="{B4F6252E-97A7-4EAB-A587-3754D311216E}" type="presParOf" srcId="{22A7AF22-1160-4FAB-AAAF-FD1BB607E7EB}" destId="{CADABF82-D1BC-41DB-B999-2BFBA2CE15C8}" srcOrd="5" destOrd="0" presId="urn:microsoft.com/office/officeart/2005/8/layout/gear1"/>
    <dgm:cxn modelId="{AEAB77EE-4974-4FBD-A45B-4498E0432826}" type="presParOf" srcId="{22A7AF22-1160-4FAB-AAAF-FD1BB607E7EB}" destId="{002EC739-E0BD-4A95-9F09-9D466AB093BD}" srcOrd="6" destOrd="0" presId="urn:microsoft.com/office/officeart/2005/8/layout/gear1"/>
    <dgm:cxn modelId="{2C04CC9A-8CEC-4BDE-A6AA-7535C21D59E9}" type="presParOf" srcId="{22A7AF22-1160-4FAB-AAAF-FD1BB607E7EB}" destId="{D1918897-F0EB-4A17-8F3C-9FAB228E53F6}" srcOrd="7" destOrd="0" presId="urn:microsoft.com/office/officeart/2005/8/layout/gear1"/>
    <dgm:cxn modelId="{CC35C012-BF78-472C-8A52-25ACF99CF6B3}" type="presParOf" srcId="{22A7AF22-1160-4FAB-AAAF-FD1BB607E7EB}" destId="{2D5A8265-DD30-4BE8-B4A0-A9809EA28BD5}" srcOrd="8" destOrd="0" presId="urn:microsoft.com/office/officeart/2005/8/layout/gear1"/>
    <dgm:cxn modelId="{C02A9E79-054D-4B43-8D03-DA97D236B48B}" type="presParOf" srcId="{22A7AF22-1160-4FAB-AAAF-FD1BB607E7EB}" destId="{5D539253-AE66-42FB-9991-68D0523A06A9}" srcOrd="9" destOrd="0" presId="urn:microsoft.com/office/officeart/2005/8/layout/gear1"/>
    <dgm:cxn modelId="{C37AD6C9-9AA2-4210-8967-A246E8769CF5}" type="presParOf" srcId="{22A7AF22-1160-4FAB-AAAF-FD1BB607E7EB}" destId="{F060AEDA-3915-4157-B0A0-2FC4032892E1}" srcOrd="10" destOrd="0" presId="urn:microsoft.com/office/officeart/2005/8/layout/gear1"/>
    <dgm:cxn modelId="{E8D82478-149B-4E29-BD95-351DBF5DF1C7}" type="presParOf" srcId="{22A7AF22-1160-4FAB-AAAF-FD1BB607E7EB}" destId="{08D48C8D-7A38-419F-B9B7-1006B44FAF47}" srcOrd="11" destOrd="0" presId="urn:microsoft.com/office/officeart/2005/8/layout/gear1"/>
    <dgm:cxn modelId="{B5E46E74-1B37-4694-A030-607B8F95304C}" type="presParOf" srcId="{22A7AF22-1160-4FAB-AAAF-FD1BB607E7EB}" destId="{5864CE96-B33A-41F8-8E9A-50692BAE5481}" srcOrd="12" destOrd="0" presId="urn:microsoft.com/office/officeart/2005/8/layout/gear1"/>
    <dgm:cxn modelId="{190D437E-5780-4C21-9C51-8E1564EC5285}" type="presParOf" srcId="{22A7AF22-1160-4FAB-AAAF-FD1BB607E7EB}" destId="{0FDD5136-E5F3-4AA2-A830-6699AE6C8829}" srcOrd="13" destOrd="0" presId="urn:microsoft.com/office/officeart/2005/8/layout/gear1"/>
    <dgm:cxn modelId="{B4161956-89E2-4568-888C-A62623EA0DD8}" type="presParOf" srcId="{22A7AF22-1160-4FAB-AAAF-FD1BB607E7EB}" destId="{1D85FA32-C1A8-4034-9A17-337729285C24}" srcOrd="14" destOrd="0" presId="urn:microsoft.com/office/officeart/2005/8/layout/gear1"/>
    <dgm:cxn modelId="{8DF983B9-AC96-4CC1-9A3D-BE04C059410B}" type="presParOf" srcId="{22A7AF22-1160-4FAB-AAAF-FD1BB607E7EB}" destId="{2C888C14-FC87-48C8-A46A-0BF738C34A86}"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E7C8B-DF69-4F08-B523-0F3EC67EA79E}" type="doc">
      <dgm:prSet loTypeId="urn:microsoft.com/office/officeart/2005/8/layout/gear1" loCatId="relationship" qsTypeId="urn:microsoft.com/office/officeart/2005/8/quickstyle/simple1" qsCatId="simple" csTypeId="urn:microsoft.com/office/officeart/2005/8/colors/accent1_2" csCatId="accent1" phldr="1"/>
      <dgm:spPr/>
    </dgm:pt>
    <dgm:pt modelId="{9A0D6AE7-2D71-402E-BC0C-7F94B6FC0AE7}">
      <dgm:prSet phldrT="[文字]"/>
      <dgm:spPr>
        <a:ln>
          <a:solidFill>
            <a:srgbClr val="800000"/>
          </a:solidFill>
        </a:ln>
      </dgm:spPr>
      <dgm:t>
        <a:bodyPr/>
        <a:lstStyle/>
        <a:p>
          <a:r>
            <a:rPr lang="zh-TW" altLang="zh-TW" b="1" dirty="0" smtClean="0">
              <a:solidFill>
                <a:schemeClr val="tx1"/>
              </a:solidFill>
              <a:latin typeface="標楷體" pitchFamily="65" charset="-120"/>
              <a:ea typeface="標楷體" pitchFamily="65" charset="-120"/>
            </a:rPr>
            <a:t>課程及教學與普通學生</a:t>
          </a:r>
          <a:r>
            <a:rPr lang="zh-TW" altLang="zh-TW" b="1" u="sng" dirty="0" smtClean="0">
              <a:solidFill>
                <a:schemeClr val="tx1"/>
              </a:solidFill>
              <a:latin typeface="標楷體" pitchFamily="65" charset="-120"/>
              <a:ea typeface="標楷體" pitchFamily="65" charset="-120"/>
            </a:rPr>
            <a:t>差異過大</a:t>
          </a:r>
          <a:endParaRPr lang="zh-TW" altLang="en-US" dirty="0">
            <a:solidFill>
              <a:schemeClr val="tx1"/>
            </a:solidFill>
          </a:endParaRPr>
        </a:p>
      </dgm:t>
    </dgm:pt>
    <dgm:pt modelId="{1F75F850-C3A4-4370-BBCF-44520114F9D9}" type="parTrans" cxnId="{EC8EC874-6D15-4055-ADB6-E1BC7FA46243}">
      <dgm:prSet/>
      <dgm:spPr/>
      <dgm:t>
        <a:bodyPr/>
        <a:lstStyle/>
        <a:p>
          <a:endParaRPr lang="zh-TW" altLang="en-US"/>
        </a:p>
      </dgm:t>
    </dgm:pt>
    <dgm:pt modelId="{6C73F47D-990F-4877-8255-DE6B4FB1E493}" type="sibTrans" cxnId="{EC8EC874-6D15-4055-ADB6-E1BC7FA46243}">
      <dgm:prSet/>
      <dgm:spPr/>
      <dgm:t>
        <a:bodyPr/>
        <a:lstStyle/>
        <a:p>
          <a:endParaRPr lang="zh-TW" altLang="en-US"/>
        </a:p>
      </dgm:t>
    </dgm:pt>
    <dgm:pt modelId="{D0860B43-3BF6-4442-9010-77C774BC027E}">
      <dgm:prSet phldrT="[文字]" custT="1"/>
      <dgm:spPr>
        <a:solidFill>
          <a:srgbClr val="FFC000"/>
        </a:solidFill>
        <a:ln>
          <a:solidFill>
            <a:srgbClr val="FF0000"/>
          </a:solidFill>
        </a:ln>
      </dgm:spPr>
      <dgm:t>
        <a:bodyPr/>
        <a:lstStyle/>
        <a:p>
          <a:r>
            <a:rPr lang="zh-TW" altLang="en-US" sz="2000" dirty="0" smtClean="0">
              <a:solidFill>
                <a:schemeClr val="tx1"/>
              </a:solidFill>
              <a:latin typeface="標楷體" pitchFamily="65" charset="-120"/>
              <a:ea typeface="標楷體" pitchFamily="65" charset="-120"/>
            </a:rPr>
            <a:t>僅以橫向連結進行主題式教學，卻</a:t>
          </a:r>
          <a:r>
            <a:rPr lang="zh-TW" altLang="en-US" sz="2000" b="1" u="sng" dirty="0" smtClean="0">
              <a:solidFill>
                <a:schemeClr val="tx1"/>
              </a:solidFill>
              <a:latin typeface="標楷體" pitchFamily="65" charset="-120"/>
              <a:ea typeface="標楷體" pitchFamily="65" charset="-120"/>
            </a:rPr>
            <a:t>缺乏縱向</a:t>
          </a:r>
          <a:r>
            <a:rPr lang="zh-TW" altLang="en-US" sz="2000" dirty="0" smtClean="0">
              <a:solidFill>
                <a:schemeClr val="tx1"/>
              </a:solidFill>
              <a:latin typeface="標楷體" pitchFamily="65" charset="-120"/>
              <a:ea typeface="標楷體" pitchFamily="65" charset="-120"/>
            </a:rPr>
            <a:t>之連結</a:t>
          </a:r>
          <a:endParaRPr lang="zh-TW" altLang="en-US" sz="2000" dirty="0">
            <a:solidFill>
              <a:schemeClr val="tx1"/>
            </a:solidFill>
          </a:endParaRPr>
        </a:p>
      </dgm:t>
    </dgm:pt>
    <dgm:pt modelId="{8B07BF0E-F7C2-4C53-ABF4-C4722ADB5AA6}" type="parTrans" cxnId="{5188E57C-EB1C-449F-BD74-C901DC4AC2C6}">
      <dgm:prSet/>
      <dgm:spPr/>
      <dgm:t>
        <a:bodyPr/>
        <a:lstStyle/>
        <a:p>
          <a:endParaRPr lang="zh-TW" altLang="en-US"/>
        </a:p>
      </dgm:t>
    </dgm:pt>
    <dgm:pt modelId="{CBA1B5E6-E576-4371-B018-8669EC1B98BF}" type="sibTrans" cxnId="{5188E57C-EB1C-449F-BD74-C901DC4AC2C6}">
      <dgm:prSet/>
      <dgm:spPr/>
      <dgm:t>
        <a:bodyPr/>
        <a:lstStyle/>
        <a:p>
          <a:endParaRPr lang="zh-TW" altLang="en-US"/>
        </a:p>
      </dgm:t>
    </dgm:pt>
    <dgm:pt modelId="{B8C49A0D-0AF7-4E90-92A5-818C2538BEFA}">
      <dgm:prSet phldrT="[文字]" custT="1"/>
      <dgm:spPr>
        <a:solidFill>
          <a:srgbClr val="92D050"/>
        </a:solidFill>
        <a:ln>
          <a:solidFill>
            <a:srgbClr val="7030A0"/>
          </a:solidFill>
        </a:ln>
      </dgm:spPr>
      <dgm:t>
        <a:bodyPr/>
        <a:lstStyle/>
        <a:p>
          <a:r>
            <a:rPr lang="zh-TW" altLang="en-US" sz="2000" u="sng" dirty="0" smtClean="0">
              <a:solidFill>
                <a:schemeClr val="tx1"/>
              </a:solidFill>
              <a:latin typeface="標楷體" pitchFamily="65" charset="-120"/>
              <a:ea typeface="標楷體" pitchFamily="65" charset="-120"/>
            </a:rPr>
            <a:t>無階段</a:t>
          </a:r>
          <a:r>
            <a:rPr lang="zh-TW" altLang="en-US" sz="2000" dirty="0" smtClean="0">
              <a:solidFill>
                <a:schemeClr val="tx1"/>
              </a:solidFill>
              <a:latin typeface="標楷體" pitchFamily="65" charset="-120"/>
              <a:ea typeface="標楷體" pitchFamily="65" charset="-120"/>
            </a:rPr>
            <a:t>之差別，亦</a:t>
          </a:r>
          <a:r>
            <a:rPr lang="zh-TW" altLang="en-US" sz="2000" u="sng" dirty="0" smtClean="0">
              <a:solidFill>
                <a:schemeClr val="tx1"/>
              </a:solidFill>
              <a:latin typeface="標楷體" pitchFamily="65" charset="-120"/>
              <a:ea typeface="標楷體" pitchFamily="65" charset="-120"/>
            </a:rPr>
            <a:t>無可參考之能力指標</a:t>
          </a:r>
          <a:endParaRPr lang="zh-TW" altLang="en-US" sz="2000" dirty="0">
            <a:solidFill>
              <a:schemeClr val="tx1"/>
            </a:solidFill>
          </a:endParaRPr>
        </a:p>
      </dgm:t>
    </dgm:pt>
    <dgm:pt modelId="{217ACA32-2974-4369-B5C1-2D7D942456A2}" type="parTrans" cxnId="{EACAC4B0-A59A-4C72-84BF-59997BDE08BE}">
      <dgm:prSet/>
      <dgm:spPr/>
      <dgm:t>
        <a:bodyPr/>
        <a:lstStyle/>
        <a:p>
          <a:endParaRPr lang="zh-TW" altLang="en-US"/>
        </a:p>
      </dgm:t>
    </dgm:pt>
    <dgm:pt modelId="{89DDFE39-DA88-4F6F-A4E7-1330CCB15A9A}" type="sibTrans" cxnId="{EACAC4B0-A59A-4C72-84BF-59997BDE08BE}">
      <dgm:prSet/>
      <dgm:spPr/>
      <dgm:t>
        <a:bodyPr/>
        <a:lstStyle/>
        <a:p>
          <a:endParaRPr lang="zh-TW" altLang="en-US"/>
        </a:p>
      </dgm:t>
    </dgm:pt>
    <dgm:pt modelId="{D9EB0D68-411C-4D9C-97CD-A0CC43F67EFA}" type="pres">
      <dgm:prSet presAssocID="{D90E7C8B-DF69-4F08-B523-0F3EC67EA79E}" presName="composite" presStyleCnt="0">
        <dgm:presLayoutVars>
          <dgm:chMax val="3"/>
          <dgm:animLvl val="lvl"/>
          <dgm:resizeHandles val="exact"/>
        </dgm:presLayoutVars>
      </dgm:prSet>
      <dgm:spPr/>
    </dgm:pt>
    <dgm:pt modelId="{DEA1DC9F-88DA-401C-9B7F-D6BB25C71F32}" type="pres">
      <dgm:prSet presAssocID="{9A0D6AE7-2D71-402E-BC0C-7F94B6FC0AE7}" presName="gear1" presStyleLbl="node1" presStyleIdx="0" presStyleCnt="3" custScaleX="125627">
        <dgm:presLayoutVars>
          <dgm:chMax val="1"/>
          <dgm:bulletEnabled val="1"/>
        </dgm:presLayoutVars>
      </dgm:prSet>
      <dgm:spPr/>
      <dgm:t>
        <a:bodyPr/>
        <a:lstStyle/>
        <a:p>
          <a:endParaRPr lang="zh-TW" altLang="en-US"/>
        </a:p>
      </dgm:t>
    </dgm:pt>
    <dgm:pt modelId="{E987E175-26ED-4883-8F45-250C44941624}" type="pres">
      <dgm:prSet presAssocID="{9A0D6AE7-2D71-402E-BC0C-7F94B6FC0AE7}" presName="gear1srcNode" presStyleLbl="node1" presStyleIdx="0" presStyleCnt="3"/>
      <dgm:spPr/>
      <dgm:t>
        <a:bodyPr/>
        <a:lstStyle/>
        <a:p>
          <a:endParaRPr lang="zh-TW" altLang="en-US"/>
        </a:p>
      </dgm:t>
    </dgm:pt>
    <dgm:pt modelId="{42EB9DE9-408D-407D-A18A-0F9BD1694E73}" type="pres">
      <dgm:prSet presAssocID="{9A0D6AE7-2D71-402E-BC0C-7F94B6FC0AE7}" presName="gear1dstNode" presStyleLbl="node1" presStyleIdx="0" presStyleCnt="3"/>
      <dgm:spPr/>
      <dgm:t>
        <a:bodyPr/>
        <a:lstStyle/>
        <a:p>
          <a:endParaRPr lang="zh-TW" altLang="en-US"/>
        </a:p>
      </dgm:t>
    </dgm:pt>
    <dgm:pt modelId="{FFE292A1-4EB0-4CCA-9AB6-BAEB4694D3D4}" type="pres">
      <dgm:prSet presAssocID="{D0860B43-3BF6-4442-9010-77C774BC027E}" presName="gear2" presStyleLbl="node1" presStyleIdx="1" presStyleCnt="3" custScaleX="170702" custScaleY="193549" custLinFactNeighborX="-62786" custLinFactNeighborY="6127">
        <dgm:presLayoutVars>
          <dgm:chMax val="1"/>
          <dgm:bulletEnabled val="1"/>
        </dgm:presLayoutVars>
      </dgm:prSet>
      <dgm:spPr/>
      <dgm:t>
        <a:bodyPr/>
        <a:lstStyle/>
        <a:p>
          <a:endParaRPr lang="zh-TW" altLang="en-US"/>
        </a:p>
      </dgm:t>
    </dgm:pt>
    <dgm:pt modelId="{E0268993-F758-4DBB-BB89-2D0BB3B765B0}" type="pres">
      <dgm:prSet presAssocID="{D0860B43-3BF6-4442-9010-77C774BC027E}" presName="gear2srcNode" presStyleLbl="node1" presStyleIdx="1" presStyleCnt="3"/>
      <dgm:spPr/>
      <dgm:t>
        <a:bodyPr/>
        <a:lstStyle/>
        <a:p>
          <a:endParaRPr lang="zh-TW" altLang="en-US"/>
        </a:p>
      </dgm:t>
    </dgm:pt>
    <dgm:pt modelId="{2BBE8ED5-1AF9-49AD-A469-4E18E6FF5E6F}" type="pres">
      <dgm:prSet presAssocID="{D0860B43-3BF6-4442-9010-77C774BC027E}" presName="gear2dstNode" presStyleLbl="node1" presStyleIdx="1" presStyleCnt="3"/>
      <dgm:spPr/>
      <dgm:t>
        <a:bodyPr/>
        <a:lstStyle/>
        <a:p>
          <a:endParaRPr lang="zh-TW" altLang="en-US"/>
        </a:p>
      </dgm:t>
    </dgm:pt>
    <dgm:pt modelId="{83647FF2-09DD-40D7-83CE-E0C05B34B279}" type="pres">
      <dgm:prSet presAssocID="{B8C49A0D-0AF7-4E90-92A5-818C2538BEFA}" presName="gear3" presStyleLbl="node1" presStyleIdx="2" presStyleCnt="3" custScaleX="181599" custScaleY="176242" custLinFactNeighborX="21995" custLinFactNeighborY="-20396"/>
      <dgm:spPr/>
      <dgm:t>
        <a:bodyPr/>
        <a:lstStyle/>
        <a:p>
          <a:endParaRPr lang="zh-TW" altLang="en-US"/>
        </a:p>
      </dgm:t>
    </dgm:pt>
    <dgm:pt modelId="{ED22B614-A8C1-4869-9C9D-ED7C3C542430}" type="pres">
      <dgm:prSet presAssocID="{B8C49A0D-0AF7-4E90-92A5-818C2538BEFA}" presName="gear3tx" presStyleLbl="node1" presStyleIdx="2" presStyleCnt="3">
        <dgm:presLayoutVars>
          <dgm:chMax val="1"/>
          <dgm:bulletEnabled val="1"/>
        </dgm:presLayoutVars>
      </dgm:prSet>
      <dgm:spPr/>
      <dgm:t>
        <a:bodyPr/>
        <a:lstStyle/>
        <a:p>
          <a:endParaRPr lang="zh-TW" altLang="en-US"/>
        </a:p>
      </dgm:t>
    </dgm:pt>
    <dgm:pt modelId="{20E9C829-C3F4-48C5-80C9-480C41C8E561}" type="pres">
      <dgm:prSet presAssocID="{B8C49A0D-0AF7-4E90-92A5-818C2538BEFA}" presName="gear3srcNode" presStyleLbl="node1" presStyleIdx="2" presStyleCnt="3"/>
      <dgm:spPr/>
      <dgm:t>
        <a:bodyPr/>
        <a:lstStyle/>
        <a:p>
          <a:endParaRPr lang="zh-TW" altLang="en-US"/>
        </a:p>
      </dgm:t>
    </dgm:pt>
    <dgm:pt modelId="{EEEC98D8-FE85-4054-9D64-5D61A8BB814E}" type="pres">
      <dgm:prSet presAssocID="{B8C49A0D-0AF7-4E90-92A5-818C2538BEFA}" presName="gear3dstNode" presStyleLbl="node1" presStyleIdx="2" presStyleCnt="3"/>
      <dgm:spPr/>
      <dgm:t>
        <a:bodyPr/>
        <a:lstStyle/>
        <a:p>
          <a:endParaRPr lang="zh-TW" altLang="en-US"/>
        </a:p>
      </dgm:t>
    </dgm:pt>
    <dgm:pt modelId="{15468C5A-4016-4FFE-9067-9BACA4269D63}" type="pres">
      <dgm:prSet presAssocID="{6C73F47D-990F-4877-8255-DE6B4FB1E493}" presName="connector1" presStyleLbl="sibTrans2D1" presStyleIdx="0" presStyleCnt="3" custLinFactNeighborX="23645" custLinFactNeighborY="-1784"/>
      <dgm:spPr/>
      <dgm:t>
        <a:bodyPr/>
        <a:lstStyle/>
        <a:p>
          <a:endParaRPr lang="zh-TW" altLang="en-US"/>
        </a:p>
      </dgm:t>
    </dgm:pt>
    <dgm:pt modelId="{7004B894-783F-4F8B-8944-086B1EA16760}" type="pres">
      <dgm:prSet presAssocID="{CBA1B5E6-E576-4371-B018-8669EC1B98BF}" presName="connector2" presStyleLbl="sibTrans2D1" presStyleIdx="1" presStyleCnt="3" custLinFactNeighborX="-36016" custLinFactNeighborY="-59973"/>
      <dgm:spPr/>
      <dgm:t>
        <a:bodyPr/>
        <a:lstStyle/>
        <a:p>
          <a:endParaRPr lang="zh-TW" altLang="en-US"/>
        </a:p>
      </dgm:t>
    </dgm:pt>
    <dgm:pt modelId="{B8870000-3A82-45F8-839D-B4D8A585A1B1}" type="pres">
      <dgm:prSet presAssocID="{89DDFE39-DA88-4F6F-A4E7-1330CCB15A9A}" presName="connector3" presStyleLbl="sibTrans2D1" presStyleIdx="2" presStyleCnt="3" custLinFactNeighborX="1687" custLinFactNeighborY="-14722"/>
      <dgm:spPr/>
      <dgm:t>
        <a:bodyPr/>
        <a:lstStyle/>
        <a:p>
          <a:endParaRPr lang="zh-TW" altLang="en-US"/>
        </a:p>
      </dgm:t>
    </dgm:pt>
  </dgm:ptLst>
  <dgm:cxnLst>
    <dgm:cxn modelId="{4E249607-F9F4-41A7-AB23-A642D5A3D1C7}" type="presOf" srcId="{B8C49A0D-0AF7-4E90-92A5-818C2538BEFA}" destId="{ED22B614-A8C1-4869-9C9D-ED7C3C542430}" srcOrd="1" destOrd="0" presId="urn:microsoft.com/office/officeart/2005/8/layout/gear1"/>
    <dgm:cxn modelId="{6CEFA544-1D83-4C56-823F-6512EA518561}" type="presOf" srcId="{89DDFE39-DA88-4F6F-A4E7-1330CCB15A9A}" destId="{B8870000-3A82-45F8-839D-B4D8A585A1B1}" srcOrd="0" destOrd="0" presId="urn:microsoft.com/office/officeart/2005/8/layout/gear1"/>
    <dgm:cxn modelId="{E98284EB-AA67-4B24-8363-6643E6B9461C}" type="presOf" srcId="{9A0D6AE7-2D71-402E-BC0C-7F94B6FC0AE7}" destId="{E987E175-26ED-4883-8F45-250C44941624}" srcOrd="1" destOrd="0" presId="urn:microsoft.com/office/officeart/2005/8/layout/gear1"/>
    <dgm:cxn modelId="{A84BF97F-5C9D-4C9B-9CA1-C83DC19C368F}" type="presOf" srcId="{B8C49A0D-0AF7-4E90-92A5-818C2538BEFA}" destId="{EEEC98D8-FE85-4054-9D64-5D61A8BB814E}" srcOrd="3" destOrd="0" presId="urn:microsoft.com/office/officeart/2005/8/layout/gear1"/>
    <dgm:cxn modelId="{08A86B58-62CB-46AA-A65E-B7BC6109E175}" type="presOf" srcId="{9A0D6AE7-2D71-402E-BC0C-7F94B6FC0AE7}" destId="{DEA1DC9F-88DA-401C-9B7F-D6BB25C71F32}" srcOrd="0" destOrd="0" presId="urn:microsoft.com/office/officeart/2005/8/layout/gear1"/>
    <dgm:cxn modelId="{EACAC4B0-A59A-4C72-84BF-59997BDE08BE}" srcId="{D90E7C8B-DF69-4F08-B523-0F3EC67EA79E}" destId="{B8C49A0D-0AF7-4E90-92A5-818C2538BEFA}" srcOrd="2" destOrd="0" parTransId="{217ACA32-2974-4369-B5C1-2D7D942456A2}" sibTransId="{89DDFE39-DA88-4F6F-A4E7-1330CCB15A9A}"/>
    <dgm:cxn modelId="{48C4EB0F-43CE-4DA6-8EC4-C89154BF1B9B}" type="presOf" srcId="{D90E7C8B-DF69-4F08-B523-0F3EC67EA79E}" destId="{D9EB0D68-411C-4D9C-97CD-A0CC43F67EFA}" srcOrd="0" destOrd="0" presId="urn:microsoft.com/office/officeart/2005/8/layout/gear1"/>
    <dgm:cxn modelId="{7DC6A627-A792-417D-8C27-0E6B4487EFD2}" type="presOf" srcId="{B8C49A0D-0AF7-4E90-92A5-818C2538BEFA}" destId="{20E9C829-C3F4-48C5-80C9-480C41C8E561}" srcOrd="2" destOrd="0" presId="urn:microsoft.com/office/officeart/2005/8/layout/gear1"/>
    <dgm:cxn modelId="{3DFCF471-61F1-4EC6-8A85-C2C5F03B2158}" type="presOf" srcId="{9A0D6AE7-2D71-402E-BC0C-7F94B6FC0AE7}" destId="{42EB9DE9-408D-407D-A18A-0F9BD1694E73}" srcOrd="2" destOrd="0" presId="urn:microsoft.com/office/officeart/2005/8/layout/gear1"/>
    <dgm:cxn modelId="{9A7838C2-FD40-4AA9-ADE9-A7ABB68BE27A}" type="presOf" srcId="{6C73F47D-990F-4877-8255-DE6B4FB1E493}" destId="{15468C5A-4016-4FFE-9067-9BACA4269D63}" srcOrd="0" destOrd="0" presId="urn:microsoft.com/office/officeart/2005/8/layout/gear1"/>
    <dgm:cxn modelId="{55F4F14C-CFA0-4A47-AE07-D1A4ABA371A9}" type="presOf" srcId="{CBA1B5E6-E576-4371-B018-8669EC1B98BF}" destId="{7004B894-783F-4F8B-8944-086B1EA16760}" srcOrd="0" destOrd="0" presId="urn:microsoft.com/office/officeart/2005/8/layout/gear1"/>
    <dgm:cxn modelId="{AD3903C0-0205-4A7D-BF1D-A6AE11427E3D}" type="presOf" srcId="{D0860B43-3BF6-4442-9010-77C774BC027E}" destId="{FFE292A1-4EB0-4CCA-9AB6-BAEB4694D3D4}" srcOrd="0" destOrd="0" presId="urn:microsoft.com/office/officeart/2005/8/layout/gear1"/>
    <dgm:cxn modelId="{FCFAB8F4-96E4-417C-848F-7DD42C72501A}" type="presOf" srcId="{B8C49A0D-0AF7-4E90-92A5-818C2538BEFA}" destId="{83647FF2-09DD-40D7-83CE-E0C05B34B279}" srcOrd="0" destOrd="0" presId="urn:microsoft.com/office/officeart/2005/8/layout/gear1"/>
    <dgm:cxn modelId="{DCF26A7F-1456-4A28-AEC1-D79D0762C9D7}" type="presOf" srcId="{D0860B43-3BF6-4442-9010-77C774BC027E}" destId="{2BBE8ED5-1AF9-49AD-A469-4E18E6FF5E6F}" srcOrd="2" destOrd="0" presId="urn:microsoft.com/office/officeart/2005/8/layout/gear1"/>
    <dgm:cxn modelId="{EC8EC874-6D15-4055-ADB6-E1BC7FA46243}" srcId="{D90E7C8B-DF69-4F08-B523-0F3EC67EA79E}" destId="{9A0D6AE7-2D71-402E-BC0C-7F94B6FC0AE7}" srcOrd="0" destOrd="0" parTransId="{1F75F850-C3A4-4370-BBCF-44520114F9D9}" sibTransId="{6C73F47D-990F-4877-8255-DE6B4FB1E493}"/>
    <dgm:cxn modelId="{5188E57C-EB1C-449F-BD74-C901DC4AC2C6}" srcId="{D90E7C8B-DF69-4F08-B523-0F3EC67EA79E}" destId="{D0860B43-3BF6-4442-9010-77C774BC027E}" srcOrd="1" destOrd="0" parTransId="{8B07BF0E-F7C2-4C53-ABF4-C4722ADB5AA6}" sibTransId="{CBA1B5E6-E576-4371-B018-8669EC1B98BF}"/>
    <dgm:cxn modelId="{07ED3FDB-4CB3-4807-BF18-8ADFB2E27B6F}" type="presOf" srcId="{D0860B43-3BF6-4442-9010-77C774BC027E}" destId="{E0268993-F758-4DBB-BB89-2D0BB3B765B0}" srcOrd="1" destOrd="0" presId="urn:microsoft.com/office/officeart/2005/8/layout/gear1"/>
    <dgm:cxn modelId="{CFB1160D-8F01-4EF6-9D6C-BA06BBE09C0C}" type="presParOf" srcId="{D9EB0D68-411C-4D9C-97CD-A0CC43F67EFA}" destId="{DEA1DC9F-88DA-401C-9B7F-D6BB25C71F32}" srcOrd="0" destOrd="0" presId="urn:microsoft.com/office/officeart/2005/8/layout/gear1"/>
    <dgm:cxn modelId="{A29107C9-7E29-465D-88A1-1E5A4B14590D}" type="presParOf" srcId="{D9EB0D68-411C-4D9C-97CD-A0CC43F67EFA}" destId="{E987E175-26ED-4883-8F45-250C44941624}" srcOrd="1" destOrd="0" presId="urn:microsoft.com/office/officeart/2005/8/layout/gear1"/>
    <dgm:cxn modelId="{3C741C17-9A05-4800-A00A-CBE84746D31B}" type="presParOf" srcId="{D9EB0D68-411C-4D9C-97CD-A0CC43F67EFA}" destId="{42EB9DE9-408D-407D-A18A-0F9BD1694E73}" srcOrd="2" destOrd="0" presId="urn:microsoft.com/office/officeart/2005/8/layout/gear1"/>
    <dgm:cxn modelId="{25F41902-D9E7-44B2-BA68-0F8AA19E2BF3}" type="presParOf" srcId="{D9EB0D68-411C-4D9C-97CD-A0CC43F67EFA}" destId="{FFE292A1-4EB0-4CCA-9AB6-BAEB4694D3D4}" srcOrd="3" destOrd="0" presId="urn:microsoft.com/office/officeart/2005/8/layout/gear1"/>
    <dgm:cxn modelId="{9D8529F2-FA0B-4E79-B399-CB1E11FB94AC}" type="presParOf" srcId="{D9EB0D68-411C-4D9C-97CD-A0CC43F67EFA}" destId="{E0268993-F758-4DBB-BB89-2D0BB3B765B0}" srcOrd="4" destOrd="0" presId="urn:microsoft.com/office/officeart/2005/8/layout/gear1"/>
    <dgm:cxn modelId="{C9F922F5-21BB-47D6-A2C6-927F4973D1BC}" type="presParOf" srcId="{D9EB0D68-411C-4D9C-97CD-A0CC43F67EFA}" destId="{2BBE8ED5-1AF9-49AD-A469-4E18E6FF5E6F}" srcOrd="5" destOrd="0" presId="urn:microsoft.com/office/officeart/2005/8/layout/gear1"/>
    <dgm:cxn modelId="{43E99F44-7982-4FE5-A514-E695FDCB8EEE}" type="presParOf" srcId="{D9EB0D68-411C-4D9C-97CD-A0CC43F67EFA}" destId="{83647FF2-09DD-40D7-83CE-E0C05B34B279}" srcOrd="6" destOrd="0" presId="urn:microsoft.com/office/officeart/2005/8/layout/gear1"/>
    <dgm:cxn modelId="{0D7D6BD7-8288-4580-BF7B-5C514EFAC8A8}" type="presParOf" srcId="{D9EB0D68-411C-4D9C-97CD-A0CC43F67EFA}" destId="{ED22B614-A8C1-4869-9C9D-ED7C3C542430}" srcOrd="7" destOrd="0" presId="urn:microsoft.com/office/officeart/2005/8/layout/gear1"/>
    <dgm:cxn modelId="{A6DD84A5-BD51-49E9-BCF5-F77E20B6F8EE}" type="presParOf" srcId="{D9EB0D68-411C-4D9C-97CD-A0CC43F67EFA}" destId="{20E9C829-C3F4-48C5-80C9-480C41C8E561}" srcOrd="8" destOrd="0" presId="urn:microsoft.com/office/officeart/2005/8/layout/gear1"/>
    <dgm:cxn modelId="{789CCED7-2BDC-41F5-BD38-4E4604CA338D}" type="presParOf" srcId="{D9EB0D68-411C-4D9C-97CD-A0CC43F67EFA}" destId="{EEEC98D8-FE85-4054-9D64-5D61A8BB814E}" srcOrd="9" destOrd="0" presId="urn:microsoft.com/office/officeart/2005/8/layout/gear1"/>
    <dgm:cxn modelId="{7FC44589-4EFE-4192-9160-4164B81CF60C}" type="presParOf" srcId="{D9EB0D68-411C-4D9C-97CD-A0CC43F67EFA}" destId="{15468C5A-4016-4FFE-9067-9BACA4269D63}" srcOrd="10" destOrd="0" presId="urn:microsoft.com/office/officeart/2005/8/layout/gear1"/>
    <dgm:cxn modelId="{EC38416F-C29B-4E2B-8A2C-7C9B2D94FD8F}" type="presParOf" srcId="{D9EB0D68-411C-4D9C-97CD-A0CC43F67EFA}" destId="{7004B894-783F-4F8B-8944-086B1EA16760}" srcOrd="11" destOrd="0" presId="urn:microsoft.com/office/officeart/2005/8/layout/gear1"/>
    <dgm:cxn modelId="{9F8C6561-0B40-403C-868E-379C41D67977}" type="presParOf" srcId="{D9EB0D68-411C-4D9C-97CD-A0CC43F67EFA}" destId="{B8870000-3A82-45F8-839D-B4D8A585A1B1}"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86BED-9750-4405-B195-00166305741F}"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zh-TW" altLang="en-US"/>
        </a:p>
      </dgm:t>
    </dgm:pt>
    <dgm:pt modelId="{1D41AF6D-F223-43AC-BECB-76FC5582D376}">
      <dgm:prSet phldrT="[文字]" custT="1"/>
      <dgm:spPr>
        <a:ln>
          <a:solidFill>
            <a:srgbClr val="0070C0"/>
          </a:solidFill>
        </a:ln>
      </dgm:spPr>
      <dgm:t>
        <a:bodyPr/>
        <a:lstStyle/>
        <a:p>
          <a:r>
            <a:rPr lang="zh-TW" altLang="en-US" sz="2400" dirty="0" smtClean="0">
              <a:solidFill>
                <a:schemeClr val="tx1"/>
              </a:solidFill>
              <a:latin typeface="標楷體" pitchFamily="65" charset="-120"/>
            </a:rPr>
            <a:t>各學程與階段間安置與</a:t>
          </a:r>
          <a:r>
            <a:rPr lang="zh-TW" altLang="en-US" sz="2400" b="1" dirty="0" smtClean="0">
              <a:solidFill>
                <a:srgbClr val="C00000"/>
              </a:solidFill>
              <a:latin typeface="標楷體" pitchFamily="65" charset="-120"/>
            </a:rPr>
            <a:t>銜接</a:t>
          </a:r>
          <a:r>
            <a:rPr lang="zh-TW" altLang="en-US" sz="2400" dirty="0" smtClean="0">
              <a:solidFill>
                <a:schemeClr val="tx1"/>
              </a:solidFill>
              <a:latin typeface="標楷體" pitchFamily="65" charset="-120"/>
            </a:rPr>
            <a:t>的困難</a:t>
          </a:r>
          <a:endParaRPr lang="zh-TW" altLang="en-US" sz="2400" dirty="0">
            <a:solidFill>
              <a:schemeClr val="tx1"/>
            </a:solidFill>
          </a:endParaRPr>
        </a:p>
      </dgm:t>
    </dgm:pt>
    <dgm:pt modelId="{A7F8B991-4E25-459E-9C90-D220FD595D63}" type="parTrans" cxnId="{D876009D-2ECA-4EFC-B9EE-31265A4A6843}">
      <dgm:prSet/>
      <dgm:spPr/>
      <dgm:t>
        <a:bodyPr/>
        <a:lstStyle/>
        <a:p>
          <a:endParaRPr lang="zh-TW" altLang="en-US"/>
        </a:p>
      </dgm:t>
    </dgm:pt>
    <dgm:pt modelId="{4B7ECD21-96B3-42E2-9EF6-55E747EFF00D}" type="sibTrans" cxnId="{D876009D-2ECA-4EFC-B9EE-31265A4A6843}">
      <dgm:prSet/>
      <dgm:spPr/>
      <dgm:t>
        <a:bodyPr/>
        <a:lstStyle/>
        <a:p>
          <a:endParaRPr lang="zh-TW" altLang="en-US"/>
        </a:p>
      </dgm:t>
    </dgm:pt>
    <dgm:pt modelId="{3E77A049-431C-4AF6-88D8-602E5100E9E5}">
      <dgm:prSet phldrT="[文字]" custT="1"/>
      <dgm:spPr>
        <a:ln>
          <a:solidFill>
            <a:srgbClr val="0070C0"/>
          </a:solidFill>
        </a:ln>
      </dgm:spPr>
      <dgm:t>
        <a:bodyPr/>
        <a:lstStyle/>
        <a:p>
          <a:r>
            <a:rPr lang="zh-TW" altLang="en-US" sz="2400" b="1" dirty="0" smtClean="0">
              <a:solidFill>
                <a:schemeClr val="tx1">
                  <a:lumMod val="95000"/>
                  <a:lumOff val="5000"/>
                </a:schemeClr>
              </a:solidFill>
              <a:latin typeface="標楷體" pitchFamily="65" charset="-120"/>
            </a:rPr>
            <a:t>忽略</a:t>
          </a:r>
          <a:r>
            <a:rPr lang="zh-TW" altLang="en-US" sz="2400" b="1" dirty="0" smtClean="0">
              <a:solidFill>
                <a:schemeClr val="tx1"/>
              </a:solidFill>
              <a:latin typeface="標楷體" pitchFamily="65" charset="-120"/>
            </a:rPr>
            <a:t>學生</a:t>
          </a:r>
          <a:r>
            <a:rPr lang="zh-TW" altLang="en-US" sz="2400" b="1" dirty="0" smtClean="0">
              <a:solidFill>
                <a:srgbClr val="FF0000"/>
              </a:solidFill>
              <a:latin typeface="標楷體" pitchFamily="65" charset="-120"/>
            </a:rPr>
            <a:t>在</a:t>
          </a:r>
          <a:r>
            <a:rPr lang="zh-TW" altLang="en-US" sz="2400" b="1" u="sng" dirty="0" smtClean="0">
              <a:solidFill>
                <a:srgbClr val="FF0000"/>
              </a:solidFill>
              <a:latin typeface="標楷體" pitchFamily="65" charset="-120"/>
            </a:rPr>
            <a:t>非</a:t>
          </a:r>
          <a:r>
            <a:rPr lang="zh-TW" altLang="en-US" sz="2400" b="1" dirty="0" smtClean="0">
              <a:solidFill>
                <a:srgbClr val="FF0000"/>
              </a:solidFill>
              <a:latin typeface="標楷體" pitchFamily="65" charset="-120"/>
            </a:rPr>
            <a:t>六大領域之課程需求</a:t>
          </a:r>
          <a:endParaRPr lang="zh-TW" altLang="en-US" sz="2400" dirty="0"/>
        </a:p>
      </dgm:t>
    </dgm:pt>
    <dgm:pt modelId="{FD9FEB1F-E2C0-40AB-A76A-B16BAA123DF4}" type="parTrans" cxnId="{0F0E2BC3-F5D6-4337-9FED-520A41497ECA}">
      <dgm:prSet/>
      <dgm:spPr/>
      <dgm:t>
        <a:bodyPr/>
        <a:lstStyle/>
        <a:p>
          <a:endParaRPr lang="zh-TW" altLang="en-US"/>
        </a:p>
      </dgm:t>
    </dgm:pt>
    <dgm:pt modelId="{0C77D898-F197-47C1-8C3D-BF978E6002B7}" type="sibTrans" cxnId="{0F0E2BC3-F5D6-4337-9FED-520A41497ECA}">
      <dgm:prSet/>
      <dgm:spPr/>
      <dgm:t>
        <a:bodyPr/>
        <a:lstStyle/>
        <a:p>
          <a:endParaRPr lang="zh-TW" altLang="en-US"/>
        </a:p>
      </dgm:t>
    </dgm:pt>
    <dgm:pt modelId="{3DB6C9A0-A327-433C-B30B-D9ED68F7503A}">
      <dgm:prSet phldrT="[文字]" custT="1"/>
      <dgm:spPr>
        <a:ln>
          <a:solidFill>
            <a:srgbClr val="0070C0"/>
          </a:solidFill>
        </a:ln>
      </dgm:spPr>
      <dgm:t>
        <a:bodyPr/>
        <a:lstStyle/>
        <a:p>
          <a:r>
            <a:rPr lang="zh-TW" altLang="en-US" sz="2400" b="1" u="sng" dirty="0" smtClean="0">
              <a:solidFill>
                <a:schemeClr val="tx1">
                  <a:lumMod val="95000"/>
                  <a:lumOff val="5000"/>
                </a:schemeClr>
              </a:solidFill>
              <a:latin typeface="標楷體" pitchFamily="65" charset="-120"/>
            </a:rPr>
            <a:t>無規劃</a:t>
          </a:r>
          <a:r>
            <a:rPr lang="zh-TW" altLang="en-US" sz="2400" b="1" u="sng" dirty="0" smtClean="0">
              <a:solidFill>
                <a:srgbClr val="FF0000"/>
              </a:solidFill>
              <a:latin typeface="標楷體" pitchFamily="65" charset="-120"/>
            </a:rPr>
            <a:t>功能性動作訓練</a:t>
          </a:r>
          <a:r>
            <a:rPr lang="zh-TW" altLang="en-US" sz="2400" b="1" dirty="0" smtClean="0">
              <a:solidFill>
                <a:srgbClr val="FF0000"/>
              </a:solidFill>
              <a:latin typeface="標楷體" pitchFamily="65" charset="-120"/>
            </a:rPr>
            <a:t>與</a:t>
          </a:r>
          <a:r>
            <a:rPr lang="zh-TW" altLang="en-US" sz="2400" b="1" u="sng" dirty="0" smtClean="0">
              <a:solidFill>
                <a:srgbClr val="FF0000"/>
              </a:solidFill>
              <a:latin typeface="標楷體" pitchFamily="65" charset="-120"/>
            </a:rPr>
            <a:t>輔助科技應用</a:t>
          </a:r>
          <a:endParaRPr lang="zh-TW" altLang="en-US" sz="2400" dirty="0"/>
        </a:p>
      </dgm:t>
    </dgm:pt>
    <dgm:pt modelId="{35EC0AE2-BAD5-4CAF-8ED6-E5CC58D863E2}" type="parTrans" cxnId="{2D473F3F-FF21-4408-B682-2ABDC6C57C79}">
      <dgm:prSet/>
      <dgm:spPr/>
      <dgm:t>
        <a:bodyPr/>
        <a:lstStyle/>
        <a:p>
          <a:endParaRPr lang="zh-TW" altLang="en-US"/>
        </a:p>
      </dgm:t>
    </dgm:pt>
    <dgm:pt modelId="{4C3985F9-98A5-4A0F-8002-473DE7301438}" type="sibTrans" cxnId="{2D473F3F-FF21-4408-B682-2ABDC6C57C79}">
      <dgm:prSet/>
      <dgm:spPr/>
      <dgm:t>
        <a:bodyPr/>
        <a:lstStyle/>
        <a:p>
          <a:endParaRPr lang="zh-TW" altLang="en-US"/>
        </a:p>
      </dgm:t>
    </dgm:pt>
    <dgm:pt modelId="{8C41D1BE-9B07-46FA-AAF3-1094CD26713F}">
      <dgm:prSet phldrT="[文字]" custT="1"/>
      <dgm:spPr>
        <a:ln>
          <a:solidFill>
            <a:srgbClr val="0070C0"/>
          </a:solidFill>
        </a:ln>
      </dgm:spPr>
      <dgm:t>
        <a:bodyPr/>
        <a:lstStyle/>
        <a:p>
          <a:r>
            <a:rPr lang="zh-TW" altLang="en-US" sz="2400" dirty="0" smtClean="0">
              <a:solidFill>
                <a:schemeClr val="tx1"/>
              </a:solidFill>
              <a:latin typeface="標楷體" pitchFamily="65" charset="-120"/>
            </a:rPr>
            <a:t>過度強調</a:t>
          </a:r>
          <a:r>
            <a:rPr lang="zh-TW" altLang="en-US" sz="2400" b="1" u="sng" dirty="0" smtClean="0">
              <a:solidFill>
                <a:srgbClr val="FF0000"/>
              </a:solidFill>
              <a:latin typeface="標楷體" pitchFamily="65" charset="-120"/>
            </a:rPr>
            <a:t>功能性課程</a:t>
          </a:r>
          <a:r>
            <a:rPr lang="zh-TW" altLang="en-US" sz="2400" dirty="0" smtClean="0">
              <a:solidFill>
                <a:schemeClr val="tx1"/>
              </a:solidFill>
              <a:latin typeface="標楷體" pitchFamily="65" charset="-120"/>
            </a:rPr>
            <a:t>中的降低水準課程</a:t>
          </a:r>
          <a:endParaRPr lang="zh-TW" altLang="en-US" sz="2400" dirty="0">
            <a:solidFill>
              <a:schemeClr val="tx1"/>
            </a:solidFill>
          </a:endParaRPr>
        </a:p>
      </dgm:t>
    </dgm:pt>
    <dgm:pt modelId="{A7986838-3402-4E1F-BC57-8FBD10547871}" type="parTrans" cxnId="{A814788E-0093-414D-B6E4-CBF90C6D0271}">
      <dgm:prSet/>
      <dgm:spPr/>
      <dgm:t>
        <a:bodyPr/>
        <a:lstStyle/>
        <a:p>
          <a:endParaRPr lang="zh-TW" altLang="en-US"/>
        </a:p>
      </dgm:t>
    </dgm:pt>
    <dgm:pt modelId="{8937F321-1745-41FA-8F63-2908911F529B}" type="sibTrans" cxnId="{A814788E-0093-414D-B6E4-CBF90C6D0271}">
      <dgm:prSet/>
      <dgm:spPr/>
      <dgm:t>
        <a:bodyPr/>
        <a:lstStyle/>
        <a:p>
          <a:endParaRPr lang="zh-TW" altLang="en-US"/>
        </a:p>
      </dgm:t>
    </dgm:pt>
    <dgm:pt modelId="{8BFC073D-FA0F-4E55-97F1-EC6C9DD7C1EA}">
      <dgm:prSet phldrT="[文字]" custT="1"/>
      <dgm:spPr>
        <a:ln>
          <a:solidFill>
            <a:srgbClr val="0070C0"/>
          </a:solidFill>
        </a:ln>
      </dgm:spPr>
      <dgm:t>
        <a:bodyPr/>
        <a:lstStyle/>
        <a:p>
          <a:r>
            <a:rPr lang="zh-TW" altLang="en-US" sz="2400" b="1" u="sng" dirty="0" smtClean="0">
              <a:solidFill>
                <a:schemeClr val="tx1">
                  <a:lumMod val="95000"/>
                  <a:lumOff val="5000"/>
                </a:schemeClr>
              </a:solidFill>
              <a:latin typeface="+mn-ea"/>
              <a:ea typeface="+mn-ea"/>
            </a:rPr>
            <a:t>忽略了</a:t>
          </a:r>
          <a:r>
            <a:rPr lang="zh-TW" altLang="en-US" sz="2400" u="sng" dirty="0" smtClean="0">
              <a:solidFill>
                <a:srgbClr val="FF0000"/>
              </a:solidFill>
              <a:latin typeface="+mn-ea"/>
              <a:ea typeface="+mn-ea"/>
            </a:rPr>
            <a:t>與</a:t>
          </a:r>
          <a:r>
            <a:rPr lang="zh-TW" altLang="en-US" sz="2400" b="1" u="sng" dirty="0" smtClean="0">
              <a:solidFill>
                <a:schemeClr val="tx1"/>
              </a:solidFill>
              <a:latin typeface="+mn-ea"/>
              <a:ea typeface="+mn-ea"/>
            </a:rPr>
            <a:t>普通教育</a:t>
          </a:r>
          <a:r>
            <a:rPr lang="zh-TW" altLang="en-US" sz="2400" u="sng" dirty="0" smtClean="0">
              <a:solidFill>
                <a:srgbClr val="FF0000"/>
              </a:solidFill>
              <a:latin typeface="+mn-ea"/>
              <a:ea typeface="+mn-ea"/>
            </a:rPr>
            <a:t>課程的連接</a:t>
          </a:r>
          <a:endParaRPr lang="zh-TW" altLang="en-US" sz="2400" dirty="0">
            <a:latin typeface="+mn-ea"/>
            <a:ea typeface="+mn-ea"/>
          </a:endParaRPr>
        </a:p>
      </dgm:t>
    </dgm:pt>
    <dgm:pt modelId="{5E754D1E-48E5-4063-A251-51285F7D055B}" type="parTrans" cxnId="{0A53FECD-58D8-425F-82DF-5A366FC8C230}">
      <dgm:prSet/>
      <dgm:spPr/>
      <dgm:t>
        <a:bodyPr/>
        <a:lstStyle/>
        <a:p>
          <a:endParaRPr lang="zh-TW" altLang="en-US"/>
        </a:p>
      </dgm:t>
    </dgm:pt>
    <dgm:pt modelId="{E99FA8FB-EDD8-4C8C-A920-4566A5F77B53}" type="sibTrans" cxnId="{0A53FECD-58D8-425F-82DF-5A366FC8C230}">
      <dgm:prSet/>
      <dgm:spPr/>
      <dgm:t>
        <a:bodyPr/>
        <a:lstStyle/>
        <a:p>
          <a:endParaRPr lang="zh-TW" altLang="en-US"/>
        </a:p>
      </dgm:t>
    </dgm:pt>
    <dgm:pt modelId="{FBF0C065-EDAD-417C-85AD-A89958C715C2}">
      <dgm:prSet custT="1"/>
      <dgm:spPr>
        <a:ln>
          <a:solidFill>
            <a:srgbClr val="0070C0"/>
          </a:solidFill>
        </a:ln>
      </dgm:spPr>
      <dgm:t>
        <a:bodyPr/>
        <a:lstStyle/>
        <a:p>
          <a:r>
            <a:rPr lang="zh-TW" altLang="en-US" sz="2400" b="1" u="sng" dirty="0" smtClean="0">
              <a:solidFill>
                <a:srgbClr val="FF0000"/>
              </a:solidFill>
              <a:latin typeface="標楷體" pitchFamily="65" charset="-120"/>
            </a:rPr>
            <a:t>職業教育</a:t>
          </a:r>
          <a:r>
            <a:rPr lang="zh-TW" altLang="en-US" sz="2400" b="1" dirty="0" smtClean="0">
              <a:solidFill>
                <a:srgbClr val="FF0000"/>
              </a:solidFill>
              <a:latin typeface="標楷體" pitchFamily="65" charset="-120"/>
            </a:rPr>
            <a:t>課程</a:t>
          </a:r>
          <a:r>
            <a:rPr lang="zh-TW" altLang="en-US" sz="2400" b="1" dirty="0" smtClean="0">
              <a:solidFill>
                <a:schemeClr val="tx1"/>
              </a:solidFill>
              <a:latin typeface="標楷體" pitchFamily="65" charset="-120"/>
            </a:rPr>
            <a:t>過多</a:t>
          </a:r>
          <a:endParaRPr lang="zh-TW" altLang="en-US" sz="2400" b="1" dirty="0">
            <a:solidFill>
              <a:schemeClr val="tx1"/>
            </a:solidFill>
          </a:endParaRPr>
        </a:p>
      </dgm:t>
    </dgm:pt>
    <dgm:pt modelId="{7AE76E85-70CC-480B-8572-5D00FFFA1484}" type="parTrans" cxnId="{145C7627-25F9-4E01-8607-325FA939CCE1}">
      <dgm:prSet/>
      <dgm:spPr/>
      <dgm:t>
        <a:bodyPr/>
        <a:lstStyle/>
        <a:p>
          <a:endParaRPr lang="zh-TW" altLang="en-US"/>
        </a:p>
      </dgm:t>
    </dgm:pt>
    <dgm:pt modelId="{DA17644E-0FFA-471F-82AA-81207A0878FF}" type="sibTrans" cxnId="{145C7627-25F9-4E01-8607-325FA939CCE1}">
      <dgm:prSet/>
      <dgm:spPr/>
      <dgm:t>
        <a:bodyPr/>
        <a:lstStyle/>
        <a:p>
          <a:endParaRPr lang="zh-TW" altLang="en-US"/>
        </a:p>
      </dgm:t>
    </dgm:pt>
    <dgm:pt modelId="{AB855BB4-AD4B-4D18-9D46-C274B91B71A9}" type="pres">
      <dgm:prSet presAssocID="{AAD86BED-9750-4405-B195-00166305741F}" presName="Name0" presStyleCnt="0">
        <dgm:presLayoutVars>
          <dgm:dir/>
          <dgm:resizeHandles val="exact"/>
        </dgm:presLayoutVars>
      </dgm:prSet>
      <dgm:spPr/>
      <dgm:t>
        <a:bodyPr/>
        <a:lstStyle/>
        <a:p>
          <a:endParaRPr lang="zh-TW" altLang="en-US"/>
        </a:p>
      </dgm:t>
    </dgm:pt>
    <dgm:pt modelId="{A9EA5697-0FE0-4ECD-B35F-1D6D7F45D19B}" type="pres">
      <dgm:prSet presAssocID="{AAD86BED-9750-4405-B195-00166305741F}" presName="cycle" presStyleCnt="0"/>
      <dgm:spPr/>
      <dgm:t>
        <a:bodyPr/>
        <a:lstStyle/>
        <a:p>
          <a:endParaRPr lang="zh-TW" altLang="en-US"/>
        </a:p>
      </dgm:t>
    </dgm:pt>
    <dgm:pt modelId="{797C9EEF-931A-4C38-9D85-7888DC5FCCE1}" type="pres">
      <dgm:prSet presAssocID="{1D41AF6D-F223-43AC-BECB-76FC5582D376}" presName="nodeFirstNode" presStyleLbl="node1" presStyleIdx="0" presStyleCnt="6" custScaleY="132022" custRadScaleRad="112337" custRadScaleInc="903">
        <dgm:presLayoutVars>
          <dgm:bulletEnabled val="1"/>
        </dgm:presLayoutVars>
      </dgm:prSet>
      <dgm:spPr/>
      <dgm:t>
        <a:bodyPr/>
        <a:lstStyle/>
        <a:p>
          <a:endParaRPr lang="zh-TW" altLang="en-US"/>
        </a:p>
      </dgm:t>
    </dgm:pt>
    <dgm:pt modelId="{FD02A8E4-A1B3-42D4-B90D-904782AF9D5C}" type="pres">
      <dgm:prSet presAssocID="{4B7ECD21-96B3-42E2-9EF6-55E747EFF00D}" presName="sibTransFirstNode" presStyleLbl="bgShp" presStyleIdx="0" presStyleCnt="1" custScaleX="112856"/>
      <dgm:spPr/>
      <dgm:t>
        <a:bodyPr/>
        <a:lstStyle/>
        <a:p>
          <a:endParaRPr lang="zh-TW" altLang="en-US"/>
        </a:p>
      </dgm:t>
    </dgm:pt>
    <dgm:pt modelId="{56157C89-B468-480C-8737-D79CB3B94D14}" type="pres">
      <dgm:prSet presAssocID="{FBF0C065-EDAD-417C-85AD-A89958C715C2}" presName="nodeFollowingNodes" presStyleLbl="node1" presStyleIdx="1" presStyleCnt="6" custScaleY="149708" custRadScaleRad="93221" custRadScaleInc="16048">
        <dgm:presLayoutVars>
          <dgm:bulletEnabled val="1"/>
        </dgm:presLayoutVars>
      </dgm:prSet>
      <dgm:spPr/>
      <dgm:t>
        <a:bodyPr/>
        <a:lstStyle/>
        <a:p>
          <a:endParaRPr lang="zh-TW" altLang="en-US"/>
        </a:p>
      </dgm:t>
    </dgm:pt>
    <dgm:pt modelId="{60583390-80BA-420D-B7BE-4BCDD3A290CD}" type="pres">
      <dgm:prSet presAssocID="{3E77A049-431C-4AF6-88D8-602E5100E9E5}" presName="nodeFollowingNodes" presStyleLbl="node1" presStyleIdx="2" presStyleCnt="6" custScaleY="122411" custRadScaleRad="93207" custRadScaleInc="-16264">
        <dgm:presLayoutVars>
          <dgm:bulletEnabled val="1"/>
        </dgm:presLayoutVars>
      </dgm:prSet>
      <dgm:spPr/>
      <dgm:t>
        <a:bodyPr/>
        <a:lstStyle/>
        <a:p>
          <a:endParaRPr lang="zh-TW" altLang="en-US"/>
        </a:p>
      </dgm:t>
    </dgm:pt>
    <dgm:pt modelId="{FAF2BF14-E0FC-4BCE-8095-FA18B5D926EF}" type="pres">
      <dgm:prSet presAssocID="{3DB6C9A0-A327-433C-B30B-D9ED68F7503A}" presName="nodeFollowingNodes" presStyleLbl="node1" presStyleIdx="3" presStyleCnt="6" custScaleY="159320" custRadScaleRad="96782" custRadScaleInc="-5967">
        <dgm:presLayoutVars>
          <dgm:bulletEnabled val="1"/>
        </dgm:presLayoutVars>
      </dgm:prSet>
      <dgm:spPr/>
      <dgm:t>
        <a:bodyPr/>
        <a:lstStyle/>
        <a:p>
          <a:endParaRPr lang="zh-TW" altLang="en-US"/>
        </a:p>
      </dgm:t>
    </dgm:pt>
    <dgm:pt modelId="{76070989-8E6D-4E01-B257-0FB4C60B533C}" type="pres">
      <dgm:prSet presAssocID="{8C41D1BE-9B07-46FA-AAF3-1094CD26713F}" presName="nodeFollowingNodes" presStyleLbl="node1" presStyleIdx="4" presStyleCnt="6" custScaleY="164203" custRadScaleRad="91379" custRadScaleInc="18766">
        <dgm:presLayoutVars>
          <dgm:bulletEnabled val="1"/>
        </dgm:presLayoutVars>
      </dgm:prSet>
      <dgm:spPr/>
      <dgm:t>
        <a:bodyPr/>
        <a:lstStyle/>
        <a:p>
          <a:endParaRPr lang="zh-TW" altLang="en-US"/>
        </a:p>
      </dgm:t>
    </dgm:pt>
    <dgm:pt modelId="{3E24CD13-7F14-46C7-B1E4-A653C11085A7}" type="pres">
      <dgm:prSet presAssocID="{8BFC073D-FA0F-4E55-97F1-EC6C9DD7C1EA}" presName="nodeFollowingNodes" presStyleLbl="node1" presStyleIdx="5" presStyleCnt="6" custScaleY="146980" custRadScaleRad="97806" custRadScaleInc="-2258">
        <dgm:presLayoutVars>
          <dgm:bulletEnabled val="1"/>
        </dgm:presLayoutVars>
      </dgm:prSet>
      <dgm:spPr/>
      <dgm:t>
        <a:bodyPr/>
        <a:lstStyle/>
        <a:p>
          <a:endParaRPr lang="zh-TW" altLang="en-US"/>
        </a:p>
      </dgm:t>
    </dgm:pt>
  </dgm:ptLst>
  <dgm:cxnLst>
    <dgm:cxn modelId="{47A52EAB-1FAF-4B03-8F8C-45082EF951CE}" type="presOf" srcId="{FBF0C065-EDAD-417C-85AD-A89958C715C2}" destId="{56157C89-B468-480C-8737-D79CB3B94D14}" srcOrd="0" destOrd="0" presId="urn:microsoft.com/office/officeart/2005/8/layout/cycle3"/>
    <dgm:cxn modelId="{2D473F3F-FF21-4408-B682-2ABDC6C57C79}" srcId="{AAD86BED-9750-4405-B195-00166305741F}" destId="{3DB6C9A0-A327-433C-B30B-D9ED68F7503A}" srcOrd="3" destOrd="0" parTransId="{35EC0AE2-BAD5-4CAF-8ED6-E5CC58D863E2}" sibTransId="{4C3985F9-98A5-4A0F-8002-473DE7301438}"/>
    <dgm:cxn modelId="{0A53FECD-58D8-425F-82DF-5A366FC8C230}" srcId="{AAD86BED-9750-4405-B195-00166305741F}" destId="{8BFC073D-FA0F-4E55-97F1-EC6C9DD7C1EA}" srcOrd="5" destOrd="0" parTransId="{5E754D1E-48E5-4063-A251-51285F7D055B}" sibTransId="{E99FA8FB-EDD8-4C8C-A920-4566A5F77B53}"/>
    <dgm:cxn modelId="{A814788E-0093-414D-B6E4-CBF90C6D0271}" srcId="{AAD86BED-9750-4405-B195-00166305741F}" destId="{8C41D1BE-9B07-46FA-AAF3-1094CD26713F}" srcOrd="4" destOrd="0" parTransId="{A7986838-3402-4E1F-BC57-8FBD10547871}" sibTransId="{8937F321-1745-41FA-8F63-2908911F529B}"/>
    <dgm:cxn modelId="{945240B1-AE6B-4BA3-8899-5CD3F77FBA22}" type="presOf" srcId="{8C41D1BE-9B07-46FA-AAF3-1094CD26713F}" destId="{76070989-8E6D-4E01-B257-0FB4C60B533C}" srcOrd="0" destOrd="0" presId="urn:microsoft.com/office/officeart/2005/8/layout/cycle3"/>
    <dgm:cxn modelId="{11E79649-A483-48A3-9B59-B90F0D7F94D2}" type="presOf" srcId="{3E77A049-431C-4AF6-88D8-602E5100E9E5}" destId="{60583390-80BA-420D-B7BE-4BCDD3A290CD}" srcOrd="0" destOrd="0" presId="urn:microsoft.com/office/officeart/2005/8/layout/cycle3"/>
    <dgm:cxn modelId="{145C7627-25F9-4E01-8607-325FA939CCE1}" srcId="{AAD86BED-9750-4405-B195-00166305741F}" destId="{FBF0C065-EDAD-417C-85AD-A89958C715C2}" srcOrd="1" destOrd="0" parTransId="{7AE76E85-70CC-480B-8572-5D00FFFA1484}" sibTransId="{DA17644E-0FFA-471F-82AA-81207A0878FF}"/>
    <dgm:cxn modelId="{B2E4B52C-EB67-4835-B70F-3D3A28B5CEDD}" type="presOf" srcId="{4B7ECD21-96B3-42E2-9EF6-55E747EFF00D}" destId="{FD02A8E4-A1B3-42D4-B90D-904782AF9D5C}" srcOrd="0" destOrd="0" presId="urn:microsoft.com/office/officeart/2005/8/layout/cycle3"/>
    <dgm:cxn modelId="{D876009D-2ECA-4EFC-B9EE-31265A4A6843}" srcId="{AAD86BED-9750-4405-B195-00166305741F}" destId="{1D41AF6D-F223-43AC-BECB-76FC5582D376}" srcOrd="0" destOrd="0" parTransId="{A7F8B991-4E25-459E-9C90-D220FD595D63}" sibTransId="{4B7ECD21-96B3-42E2-9EF6-55E747EFF00D}"/>
    <dgm:cxn modelId="{0F0E2BC3-F5D6-4337-9FED-520A41497ECA}" srcId="{AAD86BED-9750-4405-B195-00166305741F}" destId="{3E77A049-431C-4AF6-88D8-602E5100E9E5}" srcOrd="2" destOrd="0" parTransId="{FD9FEB1F-E2C0-40AB-A76A-B16BAA123DF4}" sibTransId="{0C77D898-F197-47C1-8C3D-BF978E6002B7}"/>
    <dgm:cxn modelId="{AE782170-E08B-41BF-A5A6-5480B68958AB}" type="presOf" srcId="{3DB6C9A0-A327-433C-B30B-D9ED68F7503A}" destId="{FAF2BF14-E0FC-4BCE-8095-FA18B5D926EF}" srcOrd="0" destOrd="0" presId="urn:microsoft.com/office/officeart/2005/8/layout/cycle3"/>
    <dgm:cxn modelId="{2852874A-5628-43C2-A97D-48120A938C81}" type="presOf" srcId="{1D41AF6D-F223-43AC-BECB-76FC5582D376}" destId="{797C9EEF-931A-4C38-9D85-7888DC5FCCE1}" srcOrd="0" destOrd="0" presId="urn:microsoft.com/office/officeart/2005/8/layout/cycle3"/>
    <dgm:cxn modelId="{2146B7C0-5300-4DEC-99D2-997AE6B0027B}" type="presOf" srcId="{AAD86BED-9750-4405-B195-00166305741F}" destId="{AB855BB4-AD4B-4D18-9D46-C274B91B71A9}" srcOrd="0" destOrd="0" presId="urn:microsoft.com/office/officeart/2005/8/layout/cycle3"/>
    <dgm:cxn modelId="{53BAA750-D71D-48CC-A8C5-5E10FE4A4A9D}" type="presOf" srcId="{8BFC073D-FA0F-4E55-97F1-EC6C9DD7C1EA}" destId="{3E24CD13-7F14-46C7-B1E4-A653C11085A7}" srcOrd="0" destOrd="0" presId="urn:microsoft.com/office/officeart/2005/8/layout/cycle3"/>
    <dgm:cxn modelId="{C9895FB3-1D42-42DD-AE3B-B5790E2C464D}" type="presParOf" srcId="{AB855BB4-AD4B-4D18-9D46-C274B91B71A9}" destId="{A9EA5697-0FE0-4ECD-B35F-1D6D7F45D19B}" srcOrd="0" destOrd="0" presId="urn:microsoft.com/office/officeart/2005/8/layout/cycle3"/>
    <dgm:cxn modelId="{4C6467A5-3CAD-4001-84A9-DBCE3D9125B2}" type="presParOf" srcId="{A9EA5697-0FE0-4ECD-B35F-1D6D7F45D19B}" destId="{797C9EEF-931A-4C38-9D85-7888DC5FCCE1}" srcOrd="0" destOrd="0" presId="urn:microsoft.com/office/officeart/2005/8/layout/cycle3"/>
    <dgm:cxn modelId="{3D5AA314-633A-4BCB-8EFD-5EC9BFC2B5CC}" type="presParOf" srcId="{A9EA5697-0FE0-4ECD-B35F-1D6D7F45D19B}" destId="{FD02A8E4-A1B3-42D4-B90D-904782AF9D5C}" srcOrd="1" destOrd="0" presId="urn:microsoft.com/office/officeart/2005/8/layout/cycle3"/>
    <dgm:cxn modelId="{AF132F78-6B33-4D5C-85F0-2A8FC2BD464D}" type="presParOf" srcId="{A9EA5697-0FE0-4ECD-B35F-1D6D7F45D19B}" destId="{56157C89-B468-480C-8737-D79CB3B94D14}" srcOrd="2" destOrd="0" presId="urn:microsoft.com/office/officeart/2005/8/layout/cycle3"/>
    <dgm:cxn modelId="{D0188A56-669C-43A5-84A1-F5F67957E5DF}" type="presParOf" srcId="{A9EA5697-0FE0-4ECD-B35F-1D6D7F45D19B}" destId="{60583390-80BA-420D-B7BE-4BCDD3A290CD}" srcOrd="3" destOrd="0" presId="urn:microsoft.com/office/officeart/2005/8/layout/cycle3"/>
    <dgm:cxn modelId="{4B6DDABD-D14F-4A35-B702-B249C4CAD1E0}" type="presParOf" srcId="{A9EA5697-0FE0-4ECD-B35F-1D6D7F45D19B}" destId="{FAF2BF14-E0FC-4BCE-8095-FA18B5D926EF}" srcOrd="4" destOrd="0" presId="urn:microsoft.com/office/officeart/2005/8/layout/cycle3"/>
    <dgm:cxn modelId="{2FA09555-D9AB-4073-AB26-D796C245A96B}" type="presParOf" srcId="{A9EA5697-0FE0-4ECD-B35F-1D6D7F45D19B}" destId="{76070989-8E6D-4E01-B257-0FB4C60B533C}" srcOrd="5" destOrd="0" presId="urn:microsoft.com/office/officeart/2005/8/layout/cycle3"/>
    <dgm:cxn modelId="{1FA46E80-FE0C-418B-8E0E-99DA5DFEDEA1}" type="presParOf" srcId="{A9EA5697-0FE0-4ECD-B35F-1D6D7F45D19B}" destId="{3E24CD13-7F14-46C7-B1E4-A653C11085A7}"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7C7233-1C48-45C7-88C7-C4EB8FA2869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TW" altLang="en-US"/>
        </a:p>
      </dgm:t>
    </dgm:pt>
    <dgm:pt modelId="{11790C6A-8EDF-48A6-BFAF-809C1AEFB4CA}">
      <dgm:prSet phldrT="[文字]"/>
      <dgm:spPr>
        <a:ln>
          <a:solidFill>
            <a:schemeClr val="tx1">
              <a:lumMod val="50000"/>
              <a:lumOff val="50000"/>
            </a:schemeClr>
          </a:solidFill>
        </a:ln>
      </dgm:spPr>
      <dgm:t>
        <a:bodyPr/>
        <a:lstStyle/>
        <a:p>
          <a:r>
            <a:rPr lang="zh-TW" altLang="en-US" dirty="0" smtClean="0">
              <a:solidFill>
                <a:srgbClr val="C00000"/>
              </a:solidFill>
            </a:rPr>
            <a:t>第一學習階段</a:t>
          </a:r>
          <a:endParaRPr lang="en-US" altLang="zh-TW" dirty="0" smtClean="0">
            <a:solidFill>
              <a:srgbClr val="C00000"/>
            </a:solidFill>
          </a:endParaRPr>
        </a:p>
        <a:p>
          <a:r>
            <a:rPr lang="zh-TW" altLang="en-US" u="sng" dirty="0" smtClean="0">
              <a:solidFill>
                <a:srgbClr val="C00000"/>
              </a:solidFill>
            </a:rPr>
            <a:t>小一、二</a:t>
          </a:r>
          <a:endParaRPr lang="zh-TW" altLang="en-US" u="sng" dirty="0">
            <a:solidFill>
              <a:srgbClr val="C00000"/>
            </a:solidFill>
          </a:endParaRPr>
        </a:p>
      </dgm:t>
    </dgm:pt>
    <dgm:pt modelId="{F522FE3F-137D-4420-8030-D308F44B4523}" type="parTrans" cxnId="{3DFD787A-C5B7-4407-B07F-415A4C459D2D}">
      <dgm:prSet/>
      <dgm:spPr/>
      <dgm:t>
        <a:bodyPr/>
        <a:lstStyle/>
        <a:p>
          <a:endParaRPr lang="zh-TW" altLang="en-US"/>
        </a:p>
      </dgm:t>
    </dgm:pt>
    <dgm:pt modelId="{5C3D60F3-3C93-4F92-88DE-86C87C6B8AD8}" type="sibTrans" cxnId="{3DFD787A-C5B7-4407-B07F-415A4C459D2D}">
      <dgm:prSet/>
      <dgm:spPr/>
      <dgm:t>
        <a:bodyPr/>
        <a:lstStyle/>
        <a:p>
          <a:endParaRPr lang="zh-TW" altLang="en-US"/>
        </a:p>
      </dgm:t>
    </dgm:pt>
    <dgm:pt modelId="{5861D129-AAED-4EEF-95A1-56F79B7D0FB6}">
      <dgm:prSet phldrT="[文字]"/>
      <dgm:spPr>
        <a:solidFill>
          <a:srgbClr val="FFC000"/>
        </a:solidFill>
        <a:ln>
          <a:solidFill>
            <a:srgbClr val="005A58"/>
          </a:solidFill>
        </a:ln>
      </dgm:spPr>
      <dgm:t>
        <a:bodyPr/>
        <a:lstStyle/>
        <a:p>
          <a:r>
            <a:rPr lang="zh-TW" altLang="en-US" dirty="0" smtClean="0">
              <a:solidFill>
                <a:srgbClr val="C00000"/>
              </a:solidFill>
            </a:rPr>
            <a:t>第二學習階段</a:t>
          </a:r>
          <a:endParaRPr lang="en-US" altLang="zh-TW" dirty="0" smtClean="0">
            <a:solidFill>
              <a:srgbClr val="C00000"/>
            </a:solidFill>
          </a:endParaRPr>
        </a:p>
        <a:p>
          <a:r>
            <a:rPr lang="zh-TW" altLang="en-US" u="sng" dirty="0" smtClean="0">
              <a:solidFill>
                <a:srgbClr val="C00000"/>
              </a:solidFill>
            </a:rPr>
            <a:t>小三、四</a:t>
          </a:r>
          <a:endParaRPr lang="zh-TW" altLang="en-US" u="sng" dirty="0">
            <a:solidFill>
              <a:srgbClr val="C00000"/>
            </a:solidFill>
          </a:endParaRPr>
        </a:p>
      </dgm:t>
    </dgm:pt>
    <dgm:pt modelId="{B1B40379-D327-4AB3-B77A-A8CC7CCAB042}" type="parTrans" cxnId="{4A1841FF-470C-4D98-9A94-C7417B5C7447}">
      <dgm:prSet/>
      <dgm:spPr/>
      <dgm:t>
        <a:bodyPr/>
        <a:lstStyle/>
        <a:p>
          <a:endParaRPr lang="zh-TW" altLang="en-US"/>
        </a:p>
      </dgm:t>
    </dgm:pt>
    <dgm:pt modelId="{2B34917D-4BC9-425A-A3CB-839F679BF41F}" type="sibTrans" cxnId="{4A1841FF-470C-4D98-9A94-C7417B5C7447}">
      <dgm:prSet/>
      <dgm:spPr/>
      <dgm:t>
        <a:bodyPr/>
        <a:lstStyle/>
        <a:p>
          <a:endParaRPr lang="zh-TW" altLang="en-US"/>
        </a:p>
      </dgm:t>
    </dgm:pt>
    <dgm:pt modelId="{F32FDF6C-D43B-4ED2-8AF4-255025BD5FA2}">
      <dgm:prSet phldrT="[文字]"/>
      <dgm:spPr>
        <a:solidFill>
          <a:srgbClr val="7030A0"/>
        </a:solidFill>
        <a:ln>
          <a:solidFill>
            <a:srgbClr val="C00000"/>
          </a:solidFill>
        </a:ln>
      </dgm:spPr>
      <dgm:t>
        <a:bodyPr/>
        <a:lstStyle/>
        <a:p>
          <a:r>
            <a:rPr lang="zh-TW" altLang="en-US" dirty="0" smtClean="0"/>
            <a:t>第五學習階段</a:t>
          </a:r>
          <a:endParaRPr lang="en-US" altLang="zh-TW" dirty="0" smtClean="0"/>
        </a:p>
        <a:p>
          <a:r>
            <a:rPr lang="zh-TW" altLang="en-US" u="sng" dirty="0" smtClean="0"/>
            <a:t>高中</a:t>
          </a:r>
          <a:endParaRPr lang="zh-TW" altLang="en-US" u="sng" dirty="0"/>
        </a:p>
      </dgm:t>
    </dgm:pt>
    <dgm:pt modelId="{93F3844E-7732-48FB-A86A-51B376ACE901}" type="parTrans" cxnId="{4BF1A3A2-A711-485D-93CB-69CBA625FE50}">
      <dgm:prSet/>
      <dgm:spPr/>
      <dgm:t>
        <a:bodyPr/>
        <a:lstStyle/>
        <a:p>
          <a:endParaRPr lang="zh-TW" altLang="en-US"/>
        </a:p>
      </dgm:t>
    </dgm:pt>
    <dgm:pt modelId="{98916516-6FAC-472D-B384-225B47BF042D}" type="sibTrans" cxnId="{4BF1A3A2-A711-485D-93CB-69CBA625FE50}">
      <dgm:prSet/>
      <dgm:spPr/>
      <dgm:t>
        <a:bodyPr/>
        <a:lstStyle/>
        <a:p>
          <a:endParaRPr lang="zh-TW" altLang="en-US"/>
        </a:p>
      </dgm:t>
    </dgm:pt>
    <dgm:pt modelId="{22317D16-1360-4CD5-B6A3-DB62E388EBF7}">
      <dgm:prSet phldrT="[文字]"/>
      <dgm:spPr>
        <a:solidFill>
          <a:srgbClr val="0070C0"/>
        </a:solidFill>
        <a:ln>
          <a:solidFill>
            <a:srgbClr val="C00000"/>
          </a:solidFill>
        </a:ln>
      </dgm:spPr>
      <dgm:t>
        <a:bodyPr/>
        <a:lstStyle/>
        <a:p>
          <a:r>
            <a:rPr lang="zh-TW" altLang="en-US" dirty="0" smtClean="0"/>
            <a:t>第四學習階段</a:t>
          </a:r>
          <a:endParaRPr lang="en-US" altLang="zh-TW" dirty="0" smtClean="0"/>
        </a:p>
        <a:p>
          <a:r>
            <a:rPr lang="zh-TW" altLang="en-US" u="sng" dirty="0" smtClean="0"/>
            <a:t>國中</a:t>
          </a:r>
          <a:endParaRPr lang="zh-TW" altLang="en-US" u="sng" dirty="0"/>
        </a:p>
      </dgm:t>
    </dgm:pt>
    <dgm:pt modelId="{6EA8EF04-E793-4737-BD37-5DB99057B4F2}" type="parTrans" cxnId="{995089FB-FA91-4B3B-BB26-75F4FB080170}">
      <dgm:prSet/>
      <dgm:spPr/>
      <dgm:t>
        <a:bodyPr/>
        <a:lstStyle/>
        <a:p>
          <a:endParaRPr lang="zh-TW" altLang="en-US"/>
        </a:p>
      </dgm:t>
    </dgm:pt>
    <dgm:pt modelId="{B4260967-6982-48F2-947C-89A6A5504737}" type="sibTrans" cxnId="{995089FB-FA91-4B3B-BB26-75F4FB080170}">
      <dgm:prSet/>
      <dgm:spPr/>
      <dgm:t>
        <a:bodyPr/>
        <a:lstStyle/>
        <a:p>
          <a:endParaRPr lang="zh-TW" altLang="en-US"/>
        </a:p>
      </dgm:t>
    </dgm:pt>
    <dgm:pt modelId="{5B12E97C-3C57-48CA-A4FA-2DD5B29C0CD1}">
      <dgm:prSet phldrT="[文字]"/>
      <dgm:spPr>
        <a:solidFill>
          <a:srgbClr val="00B0F0"/>
        </a:solidFill>
        <a:ln>
          <a:solidFill>
            <a:schemeClr val="tx1"/>
          </a:solidFill>
        </a:ln>
      </dgm:spPr>
      <dgm:t>
        <a:bodyPr/>
        <a:lstStyle/>
        <a:p>
          <a:r>
            <a:rPr lang="zh-TW" altLang="en-US" dirty="0" smtClean="0">
              <a:solidFill>
                <a:schemeClr val="tx1"/>
              </a:solidFill>
            </a:rPr>
            <a:t>第三學習階段</a:t>
          </a:r>
          <a:endParaRPr lang="en-US" altLang="zh-TW" dirty="0" smtClean="0">
            <a:solidFill>
              <a:schemeClr val="tx1"/>
            </a:solidFill>
          </a:endParaRPr>
        </a:p>
        <a:p>
          <a:r>
            <a:rPr lang="zh-TW" altLang="en-US" u="sng" dirty="0" smtClean="0">
              <a:solidFill>
                <a:schemeClr val="tx1"/>
              </a:solidFill>
            </a:rPr>
            <a:t>小五、六</a:t>
          </a:r>
          <a:endParaRPr lang="zh-TW" altLang="en-US" u="sng" dirty="0">
            <a:solidFill>
              <a:schemeClr val="tx1"/>
            </a:solidFill>
          </a:endParaRPr>
        </a:p>
      </dgm:t>
    </dgm:pt>
    <dgm:pt modelId="{4FFDC49F-1B5F-4739-B584-F435AF29C8CE}" type="parTrans" cxnId="{7C39222C-1F4F-4E9B-87DC-114BEDC50CD7}">
      <dgm:prSet/>
      <dgm:spPr/>
      <dgm:t>
        <a:bodyPr/>
        <a:lstStyle/>
        <a:p>
          <a:endParaRPr lang="zh-TW" altLang="en-US"/>
        </a:p>
      </dgm:t>
    </dgm:pt>
    <dgm:pt modelId="{005FABB9-D54B-4794-9C50-29C5A8385D8F}" type="sibTrans" cxnId="{7C39222C-1F4F-4E9B-87DC-114BEDC50CD7}">
      <dgm:prSet/>
      <dgm:spPr/>
      <dgm:t>
        <a:bodyPr/>
        <a:lstStyle/>
        <a:p>
          <a:endParaRPr lang="zh-TW" altLang="en-US"/>
        </a:p>
      </dgm:t>
    </dgm:pt>
    <dgm:pt modelId="{0C88EA4B-5496-4AFB-A296-EB485BA2DA1D}" type="pres">
      <dgm:prSet presAssocID="{C67C7233-1C48-45C7-88C7-C4EB8FA2869F}" presName="cycle" presStyleCnt="0">
        <dgm:presLayoutVars>
          <dgm:dir/>
          <dgm:resizeHandles val="exact"/>
        </dgm:presLayoutVars>
      </dgm:prSet>
      <dgm:spPr/>
      <dgm:t>
        <a:bodyPr/>
        <a:lstStyle/>
        <a:p>
          <a:endParaRPr lang="zh-TW" altLang="en-US"/>
        </a:p>
      </dgm:t>
    </dgm:pt>
    <dgm:pt modelId="{222E66B3-A970-4B7E-BBD7-14FEBEA1533A}" type="pres">
      <dgm:prSet presAssocID="{11790C6A-8EDF-48A6-BFAF-809C1AEFB4CA}" presName="node" presStyleLbl="node1" presStyleIdx="0" presStyleCnt="5" custScaleX="129306" custScaleY="138286">
        <dgm:presLayoutVars>
          <dgm:bulletEnabled val="1"/>
        </dgm:presLayoutVars>
      </dgm:prSet>
      <dgm:spPr/>
      <dgm:t>
        <a:bodyPr/>
        <a:lstStyle/>
        <a:p>
          <a:endParaRPr lang="zh-TW" altLang="en-US"/>
        </a:p>
      </dgm:t>
    </dgm:pt>
    <dgm:pt modelId="{16C17ED4-D75B-462D-90B1-9919767D1DF5}" type="pres">
      <dgm:prSet presAssocID="{11790C6A-8EDF-48A6-BFAF-809C1AEFB4CA}" presName="spNode" presStyleCnt="0"/>
      <dgm:spPr/>
    </dgm:pt>
    <dgm:pt modelId="{A39F9B45-286D-48FA-89F0-E6F0367606BC}" type="pres">
      <dgm:prSet presAssocID="{5C3D60F3-3C93-4F92-88DE-86C87C6B8AD8}" presName="sibTrans" presStyleLbl="sibTrans1D1" presStyleIdx="0" presStyleCnt="5"/>
      <dgm:spPr/>
      <dgm:t>
        <a:bodyPr/>
        <a:lstStyle/>
        <a:p>
          <a:endParaRPr lang="zh-TW" altLang="en-US"/>
        </a:p>
      </dgm:t>
    </dgm:pt>
    <dgm:pt modelId="{B8490A02-42B5-4CEB-A53B-90BC4B9F30E9}" type="pres">
      <dgm:prSet presAssocID="{5861D129-AAED-4EEF-95A1-56F79B7D0FB6}" presName="node" presStyleLbl="node1" presStyleIdx="1" presStyleCnt="5" custScaleX="143929" custScaleY="127246">
        <dgm:presLayoutVars>
          <dgm:bulletEnabled val="1"/>
        </dgm:presLayoutVars>
      </dgm:prSet>
      <dgm:spPr/>
      <dgm:t>
        <a:bodyPr/>
        <a:lstStyle/>
        <a:p>
          <a:endParaRPr lang="zh-TW" altLang="en-US"/>
        </a:p>
      </dgm:t>
    </dgm:pt>
    <dgm:pt modelId="{D6993DCD-68D0-43B7-B763-4F431CC5B417}" type="pres">
      <dgm:prSet presAssocID="{5861D129-AAED-4EEF-95A1-56F79B7D0FB6}" presName="spNode" presStyleCnt="0"/>
      <dgm:spPr/>
    </dgm:pt>
    <dgm:pt modelId="{4C5D48F6-3B40-4A5E-BE5E-D829BF5BD4F7}" type="pres">
      <dgm:prSet presAssocID="{2B34917D-4BC9-425A-A3CB-839F679BF41F}" presName="sibTrans" presStyleLbl="sibTrans1D1" presStyleIdx="1" presStyleCnt="5"/>
      <dgm:spPr/>
      <dgm:t>
        <a:bodyPr/>
        <a:lstStyle/>
        <a:p>
          <a:endParaRPr lang="zh-TW" altLang="en-US"/>
        </a:p>
      </dgm:t>
    </dgm:pt>
    <dgm:pt modelId="{E334EFCA-0250-4673-AA51-5D9EAEE57ED1}" type="pres">
      <dgm:prSet presAssocID="{F32FDF6C-D43B-4ED2-8AF4-255025BD5FA2}" presName="node" presStyleLbl="node1" presStyleIdx="2" presStyleCnt="5" custScaleX="134132" custScaleY="153336" custRadScaleRad="99961" custRadScaleInc="-38912">
        <dgm:presLayoutVars>
          <dgm:bulletEnabled val="1"/>
        </dgm:presLayoutVars>
      </dgm:prSet>
      <dgm:spPr/>
      <dgm:t>
        <a:bodyPr/>
        <a:lstStyle/>
        <a:p>
          <a:endParaRPr lang="zh-TW" altLang="en-US"/>
        </a:p>
      </dgm:t>
    </dgm:pt>
    <dgm:pt modelId="{AA49DC4E-867A-469D-95FF-77249745F00C}" type="pres">
      <dgm:prSet presAssocID="{F32FDF6C-D43B-4ED2-8AF4-255025BD5FA2}" presName="spNode" presStyleCnt="0"/>
      <dgm:spPr/>
    </dgm:pt>
    <dgm:pt modelId="{B86D1531-1BB6-4AD7-8145-A3973E816115}" type="pres">
      <dgm:prSet presAssocID="{98916516-6FAC-472D-B384-225B47BF042D}" presName="sibTrans" presStyleLbl="sibTrans1D1" presStyleIdx="2" presStyleCnt="5"/>
      <dgm:spPr/>
      <dgm:t>
        <a:bodyPr/>
        <a:lstStyle/>
        <a:p>
          <a:endParaRPr lang="zh-TW" altLang="en-US"/>
        </a:p>
      </dgm:t>
    </dgm:pt>
    <dgm:pt modelId="{5DF56A6F-586C-49F8-A851-6EFAFD5B1F5E}" type="pres">
      <dgm:prSet presAssocID="{22317D16-1360-4CD5-B6A3-DB62E388EBF7}" presName="node" presStyleLbl="node1" presStyleIdx="3" presStyleCnt="5" custScaleX="138668" custScaleY="171780" custRadScaleRad="93534" custRadScaleInc="24727">
        <dgm:presLayoutVars>
          <dgm:bulletEnabled val="1"/>
        </dgm:presLayoutVars>
      </dgm:prSet>
      <dgm:spPr/>
      <dgm:t>
        <a:bodyPr/>
        <a:lstStyle/>
        <a:p>
          <a:endParaRPr lang="zh-TW" altLang="en-US"/>
        </a:p>
      </dgm:t>
    </dgm:pt>
    <dgm:pt modelId="{DCB593A3-9D8D-4B03-A0BF-D25BFCEF7B9C}" type="pres">
      <dgm:prSet presAssocID="{22317D16-1360-4CD5-B6A3-DB62E388EBF7}" presName="spNode" presStyleCnt="0"/>
      <dgm:spPr/>
    </dgm:pt>
    <dgm:pt modelId="{72CB64F9-AA45-4659-B52B-D18F4F8D8CFA}" type="pres">
      <dgm:prSet presAssocID="{B4260967-6982-48F2-947C-89A6A5504737}" presName="sibTrans" presStyleLbl="sibTrans1D1" presStyleIdx="3" presStyleCnt="5"/>
      <dgm:spPr/>
      <dgm:t>
        <a:bodyPr/>
        <a:lstStyle/>
        <a:p>
          <a:endParaRPr lang="zh-TW" altLang="en-US"/>
        </a:p>
      </dgm:t>
    </dgm:pt>
    <dgm:pt modelId="{AB36DA09-9615-43B6-BD58-61E9E4FB0806}" type="pres">
      <dgm:prSet presAssocID="{5B12E97C-3C57-48CA-A4FA-2DD5B29C0CD1}" presName="node" presStyleLbl="node1" presStyleIdx="4" presStyleCnt="5" custScaleX="110696" custScaleY="140447">
        <dgm:presLayoutVars>
          <dgm:bulletEnabled val="1"/>
        </dgm:presLayoutVars>
      </dgm:prSet>
      <dgm:spPr/>
      <dgm:t>
        <a:bodyPr/>
        <a:lstStyle/>
        <a:p>
          <a:endParaRPr lang="zh-TW" altLang="en-US"/>
        </a:p>
      </dgm:t>
    </dgm:pt>
    <dgm:pt modelId="{70F052AC-286E-43DA-87E7-0A6DE7AD8B69}" type="pres">
      <dgm:prSet presAssocID="{5B12E97C-3C57-48CA-A4FA-2DD5B29C0CD1}" presName="spNode" presStyleCnt="0"/>
      <dgm:spPr/>
    </dgm:pt>
    <dgm:pt modelId="{F37A905A-CF6E-4546-B379-821C0304CDD8}" type="pres">
      <dgm:prSet presAssocID="{005FABB9-D54B-4794-9C50-29C5A8385D8F}" presName="sibTrans" presStyleLbl="sibTrans1D1" presStyleIdx="4" presStyleCnt="5"/>
      <dgm:spPr/>
      <dgm:t>
        <a:bodyPr/>
        <a:lstStyle/>
        <a:p>
          <a:endParaRPr lang="zh-TW" altLang="en-US"/>
        </a:p>
      </dgm:t>
    </dgm:pt>
  </dgm:ptLst>
  <dgm:cxnLst>
    <dgm:cxn modelId="{05D3A784-3973-4CD3-96CF-2CB6DF0D9AB2}" type="presOf" srcId="{11790C6A-8EDF-48A6-BFAF-809C1AEFB4CA}" destId="{222E66B3-A970-4B7E-BBD7-14FEBEA1533A}" srcOrd="0" destOrd="0" presId="urn:microsoft.com/office/officeart/2005/8/layout/cycle6"/>
    <dgm:cxn modelId="{290223DF-18B6-48B7-8AB1-BCA1BBA59B48}" type="presOf" srcId="{22317D16-1360-4CD5-B6A3-DB62E388EBF7}" destId="{5DF56A6F-586C-49F8-A851-6EFAFD5B1F5E}" srcOrd="0" destOrd="0" presId="urn:microsoft.com/office/officeart/2005/8/layout/cycle6"/>
    <dgm:cxn modelId="{CB00271F-A1B8-4042-9BBF-20F2CED9AA9E}" type="presOf" srcId="{F32FDF6C-D43B-4ED2-8AF4-255025BD5FA2}" destId="{E334EFCA-0250-4673-AA51-5D9EAEE57ED1}" srcOrd="0" destOrd="0" presId="urn:microsoft.com/office/officeart/2005/8/layout/cycle6"/>
    <dgm:cxn modelId="{8C84FD74-BA2E-4FA7-B0B0-5BB23925E16C}" type="presOf" srcId="{5B12E97C-3C57-48CA-A4FA-2DD5B29C0CD1}" destId="{AB36DA09-9615-43B6-BD58-61E9E4FB0806}" srcOrd="0" destOrd="0" presId="urn:microsoft.com/office/officeart/2005/8/layout/cycle6"/>
    <dgm:cxn modelId="{C7AB8EFD-565C-430D-B390-BE2B6D49F3A8}" type="presOf" srcId="{5C3D60F3-3C93-4F92-88DE-86C87C6B8AD8}" destId="{A39F9B45-286D-48FA-89F0-E6F0367606BC}" srcOrd="0" destOrd="0" presId="urn:microsoft.com/office/officeart/2005/8/layout/cycle6"/>
    <dgm:cxn modelId="{1EE4AF9F-9AAB-42B2-90FF-09D2FBAE061A}" type="presOf" srcId="{5861D129-AAED-4EEF-95A1-56F79B7D0FB6}" destId="{B8490A02-42B5-4CEB-A53B-90BC4B9F30E9}" srcOrd="0" destOrd="0" presId="urn:microsoft.com/office/officeart/2005/8/layout/cycle6"/>
    <dgm:cxn modelId="{4A1841FF-470C-4D98-9A94-C7417B5C7447}" srcId="{C67C7233-1C48-45C7-88C7-C4EB8FA2869F}" destId="{5861D129-AAED-4EEF-95A1-56F79B7D0FB6}" srcOrd="1" destOrd="0" parTransId="{B1B40379-D327-4AB3-B77A-A8CC7CCAB042}" sibTransId="{2B34917D-4BC9-425A-A3CB-839F679BF41F}"/>
    <dgm:cxn modelId="{78A50113-7A3A-4633-ABCE-566D30190731}" type="presOf" srcId="{98916516-6FAC-472D-B384-225B47BF042D}" destId="{B86D1531-1BB6-4AD7-8145-A3973E816115}" srcOrd="0" destOrd="0" presId="urn:microsoft.com/office/officeart/2005/8/layout/cycle6"/>
    <dgm:cxn modelId="{1F1FAB8D-AE58-41F5-9663-C525340C1FB9}" type="presOf" srcId="{B4260967-6982-48F2-947C-89A6A5504737}" destId="{72CB64F9-AA45-4659-B52B-D18F4F8D8CFA}" srcOrd="0" destOrd="0" presId="urn:microsoft.com/office/officeart/2005/8/layout/cycle6"/>
    <dgm:cxn modelId="{3DFD787A-C5B7-4407-B07F-415A4C459D2D}" srcId="{C67C7233-1C48-45C7-88C7-C4EB8FA2869F}" destId="{11790C6A-8EDF-48A6-BFAF-809C1AEFB4CA}" srcOrd="0" destOrd="0" parTransId="{F522FE3F-137D-4420-8030-D308F44B4523}" sibTransId="{5C3D60F3-3C93-4F92-88DE-86C87C6B8AD8}"/>
    <dgm:cxn modelId="{995089FB-FA91-4B3B-BB26-75F4FB080170}" srcId="{C67C7233-1C48-45C7-88C7-C4EB8FA2869F}" destId="{22317D16-1360-4CD5-B6A3-DB62E388EBF7}" srcOrd="3" destOrd="0" parTransId="{6EA8EF04-E793-4737-BD37-5DB99057B4F2}" sibTransId="{B4260967-6982-48F2-947C-89A6A5504737}"/>
    <dgm:cxn modelId="{BF83B1AE-04EF-4A8E-AB4B-D9728BDBBECE}" type="presOf" srcId="{2B34917D-4BC9-425A-A3CB-839F679BF41F}" destId="{4C5D48F6-3B40-4A5E-BE5E-D829BF5BD4F7}" srcOrd="0" destOrd="0" presId="urn:microsoft.com/office/officeart/2005/8/layout/cycle6"/>
    <dgm:cxn modelId="{4BF1A3A2-A711-485D-93CB-69CBA625FE50}" srcId="{C67C7233-1C48-45C7-88C7-C4EB8FA2869F}" destId="{F32FDF6C-D43B-4ED2-8AF4-255025BD5FA2}" srcOrd="2" destOrd="0" parTransId="{93F3844E-7732-48FB-A86A-51B376ACE901}" sibTransId="{98916516-6FAC-472D-B384-225B47BF042D}"/>
    <dgm:cxn modelId="{7C39222C-1F4F-4E9B-87DC-114BEDC50CD7}" srcId="{C67C7233-1C48-45C7-88C7-C4EB8FA2869F}" destId="{5B12E97C-3C57-48CA-A4FA-2DD5B29C0CD1}" srcOrd="4" destOrd="0" parTransId="{4FFDC49F-1B5F-4739-B584-F435AF29C8CE}" sibTransId="{005FABB9-D54B-4794-9C50-29C5A8385D8F}"/>
    <dgm:cxn modelId="{5C92CEFC-E89F-45ED-B9A1-E46E43B81F48}" type="presOf" srcId="{C67C7233-1C48-45C7-88C7-C4EB8FA2869F}" destId="{0C88EA4B-5496-4AFB-A296-EB485BA2DA1D}" srcOrd="0" destOrd="0" presId="urn:microsoft.com/office/officeart/2005/8/layout/cycle6"/>
    <dgm:cxn modelId="{914ABB1F-3E24-496B-A008-1E48B1E76A6C}" type="presOf" srcId="{005FABB9-D54B-4794-9C50-29C5A8385D8F}" destId="{F37A905A-CF6E-4546-B379-821C0304CDD8}" srcOrd="0" destOrd="0" presId="urn:microsoft.com/office/officeart/2005/8/layout/cycle6"/>
    <dgm:cxn modelId="{84CE6B96-0769-4899-B296-7DE42BA436E8}" type="presParOf" srcId="{0C88EA4B-5496-4AFB-A296-EB485BA2DA1D}" destId="{222E66B3-A970-4B7E-BBD7-14FEBEA1533A}" srcOrd="0" destOrd="0" presId="urn:microsoft.com/office/officeart/2005/8/layout/cycle6"/>
    <dgm:cxn modelId="{44A0C9A0-16D5-4FC5-819C-D695BE603198}" type="presParOf" srcId="{0C88EA4B-5496-4AFB-A296-EB485BA2DA1D}" destId="{16C17ED4-D75B-462D-90B1-9919767D1DF5}" srcOrd="1" destOrd="0" presId="urn:microsoft.com/office/officeart/2005/8/layout/cycle6"/>
    <dgm:cxn modelId="{855FDFCF-336F-436E-AC09-EA78D111E8C4}" type="presParOf" srcId="{0C88EA4B-5496-4AFB-A296-EB485BA2DA1D}" destId="{A39F9B45-286D-48FA-89F0-E6F0367606BC}" srcOrd="2" destOrd="0" presId="urn:microsoft.com/office/officeart/2005/8/layout/cycle6"/>
    <dgm:cxn modelId="{DEBCD610-8A8C-4C6B-BC4C-E98FF7A94C89}" type="presParOf" srcId="{0C88EA4B-5496-4AFB-A296-EB485BA2DA1D}" destId="{B8490A02-42B5-4CEB-A53B-90BC4B9F30E9}" srcOrd="3" destOrd="0" presId="urn:microsoft.com/office/officeart/2005/8/layout/cycle6"/>
    <dgm:cxn modelId="{2FFF381F-F3FD-406D-BA6B-DA3469561E0E}" type="presParOf" srcId="{0C88EA4B-5496-4AFB-A296-EB485BA2DA1D}" destId="{D6993DCD-68D0-43B7-B763-4F431CC5B417}" srcOrd="4" destOrd="0" presId="urn:microsoft.com/office/officeart/2005/8/layout/cycle6"/>
    <dgm:cxn modelId="{06FE6BF7-B6EE-4881-81C8-74DB0A1AEA60}" type="presParOf" srcId="{0C88EA4B-5496-4AFB-A296-EB485BA2DA1D}" destId="{4C5D48F6-3B40-4A5E-BE5E-D829BF5BD4F7}" srcOrd="5" destOrd="0" presId="urn:microsoft.com/office/officeart/2005/8/layout/cycle6"/>
    <dgm:cxn modelId="{D52659C2-4CBE-44EA-996E-FF8188076E3C}" type="presParOf" srcId="{0C88EA4B-5496-4AFB-A296-EB485BA2DA1D}" destId="{E334EFCA-0250-4673-AA51-5D9EAEE57ED1}" srcOrd="6" destOrd="0" presId="urn:microsoft.com/office/officeart/2005/8/layout/cycle6"/>
    <dgm:cxn modelId="{3DE0096D-0C71-4E6A-9F25-F062137AA90C}" type="presParOf" srcId="{0C88EA4B-5496-4AFB-A296-EB485BA2DA1D}" destId="{AA49DC4E-867A-469D-95FF-77249745F00C}" srcOrd="7" destOrd="0" presId="urn:microsoft.com/office/officeart/2005/8/layout/cycle6"/>
    <dgm:cxn modelId="{FC6FA71C-B8DF-4507-90FA-1B2DD61B4AF4}" type="presParOf" srcId="{0C88EA4B-5496-4AFB-A296-EB485BA2DA1D}" destId="{B86D1531-1BB6-4AD7-8145-A3973E816115}" srcOrd="8" destOrd="0" presId="urn:microsoft.com/office/officeart/2005/8/layout/cycle6"/>
    <dgm:cxn modelId="{40254DD1-6218-4222-8B26-8C839E91FF53}" type="presParOf" srcId="{0C88EA4B-5496-4AFB-A296-EB485BA2DA1D}" destId="{5DF56A6F-586C-49F8-A851-6EFAFD5B1F5E}" srcOrd="9" destOrd="0" presId="urn:microsoft.com/office/officeart/2005/8/layout/cycle6"/>
    <dgm:cxn modelId="{FC433E1B-7F16-4FAD-895E-52C8E0172D17}" type="presParOf" srcId="{0C88EA4B-5496-4AFB-A296-EB485BA2DA1D}" destId="{DCB593A3-9D8D-4B03-A0BF-D25BFCEF7B9C}" srcOrd="10" destOrd="0" presId="urn:microsoft.com/office/officeart/2005/8/layout/cycle6"/>
    <dgm:cxn modelId="{27C47D7D-0D57-4D4E-88F2-6FAD2CBCD6EC}" type="presParOf" srcId="{0C88EA4B-5496-4AFB-A296-EB485BA2DA1D}" destId="{72CB64F9-AA45-4659-B52B-D18F4F8D8CFA}" srcOrd="11" destOrd="0" presId="urn:microsoft.com/office/officeart/2005/8/layout/cycle6"/>
    <dgm:cxn modelId="{AFC951B4-4F3D-422C-9FA4-1345FC427BE7}" type="presParOf" srcId="{0C88EA4B-5496-4AFB-A296-EB485BA2DA1D}" destId="{AB36DA09-9615-43B6-BD58-61E9E4FB0806}" srcOrd="12" destOrd="0" presId="urn:microsoft.com/office/officeart/2005/8/layout/cycle6"/>
    <dgm:cxn modelId="{49F01E15-3E58-439E-B9B3-FDDAAEF28FCB}" type="presParOf" srcId="{0C88EA4B-5496-4AFB-A296-EB485BA2DA1D}" destId="{70F052AC-286E-43DA-87E7-0A6DE7AD8B69}" srcOrd="13" destOrd="0" presId="urn:microsoft.com/office/officeart/2005/8/layout/cycle6"/>
    <dgm:cxn modelId="{75EA4FC7-5776-474D-AF99-71337D41753A}" type="presParOf" srcId="{0C88EA4B-5496-4AFB-A296-EB485BA2DA1D}" destId="{F37A905A-CF6E-4546-B379-821C0304CDD8}"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6C043A-A7B9-4001-873F-49563FE8C665}" type="doc">
      <dgm:prSet loTypeId="urn:microsoft.com/office/officeart/2005/8/layout/hierarchy1" loCatId="hierarchy" qsTypeId="urn:microsoft.com/office/officeart/2005/8/quickstyle/3d2#1" qsCatId="3D" csTypeId="urn:microsoft.com/office/officeart/2005/8/colors/colorful3" csCatId="colorful" phldr="1"/>
      <dgm:spPr/>
      <dgm:t>
        <a:bodyPr/>
        <a:lstStyle/>
        <a:p>
          <a:endParaRPr lang="en-US"/>
        </a:p>
      </dgm:t>
    </dgm:pt>
    <dgm:pt modelId="{3D63917D-0C73-4DBE-AEE6-08D78936EC5A}">
      <dgm:prSet phldrT="[Text]" custT="1"/>
      <dgm:spPr>
        <a:solidFill>
          <a:srgbClr val="00B0F0">
            <a:alpha val="90000"/>
          </a:srgbClr>
        </a:solidFill>
      </dgm:spPr>
      <dgm:t>
        <a:bodyPr/>
        <a:lstStyle/>
        <a:p>
          <a:r>
            <a:rPr lang="zh-TW" altLang="en-US" sz="3600" dirty="0" smtClean="0">
              <a:latin typeface="Microsoft JhengHei" pitchFamily="34" charset="-120"/>
              <a:ea typeface="Microsoft JhengHei" pitchFamily="34" charset="-120"/>
            </a:rPr>
            <a:t>特殊需求領域</a:t>
          </a:r>
          <a:endParaRPr lang="en-US" sz="3600" dirty="0">
            <a:latin typeface="Microsoft JhengHei" pitchFamily="34" charset="-120"/>
            <a:ea typeface="Microsoft JhengHei" pitchFamily="34" charset="-120"/>
          </a:endParaRPr>
        </a:p>
      </dgm:t>
    </dgm:pt>
    <dgm:pt modelId="{4F1762F9-319A-41F0-B94A-5A5FD61A91C7}" type="parTrans" cxnId="{B9A948FB-0F0F-4554-A600-0349EA42579A}">
      <dgm:prSet/>
      <dgm:spPr/>
      <dgm:t>
        <a:bodyPr/>
        <a:lstStyle/>
        <a:p>
          <a:endParaRPr lang="en-US"/>
        </a:p>
      </dgm:t>
    </dgm:pt>
    <dgm:pt modelId="{4E32E1D9-83DF-47C1-928A-27AC36B90D50}" type="sibTrans" cxnId="{B9A948FB-0F0F-4554-A600-0349EA42579A}">
      <dgm:prSet/>
      <dgm:spPr/>
      <dgm:t>
        <a:bodyPr/>
        <a:lstStyle/>
        <a:p>
          <a:endParaRPr lang="en-US"/>
        </a:p>
      </dgm:t>
    </dgm:pt>
    <dgm:pt modelId="{53D35B7C-E955-433D-ACF0-A3AD7BA6201E}">
      <dgm:prSet phldrT="[Text]" custT="1"/>
      <dgm:spPr>
        <a:solidFill>
          <a:srgbClr val="FFC000">
            <a:alpha val="90000"/>
          </a:srgbClr>
        </a:solidFill>
      </dgm:spPr>
      <dgm:t>
        <a:bodyPr/>
        <a:lstStyle/>
        <a:p>
          <a:r>
            <a:rPr lang="zh-TW" altLang="en-US" sz="2600" dirty="0" smtClean="0">
              <a:latin typeface="Microsoft JhengHei" pitchFamily="34" charset="-120"/>
              <a:ea typeface="Microsoft JhengHei" pitchFamily="34" charset="-120"/>
            </a:rPr>
            <a:t>調整性普通教育課程</a:t>
          </a:r>
          <a:endParaRPr lang="en-US" sz="2600" dirty="0">
            <a:latin typeface="Microsoft JhengHei" pitchFamily="34" charset="-120"/>
            <a:ea typeface="Microsoft JhengHei" pitchFamily="34" charset="-120"/>
          </a:endParaRPr>
        </a:p>
      </dgm:t>
    </dgm:pt>
    <dgm:pt modelId="{DBA6EBBE-43ED-48CB-9A1E-DCB40695E58D}" type="parTrans" cxnId="{DB83E6E0-38C0-4265-AA94-F055EFF2E1FE}">
      <dgm:prSet/>
      <dgm:spPr/>
      <dgm:t>
        <a:bodyPr/>
        <a:lstStyle/>
        <a:p>
          <a:endParaRPr lang="en-US"/>
        </a:p>
      </dgm:t>
    </dgm:pt>
    <dgm:pt modelId="{CC5B7351-8CF3-43B3-B76D-FE8AB48F5F1E}" type="sibTrans" cxnId="{DB83E6E0-38C0-4265-AA94-F055EFF2E1FE}">
      <dgm:prSet/>
      <dgm:spPr/>
      <dgm:t>
        <a:bodyPr/>
        <a:lstStyle/>
        <a:p>
          <a:endParaRPr lang="en-US"/>
        </a:p>
      </dgm:t>
    </dgm:pt>
    <dgm:pt modelId="{77413340-B112-4FDB-A3AB-1CEA93DCD68A}">
      <dgm:prSet phldrT="[Text]" custT="1"/>
      <dgm:spPr>
        <a:solidFill>
          <a:srgbClr val="FFC000">
            <a:alpha val="90000"/>
          </a:srgbClr>
        </a:solidFill>
      </dgm:spPr>
      <dgm:t>
        <a:bodyPr/>
        <a:lstStyle/>
        <a:p>
          <a:pPr algn="l">
            <a:spcAft>
              <a:spcPts val="0"/>
            </a:spcAft>
          </a:pPr>
          <a:r>
            <a:rPr lang="en-US" altLang="zh-TW" sz="2400" dirty="0" smtClean="0">
              <a:latin typeface="Microsoft JhengHei" pitchFamily="34" charset="-120"/>
              <a:ea typeface="Microsoft JhengHei" pitchFamily="34" charset="-120"/>
            </a:rPr>
            <a:t>1.</a:t>
          </a:r>
          <a:r>
            <a:rPr lang="zh-TW" altLang="en-US" sz="2400" dirty="0" smtClean="0">
              <a:latin typeface="Microsoft JhengHei" pitchFamily="34" charset="-120"/>
              <a:ea typeface="Microsoft JhengHei" pitchFamily="34" charset="-120"/>
            </a:rPr>
            <a:t>學習策略</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2.</a:t>
          </a:r>
          <a:r>
            <a:rPr lang="zh-TW" altLang="en-US" sz="2400" dirty="0" smtClean="0">
              <a:latin typeface="Microsoft JhengHei" pitchFamily="34" charset="-120"/>
              <a:ea typeface="Microsoft JhengHei" pitchFamily="34" charset="-120"/>
            </a:rPr>
            <a:t>領導才能</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3.</a:t>
          </a:r>
          <a:r>
            <a:rPr lang="zh-TW" altLang="en-US" sz="2400" dirty="0" smtClean="0">
              <a:latin typeface="Microsoft JhengHei" pitchFamily="34" charset="-120"/>
              <a:ea typeface="Microsoft JhengHei" pitchFamily="34" charset="-120"/>
            </a:rPr>
            <a:t>創造力</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4.</a:t>
          </a:r>
          <a:r>
            <a:rPr lang="zh-TW" altLang="en-US" sz="2400" dirty="0" smtClean="0">
              <a:latin typeface="Microsoft JhengHei" pitchFamily="34" charset="-120"/>
              <a:ea typeface="Microsoft JhengHei" pitchFamily="34" charset="-120"/>
            </a:rPr>
            <a:t>情意發展</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5.</a:t>
          </a:r>
          <a:r>
            <a:rPr lang="zh-TW" altLang="en-US" sz="2400" dirty="0" smtClean="0">
              <a:latin typeface="Microsoft JhengHei" pitchFamily="34" charset="-120"/>
              <a:ea typeface="Microsoft JhengHei" pitchFamily="34" charset="-120"/>
            </a:rPr>
            <a:t>獨立研究</a:t>
          </a:r>
          <a:endParaRPr lang="en-US" sz="2400" dirty="0">
            <a:latin typeface="Microsoft JhengHei" pitchFamily="34" charset="-120"/>
            <a:ea typeface="Microsoft JhengHei" pitchFamily="34" charset="-120"/>
          </a:endParaRPr>
        </a:p>
      </dgm:t>
    </dgm:pt>
    <dgm:pt modelId="{BCDB22EE-2218-40DD-935E-0CFC4BF71810}" type="parTrans" cxnId="{F180E57F-76CD-4C1B-A4AB-E8B5A65BDB90}">
      <dgm:prSet/>
      <dgm:spPr/>
      <dgm:t>
        <a:bodyPr/>
        <a:lstStyle/>
        <a:p>
          <a:endParaRPr lang="en-US"/>
        </a:p>
      </dgm:t>
    </dgm:pt>
    <dgm:pt modelId="{A31D4016-1234-4BA3-8968-E57C4B6B6117}" type="sibTrans" cxnId="{F180E57F-76CD-4C1B-A4AB-E8B5A65BDB90}">
      <dgm:prSet/>
      <dgm:spPr/>
      <dgm:t>
        <a:bodyPr/>
        <a:lstStyle/>
        <a:p>
          <a:endParaRPr lang="en-US"/>
        </a:p>
      </dgm:t>
    </dgm:pt>
    <dgm:pt modelId="{130F37E6-E71E-453C-B42D-47068032C4ED}">
      <dgm:prSet phldrT="[Text]" custT="1"/>
      <dgm:spPr>
        <a:solidFill>
          <a:srgbClr val="DCEFF0">
            <a:alpha val="90000"/>
          </a:srgbClr>
        </a:solidFill>
      </dgm:spPr>
      <dgm:t>
        <a:bodyPr/>
        <a:lstStyle/>
        <a:p>
          <a:r>
            <a:rPr lang="zh-TW" altLang="en-US" sz="2600" dirty="0" smtClean="0">
              <a:latin typeface="Microsoft JhengHei" pitchFamily="34" charset="-120"/>
              <a:ea typeface="Microsoft JhengHei" pitchFamily="34" charset="-120"/>
            </a:rPr>
            <a:t>生活技能課程</a:t>
          </a:r>
          <a:endParaRPr lang="en-US" sz="2600" dirty="0">
            <a:latin typeface="Microsoft JhengHei" pitchFamily="34" charset="-120"/>
            <a:ea typeface="Microsoft JhengHei" pitchFamily="34" charset="-120"/>
          </a:endParaRPr>
        </a:p>
      </dgm:t>
    </dgm:pt>
    <dgm:pt modelId="{1DAE2F7F-31C7-495F-AE33-0F83134CCDDD}" type="parTrans" cxnId="{9FBF90FC-7AC9-4E22-BFFA-65892DCC20FC}">
      <dgm:prSet/>
      <dgm:spPr/>
      <dgm:t>
        <a:bodyPr/>
        <a:lstStyle/>
        <a:p>
          <a:endParaRPr lang="en-US"/>
        </a:p>
      </dgm:t>
    </dgm:pt>
    <dgm:pt modelId="{BA2209A8-7AB0-4355-AFC6-4FFE8D30A6A8}" type="sibTrans" cxnId="{9FBF90FC-7AC9-4E22-BFFA-65892DCC20FC}">
      <dgm:prSet/>
      <dgm:spPr/>
      <dgm:t>
        <a:bodyPr/>
        <a:lstStyle/>
        <a:p>
          <a:endParaRPr lang="en-US"/>
        </a:p>
      </dgm:t>
    </dgm:pt>
    <dgm:pt modelId="{8D634BC1-FA49-4E10-90EE-34B0A778F21C}">
      <dgm:prSet phldrT="[Text]" custT="1"/>
      <dgm:spPr>
        <a:solidFill>
          <a:srgbClr val="92D050">
            <a:alpha val="90000"/>
          </a:srgbClr>
        </a:solidFill>
      </dgm:spPr>
      <dgm:t>
        <a:bodyPr/>
        <a:lstStyle/>
        <a:p>
          <a:r>
            <a:rPr lang="zh-TW" altLang="en-US" sz="2600" dirty="0" smtClean="0">
              <a:latin typeface="Microsoft JhengHei" pitchFamily="34" charset="-120"/>
              <a:ea typeface="Microsoft JhengHei" pitchFamily="34" charset="-120"/>
            </a:rPr>
            <a:t>調整性溝通與表現方式課程</a:t>
          </a:r>
          <a:endParaRPr lang="en-US" sz="2600" dirty="0">
            <a:latin typeface="Microsoft JhengHei" pitchFamily="34" charset="-120"/>
            <a:ea typeface="Microsoft JhengHei" pitchFamily="34" charset="-120"/>
          </a:endParaRPr>
        </a:p>
      </dgm:t>
    </dgm:pt>
    <dgm:pt modelId="{382570F3-0EC5-4F67-A8A3-D974EA1643C5}" type="parTrans" cxnId="{B454C66B-DC7F-4B12-BF08-F4935DFEA1FB}">
      <dgm:prSet/>
      <dgm:spPr/>
      <dgm:t>
        <a:bodyPr/>
        <a:lstStyle/>
        <a:p>
          <a:endParaRPr lang="en-US"/>
        </a:p>
      </dgm:t>
    </dgm:pt>
    <dgm:pt modelId="{535E77D6-0849-4630-BB1C-C739BBAA5773}" type="sibTrans" cxnId="{B454C66B-DC7F-4B12-BF08-F4935DFEA1FB}">
      <dgm:prSet/>
      <dgm:spPr/>
      <dgm:t>
        <a:bodyPr/>
        <a:lstStyle/>
        <a:p>
          <a:endParaRPr lang="en-US"/>
        </a:p>
      </dgm:t>
    </dgm:pt>
    <dgm:pt modelId="{BF4B0D02-5EA2-4FE8-95D9-EFEBC3943915}">
      <dgm:prSet phldrT="[Text]" custT="1"/>
      <dgm:spPr>
        <a:solidFill>
          <a:schemeClr val="accent1">
            <a:alpha val="90000"/>
          </a:schemeClr>
        </a:solidFill>
      </dgm:spPr>
      <dgm:t>
        <a:bodyPr/>
        <a:lstStyle/>
        <a:p>
          <a:pPr algn="l"/>
          <a:r>
            <a:rPr lang="en-US" altLang="zh-TW" sz="2400" dirty="0" smtClean="0">
              <a:latin typeface="Microsoft JhengHei" pitchFamily="34" charset="-120"/>
              <a:ea typeface="Microsoft JhengHei" pitchFamily="34" charset="-120"/>
            </a:rPr>
            <a:t>6.</a:t>
          </a:r>
          <a:r>
            <a:rPr lang="zh-TW" altLang="en-US" sz="2400" dirty="0" smtClean="0">
              <a:latin typeface="Microsoft JhengHei" pitchFamily="34" charset="-120"/>
              <a:ea typeface="Microsoft JhengHei" pitchFamily="34" charset="-120"/>
            </a:rPr>
            <a:t>職業教育</a:t>
          </a:r>
          <a:endParaRPr lang="en-US" altLang="zh-TW" sz="2400" dirty="0" smtClean="0">
            <a:latin typeface="Microsoft JhengHei" pitchFamily="34" charset="-120"/>
            <a:ea typeface="Microsoft JhengHei" pitchFamily="34" charset="-120"/>
          </a:endParaRPr>
        </a:p>
        <a:p>
          <a:pPr algn="l"/>
          <a:r>
            <a:rPr lang="en-US" altLang="zh-TW" sz="2400" dirty="0" smtClean="0">
              <a:latin typeface="Microsoft JhengHei" pitchFamily="34" charset="-120"/>
              <a:ea typeface="Microsoft JhengHei" pitchFamily="34" charset="-120"/>
            </a:rPr>
            <a:t>7.</a:t>
          </a:r>
          <a:r>
            <a:rPr lang="zh-TW" altLang="en-US" sz="2400" dirty="0" smtClean="0">
              <a:latin typeface="Microsoft JhengHei" pitchFamily="34" charset="-120"/>
              <a:ea typeface="Microsoft JhengHei" pitchFamily="34" charset="-120"/>
            </a:rPr>
            <a:t>生活管理</a:t>
          </a:r>
          <a:endParaRPr lang="en-US" altLang="zh-TW" sz="2400" dirty="0" smtClean="0">
            <a:latin typeface="Microsoft JhengHei" pitchFamily="34" charset="-120"/>
            <a:ea typeface="Microsoft JhengHei" pitchFamily="34" charset="-120"/>
          </a:endParaRPr>
        </a:p>
        <a:p>
          <a:pPr algn="l"/>
          <a:r>
            <a:rPr lang="en-US" altLang="zh-TW" sz="2400" dirty="0" smtClean="0">
              <a:latin typeface="Microsoft JhengHei" pitchFamily="34" charset="-120"/>
              <a:ea typeface="Microsoft JhengHei" pitchFamily="34" charset="-120"/>
            </a:rPr>
            <a:t>8.</a:t>
          </a:r>
          <a:r>
            <a:rPr lang="zh-TW" altLang="en-US" sz="2400" dirty="0" smtClean="0">
              <a:latin typeface="Microsoft JhengHei" pitchFamily="34" charset="-120"/>
              <a:ea typeface="Microsoft JhengHei" pitchFamily="34" charset="-120"/>
            </a:rPr>
            <a:t>社會技巧</a:t>
          </a:r>
          <a:endParaRPr lang="en-US" sz="2400" dirty="0">
            <a:latin typeface="Microsoft JhengHei" pitchFamily="34" charset="-120"/>
            <a:ea typeface="Microsoft JhengHei" pitchFamily="34" charset="-120"/>
          </a:endParaRPr>
        </a:p>
      </dgm:t>
    </dgm:pt>
    <dgm:pt modelId="{391425AC-1084-4390-8DDB-233A6F12C760}" type="parTrans" cxnId="{74336806-5C7A-4103-981B-B7BDB609B233}">
      <dgm:prSet/>
      <dgm:spPr/>
      <dgm:t>
        <a:bodyPr/>
        <a:lstStyle/>
        <a:p>
          <a:endParaRPr lang="en-US"/>
        </a:p>
      </dgm:t>
    </dgm:pt>
    <dgm:pt modelId="{60F184C3-C484-4A12-8728-1936B8AF9A01}" type="sibTrans" cxnId="{74336806-5C7A-4103-981B-B7BDB609B233}">
      <dgm:prSet/>
      <dgm:spPr/>
      <dgm:t>
        <a:bodyPr/>
        <a:lstStyle/>
        <a:p>
          <a:endParaRPr lang="en-US"/>
        </a:p>
      </dgm:t>
    </dgm:pt>
    <dgm:pt modelId="{CA9ED10B-2508-4C1F-BAE9-21D933998A93}">
      <dgm:prSet phldrT="[Text]" custT="1"/>
      <dgm:spPr>
        <a:solidFill>
          <a:srgbClr val="92D050">
            <a:alpha val="90000"/>
          </a:srgbClr>
        </a:solidFill>
      </dgm:spPr>
      <dgm:t>
        <a:bodyPr/>
        <a:lstStyle/>
        <a:p>
          <a:pPr algn="l">
            <a:spcAft>
              <a:spcPts val="0"/>
            </a:spcAft>
          </a:pPr>
          <a:r>
            <a:rPr lang="en-US" altLang="zh-TW" sz="2400" dirty="0" smtClean="0">
              <a:latin typeface="Microsoft JhengHei" pitchFamily="34" charset="-120"/>
              <a:ea typeface="Microsoft JhengHei" pitchFamily="34" charset="-120"/>
            </a:rPr>
            <a:t>9.</a:t>
          </a:r>
          <a:r>
            <a:rPr lang="zh-TW" altLang="en-US" sz="2400" dirty="0" smtClean="0">
              <a:latin typeface="Microsoft JhengHei" pitchFamily="34" charset="-120"/>
              <a:ea typeface="Microsoft JhengHei" pitchFamily="34" charset="-120"/>
            </a:rPr>
            <a:t>定向行動</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10.</a:t>
          </a:r>
          <a:r>
            <a:rPr lang="zh-TW" altLang="en-US" sz="2400" dirty="0" smtClean="0">
              <a:latin typeface="Microsoft JhengHei" pitchFamily="34" charset="-120"/>
              <a:ea typeface="Microsoft JhengHei" pitchFamily="34" charset="-120"/>
            </a:rPr>
            <a:t>點字</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11.</a:t>
          </a:r>
          <a:r>
            <a:rPr lang="zh-TW" altLang="en-US" sz="2400" dirty="0" smtClean="0">
              <a:latin typeface="Microsoft JhengHei" pitchFamily="34" charset="-120"/>
              <a:ea typeface="Microsoft JhengHei" pitchFamily="34" charset="-120"/>
            </a:rPr>
            <a:t>溝通訓練</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12.</a:t>
          </a:r>
          <a:r>
            <a:rPr lang="zh-TW" altLang="en-US" sz="2400" dirty="0" smtClean="0">
              <a:latin typeface="Microsoft JhengHei" pitchFamily="34" charset="-120"/>
              <a:ea typeface="Microsoft JhengHei" pitchFamily="34" charset="-120"/>
            </a:rPr>
            <a:t>功能性動作訓練</a:t>
          </a:r>
          <a:endParaRPr lang="en-US" altLang="zh-TW" sz="2400" dirty="0" smtClean="0">
            <a:latin typeface="Microsoft JhengHei" pitchFamily="34" charset="-120"/>
            <a:ea typeface="Microsoft JhengHei" pitchFamily="34" charset="-120"/>
          </a:endParaRPr>
        </a:p>
        <a:p>
          <a:pPr algn="l">
            <a:spcAft>
              <a:spcPts val="0"/>
            </a:spcAft>
          </a:pPr>
          <a:r>
            <a:rPr lang="en-US" altLang="zh-TW" sz="2400" dirty="0" smtClean="0">
              <a:latin typeface="Microsoft JhengHei" pitchFamily="34" charset="-120"/>
              <a:ea typeface="Microsoft JhengHei" pitchFamily="34" charset="-120"/>
            </a:rPr>
            <a:t>13.</a:t>
          </a:r>
          <a:r>
            <a:rPr lang="zh-TW" altLang="en-US" sz="2400" dirty="0" smtClean="0">
              <a:latin typeface="Microsoft JhengHei" pitchFamily="34" charset="-120"/>
              <a:ea typeface="Microsoft JhengHei" pitchFamily="34" charset="-120"/>
            </a:rPr>
            <a:t>輔助科技應用</a:t>
          </a:r>
          <a:endParaRPr lang="en-US" sz="2400" dirty="0">
            <a:latin typeface="Microsoft JhengHei" pitchFamily="34" charset="-120"/>
            <a:ea typeface="Microsoft JhengHei" pitchFamily="34" charset="-120"/>
          </a:endParaRPr>
        </a:p>
      </dgm:t>
    </dgm:pt>
    <dgm:pt modelId="{0EFED71E-D9E0-4145-91C1-BC213C7F7138}" type="parTrans" cxnId="{982AAD90-6345-4F9E-AA69-904513EBEE3A}">
      <dgm:prSet/>
      <dgm:spPr/>
      <dgm:t>
        <a:bodyPr/>
        <a:lstStyle/>
        <a:p>
          <a:endParaRPr lang="en-US"/>
        </a:p>
      </dgm:t>
    </dgm:pt>
    <dgm:pt modelId="{6130ECEC-C12E-4836-A6AD-500E9BD2BA48}" type="sibTrans" cxnId="{982AAD90-6345-4F9E-AA69-904513EBEE3A}">
      <dgm:prSet/>
      <dgm:spPr/>
      <dgm:t>
        <a:bodyPr/>
        <a:lstStyle/>
        <a:p>
          <a:endParaRPr lang="en-US"/>
        </a:p>
      </dgm:t>
    </dgm:pt>
    <dgm:pt modelId="{07577304-D599-443C-AAB8-A6077F03FCC5}" type="pres">
      <dgm:prSet presAssocID="{056C043A-A7B9-4001-873F-49563FE8C665}" presName="hierChild1" presStyleCnt="0">
        <dgm:presLayoutVars>
          <dgm:chPref val="1"/>
          <dgm:dir/>
          <dgm:animOne val="branch"/>
          <dgm:animLvl val="lvl"/>
          <dgm:resizeHandles/>
        </dgm:presLayoutVars>
      </dgm:prSet>
      <dgm:spPr/>
      <dgm:t>
        <a:bodyPr/>
        <a:lstStyle/>
        <a:p>
          <a:endParaRPr lang="en-US"/>
        </a:p>
      </dgm:t>
    </dgm:pt>
    <dgm:pt modelId="{222CFDEC-7322-4A9C-84A8-6E31C52B06F1}" type="pres">
      <dgm:prSet presAssocID="{3D63917D-0C73-4DBE-AEE6-08D78936EC5A}" presName="hierRoot1" presStyleCnt="0"/>
      <dgm:spPr/>
    </dgm:pt>
    <dgm:pt modelId="{61110142-8576-40C1-8CD6-BAD1DADE98B2}" type="pres">
      <dgm:prSet presAssocID="{3D63917D-0C73-4DBE-AEE6-08D78936EC5A}" presName="composite" presStyleCnt="0"/>
      <dgm:spPr/>
    </dgm:pt>
    <dgm:pt modelId="{348FD543-A51C-4413-81FD-4CD42F6A52B9}" type="pres">
      <dgm:prSet presAssocID="{3D63917D-0C73-4DBE-AEE6-08D78936EC5A}" presName="background" presStyleLbl="node0" presStyleIdx="0" presStyleCnt="1"/>
      <dgm:spPr/>
    </dgm:pt>
    <dgm:pt modelId="{CB90C6DB-7606-45BA-B1C4-E57C626A3B44}" type="pres">
      <dgm:prSet presAssocID="{3D63917D-0C73-4DBE-AEE6-08D78936EC5A}" presName="text" presStyleLbl="fgAcc0" presStyleIdx="0" presStyleCnt="1" custScaleX="233002" custScaleY="112945">
        <dgm:presLayoutVars>
          <dgm:chPref val="3"/>
        </dgm:presLayoutVars>
      </dgm:prSet>
      <dgm:spPr/>
      <dgm:t>
        <a:bodyPr/>
        <a:lstStyle/>
        <a:p>
          <a:endParaRPr lang="en-US"/>
        </a:p>
      </dgm:t>
    </dgm:pt>
    <dgm:pt modelId="{ECB29E93-20E3-429D-B978-16ADAC5CA04A}" type="pres">
      <dgm:prSet presAssocID="{3D63917D-0C73-4DBE-AEE6-08D78936EC5A}" presName="hierChild2" presStyleCnt="0"/>
      <dgm:spPr/>
    </dgm:pt>
    <dgm:pt modelId="{E55B80AE-186D-416D-90D2-03E385023894}" type="pres">
      <dgm:prSet presAssocID="{DBA6EBBE-43ED-48CB-9A1E-DCB40695E58D}" presName="Name10" presStyleLbl="parChTrans1D2" presStyleIdx="0" presStyleCnt="3"/>
      <dgm:spPr/>
      <dgm:t>
        <a:bodyPr/>
        <a:lstStyle/>
        <a:p>
          <a:endParaRPr lang="en-US"/>
        </a:p>
      </dgm:t>
    </dgm:pt>
    <dgm:pt modelId="{4F21329A-502D-44F6-A936-18B3EB7E8932}" type="pres">
      <dgm:prSet presAssocID="{53D35B7C-E955-433D-ACF0-A3AD7BA6201E}" presName="hierRoot2" presStyleCnt="0"/>
      <dgm:spPr/>
    </dgm:pt>
    <dgm:pt modelId="{489415F0-8A34-4B5B-8D7C-FEDB1E37B114}" type="pres">
      <dgm:prSet presAssocID="{53D35B7C-E955-433D-ACF0-A3AD7BA6201E}" presName="composite2" presStyleCnt="0"/>
      <dgm:spPr/>
    </dgm:pt>
    <dgm:pt modelId="{82AD33FD-C69D-4341-A44E-66496DA403EA}" type="pres">
      <dgm:prSet presAssocID="{53D35B7C-E955-433D-ACF0-A3AD7BA6201E}" presName="background2" presStyleLbl="node2" presStyleIdx="0" presStyleCnt="3"/>
      <dgm:spPr/>
    </dgm:pt>
    <dgm:pt modelId="{CE646804-6180-410F-8800-442AD2F1A542}" type="pres">
      <dgm:prSet presAssocID="{53D35B7C-E955-433D-ACF0-A3AD7BA6201E}" presName="text2" presStyleLbl="fgAcc2" presStyleIdx="0" presStyleCnt="3" custScaleX="165635" custScaleY="120557">
        <dgm:presLayoutVars>
          <dgm:chPref val="3"/>
        </dgm:presLayoutVars>
      </dgm:prSet>
      <dgm:spPr/>
      <dgm:t>
        <a:bodyPr/>
        <a:lstStyle/>
        <a:p>
          <a:endParaRPr lang="en-US"/>
        </a:p>
      </dgm:t>
    </dgm:pt>
    <dgm:pt modelId="{AAB4BF2B-1BA2-4A8D-9749-7AB3FED6B858}" type="pres">
      <dgm:prSet presAssocID="{53D35B7C-E955-433D-ACF0-A3AD7BA6201E}" presName="hierChild3" presStyleCnt="0"/>
      <dgm:spPr/>
    </dgm:pt>
    <dgm:pt modelId="{FF0E08D8-4226-44C4-9838-F68C4CD019D1}" type="pres">
      <dgm:prSet presAssocID="{BCDB22EE-2218-40DD-935E-0CFC4BF71810}" presName="Name17" presStyleLbl="parChTrans1D3" presStyleIdx="0" presStyleCnt="3"/>
      <dgm:spPr/>
      <dgm:t>
        <a:bodyPr/>
        <a:lstStyle/>
        <a:p>
          <a:endParaRPr lang="en-US"/>
        </a:p>
      </dgm:t>
    </dgm:pt>
    <dgm:pt modelId="{ED35A02F-9FC7-488F-88F5-E6B4F4969974}" type="pres">
      <dgm:prSet presAssocID="{77413340-B112-4FDB-A3AB-1CEA93DCD68A}" presName="hierRoot3" presStyleCnt="0"/>
      <dgm:spPr/>
    </dgm:pt>
    <dgm:pt modelId="{AB2A97AE-1F06-4B8D-848B-10AC4AC0162B}" type="pres">
      <dgm:prSet presAssocID="{77413340-B112-4FDB-A3AB-1CEA93DCD68A}" presName="composite3" presStyleCnt="0"/>
      <dgm:spPr/>
    </dgm:pt>
    <dgm:pt modelId="{6764F9FE-1BF1-499E-9479-777B4B175059}" type="pres">
      <dgm:prSet presAssocID="{77413340-B112-4FDB-A3AB-1CEA93DCD68A}" presName="background3" presStyleLbl="node3" presStyleIdx="0" presStyleCnt="3"/>
      <dgm:spPr/>
    </dgm:pt>
    <dgm:pt modelId="{AE07A432-F8CC-41BB-B239-50F30CE7056C}" type="pres">
      <dgm:prSet presAssocID="{77413340-B112-4FDB-A3AB-1CEA93DCD68A}" presName="text3" presStyleLbl="fgAcc3" presStyleIdx="0" presStyleCnt="3" custScaleX="165635" custScaleY="268540">
        <dgm:presLayoutVars>
          <dgm:chPref val="3"/>
        </dgm:presLayoutVars>
      </dgm:prSet>
      <dgm:spPr/>
      <dgm:t>
        <a:bodyPr/>
        <a:lstStyle/>
        <a:p>
          <a:endParaRPr lang="en-US"/>
        </a:p>
      </dgm:t>
    </dgm:pt>
    <dgm:pt modelId="{F8F46CC9-F455-4951-95B3-F3E80B6C91BB}" type="pres">
      <dgm:prSet presAssocID="{77413340-B112-4FDB-A3AB-1CEA93DCD68A}" presName="hierChild4" presStyleCnt="0"/>
      <dgm:spPr/>
    </dgm:pt>
    <dgm:pt modelId="{E2B6949B-31E7-4E23-BBD4-E1D7AAAC7A7C}" type="pres">
      <dgm:prSet presAssocID="{1DAE2F7F-31C7-495F-AE33-0F83134CCDDD}" presName="Name10" presStyleLbl="parChTrans1D2" presStyleIdx="1" presStyleCnt="3"/>
      <dgm:spPr/>
      <dgm:t>
        <a:bodyPr/>
        <a:lstStyle/>
        <a:p>
          <a:endParaRPr lang="en-US"/>
        </a:p>
      </dgm:t>
    </dgm:pt>
    <dgm:pt modelId="{0A5DD02F-DB2B-46B0-8786-76656E2F6E21}" type="pres">
      <dgm:prSet presAssocID="{130F37E6-E71E-453C-B42D-47068032C4ED}" presName="hierRoot2" presStyleCnt="0"/>
      <dgm:spPr/>
    </dgm:pt>
    <dgm:pt modelId="{ADDEBA7A-6CB5-4F03-B015-A2D253F27D61}" type="pres">
      <dgm:prSet presAssocID="{130F37E6-E71E-453C-B42D-47068032C4ED}" presName="composite2" presStyleCnt="0"/>
      <dgm:spPr/>
    </dgm:pt>
    <dgm:pt modelId="{54120D18-6A00-40CC-B8A3-1E7CE944DF4E}" type="pres">
      <dgm:prSet presAssocID="{130F37E6-E71E-453C-B42D-47068032C4ED}" presName="background2" presStyleLbl="node2" presStyleIdx="1" presStyleCnt="3"/>
      <dgm:spPr/>
    </dgm:pt>
    <dgm:pt modelId="{584D148B-189E-48D1-AABC-09E3D804DFA3}" type="pres">
      <dgm:prSet presAssocID="{130F37E6-E71E-453C-B42D-47068032C4ED}" presName="text2" presStyleLbl="fgAcc2" presStyleIdx="1" presStyleCnt="3" custScaleX="165635" custScaleY="120557">
        <dgm:presLayoutVars>
          <dgm:chPref val="3"/>
        </dgm:presLayoutVars>
      </dgm:prSet>
      <dgm:spPr/>
      <dgm:t>
        <a:bodyPr/>
        <a:lstStyle/>
        <a:p>
          <a:endParaRPr lang="en-US"/>
        </a:p>
      </dgm:t>
    </dgm:pt>
    <dgm:pt modelId="{1C977750-E699-4EDA-A2F1-F6FB20D82E55}" type="pres">
      <dgm:prSet presAssocID="{130F37E6-E71E-453C-B42D-47068032C4ED}" presName="hierChild3" presStyleCnt="0"/>
      <dgm:spPr/>
    </dgm:pt>
    <dgm:pt modelId="{3ACC89D0-6295-4B16-B995-6EB52E3FA9FB}" type="pres">
      <dgm:prSet presAssocID="{391425AC-1084-4390-8DDB-233A6F12C760}" presName="Name17" presStyleLbl="parChTrans1D3" presStyleIdx="1" presStyleCnt="3"/>
      <dgm:spPr/>
      <dgm:t>
        <a:bodyPr/>
        <a:lstStyle/>
        <a:p>
          <a:endParaRPr lang="en-US"/>
        </a:p>
      </dgm:t>
    </dgm:pt>
    <dgm:pt modelId="{8D658214-CAE5-4F43-9AAD-67D911CA7E48}" type="pres">
      <dgm:prSet presAssocID="{BF4B0D02-5EA2-4FE8-95D9-EFEBC3943915}" presName="hierRoot3" presStyleCnt="0"/>
      <dgm:spPr/>
    </dgm:pt>
    <dgm:pt modelId="{E15D3B22-5EC6-4888-A250-7CE3CA635B72}" type="pres">
      <dgm:prSet presAssocID="{BF4B0D02-5EA2-4FE8-95D9-EFEBC3943915}" presName="composite3" presStyleCnt="0"/>
      <dgm:spPr/>
    </dgm:pt>
    <dgm:pt modelId="{3EC2F26B-D23B-4474-BF2F-2F32220AE0FB}" type="pres">
      <dgm:prSet presAssocID="{BF4B0D02-5EA2-4FE8-95D9-EFEBC3943915}" presName="background3" presStyleLbl="node3" presStyleIdx="1" presStyleCnt="3"/>
      <dgm:spPr/>
    </dgm:pt>
    <dgm:pt modelId="{6026C580-D8F2-4168-A73A-BD86420E1B48}" type="pres">
      <dgm:prSet presAssocID="{BF4B0D02-5EA2-4FE8-95D9-EFEBC3943915}" presName="text3" presStyleLbl="fgAcc3" presStyleIdx="1" presStyleCnt="3" custScaleX="165635" custScaleY="230996">
        <dgm:presLayoutVars>
          <dgm:chPref val="3"/>
        </dgm:presLayoutVars>
      </dgm:prSet>
      <dgm:spPr/>
      <dgm:t>
        <a:bodyPr/>
        <a:lstStyle/>
        <a:p>
          <a:endParaRPr lang="en-US"/>
        </a:p>
      </dgm:t>
    </dgm:pt>
    <dgm:pt modelId="{2FC51E02-3140-45B8-87A4-B5C19DEB61B7}" type="pres">
      <dgm:prSet presAssocID="{BF4B0D02-5EA2-4FE8-95D9-EFEBC3943915}" presName="hierChild4" presStyleCnt="0"/>
      <dgm:spPr/>
    </dgm:pt>
    <dgm:pt modelId="{1FF8EAB5-B34D-497F-90B4-F2C4E5810D5A}" type="pres">
      <dgm:prSet presAssocID="{382570F3-0EC5-4F67-A8A3-D974EA1643C5}" presName="Name10" presStyleLbl="parChTrans1D2" presStyleIdx="2" presStyleCnt="3"/>
      <dgm:spPr/>
      <dgm:t>
        <a:bodyPr/>
        <a:lstStyle/>
        <a:p>
          <a:endParaRPr lang="en-US"/>
        </a:p>
      </dgm:t>
    </dgm:pt>
    <dgm:pt modelId="{B644744F-CD71-4ACC-87DC-702B69B1F21C}" type="pres">
      <dgm:prSet presAssocID="{8D634BC1-FA49-4E10-90EE-34B0A778F21C}" presName="hierRoot2" presStyleCnt="0"/>
      <dgm:spPr/>
    </dgm:pt>
    <dgm:pt modelId="{B4A45AE2-39C8-48F6-9B9C-0DB6F7FF10B9}" type="pres">
      <dgm:prSet presAssocID="{8D634BC1-FA49-4E10-90EE-34B0A778F21C}" presName="composite2" presStyleCnt="0"/>
      <dgm:spPr/>
    </dgm:pt>
    <dgm:pt modelId="{E9671206-C1CA-4258-BCA4-F34499C00FC4}" type="pres">
      <dgm:prSet presAssocID="{8D634BC1-FA49-4E10-90EE-34B0A778F21C}" presName="background2" presStyleLbl="node2" presStyleIdx="2" presStyleCnt="3"/>
      <dgm:spPr/>
    </dgm:pt>
    <dgm:pt modelId="{F30E2740-66EA-4623-8DB0-0E79711323A7}" type="pres">
      <dgm:prSet presAssocID="{8D634BC1-FA49-4E10-90EE-34B0A778F21C}" presName="text2" presStyleLbl="fgAcc2" presStyleIdx="2" presStyleCnt="3" custScaleX="165635" custScaleY="120557">
        <dgm:presLayoutVars>
          <dgm:chPref val="3"/>
        </dgm:presLayoutVars>
      </dgm:prSet>
      <dgm:spPr/>
      <dgm:t>
        <a:bodyPr/>
        <a:lstStyle/>
        <a:p>
          <a:endParaRPr lang="en-US"/>
        </a:p>
      </dgm:t>
    </dgm:pt>
    <dgm:pt modelId="{D58FC249-AF41-4AB5-95CB-378B6A64CA80}" type="pres">
      <dgm:prSet presAssocID="{8D634BC1-FA49-4E10-90EE-34B0A778F21C}" presName="hierChild3" presStyleCnt="0"/>
      <dgm:spPr/>
    </dgm:pt>
    <dgm:pt modelId="{4307EF21-CD32-48A5-B892-B792A2951964}" type="pres">
      <dgm:prSet presAssocID="{0EFED71E-D9E0-4145-91C1-BC213C7F7138}" presName="Name17" presStyleLbl="parChTrans1D3" presStyleIdx="2" presStyleCnt="3"/>
      <dgm:spPr/>
      <dgm:t>
        <a:bodyPr/>
        <a:lstStyle/>
        <a:p>
          <a:endParaRPr lang="en-US"/>
        </a:p>
      </dgm:t>
    </dgm:pt>
    <dgm:pt modelId="{23D95E70-A6F6-49C3-BDEA-D82C1B704A66}" type="pres">
      <dgm:prSet presAssocID="{CA9ED10B-2508-4C1F-BAE9-21D933998A93}" presName="hierRoot3" presStyleCnt="0"/>
      <dgm:spPr/>
    </dgm:pt>
    <dgm:pt modelId="{C1759D81-86A3-4A8B-B0BE-4E2DEC4EDB33}" type="pres">
      <dgm:prSet presAssocID="{CA9ED10B-2508-4C1F-BAE9-21D933998A93}" presName="composite3" presStyleCnt="0"/>
      <dgm:spPr/>
    </dgm:pt>
    <dgm:pt modelId="{B7C2CB67-96A9-4D53-8685-1250F0DD7D3F}" type="pres">
      <dgm:prSet presAssocID="{CA9ED10B-2508-4C1F-BAE9-21D933998A93}" presName="background3" presStyleLbl="node3" presStyleIdx="2" presStyleCnt="3"/>
      <dgm:spPr/>
    </dgm:pt>
    <dgm:pt modelId="{141A2964-2B81-4437-9761-ABB312A3C6E1}" type="pres">
      <dgm:prSet presAssocID="{CA9ED10B-2508-4C1F-BAE9-21D933998A93}" presName="text3" presStyleLbl="fgAcc3" presStyleIdx="2" presStyleCnt="3" custScaleX="207184" custScaleY="276875">
        <dgm:presLayoutVars>
          <dgm:chPref val="3"/>
        </dgm:presLayoutVars>
      </dgm:prSet>
      <dgm:spPr/>
      <dgm:t>
        <a:bodyPr/>
        <a:lstStyle/>
        <a:p>
          <a:endParaRPr lang="en-US"/>
        </a:p>
      </dgm:t>
    </dgm:pt>
    <dgm:pt modelId="{E73C4E9B-BC6A-451A-89E5-08E87D02014A}" type="pres">
      <dgm:prSet presAssocID="{CA9ED10B-2508-4C1F-BAE9-21D933998A93}" presName="hierChild4" presStyleCnt="0"/>
      <dgm:spPr/>
    </dgm:pt>
  </dgm:ptLst>
  <dgm:cxnLst>
    <dgm:cxn modelId="{B454C66B-DC7F-4B12-BF08-F4935DFEA1FB}" srcId="{3D63917D-0C73-4DBE-AEE6-08D78936EC5A}" destId="{8D634BC1-FA49-4E10-90EE-34B0A778F21C}" srcOrd="2" destOrd="0" parTransId="{382570F3-0EC5-4F67-A8A3-D974EA1643C5}" sibTransId="{535E77D6-0849-4630-BB1C-C739BBAA5773}"/>
    <dgm:cxn modelId="{09DC2C34-664D-4740-A3D5-C90FF592EA59}" type="presOf" srcId="{DBA6EBBE-43ED-48CB-9A1E-DCB40695E58D}" destId="{E55B80AE-186D-416D-90D2-03E385023894}" srcOrd="0" destOrd="0" presId="urn:microsoft.com/office/officeart/2005/8/layout/hierarchy1"/>
    <dgm:cxn modelId="{72460235-AFC5-4003-9889-E745912804A6}" type="presOf" srcId="{382570F3-0EC5-4F67-A8A3-D974EA1643C5}" destId="{1FF8EAB5-B34D-497F-90B4-F2C4E5810D5A}" srcOrd="0" destOrd="0" presId="urn:microsoft.com/office/officeart/2005/8/layout/hierarchy1"/>
    <dgm:cxn modelId="{30AFD832-6283-4B39-828C-B5CA19EE0C4C}" type="presOf" srcId="{3D63917D-0C73-4DBE-AEE6-08D78936EC5A}" destId="{CB90C6DB-7606-45BA-B1C4-E57C626A3B44}" srcOrd="0" destOrd="0" presId="urn:microsoft.com/office/officeart/2005/8/layout/hierarchy1"/>
    <dgm:cxn modelId="{62DEF74E-7E41-4293-B488-42FFD3F7B7CE}" type="presOf" srcId="{1DAE2F7F-31C7-495F-AE33-0F83134CCDDD}" destId="{E2B6949B-31E7-4E23-BBD4-E1D7AAAC7A7C}" srcOrd="0" destOrd="0" presId="urn:microsoft.com/office/officeart/2005/8/layout/hierarchy1"/>
    <dgm:cxn modelId="{F32D94DF-55D7-4AFB-82AF-CE5A7258A8A4}" type="presOf" srcId="{CA9ED10B-2508-4C1F-BAE9-21D933998A93}" destId="{141A2964-2B81-4437-9761-ABB312A3C6E1}" srcOrd="0" destOrd="0" presId="urn:microsoft.com/office/officeart/2005/8/layout/hierarchy1"/>
    <dgm:cxn modelId="{9D281834-3BBC-45A6-B34B-361AAA346069}" type="presOf" srcId="{BF4B0D02-5EA2-4FE8-95D9-EFEBC3943915}" destId="{6026C580-D8F2-4168-A73A-BD86420E1B48}" srcOrd="0" destOrd="0" presId="urn:microsoft.com/office/officeart/2005/8/layout/hierarchy1"/>
    <dgm:cxn modelId="{3D4F33A5-9B1C-4E84-8464-303992EA83FA}" type="presOf" srcId="{056C043A-A7B9-4001-873F-49563FE8C665}" destId="{07577304-D599-443C-AAB8-A6077F03FCC5}" srcOrd="0" destOrd="0" presId="urn:microsoft.com/office/officeart/2005/8/layout/hierarchy1"/>
    <dgm:cxn modelId="{B9A948FB-0F0F-4554-A600-0349EA42579A}" srcId="{056C043A-A7B9-4001-873F-49563FE8C665}" destId="{3D63917D-0C73-4DBE-AEE6-08D78936EC5A}" srcOrd="0" destOrd="0" parTransId="{4F1762F9-319A-41F0-B94A-5A5FD61A91C7}" sibTransId="{4E32E1D9-83DF-47C1-928A-27AC36B90D50}"/>
    <dgm:cxn modelId="{B2B5E45D-BE22-4F7F-BA69-B52FBD5D7519}" type="presOf" srcId="{130F37E6-E71E-453C-B42D-47068032C4ED}" destId="{584D148B-189E-48D1-AABC-09E3D804DFA3}" srcOrd="0" destOrd="0" presId="urn:microsoft.com/office/officeart/2005/8/layout/hierarchy1"/>
    <dgm:cxn modelId="{16B98A52-31C7-469B-8290-FCF4E864296D}" type="presOf" srcId="{53D35B7C-E955-433D-ACF0-A3AD7BA6201E}" destId="{CE646804-6180-410F-8800-442AD2F1A542}" srcOrd="0" destOrd="0" presId="urn:microsoft.com/office/officeart/2005/8/layout/hierarchy1"/>
    <dgm:cxn modelId="{053DC21E-0181-4BF8-BD2A-01019650A413}" type="presOf" srcId="{BCDB22EE-2218-40DD-935E-0CFC4BF71810}" destId="{FF0E08D8-4226-44C4-9838-F68C4CD019D1}" srcOrd="0" destOrd="0" presId="urn:microsoft.com/office/officeart/2005/8/layout/hierarchy1"/>
    <dgm:cxn modelId="{155A1D04-DFA6-43BE-9BB5-10C7911A6E9F}" type="presOf" srcId="{0EFED71E-D9E0-4145-91C1-BC213C7F7138}" destId="{4307EF21-CD32-48A5-B892-B792A2951964}" srcOrd="0" destOrd="0" presId="urn:microsoft.com/office/officeart/2005/8/layout/hierarchy1"/>
    <dgm:cxn modelId="{D2E2C554-C789-4AE6-B421-33994EFC6517}" type="presOf" srcId="{77413340-B112-4FDB-A3AB-1CEA93DCD68A}" destId="{AE07A432-F8CC-41BB-B239-50F30CE7056C}" srcOrd="0" destOrd="0" presId="urn:microsoft.com/office/officeart/2005/8/layout/hierarchy1"/>
    <dgm:cxn modelId="{0F7A6BF5-DD27-433C-AEAE-FF8B56B2B3A0}" type="presOf" srcId="{8D634BC1-FA49-4E10-90EE-34B0A778F21C}" destId="{F30E2740-66EA-4623-8DB0-0E79711323A7}" srcOrd="0" destOrd="0" presId="urn:microsoft.com/office/officeart/2005/8/layout/hierarchy1"/>
    <dgm:cxn modelId="{7E1E49A3-3428-498E-93CC-7515BC666E53}" type="presOf" srcId="{391425AC-1084-4390-8DDB-233A6F12C760}" destId="{3ACC89D0-6295-4B16-B995-6EB52E3FA9FB}" srcOrd="0" destOrd="0" presId="urn:microsoft.com/office/officeart/2005/8/layout/hierarchy1"/>
    <dgm:cxn modelId="{9FBF90FC-7AC9-4E22-BFFA-65892DCC20FC}" srcId="{3D63917D-0C73-4DBE-AEE6-08D78936EC5A}" destId="{130F37E6-E71E-453C-B42D-47068032C4ED}" srcOrd="1" destOrd="0" parTransId="{1DAE2F7F-31C7-495F-AE33-0F83134CCDDD}" sibTransId="{BA2209A8-7AB0-4355-AFC6-4FFE8D30A6A8}"/>
    <dgm:cxn modelId="{982AAD90-6345-4F9E-AA69-904513EBEE3A}" srcId="{8D634BC1-FA49-4E10-90EE-34B0A778F21C}" destId="{CA9ED10B-2508-4C1F-BAE9-21D933998A93}" srcOrd="0" destOrd="0" parTransId="{0EFED71E-D9E0-4145-91C1-BC213C7F7138}" sibTransId="{6130ECEC-C12E-4836-A6AD-500E9BD2BA48}"/>
    <dgm:cxn modelId="{F180E57F-76CD-4C1B-A4AB-E8B5A65BDB90}" srcId="{53D35B7C-E955-433D-ACF0-A3AD7BA6201E}" destId="{77413340-B112-4FDB-A3AB-1CEA93DCD68A}" srcOrd="0" destOrd="0" parTransId="{BCDB22EE-2218-40DD-935E-0CFC4BF71810}" sibTransId="{A31D4016-1234-4BA3-8968-E57C4B6B6117}"/>
    <dgm:cxn modelId="{DB83E6E0-38C0-4265-AA94-F055EFF2E1FE}" srcId="{3D63917D-0C73-4DBE-AEE6-08D78936EC5A}" destId="{53D35B7C-E955-433D-ACF0-A3AD7BA6201E}" srcOrd="0" destOrd="0" parTransId="{DBA6EBBE-43ED-48CB-9A1E-DCB40695E58D}" sibTransId="{CC5B7351-8CF3-43B3-B76D-FE8AB48F5F1E}"/>
    <dgm:cxn modelId="{74336806-5C7A-4103-981B-B7BDB609B233}" srcId="{130F37E6-E71E-453C-B42D-47068032C4ED}" destId="{BF4B0D02-5EA2-4FE8-95D9-EFEBC3943915}" srcOrd="0" destOrd="0" parTransId="{391425AC-1084-4390-8DDB-233A6F12C760}" sibTransId="{60F184C3-C484-4A12-8728-1936B8AF9A01}"/>
    <dgm:cxn modelId="{543039EF-F3FD-46ED-A8D0-0CFBF87111F1}" type="presParOf" srcId="{07577304-D599-443C-AAB8-A6077F03FCC5}" destId="{222CFDEC-7322-4A9C-84A8-6E31C52B06F1}" srcOrd="0" destOrd="0" presId="urn:microsoft.com/office/officeart/2005/8/layout/hierarchy1"/>
    <dgm:cxn modelId="{B3A89DA6-C21A-460A-BC19-BB1249537303}" type="presParOf" srcId="{222CFDEC-7322-4A9C-84A8-6E31C52B06F1}" destId="{61110142-8576-40C1-8CD6-BAD1DADE98B2}" srcOrd="0" destOrd="0" presId="urn:microsoft.com/office/officeart/2005/8/layout/hierarchy1"/>
    <dgm:cxn modelId="{CFBFAB56-C239-44D3-9884-DD8DBDE793E5}" type="presParOf" srcId="{61110142-8576-40C1-8CD6-BAD1DADE98B2}" destId="{348FD543-A51C-4413-81FD-4CD42F6A52B9}" srcOrd="0" destOrd="0" presId="urn:microsoft.com/office/officeart/2005/8/layout/hierarchy1"/>
    <dgm:cxn modelId="{A6DA00F5-41BC-43D8-A9F4-E05E4D214992}" type="presParOf" srcId="{61110142-8576-40C1-8CD6-BAD1DADE98B2}" destId="{CB90C6DB-7606-45BA-B1C4-E57C626A3B44}" srcOrd="1" destOrd="0" presId="urn:microsoft.com/office/officeart/2005/8/layout/hierarchy1"/>
    <dgm:cxn modelId="{FA9F65CD-59CF-4101-A6D7-A0E9765024E8}" type="presParOf" srcId="{222CFDEC-7322-4A9C-84A8-6E31C52B06F1}" destId="{ECB29E93-20E3-429D-B978-16ADAC5CA04A}" srcOrd="1" destOrd="0" presId="urn:microsoft.com/office/officeart/2005/8/layout/hierarchy1"/>
    <dgm:cxn modelId="{D42274C5-2DEE-48D2-9282-DC105316D779}" type="presParOf" srcId="{ECB29E93-20E3-429D-B978-16ADAC5CA04A}" destId="{E55B80AE-186D-416D-90D2-03E385023894}" srcOrd="0" destOrd="0" presId="urn:microsoft.com/office/officeart/2005/8/layout/hierarchy1"/>
    <dgm:cxn modelId="{CBF4AFCC-E701-4003-A344-E4DD2DA6911F}" type="presParOf" srcId="{ECB29E93-20E3-429D-B978-16ADAC5CA04A}" destId="{4F21329A-502D-44F6-A936-18B3EB7E8932}" srcOrd="1" destOrd="0" presId="urn:microsoft.com/office/officeart/2005/8/layout/hierarchy1"/>
    <dgm:cxn modelId="{498FF3AB-35E3-4A83-B746-749F645240E2}" type="presParOf" srcId="{4F21329A-502D-44F6-A936-18B3EB7E8932}" destId="{489415F0-8A34-4B5B-8D7C-FEDB1E37B114}" srcOrd="0" destOrd="0" presId="urn:microsoft.com/office/officeart/2005/8/layout/hierarchy1"/>
    <dgm:cxn modelId="{EBECD2F5-980E-48C4-8E10-FC65FCABE709}" type="presParOf" srcId="{489415F0-8A34-4B5B-8D7C-FEDB1E37B114}" destId="{82AD33FD-C69D-4341-A44E-66496DA403EA}" srcOrd="0" destOrd="0" presId="urn:microsoft.com/office/officeart/2005/8/layout/hierarchy1"/>
    <dgm:cxn modelId="{1ED9FE4B-E9E2-419E-9C58-211AF7E57BD7}" type="presParOf" srcId="{489415F0-8A34-4B5B-8D7C-FEDB1E37B114}" destId="{CE646804-6180-410F-8800-442AD2F1A542}" srcOrd="1" destOrd="0" presId="urn:microsoft.com/office/officeart/2005/8/layout/hierarchy1"/>
    <dgm:cxn modelId="{B97817A1-1FD7-409F-A6A0-43E62B964784}" type="presParOf" srcId="{4F21329A-502D-44F6-A936-18B3EB7E8932}" destId="{AAB4BF2B-1BA2-4A8D-9749-7AB3FED6B858}" srcOrd="1" destOrd="0" presId="urn:microsoft.com/office/officeart/2005/8/layout/hierarchy1"/>
    <dgm:cxn modelId="{C6B72088-4375-4D8B-9021-2FAAB0181DEA}" type="presParOf" srcId="{AAB4BF2B-1BA2-4A8D-9749-7AB3FED6B858}" destId="{FF0E08D8-4226-44C4-9838-F68C4CD019D1}" srcOrd="0" destOrd="0" presId="urn:microsoft.com/office/officeart/2005/8/layout/hierarchy1"/>
    <dgm:cxn modelId="{D6E459E9-1676-420A-AABB-3F1567DFCBA0}" type="presParOf" srcId="{AAB4BF2B-1BA2-4A8D-9749-7AB3FED6B858}" destId="{ED35A02F-9FC7-488F-88F5-E6B4F4969974}" srcOrd="1" destOrd="0" presId="urn:microsoft.com/office/officeart/2005/8/layout/hierarchy1"/>
    <dgm:cxn modelId="{F303E1D0-0D13-435F-BB62-54FCCB12187D}" type="presParOf" srcId="{ED35A02F-9FC7-488F-88F5-E6B4F4969974}" destId="{AB2A97AE-1F06-4B8D-848B-10AC4AC0162B}" srcOrd="0" destOrd="0" presId="urn:microsoft.com/office/officeart/2005/8/layout/hierarchy1"/>
    <dgm:cxn modelId="{6BD8C928-FAA1-4149-A31D-5CCDF3B3662D}" type="presParOf" srcId="{AB2A97AE-1F06-4B8D-848B-10AC4AC0162B}" destId="{6764F9FE-1BF1-499E-9479-777B4B175059}" srcOrd="0" destOrd="0" presId="urn:microsoft.com/office/officeart/2005/8/layout/hierarchy1"/>
    <dgm:cxn modelId="{7AE84886-B06B-4261-B0B7-798B817E6BDF}" type="presParOf" srcId="{AB2A97AE-1F06-4B8D-848B-10AC4AC0162B}" destId="{AE07A432-F8CC-41BB-B239-50F30CE7056C}" srcOrd="1" destOrd="0" presId="urn:microsoft.com/office/officeart/2005/8/layout/hierarchy1"/>
    <dgm:cxn modelId="{66EB8429-73FA-452B-92C7-9AFC52F5E5A4}" type="presParOf" srcId="{ED35A02F-9FC7-488F-88F5-E6B4F4969974}" destId="{F8F46CC9-F455-4951-95B3-F3E80B6C91BB}" srcOrd="1" destOrd="0" presId="urn:microsoft.com/office/officeart/2005/8/layout/hierarchy1"/>
    <dgm:cxn modelId="{5D13A04B-5218-46A5-8D69-73F608091521}" type="presParOf" srcId="{ECB29E93-20E3-429D-B978-16ADAC5CA04A}" destId="{E2B6949B-31E7-4E23-BBD4-E1D7AAAC7A7C}" srcOrd="2" destOrd="0" presId="urn:microsoft.com/office/officeart/2005/8/layout/hierarchy1"/>
    <dgm:cxn modelId="{17DA0526-9260-40BC-8D62-7444916F9E9C}" type="presParOf" srcId="{ECB29E93-20E3-429D-B978-16ADAC5CA04A}" destId="{0A5DD02F-DB2B-46B0-8786-76656E2F6E21}" srcOrd="3" destOrd="0" presId="urn:microsoft.com/office/officeart/2005/8/layout/hierarchy1"/>
    <dgm:cxn modelId="{8B921952-C57F-447F-87B5-E9A79DEA738B}" type="presParOf" srcId="{0A5DD02F-DB2B-46B0-8786-76656E2F6E21}" destId="{ADDEBA7A-6CB5-4F03-B015-A2D253F27D61}" srcOrd="0" destOrd="0" presId="urn:microsoft.com/office/officeart/2005/8/layout/hierarchy1"/>
    <dgm:cxn modelId="{F3305ECB-DAF9-489A-8142-3A443BC8C50F}" type="presParOf" srcId="{ADDEBA7A-6CB5-4F03-B015-A2D253F27D61}" destId="{54120D18-6A00-40CC-B8A3-1E7CE944DF4E}" srcOrd="0" destOrd="0" presId="urn:microsoft.com/office/officeart/2005/8/layout/hierarchy1"/>
    <dgm:cxn modelId="{0E229752-CA71-4BB0-A43C-12680424D85A}" type="presParOf" srcId="{ADDEBA7A-6CB5-4F03-B015-A2D253F27D61}" destId="{584D148B-189E-48D1-AABC-09E3D804DFA3}" srcOrd="1" destOrd="0" presId="urn:microsoft.com/office/officeart/2005/8/layout/hierarchy1"/>
    <dgm:cxn modelId="{CA6A16B2-265C-4798-B805-36F47BAC3DFB}" type="presParOf" srcId="{0A5DD02F-DB2B-46B0-8786-76656E2F6E21}" destId="{1C977750-E699-4EDA-A2F1-F6FB20D82E55}" srcOrd="1" destOrd="0" presId="urn:microsoft.com/office/officeart/2005/8/layout/hierarchy1"/>
    <dgm:cxn modelId="{D528E88B-08C6-4226-80C8-CD9C3C31F444}" type="presParOf" srcId="{1C977750-E699-4EDA-A2F1-F6FB20D82E55}" destId="{3ACC89D0-6295-4B16-B995-6EB52E3FA9FB}" srcOrd="0" destOrd="0" presId="urn:microsoft.com/office/officeart/2005/8/layout/hierarchy1"/>
    <dgm:cxn modelId="{53E9FDD2-5426-45A9-9951-1119D03F1FB5}" type="presParOf" srcId="{1C977750-E699-4EDA-A2F1-F6FB20D82E55}" destId="{8D658214-CAE5-4F43-9AAD-67D911CA7E48}" srcOrd="1" destOrd="0" presId="urn:microsoft.com/office/officeart/2005/8/layout/hierarchy1"/>
    <dgm:cxn modelId="{6A729009-7DB7-4412-AAA1-673E0474927D}" type="presParOf" srcId="{8D658214-CAE5-4F43-9AAD-67D911CA7E48}" destId="{E15D3B22-5EC6-4888-A250-7CE3CA635B72}" srcOrd="0" destOrd="0" presId="urn:microsoft.com/office/officeart/2005/8/layout/hierarchy1"/>
    <dgm:cxn modelId="{E8C87786-B181-4F7C-92F3-03F4BA42F141}" type="presParOf" srcId="{E15D3B22-5EC6-4888-A250-7CE3CA635B72}" destId="{3EC2F26B-D23B-4474-BF2F-2F32220AE0FB}" srcOrd="0" destOrd="0" presId="urn:microsoft.com/office/officeart/2005/8/layout/hierarchy1"/>
    <dgm:cxn modelId="{F1A7F909-3F0C-43F4-A0D0-BC81E8FEA910}" type="presParOf" srcId="{E15D3B22-5EC6-4888-A250-7CE3CA635B72}" destId="{6026C580-D8F2-4168-A73A-BD86420E1B48}" srcOrd="1" destOrd="0" presId="urn:microsoft.com/office/officeart/2005/8/layout/hierarchy1"/>
    <dgm:cxn modelId="{A991724A-0759-443D-9565-5634B5A24CDB}" type="presParOf" srcId="{8D658214-CAE5-4F43-9AAD-67D911CA7E48}" destId="{2FC51E02-3140-45B8-87A4-B5C19DEB61B7}" srcOrd="1" destOrd="0" presId="urn:microsoft.com/office/officeart/2005/8/layout/hierarchy1"/>
    <dgm:cxn modelId="{F6A91585-A843-42F1-91ED-CE537BC2BD8C}" type="presParOf" srcId="{ECB29E93-20E3-429D-B978-16ADAC5CA04A}" destId="{1FF8EAB5-B34D-497F-90B4-F2C4E5810D5A}" srcOrd="4" destOrd="0" presId="urn:microsoft.com/office/officeart/2005/8/layout/hierarchy1"/>
    <dgm:cxn modelId="{8CAAF125-1118-4535-A6FF-7C390ADE038B}" type="presParOf" srcId="{ECB29E93-20E3-429D-B978-16ADAC5CA04A}" destId="{B644744F-CD71-4ACC-87DC-702B69B1F21C}" srcOrd="5" destOrd="0" presId="urn:microsoft.com/office/officeart/2005/8/layout/hierarchy1"/>
    <dgm:cxn modelId="{502C1658-AD75-4F74-8123-5A17D9A3D80E}" type="presParOf" srcId="{B644744F-CD71-4ACC-87DC-702B69B1F21C}" destId="{B4A45AE2-39C8-48F6-9B9C-0DB6F7FF10B9}" srcOrd="0" destOrd="0" presId="urn:microsoft.com/office/officeart/2005/8/layout/hierarchy1"/>
    <dgm:cxn modelId="{9C442A72-57AA-43E2-A8EF-3F4B484B3DD8}" type="presParOf" srcId="{B4A45AE2-39C8-48F6-9B9C-0DB6F7FF10B9}" destId="{E9671206-C1CA-4258-BCA4-F34499C00FC4}" srcOrd="0" destOrd="0" presId="urn:microsoft.com/office/officeart/2005/8/layout/hierarchy1"/>
    <dgm:cxn modelId="{2A9EC374-BAE3-42BB-889A-C9FA218F1EEE}" type="presParOf" srcId="{B4A45AE2-39C8-48F6-9B9C-0DB6F7FF10B9}" destId="{F30E2740-66EA-4623-8DB0-0E79711323A7}" srcOrd="1" destOrd="0" presId="urn:microsoft.com/office/officeart/2005/8/layout/hierarchy1"/>
    <dgm:cxn modelId="{73E31CC1-624C-472D-B841-33750D388560}" type="presParOf" srcId="{B644744F-CD71-4ACC-87DC-702B69B1F21C}" destId="{D58FC249-AF41-4AB5-95CB-378B6A64CA80}" srcOrd="1" destOrd="0" presId="urn:microsoft.com/office/officeart/2005/8/layout/hierarchy1"/>
    <dgm:cxn modelId="{F786AA05-4CEF-4276-AA79-E8DD8BC8A4C5}" type="presParOf" srcId="{D58FC249-AF41-4AB5-95CB-378B6A64CA80}" destId="{4307EF21-CD32-48A5-B892-B792A2951964}" srcOrd="0" destOrd="0" presId="urn:microsoft.com/office/officeart/2005/8/layout/hierarchy1"/>
    <dgm:cxn modelId="{D8CFF0A7-26D1-4646-A90E-2E78BBB1E149}" type="presParOf" srcId="{D58FC249-AF41-4AB5-95CB-378B6A64CA80}" destId="{23D95E70-A6F6-49C3-BDEA-D82C1B704A66}" srcOrd="1" destOrd="0" presId="urn:microsoft.com/office/officeart/2005/8/layout/hierarchy1"/>
    <dgm:cxn modelId="{EA13EB30-48F3-437B-B3A2-79F5A116B225}" type="presParOf" srcId="{23D95E70-A6F6-49C3-BDEA-D82C1B704A66}" destId="{C1759D81-86A3-4A8B-B0BE-4E2DEC4EDB33}" srcOrd="0" destOrd="0" presId="urn:microsoft.com/office/officeart/2005/8/layout/hierarchy1"/>
    <dgm:cxn modelId="{9F812958-F255-4D75-89E4-2FDCD0BC8CD1}" type="presParOf" srcId="{C1759D81-86A3-4A8B-B0BE-4E2DEC4EDB33}" destId="{B7C2CB67-96A9-4D53-8685-1250F0DD7D3F}" srcOrd="0" destOrd="0" presId="urn:microsoft.com/office/officeart/2005/8/layout/hierarchy1"/>
    <dgm:cxn modelId="{A4CC64CA-2DB0-408E-AB7E-3E43F4C3ED2B}" type="presParOf" srcId="{C1759D81-86A3-4A8B-B0BE-4E2DEC4EDB33}" destId="{141A2964-2B81-4437-9761-ABB312A3C6E1}" srcOrd="1" destOrd="0" presId="urn:microsoft.com/office/officeart/2005/8/layout/hierarchy1"/>
    <dgm:cxn modelId="{74F29CEF-2B3D-4B4F-AE83-7BF7098F41FE}" type="presParOf" srcId="{23D95E70-A6F6-49C3-BDEA-D82C1B704A66}" destId="{E73C4E9B-BC6A-451A-89E5-08E87D02014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7E3BAD-04DB-44A0-85C5-4AC98A3D13CF}" type="doc">
      <dgm:prSet loTypeId="urn:microsoft.com/office/officeart/2005/8/layout/radial6" loCatId="relationship" qsTypeId="urn:microsoft.com/office/officeart/2005/8/quickstyle/3d1" qsCatId="3D" csTypeId="urn:microsoft.com/office/officeart/2005/8/colors/colorful5" csCatId="colorful" phldr="1"/>
      <dgm:spPr/>
      <dgm:t>
        <a:bodyPr/>
        <a:lstStyle/>
        <a:p>
          <a:endParaRPr lang="zh-TW" altLang="en-US"/>
        </a:p>
      </dgm:t>
    </dgm:pt>
    <dgm:pt modelId="{ACFACBC7-92FC-43DA-8677-C4D0EC633071}">
      <dgm:prSet phldrT="[文字]" custT="1"/>
      <dgm:spPr/>
      <dgm:t>
        <a:bodyPr/>
        <a:lstStyle/>
        <a:p>
          <a:r>
            <a:rPr lang="zh-TW" altLang="en-US" sz="3000" dirty="0">
              <a:solidFill>
                <a:schemeClr val="bg1"/>
              </a:solidFill>
            </a:rPr>
            <a:t>課程</a:t>
          </a:r>
          <a:r>
            <a:rPr lang="en-US" altLang="zh-TW" sz="3000" dirty="0">
              <a:solidFill>
                <a:schemeClr val="bg1"/>
              </a:solidFill>
            </a:rPr>
            <a:t/>
          </a:r>
          <a:br>
            <a:rPr lang="en-US" altLang="zh-TW" sz="3000" dirty="0">
              <a:solidFill>
                <a:schemeClr val="bg1"/>
              </a:solidFill>
            </a:rPr>
          </a:br>
          <a:r>
            <a:rPr lang="zh-TW" altLang="en-US" sz="3000" dirty="0">
              <a:solidFill>
                <a:schemeClr val="bg1"/>
              </a:solidFill>
            </a:rPr>
            <a:t>調整</a:t>
          </a:r>
        </a:p>
      </dgm:t>
    </dgm:pt>
    <dgm:pt modelId="{63CEBB53-3F84-4B81-8602-CD789DCBFA21}" type="parTrans" cxnId="{3477F891-AB38-4FEA-BAC7-7124A3443D83}">
      <dgm:prSet/>
      <dgm:spPr/>
      <dgm:t>
        <a:bodyPr/>
        <a:lstStyle/>
        <a:p>
          <a:endParaRPr lang="zh-TW" altLang="en-US" sz="2400">
            <a:solidFill>
              <a:schemeClr val="tx1"/>
            </a:solidFill>
          </a:endParaRPr>
        </a:p>
      </dgm:t>
    </dgm:pt>
    <dgm:pt modelId="{03A0422F-E2A0-43AC-8063-2F9220CE65F1}" type="sibTrans" cxnId="{3477F891-AB38-4FEA-BAC7-7124A3443D83}">
      <dgm:prSet/>
      <dgm:spPr/>
      <dgm:t>
        <a:bodyPr/>
        <a:lstStyle/>
        <a:p>
          <a:endParaRPr lang="zh-TW" altLang="en-US" sz="2400">
            <a:solidFill>
              <a:schemeClr val="tx1"/>
            </a:solidFill>
          </a:endParaRPr>
        </a:p>
      </dgm:t>
    </dgm:pt>
    <dgm:pt modelId="{B047CCF4-1CA8-4FF9-BA9D-0FD4631F8FB5}">
      <dgm:prSet phldrT="[文字]" custT="1"/>
      <dgm:spPr/>
      <dgm:t>
        <a:bodyPr/>
        <a:lstStyle/>
        <a:p>
          <a:r>
            <a:rPr lang="zh-TW" altLang="en-US" sz="3200">
              <a:solidFill>
                <a:schemeClr val="tx1"/>
              </a:solidFill>
            </a:rPr>
            <a:t>內容</a:t>
          </a:r>
          <a:endParaRPr lang="zh-TW" altLang="en-US" sz="3200" dirty="0">
            <a:solidFill>
              <a:schemeClr val="tx1"/>
            </a:solidFill>
          </a:endParaRPr>
        </a:p>
      </dgm:t>
    </dgm:pt>
    <dgm:pt modelId="{142F23D6-DB35-4257-A3B5-24B2AEECD4F2}" type="parTrans" cxnId="{403E4CBB-D49F-40E9-AA7F-80AD15E1E46C}">
      <dgm:prSet/>
      <dgm:spPr/>
      <dgm:t>
        <a:bodyPr/>
        <a:lstStyle/>
        <a:p>
          <a:endParaRPr lang="zh-TW" altLang="en-US" sz="2400">
            <a:solidFill>
              <a:schemeClr val="tx1"/>
            </a:solidFill>
          </a:endParaRPr>
        </a:p>
      </dgm:t>
    </dgm:pt>
    <dgm:pt modelId="{9AA13C6D-1353-4E8D-A5CD-C1695C4750DF}" type="sibTrans" cxnId="{403E4CBB-D49F-40E9-AA7F-80AD15E1E46C}">
      <dgm:prSet/>
      <dgm:spPr/>
      <dgm:t>
        <a:bodyPr/>
        <a:lstStyle/>
        <a:p>
          <a:endParaRPr lang="zh-TW" altLang="en-US" sz="2400">
            <a:solidFill>
              <a:schemeClr val="tx1"/>
            </a:solidFill>
          </a:endParaRPr>
        </a:p>
      </dgm:t>
    </dgm:pt>
    <dgm:pt modelId="{5E52E44A-9AB8-46CC-80B9-930A239F2486}">
      <dgm:prSet phldrT="[文字]" custT="1"/>
      <dgm:spPr/>
      <dgm:t>
        <a:bodyPr/>
        <a:lstStyle/>
        <a:p>
          <a:r>
            <a:rPr lang="zh-TW" altLang="en-US" sz="3200">
              <a:solidFill>
                <a:schemeClr val="tx1"/>
              </a:solidFill>
            </a:rPr>
            <a:t>歷程</a:t>
          </a:r>
          <a:endParaRPr lang="zh-TW" altLang="en-US" sz="3200" dirty="0">
            <a:solidFill>
              <a:schemeClr val="tx1"/>
            </a:solidFill>
          </a:endParaRPr>
        </a:p>
      </dgm:t>
    </dgm:pt>
    <dgm:pt modelId="{9CA5BF99-1A43-4BFE-92F1-9D11350107AD}" type="parTrans" cxnId="{D2576DDE-5C4F-4E15-B76C-103FCF8B9180}">
      <dgm:prSet/>
      <dgm:spPr/>
      <dgm:t>
        <a:bodyPr/>
        <a:lstStyle/>
        <a:p>
          <a:endParaRPr lang="zh-TW" altLang="en-US" sz="2400">
            <a:solidFill>
              <a:schemeClr val="tx1"/>
            </a:solidFill>
          </a:endParaRPr>
        </a:p>
      </dgm:t>
    </dgm:pt>
    <dgm:pt modelId="{43023899-1CDE-4840-A3A7-910A09484285}" type="sibTrans" cxnId="{D2576DDE-5C4F-4E15-B76C-103FCF8B9180}">
      <dgm:prSet/>
      <dgm:spPr/>
      <dgm:t>
        <a:bodyPr/>
        <a:lstStyle/>
        <a:p>
          <a:endParaRPr lang="zh-TW" altLang="en-US" sz="2400">
            <a:solidFill>
              <a:schemeClr val="tx1"/>
            </a:solidFill>
          </a:endParaRPr>
        </a:p>
      </dgm:t>
    </dgm:pt>
    <dgm:pt modelId="{1803DD57-216C-4F6E-A68B-99E7AE26BE91}">
      <dgm:prSet phldrT="[文字]" custT="1"/>
      <dgm:spPr/>
      <dgm:t>
        <a:bodyPr/>
        <a:lstStyle/>
        <a:p>
          <a:r>
            <a:rPr lang="zh-TW" altLang="en-US" sz="3200" dirty="0">
              <a:solidFill>
                <a:schemeClr val="tx1"/>
              </a:solidFill>
            </a:rPr>
            <a:t>環境</a:t>
          </a:r>
        </a:p>
      </dgm:t>
    </dgm:pt>
    <dgm:pt modelId="{EC5C77A5-885D-4217-A760-B926C2AC69B3}" type="parTrans" cxnId="{A20870D0-C601-4768-A4BC-825B49A0568D}">
      <dgm:prSet/>
      <dgm:spPr/>
      <dgm:t>
        <a:bodyPr/>
        <a:lstStyle/>
        <a:p>
          <a:endParaRPr lang="zh-TW" altLang="en-US" sz="2400">
            <a:solidFill>
              <a:schemeClr val="tx1"/>
            </a:solidFill>
          </a:endParaRPr>
        </a:p>
      </dgm:t>
    </dgm:pt>
    <dgm:pt modelId="{48AB8D18-8A26-4F66-A860-C1F779B70A9D}" type="sibTrans" cxnId="{A20870D0-C601-4768-A4BC-825B49A0568D}">
      <dgm:prSet/>
      <dgm:spPr/>
      <dgm:t>
        <a:bodyPr/>
        <a:lstStyle/>
        <a:p>
          <a:endParaRPr lang="zh-TW" altLang="en-US" sz="2400">
            <a:solidFill>
              <a:schemeClr val="tx1"/>
            </a:solidFill>
          </a:endParaRPr>
        </a:p>
      </dgm:t>
    </dgm:pt>
    <dgm:pt modelId="{8D9D3110-6BBB-4D80-8C5C-6DC346C0D258}">
      <dgm:prSet phldrT="[文字]" custT="1"/>
      <dgm:spPr/>
      <dgm:t>
        <a:bodyPr/>
        <a:lstStyle/>
        <a:p>
          <a:r>
            <a:rPr lang="zh-TW" altLang="en-US" sz="3200" dirty="0">
              <a:solidFill>
                <a:schemeClr val="bg1"/>
              </a:solidFill>
            </a:rPr>
            <a:t>評量</a:t>
          </a:r>
        </a:p>
      </dgm:t>
    </dgm:pt>
    <dgm:pt modelId="{86E98A48-17CB-4F71-A164-14D88EB6931F}" type="parTrans" cxnId="{2FAFC2F9-7420-4A44-9645-6A2115576B1D}">
      <dgm:prSet/>
      <dgm:spPr/>
      <dgm:t>
        <a:bodyPr/>
        <a:lstStyle/>
        <a:p>
          <a:endParaRPr lang="zh-TW" altLang="en-US" sz="2400">
            <a:solidFill>
              <a:schemeClr val="tx1"/>
            </a:solidFill>
          </a:endParaRPr>
        </a:p>
      </dgm:t>
    </dgm:pt>
    <dgm:pt modelId="{A9ED2ABC-2475-4C04-B1B5-5B8CF3D1D145}" type="sibTrans" cxnId="{2FAFC2F9-7420-4A44-9645-6A2115576B1D}">
      <dgm:prSet/>
      <dgm:spPr/>
      <dgm:t>
        <a:bodyPr/>
        <a:lstStyle/>
        <a:p>
          <a:endParaRPr lang="zh-TW" altLang="en-US" sz="2400">
            <a:solidFill>
              <a:schemeClr val="tx1"/>
            </a:solidFill>
          </a:endParaRPr>
        </a:p>
      </dgm:t>
    </dgm:pt>
    <dgm:pt modelId="{431044BC-95DD-4105-BDCE-8564AC275410}" type="pres">
      <dgm:prSet presAssocID="{977E3BAD-04DB-44A0-85C5-4AC98A3D13CF}" presName="Name0" presStyleCnt="0">
        <dgm:presLayoutVars>
          <dgm:chMax val="1"/>
          <dgm:dir/>
          <dgm:animLvl val="ctr"/>
          <dgm:resizeHandles val="exact"/>
        </dgm:presLayoutVars>
      </dgm:prSet>
      <dgm:spPr/>
      <dgm:t>
        <a:bodyPr/>
        <a:lstStyle/>
        <a:p>
          <a:endParaRPr lang="zh-TW" altLang="en-US"/>
        </a:p>
      </dgm:t>
    </dgm:pt>
    <dgm:pt modelId="{B0009922-63CB-483A-AE4A-18BE4FF4B8AA}" type="pres">
      <dgm:prSet presAssocID="{ACFACBC7-92FC-43DA-8677-C4D0EC633071}" presName="centerShape" presStyleLbl="node0" presStyleIdx="0" presStyleCnt="1"/>
      <dgm:spPr/>
      <dgm:t>
        <a:bodyPr/>
        <a:lstStyle/>
        <a:p>
          <a:endParaRPr lang="zh-TW" altLang="en-US"/>
        </a:p>
      </dgm:t>
    </dgm:pt>
    <dgm:pt modelId="{BD9AF798-FCF7-485E-A34E-06A760EE2AB8}" type="pres">
      <dgm:prSet presAssocID="{B047CCF4-1CA8-4FF9-BA9D-0FD4631F8FB5}" presName="node" presStyleLbl="node1" presStyleIdx="0" presStyleCnt="4">
        <dgm:presLayoutVars>
          <dgm:bulletEnabled val="1"/>
        </dgm:presLayoutVars>
      </dgm:prSet>
      <dgm:spPr/>
      <dgm:t>
        <a:bodyPr/>
        <a:lstStyle/>
        <a:p>
          <a:endParaRPr lang="zh-TW" altLang="en-US"/>
        </a:p>
      </dgm:t>
    </dgm:pt>
    <dgm:pt modelId="{613C9BE3-388A-4DE5-9B6B-552A0B2ECA22}" type="pres">
      <dgm:prSet presAssocID="{B047CCF4-1CA8-4FF9-BA9D-0FD4631F8FB5}" presName="dummy" presStyleCnt="0"/>
      <dgm:spPr/>
    </dgm:pt>
    <dgm:pt modelId="{4CDF3FDA-0773-4EDB-B731-01372EF27CAA}" type="pres">
      <dgm:prSet presAssocID="{9AA13C6D-1353-4E8D-A5CD-C1695C4750DF}" presName="sibTrans" presStyleLbl="sibTrans2D1" presStyleIdx="0" presStyleCnt="4"/>
      <dgm:spPr/>
      <dgm:t>
        <a:bodyPr/>
        <a:lstStyle/>
        <a:p>
          <a:endParaRPr lang="zh-TW" altLang="en-US"/>
        </a:p>
      </dgm:t>
    </dgm:pt>
    <dgm:pt modelId="{FA366B1B-7F8E-4CC8-B15F-12ED700E409A}" type="pres">
      <dgm:prSet presAssocID="{5E52E44A-9AB8-46CC-80B9-930A239F2486}" presName="node" presStyleLbl="node1" presStyleIdx="1" presStyleCnt="4">
        <dgm:presLayoutVars>
          <dgm:bulletEnabled val="1"/>
        </dgm:presLayoutVars>
      </dgm:prSet>
      <dgm:spPr/>
      <dgm:t>
        <a:bodyPr/>
        <a:lstStyle/>
        <a:p>
          <a:endParaRPr lang="zh-TW" altLang="en-US"/>
        </a:p>
      </dgm:t>
    </dgm:pt>
    <dgm:pt modelId="{3E045A87-B164-4E32-B0DF-3473326E5052}" type="pres">
      <dgm:prSet presAssocID="{5E52E44A-9AB8-46CC-80B9-930A239F2486}" presName="dummy" presStyleCnt="0"/>
      <dgm:spPr/>
    </dgm:pt>
    <dgm:pt modelId="{C1047DF8-131E-4F34-A4BD-039F39D8D21A}" type="pres">
      <dgm:prSet presAssocID="{43023899-1CDE-4840-A3A7-910A09484285}" presName="sibTrans" presStyleLbl="sibTrans2D1" presStyleIdx="1" presStyleCnt="4"/>
      <dgm:spPr/>
      <dgm:t>
        <a:bodyPr/>
        <a:lstStyle/>
        <a:p>
          <a:endParaRPr lang="zh-TW" altLang="en-US"/>
        </a:p>
      </dgm:t>
    </dgm:pt>
    <dgm:pt modelId="{36C65349-E6BA-4BF7-9B12-0C45837E810F}" type="pres">
      <dgm:prSet presAssocID="{1803DD57-216C-4F6E-A68B-99E7AE26BE91}" presName="node" presStyleLbl="node1" presStyleIdx="2" presStyleCnt="4">
        <dgm:presLayoutVars>
          <dgm:bulletEnabled val="1"/>
        </dgm:presLayoutVars>
      </dgm:prSet>
      <dgm:spPr/>
      <dgm:t>
        <a:bodyPr/>
        <a:lstStyle/>
        <a:p>
          <a:endParaRPr lang="zh-TW" altLang="en-US"/>
        </a:p>
      </dgm:t>
    </dgm:pt>
    <dgm:pt modelId="{2E606766-031D-4071-A7E2-A5A55808FF5D}" type="pres">
      <dgm:prSet presAssocID="{1803DD57-216C-4F6E-A68B-99E7AE26BE91}" presName="dummy" presStyleCnt="0"/>
      <dgm:spPr/>
    </dgm:pt>
    <dgm:pt modelId="{79A9809E-9A27-4DC4-AD10-F03179FE4E8B}" type="pres">
      <dgm:prSet presAssocID="{48AB8D18-8A26-4F66-A860-C1F779B70A9D}" presName="sibTrans" presStyleLbl="sibTrans2D1" presStyleIdx="2" presStyleCnt="4"/>
      <dgm:spPr/>
      <dgm:t>
        <a:bodyPr/>
        <a:lstStyle/>
        <a:p>
          <a:endParaRPr lang="zh-TW" altLang="en-US"/>
        </a:p>
      </dgm:t>
    </dgm:pt>
    <dgm:pt modelId="{CFA34F87-8243-4AE7-A595-A7EB5EDE93DE}" type="pres">
      <dgm:prSet presAssocID="{8D9D3110-6BBB-4D80-8C5C-6DC346C0D258}" presName="node" presStyleLbl="node1" presStyleIdx="3" presStyleCnt="4">
        <dgm:presLayoutVars>
          <dgm:bulletEnabled val="1"/>
        </dgm:presLayoutVars>
      </dgm:prSet>
      <dgm:spPr/>
      <dgm:t>
        <a:bodyPr/>
        <a:lstStyle/>
        <a:p>
          <a:endParaRPr lang="zh-TW" altLang="en-US"/>
        </a:p>
      </dgm:t>
    </dgm:pt>
    <dgm:pt modelId="{F5F25E99-DC88-497C-9A56-07D4508D5C4C}" type="pres">
      <dgm:prSet presAssocID="{8D9D3110-6BBB-4D80-8C5C-6DC346C0D258}" presName="dummy" presStyleCnt="0"/>
      <dgm:spPr/>
    </dgm:pt>
    <dgm:pt modelId="{5E15D446-2BD6-4252-8FB4-A36FB41E3011}" type="pres">
      <dgm:prSet presAssocID="{A9ED2ABC-2475-4C04-B1B5-5B8CF3D1D145}" presName="sibTrans" presStyleLbl="sibTrans2D1" presStyleIdx="3" presStyleCnt="4"/>
      <dgm:spPr/>
      <dgm:t>
        <a:bodyPr/>
        <a:lstStyle/>
        <a:p>
          <a:endParaRPr lang="zh-TW" altLang="en-US"/>
        </a:p>
      </dgm:t>
    </dgm:pt>
  </dgm:ptLst>
  <dgm:cxnLst>
    <dgm:cxn modelId="{D2576DDE-5C4F-4E15-B76C-103FCF8B9180}" srcId="{ACFACBC7-92FC-43DA-8677-C4D0EC633071}" destId="{5E52E44A-9AB8-46CC-80B9-930A239F2486}" srcOrd="1" destOrd="0" parTransId="{9CA5BF99-1A43-4BFE-92F1-9D11350107AD}" sibTransId="{43023899-1CDE-4840-A3A7-910A09484285}"/>
    <dgm:cxn modelId="{B55194B4-6414-4295-B91B-A9D97B37A9FF}" type="presOf" srcId="{ACFACBC7-92FC-43DA-8677-C4D0EC633071}" destId="{B0009922-63CB-483A-AE4A-18BE4FF4B8AA}" srcOrd="0" destOrd="0" presId="urn:microsoft.com/office/officeart/2005/8/layout/radial6"/>
    <dgm:cxn modelId="{0CB6F1A1-2AE4-46F8-8FFE-EB8193E075D1}" type="presOf" srcId="{9AA13C6D-1353-4E8D-A5CD-C1695C4750DF}" destId="{4CDF3FDA-0773-4EDB-B731-01372EF27CAA}" srcOrd="0" destOrd="0" presId="urn:microsoft.com/office/officeart/2005/8/layout/radial6"/>
    <dgm:cxn modelId="{3477F891-AB38-4FEA-BAC7-7124A3443D83}" srcId="{977E3BAD-04DB-44A0-85C5-4AC98A3D13CF}" destId="{ACFACBC7-92FC-43DA-8677-C4D0EC633071}" srcOrd="0" destOrd="0" parTransId="{63CEBB53-3F84-4B81-8602-CD789DCBFA21}" sibTransId="{03A0422F-E2A0-43AC-8063-2F9220CE65F1}"/>
    <dgm:cxn modelId="{A20870D0-C601-4768-A4BC-825B49A0568D}" srcId="{ACFACBC7-92FC-43DA-8677-C4D0EC633071}" destId="{1803DD57-216C-4F6E-A68B-99E7AE26BE91}" srcOrd="2" destOrd="0" parTransId="{EC5C77A5-885D-4217-A760-B926C2AC69B3}" sibTransId="{48AB8D18-8A26-4F66-A860-C1F779B70A9D}"/>
    <dgm:cxn modelId="{A305361B-A044-4236-9A35-67A35E35AE33}" type="presOf" srcId="{B047CCF4-1CA8-4FF9-BA9D-0FD4631F8FB5}" destId="{BD9AF798-FCF7-485E-A34E-06A760EE2AB8}" srcOrd="0" destOrd="0" presId="urn:microsoft.com/office/officeart/2005/8/layout/radial6"/>
    <dgm:cxn modelId="{2FAFC2F9-7420-4A44-9645-6A2115576B1D}" srcId="{ACFACBC7-92FC-43DA-8677-C4D0EC633071}" destId="{8D9D3110-6BBB-4D80-8C5C-6DC346C0D258}" srcOrd="3" destOrd="0" parTransId="{86E98A48-17CB-4F71-A164-14D88EB6931F}" sibTransId="{A9ED2ABC-2475-4C04-B1B5-5B8CF3D1D145}"/>
    <dgm:cxn modelId="{03929AEA-A48E-4BCC-85DF-D78BBA7864C2}" type="presOf" srcId="{48AB8D18-8A26-4F66-A860-C1F779B70A9D}" destId="{79A9809E-9A27-4DC4-AD10-F03179FE4E8B}" srcOrd="0" destOrd="0" presId="urn:microsoft.com/office/officeart/2005/8/layout/radial6"/>
    <dgm:cxn modelId="{66D2D8A7-F63F-4520-B468-9CFF905DE551}" type="presOf" srcId="{A9ED2ABC-2475-4C04-B1B5-5B8CF3D1D145}" destId="{5E15D446-2BD6-4252-8FB4-A36FB41E3011}" srcOrd="0" destOrd="0" presId="urn:microsoft.com/office/officeart/2005/8/layout/radial6"/>
    <dgm:cxn modelId="{B88B3E73-3D09-4CF8-AB56-B0A3D56BD5B1}" type="presOf" srcId="{977E3BAD-04DB-44A0-85C5-4AC98A3D13CF}" destId="{431044BC-95DD-4105-BDCE-8564AC275410}" srcOrd="0" destOrd="0" presId="urn:microsoft.com/office/officeart/2005/8/layout/radial6"/>
    <dgm:cxn modelId="{403E4CBB-D49F-40E9-AA7F-80AD15E1E46C}" srcId="{ACFACBC7-92FC-43DA-8677-C4D0EC633071}" destId="{B047CCF4-1CA8-4FF9-BA9D-0FD4631F8FB5}" srcOrd="0" destOrd="0" parTransId="{142F23D6-DB35-4257-A3B5-24B2AEECD4F2}" sibTransId="{9AA13C6D-1353-4E8D-A5CD-C1695C4750DF}"/>
    <dgm:cxn modelId="{A42E5803-1C7A-4D17-ACB9-94D40E700F61}" type="presOf" srcId="{5E52E44A-9AB8-46CC-80B9-930A239F2486}" destId="{FA366B1B-7F8E-4CC8-B15F-12ED700E409A}" srcOrd="0" destOrd="0" presId="urn:microsoft.com/office/officeart/2005/8/layout/radial6"/>
    <dgm:cxn modelId="{58833716-A974-4418-B837-CD1C3075917A}" type="presOf" srcId="{43023899-1CDE-4840-A3A7-910A09484285}" destId="{C1047DF8-131E-4F34-A4BD-039F39D8D21A}" srcOrd="0" destOrd="0" presId="urn:microsoft.com/office/officeart/2005/8/layout/radial6"/>
    <dgm:cxn modelId="{68F4A302-279E-4347-83FD-1FFF144B3B0D}" type="presOf" srcId="{8D9D3110-6BBB-4D80-8C5C-6DC346C0D258}" destId="{CFA34F87-8243-4AE7-A595-A7EB5EDE93DE}" srcOrd="0" destOrd="0" presId="urn:microsoft.com/office/officeart/2005/8/layout/radial6"/>
    <dgm:cxn modelId="{7CC40E66-6998-420D-A689-DA882E0C286D}" type="presOf" srcId="{1803DD57-216C-4F6E-A68B-99E7AE26BE91}" destId="{36C65349-E6BA-4BF7-9B12-0C45837E810F}" srcOrd="0" destOrd="0" presId="urn:microsoft.com/office/officeart/2005/8/layout/radial6"/>
    <dgm:cxn modelId="{986A7576-B2A1-43E1-BAB4-F9EE147AAE6B}" type="presParOf" srcId="{431044BC-95DD-4105-BDCE-8564AC275410}" destId="{B0009922-63CB-483A-AE4A-18BE4FF4B8AA}" srcOrd="0" destOrd="0" presId="urn:microsoft.com/office/officeart/2005/8/layout/radial6"/>
    <dgm:cxn modelId="{03B7D637-A1A0-4ED5-983F-5415CE8BD99F}" type="presParOf" srcId="{431044BC-95DD-4105-BDCE-8564AC275410}" destId="{BD9AF798-FCF7-485E-A34E-06A760EE2AB8}" srcOrd="1" destOrd="0" presId="urn:microsoft.com/office/officeart/2005/8/layout/radial6"/>
    <dgm:cxn modelId="{4508E60E-59C1-4FAD-8928-15360538945E}" type="presParOf" srcId="{431044BC-95DD-4105-BDCE-8564AC275410}" destId="{613C9BE3-388A-4DE5-9B6B-552A0B2ECA22}" srcOrd="2" destOrd="0" presId="urn:microsoft.com/office/officeart/2005/8/layout/radial6"/>
    <dgm:cxn modelId="{D0DBC104-D327-469A-BF7A-7B419181DB51}" type="presParOf" srcId="{431044BC-95DD-4105-BDCE-8564AC275410}" destId="{4CDF3FDA-0773-4EDB-B731-01372EF27CAA}" srcOrd="3" destOrd="0" presId="urn:microsoft.com/office/officeart/2005/8/layout/radial6"/>
    <dgm:cxn modelId="{8F7DC13D-C0D1-4FF7-B7AC-FD0B34CB4F7D}" type="presParOf" srcId="{431044BC-95DD-4105-BDCE-8564AC275410}" destId="{FA366B1B-7F8E-4CC8-B15F-12ED700E409A}" srcOrd="4" destOrd="0" presId="urn:microsoft.com/office/officeart/2005/8/layout/radial6"/>
    <dgm:cxn modelId="{056A04FF-641C-48A3-9152-31A4081EFC04}" type="presParOf" srcId="{431044BC-95DD-4105-BDCE-8564AC275410}" destId="{3E045A87-B164-4E32-B0DF-3473326E5052}" srcOrd="5" destOrd="0" presId="urn:microsoft.com/office/officeart/2005/8/layout/radial6"/>
    <dgm:cxn modelId="{BE251FCB-EC33-4BF8-BA8A-899F7AF38217}" type="presParOf" srcId="{431044BC-95DD-4105-BDCE-8564AC275410}" destId="{C1047DF8-131E-4F34-A4BD-039F39D8D21A}" srcOrd="6" destOrd="0" presId="urn:microsoft.com/office/officeart/2005/8/layout/radial6"/>
    <dgm:cxn modelId="{B4C6A592-764A-44AD-8A99-3042BEDA0434}" type="presParOf" srcId="{431044BC-95DD-4105-BDCE-8564AC275410}" destId="{36C65349-E6BA-4BF7-9B12-0C45837E810F}" srcOrd="7" destOrd="0" presId="urn:microsoft.com/office/officeart/2005/8/layout/radial6"/>
    <dgm:cxn modelId="{95DED891-4B05-4029-876B-FBB7C02A7A57}" type="presParOf" srcId="{431044BC-95DD-4105-BDCE-8564AC275410}" destId="{2E606766-031D-4071-A7E2-A5A55808FF5D}" srcOrd="8" destOrd="0" presId="urn:microsoft.com/office/officeart/2005/8/layout/radial6"/>
    <dgm:cxn modelId="{AB27F586-B47E-4519-8A86-41C68DB28329}" type="presParOf" srcId="{431044BC-95DD-4105-BDCE-8564AC275410}" destId="{79A9809E-9A27-4DC4-AD10-F03179FE4E8B}" srcOrd="9" destOrd="0" presId="urn:microsoft.com/office/officeart/2005/8/layout/radial6"/>
    <dgm:cxn modelId="{BD9D6092-7BD4-4CC8-B3B7-ED4953BA55F6}" type="presParOf" srcId="{431044BC-95DD-4105-BDCE-8564AC275410}" destId="{CFA34F87-8243-4AE7-A595-A7EB5EDE93DE}" srcOrd="10" destOrd="0" presId="urn:microsoft.com/office/officeart/2005/8/layout/radial6"/>
    <dgm:cxn modelId="{E155E92F-0791-4999-B058-4B1CE51EFE2E}" type="presParOf" srcId="{431044BC-95DD-4105-BDCE-8564AC275410}" destId="{F5F25E99-DC88-497C-9A56-07D4508D5C4C}" srcOrd="11" destOrd="0" presId="urn:microsoft.com/office/officeart/2005/8/layout/radial6"/>
    <dgm:cxn modelId="{B0F4002C-3BAB-4124-9485-0C3C0C6E2D65}" type="presParOf" srcId="{431044BC-95DD-4105-BDCE-8564AC275410}" destId="{5E15D446-2BD6-4252-8FB4-A36FB41E301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314118-AD29-4535-985D-C2C810FEFF86}" type="doc">
      <dgm:prSet loTypeId="urn:microsoft.com/office/officeart/2005/8/layout/hProcess9" loCatId="process" qsTypeId="urn:microsoft.com/office/officeart/2005/8/quickstyle/simple1" qsCatId="simple" csTypeId="urn:microsoft.com/office/officeart/2005/8/colors/accent2_1" csCatId="accent2" phldr="1"/>
      <dgm:spPr/>
    </dgm:pt>
    <dgm:pt modelId="{D97C586C-C3F4-4494-A02F-C884BC280D56}">
      <dgm:prSet phldrT="[文字]" custT="1"/>
      <dgm:spPr>
        <a:solidFill>
          <a:srgbClr val="FFFF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標楷體" pitchFamily="65" charset="-120"/>
              <a:sym typeface="Wingdings" pitchFamily="2" charset="2"/>
            </a:rPr>
            <a:t>調整各教育階段之各領域</a:t>
          </a:r>
          <a:r>
            <a:rPr lang="en-US" altLang="zh-TW" sz="2000" dirty="0" smtClean="0">
              <a:latin typeface="標楷體" pitchFamily="65" charset="-120"/>
              <a:sym typeface="Wingdings" pitchFamily="2" charset="2"/>
            </a:rPr>
            <a:t>/</a:t>
          </a:r>
          <a:r>
            <a:rPr lang="zh-TW" altLang="en-US" sz="2000" dirty="0" smtClean="0">
              <a:latin typeface="標楷體" pitchFamily="65" charset="-120"/>
              <a:sym typeface="Wingdings" pitchFamily="2" charset="2"/>
            </a:rPr>
            <a:t>科目核心素養及</a:t>
          </a:r>
          <a:r>
            <a:rPr lang="zh-TW" altLang="en-US" sz="2000" b="1" u="sng" dirty="0" smtClean="0">
              <a:latin typeface="標楷體" pitchFamily="65" charset="-120"/>
              <a:sym typeface="Wingdings" pitchFamily="2" charset="2"/>
            </a:rPr>
            <a:t>學習重點</a:t>
          </a:r>
          <a:r>
            <a:rPr lang="en-US" altLang="zh-TW" sz="2000" dirty="0" smtClean="0">
              <a:latin typeface="標楷體" pitchFamily="65" charset="-120"/>
              <a:sym typeface="Wingdings" pitchFamily="2" charset="2"/>
            </a:rPr>
            <a:t>(</a:t>
          </a:r>
          <a:r>
            <a:rPr lang="zh-TW" altLang="en-US" sz="2000" dirty="0" smtClean="0">
              <a:latin typeface="標楷體" pitchFamily="65" charset="-120"/>
              <a:sym typeface="Wingdings" pitchFamily="2" charset="2"/>
            </a:rPr>
            <a:t>含學習表現與學習內容</a:t>
          </a:r>
          <a:endParaRPr lang="zh-TW" altLang="en-US" sz="2000" dirty="0" smtClean="0"/>
        </a:p>
        <a:p>
          <a:pPr defTabSz="800100">
            <a:lnSpc>
              <a:spcPct val="90000"/>
            </a:lnSpc>
            <a:spcBef>
              <a:spcPct val="0"/>
            </a:spcBef>
            <a:spcAft>
              <a:spcPct val="35000"/>
            </a:spcAft>
          </a:pPr>
          <a:endParaRPr lang="zh-TW" altLang="en-US" sz="2000" dirty="0"/>
        </a:p>
      </dgm:t>
    </dgm:pt>
    <dgm:pt modelId="{5B74DA2F-2AF8-4C0F-9947-DF2646F02D50}" type="parTrans" cxnId="{375EDFF4-249E-4040-83E7-8AF221DDDF2B}">
      <dgm:prSet/>
      <dgm:spPr/>
    </dgm:pt>
    <dgm:pt modelId="{6C7FF6D8-E772-4737-9B2D-93E4AB1A96A3}" type="sibTrans" cxnId="{375EDFF4-249E-4040-83E7-8AF221DDDF2B}">
      <dgm:prSet/>
      <dgm:spPr/>
    </dgm:pt>
    <dgm:pt modelId="{24F13D07-0D6F-4BB6-B202-92CA304BE534}">
      <dgm:prSet phldrT="[文字]" custT="1"/>
      <dgm:spPr>
        <a:solidFill>
          <a:schemeClr val="accent2">
            <a:lumMod val="20000"/>
            <a:lumOff val="80000"/>
          </a:schemeClr>
        </a:solidFill>
      </dgm:spPr>
      <dgm:t>
        <a:bodyPr/>
        <a:lstStyle/>
        <a:p>
          <a:pPr>
            <a:lnSpc>
              <a:spcPct val="120000"/>
            </a:lnSpc>
          </a:pPr>
          <a:r>
            <a:rPr lang="zh-TW" altLang="en-US" sz="2000" u="sng" dirty="0" smtClean="0">
              <a:latin typeface="標楷體" pitchFamily="65" charset="-120"/>
              <a:sym typeface="Wingdings" pitchFamily="2" charset="2"/>
            </a:rPr>
            <a:t>學校特殊教育推行委員會</a:t>
          </a:r>
          <a:r>
            <a:rPr lang="zh-TW" altLang="en-US" sz="2000" dirty="0" smtClean="0">
              <a:latin typeface="標楷體" pitchFamily="65" charset="-120"/>
              <a:sym typeface="Wingdings" pitchFamily="2" charset="2"/>
            </a:rPr>
            <a:t>同意後執行</a:t>
          </a:r>
          <a:endParaRPr lang="zh-TW" altLang="en-US" sz="2000" dirty="0"/>
        </a:p>
      </dgm:t>
    </dgm:pt>
    <dgm:pt modelId="{C3436F6D-620F-443A-ABE9-E966DD588052}" type="parTrans" cxnId="{0BA54238-2A69-4636-B549-9FF0A36A5D43}">
      <dgm:prSet/>
      <dgm:spPr/>
    </dgm:pt>
    <dgm:pt modelId="{CD1FDE1E-36F1-4746-83A7-342A24DF8591}" type="sibTrans" cxnId="{0BA54238-2A69-4636-B549-9FF0A36A5D43}">
      <dgm:prSet/>
      <dgm:spPr/>
    </dgm:pt>
    <dgm:pt modelId="{83E1B985-8945-400D-8588-EFFF8BEA097F}">
      <dgm:prSet custT="1"/>
      <dgm:spPr>
        <a:solidFill>
          <a:srgbClr val="DCEFF0"/>
        </a:solidFill>
      </dgm:spPr>
      <dgm:t>
        <a:bodyPr/>
        <a:lstStyle/>
        <a:p>
          <a:pPr>
            <a:lnSpc>
              <a:spcPct val="120000"/>
            </a:lnSpc>
          </a:pPr>
          <a:r>
            <a:rPr lang="zh-TW" altLang="en-US" sz="1800" dirty="0" smtClean="0">
              <a:latin typeface="標楷體" pitchFamily="65" charset="-120"/>
              <a:sym typeface="Wingdings" pitchFamily="2" charset="2"/>
            </a:rPr>
            <a:t>調整過後之核心素養及學習重點，以課程與教材鬆綁的方式安排學習</a:t>
          </a:r>
          <a:r>
            <a:rPr lang="zh-TW" altLang="en-US" sz="1800" b="1" u="sng" dirty="0" smtClean="0">
              <a:latin typeface="標楷體" pitchFamily="65" charset="-120"/>
              <a:sym typeface="Wingdings" pitchFamily="2" charset="2"/>
            </a:rPr>
            <a:t>節數</a:t>
          </a:r>
          <a:r>
            <a:rPr lang="en-US" altLang="zh-TW" sz="1800" b="1" u="sng" dirty="0" smtClean="0">
              <a:latin typeface="標楷體" pitchFamily="65" charset="-120"/>
              <a:sym typeface="Wingdings" pitchFamily="2" charset="2"/>
            </a:rPr>
            <a:t>/</a:t>
          </a:r>
          <a:r>
            <a:rPr lang="zh-TW" altLang="en-US" sz="1800" b="1" u="sng" dirty="0" smtClean="0">
              <a:latin typeface="標楷體" pitchFamily="65" charset="-120"/>
              <a:sym typeface="Wingdings" pitchFamily="2" charset="2"/>
            </a:rPr>
            <a:t>學分數</a:t>
          </a:r>
          <a:r>
            <a:rPr lang="zh-TW" altLang="en-US" sz="1800" dirty="0" smtClean="0">
              <a:latin typeface="標楷體" pitchFamily="65" charset="-120"/>
              <a:sym typeface="Wingdings" pitchFamily="2" charset="2"/>
            </a:rPr>
            <a:t>與決定學習內容</a:t>
          </a:r>
          <a:endParaRPr lang="zh-TW" altLang="en-US" sz="1800" dirty="0"/>
        </a:p>
      </dgm:t>
    </dgm:pt>
    <dgm:pt modelId="{A1508B2E-8C31-4474-888F-5E85BBAA57DE}" type="parTrans" cxnId="{BF67E532-043C-4E92-B602-042E2BF95F33}">
      <dgm:prSet/>
      <dgm:spPr/>
      <dgm:t>
        <a:bodyPr/>
        <a:lstStyle/>
        <a:p>
          <a:endParaRPr lang="zh-TW" altLang="en-US"/>
        </a:p>
      </dgm:t>
    </dgm:pt>
    <dgm:pt modelId="{F0117A4F-17BE-40DB-A41C-9CAFF423B8B8}" type="sibTrans" cxnId="{BF67E532-043C-4E92-B602-042E2BF95F33}">
      <dgm:prSet/>
      <dgm:spPr/>
      <dgm:t>
        <a:bodyPr/>
        <a:lstStyle/>
        <a:p>
          <a:endParaRPr lang="zh-TW" altLang="en-US"/>
        </a:p>
      </dgm:t>
    </dgm:pt>
    <dgm:pt modelId="{6A03EEE5-BC6D-44D4-A8A1-1AAA7F540204}">
      <dgm:prSet custT="1"/>
      <dgm:spPr>
        <a:solidFill>
          <a:srgbClr val="92D050"/>
        </a:solidFill>
      </dgm:spPr>
      <dgm:t>
        <a:bodyPr/>
        <a:lstStyle/>
        <a:p>
          <a:pPr>
            <a:lnSpc>
              <a:spcPct val="120000"/>
            </a:lnSpc>
          </a:pPr>
          <a:r>
            <a:rPr lang="zh-TW" altLang="en-US" sz="1800" dirty="0" smtClean="0">
              <a:latin typeface="標楷體" pitchFamily="65" charset="-120"/>
              <a:sym typeface="Wingdings" pitchFamily="2" charset="2"/>
            </a:rPr>
            <a:t>經</a:t>
          </a:r>
          <a:r>
            <a:rPr lang="en-US" altLang="zh-TW" sz="1800" dirty="0" smtClean="0">
              <a:latin typeface="標楷體" pitchFamily="65" charset="-120"/>
              <a:sym typeface="Wingdings" pitchFamily="2" charset="2"/>
            </a:rPr>
            <a:t>IEP</a:t>
          </a:r>
          <a:r>
            <a:rPr lang="zh-TW" altLang="en-US" sz="1800" dirty="0" smtClean="0">
              <a:latin typeface="標楷體" pitchFamily="65" charset="-120"/>
              <a:sym typeface="Wingdings" pitchFamily="2" charset="2"/>
            </a:rPr>
            <a:t>或</a:t>
          </a:r>
          <a:r>
            <a:rPr lang="en-US" altLang="zh-TW" sz="1800" dirty="0" smtClean="0">
              <a:latin typeface="標楷體" pitchFamily="65" charset="-120"/>
              <a:sym typeface="Wingdings" pitchFamily="2" charset="2"/>
            </a:rPr>
            <a:t>IGP</a:t>
          </a:r>
          <a:r>
            <a:rPr lang="zh-TW" altLang="en-US" sz="1800" dirty="0" smtClean="0">
              <a:latin typeface="標楷體" pitchFamily="65" charset="-120"/>
              <a:sym typeface="Wingdings" pitchFamily="2" charset="2"/>
            </a:rPr>
            <a:t>會議討論決議是否需彈性</a:t>
          </a:r>
          <a:r>
            <a:rPr lang="zh-TW" altLang="en-US" sz="1800" b="1" u="sng" dirty="0" smtClean="0">
              <a:latin typeface="標楷體" pitchFamily="65" charset="-120"/>
              <a:sym typeface="Wingdings" pitchFamily="2" charset="2"/>
            </a:rPr>
            <a:t>增減</a:t>
          </a:r>
          <a:r>
            <a:rPr lang="zh-TW" altLang="en-US" sz="1800" dirty="0" smtClean="0">
              <a:latin typeface="標楷體" pitchFamily="65" charset="-120"/>
              <a:sym typeface="Wingdings" pitchFamily="2" charset="2"/>
            </a:rPr>
            <a:t>各學習領域</a:t>
          </a:r>
          <a:r>
            <a:rPr lang="en-US" altLang="zh-TW" sz="1800" dirty="0" smtClean="0">
              <a:latin typeface="標楷體" pitchFamily="65" charset="-120"/>
              <a:sym typeface="Wingdings" pitchFamily="2" charset="2"/>
            </a:rPr>
            <a:t>/</a:t>
          </a:r>
          <a:r>
            <a:rPr lang="zh-TW" altLang="en-US" sz="1800" dirty="0" smtClean="0">
              <a:latin typeface="標楷體" pitchFamily="65" charset="-120"/>
              <a:sym typeface="Wingdings" pitchFamily="2" charset="2"/>
            </a:rPr>
            <a:t>科目之節數</a:t>
          </a:r>
          <a:r>
            <a:rPr lang="en-US" altLang="zh-TW" sz="1800" dirty="0" smtClean="0">
              <a:latin typeface="標楷體" pitchFamily="65" charset="-120"/>
              <a:sym typeface="Wingdings" pitchFamily="2" charset="2"/>
            </a:rPr>
            <a:t>/</a:t>
          </a:r>
          <a:r>
            <a:rPr lang="zh-TW" altLang="en-US" sz="1800" dirty="0" smtClean="0">
              <a:latin typeface="標楷體" pitchFamily="65" charset="-120"/>
              <a:sym typeface="Wingdings" pitchFamily="2" charset="2"/>
            </a:rPr>
            <a:t>學分數</a:t>
          </a:r>
          <a:endParaRPr lang="zh-TW" altLang="en-US" sz="1800" dirty="0"/>
        </a:p>
      </dgm:t>
    </dgm:pt>
    <dgm:pt modelId="{BBD85092-7C7D-45BD-B305-665819473A28}" type="parTrans" cxnId="{DB38B97B-A9B4-4662-B125-DDB427EE05EE}">
      <dgm:prSet/>
      <dgm:spPr/>
      <dgm:t>
        <a:bodyPr/>
        <a:lstStyle/>
        <a:p>
          <a:endParaRPr lang="zh-TW" altLang="en-US"/>
        </a:p>
      </dgm:t>
    </dgm:pt>
    <dgm:pt modelId="{5940828F-8280-4A1D-95D9-B7AD56F29C09}" type="sibTrans" cxnId="{DB38B97B-A9B4-4662-B125-DDB427EE05EE}">
      <dgm:prSet/>
      <dgm:spPr/>
      <dgm:t>
        <a:bodyPr/>
        <a:lstStyle/>
        <a:p>
          <a:endParaRPr lang="zh-TW" altLang="en-US"/>
        </a:p>
      </dgm:t>
    </dgm:pt>
    <dgm:pt modelId="{2B36324C-CCFA-45BB-8B08-D0E9AE7436C2}" type="pres">
      <dgm:prSet presAssocID="{E7314118-AD29-4535-985D-C2C810FEFF86}" presName="CompostProcess" presStyleCnt="0">
        <dgm:presLayoutVars>
          <dgm:dir/>
          <dgm:resizeHandles val="exact"/>
        </dgm:presLayoutVars>
      </dgm:prSet>
      <dgm:spPr/>
    </dgm:pt>
    <dgm:pt modelId="{FA2E3A29-0510-4881-A881-BC007E815C6E}" type="pres">
      <dgm:prSet presAssocID="{E7314118-AD29-4535-985D-C2C810FEFF86}" presName="arrow" presStyleLbl="bgShp" presStyleIdx="0" presStyleCnt="1"/>
      <dgm:spPr/>
    </dgm:pt>
    <dgm:pt modelId="{D617CDEC-A0D9-4361-B306-62ADD386AC26}" type="pres">
      <dgm:prSet presAssocID="{E7314118-AD29-4535-985D-C2C810FEFF86}" presName="linearProcess" presStyleCnt="0"/>
      <dgm:spPr/>
    </dgm:pt>
    <dgm:pt modelId="{F95B1F9F-AD84-447A-A0CD-CB1759167F44}" type="pres">
      <dgm:prSet presAssocID="{D97C586C-C3F4-4494-A02F-C884BC280D56}" presName="textNode" presStyleLbl="node1" presStyleIdx="0" presStyleCnt="4" custScaleX="107118" custScaleY="186357" custLinFactNeighborX="-53479" custLinFactNeighborY="-15181">
        <dgm:presLayoutVars>
          <dgm:bulletEnabled val="1"/>
        </dgm:presLayoutVars>
      </dgm:prSet>
      <dgm:spPr/>
      <dgm:t>
        <a:bodyPr/>
        <a:lstStyle/>
        <a:p>
          <a:endParaRPr lang="zh-TW" altLang="en-US"/>
        </a:p>
      </dgm:t>
    </dgm:pt>
    <dgm:pt modelId="{51C3F8A3-0905-42E3-BF4A-0F68E197741D}" type="pres">
      <dgm:prSet presAssocID="{6C7FF6D8-E772-4737-9B2D-93E4AB1A96A3}" presName="sibTrans" presStyleCnt="0"/>
      <dgm:spPr/>
    </dgm:pt>
    <dgm:pt modelId="{B630BB12-C206-465C-BCBC-59A2FB993C48}" type="pres">
      <dgm:prSet presAssocID="{83E1B985-8945-400D-8588-EFFF8BEA097F}" presName="textNode" presStyleLbl="node1" presStyleIdx="1" presStyleCnt="4" custScaleX="113270" custScaleY="178401" custLinFactNeighborX="-88463" custLinFactNeighborY="-11203">
        <dgm:presLayoutVars>
          <dgm:bulletEnabled val="1"/>
        </dgm:presLayoutVars>
      </dgm:prSet>
      <dgm:spPr/>
      <dgm:t>
        <a:bodyPr/>
        <a:lstStyle/>
        <a:p>
          <a:endParaRPr lang="zh-TW" altLang="en-US"/>
        </a:p>
      </dgm:t>
    </dgm:pt>
    <dgm:pt modelId="{17F2E88F-3A90-480A-A2C0-3088051DA607}" type="pres">
      <dgm:prSet presAssocID="{F0117A4F-17BE-40DB-A41C-9CAFF423B8B8}" presName="sibTrans" presStyleCnt="0"/>
      <dgm:spPr/>
    </dgm:pt>
    <dgm:pt modelId="{F1402BA2-4E14-4C44-9FD5-5BF86E90436C}" type="pres">
      <dgm:prSet presAssocID="{6A03EEE5-BC6D-44D4-A8A1-1AAA7F540204}" presName="textNode" presStyleLbl="node1" presStyleIdx="2" presStyleCnt="4" custScaleY="171618" custLinFactNeighborX="-29437" custLinFactNeighborY="-11203">
        <dgm:presLayoutVars>
          <dgm:bulletEnabled val="1"/>
        </dgm:presLayoutVars>
      </dgm:prSet>
      <dgm:spPr/>
      <dgm:t>
        <a:bodyPr/>
        <a:lstStyle/>
        <a:p>
          <a:endParaRPr lang="zh-TW" altLang="en-US"/>
        </a:p>
      </dgm:t>
    </dgm:pt>
    <dgm:pt modelId="{F3F8DF33-F828-4E58-88DA-E01E08C99C3C}" type="pres">
      <dgm:prSet presAssocID="{5940828F-8280-4A1D-95D9-B7AD56F29C09}" presName="sibTrans" presStyleCnt="0"/>
      <dgm:spPr/>
    </dgm:pt>
    <dgm:pt modelId="{40BCC375-9EA1-4E0B-A275-F15081081986}" type="pres">
      <dgm:prSet presAssocID="{24F13D07-0D6F-4BB6-B202-92CA304BE534}" presName="textNode" presStyleLbl="node1" presStyleIdx="3" presStyleCnt="4" custScaleY="163663">
        <dgm:presLayoutVars>
          <dgm:bulletEnabled val="1"/>
        </dgm:presLayoutVars>
      </dgm:prSet>
      <dgm:spPr/>
      <dgm:t>
        <a:bodyPr/>
        <a:lstStyle/>
        <a:p>
          <a:endParaRPr lang="zh-TW" altLang="en-US"/>
        </a:p>
      </dgm:t>
    </dgm:pt>
  </dgm:ptLst>
  <dgm:cxnLst>
    <dgm:cxn modelId="{82329CAB-6D0A-4650-B1B5-4A1B228B6949}" type="presOf" srcId="{83E1B985-8945-400D-8588-EFFF8BEA097F}" destId="{B630BB12-C206-465C-BCBC-59A2FB993C48}" srcOrd="0" destOrd="0" presId="urn:microsoft.com/office/officeart/2005/8/layout/hProcess9"/>
    <dgm:cxn modelId="{DB38B97B-A9B4-4662-B125-DDB427EE05EE}" srcId="{E7314118-AD29-4535-985D-C2C810FEFF86}" destId="{6A03EEE5-BC6D-44D4-A8A1-1AAA7F540204}" srcOrd="2" destOrd="0" parTransId="{BBD85092-7C7D-45BD-B305-665819473A28}" sibTransId="{5940828F-8280-4A1D-95D9-B7AD56F29C09}"/>
    <dgm:cxn modelId="{BF67E532-043C-4E92-B602-042E2BF95F33}" srcId="{E7314118-AD29-4535-985D-C2C810FEFF86}" destId="{83E1B985-8945-400D-8588-EFFF8BEA097F}" srcOrd="1" destOrd="0" parTransId="{A1508B2E-8C31-4474-888F-5E85BBAA57DE}" sibTransId="{F0117A4F-17BE-40DB-A41C-9CAFF423B8B8}"/>
    <dgm:cxn modelId="{3F3D3E43-D02B-44D5-95DF-CD1FFB6B1F9C}" type="presOf" srcId="{E7314118-AD29-4535-985D-C2C810FEFF86}" destId="{2B36324C-CCFA-45BB-8B08-D0E9AE7436C2}" srcOrd="0" destOrd="0" presId="urn:microsoft.com/office/officeart/2005/8/layout/hProcess9"/>
    <dgm:cxn modelId="{438E4AF9-A988-494A-9E4F-F963657DD6AE}" type="presOf" srcId="{D97C586C-C3F4-4494-A02F-C884BC280D56}" destId="{F95B1F9F-AD84-447A-A0CD-CB1759167F44}" srcOrd="0" destOrd="0" presId="urn:microsoft.com/office/officeart/2005/8/layout/hProcess9"/>
    <dgm:cxn modelId="{A069C6F5-04BC-4E97-A6E9-53433E3F9286}" type="presOf" srcId="{24F13D07-0D6F-4BB6-B202-92CA304BE534}" destId="{40BCC375-9EA1-4E0B-A275-F15081081986}" srcOrd="0" destOrd="0" presId="urn:microsoft.com/office/officeart/2005/8/layout/hProcess9"/>
    <dgm:cxn modelId="{0BA54238-2A69-4636-B549-9FF0A36A5D43}" srcId="{E7314118-AD29-4535-985D-C2C810FEFF86}" destId="{24F13D07-0D6F-4BB6-B202-92CA304BE534}" srcOrd="3" destOrd="0" parTransId="{C3436F6D-620F-443A-ABE9-E966DD588052}" sibTransId="{CD1FDE1E-36F1-4746-83A7-342A24DF8591}"/>
    <dgm:cxn modelId="{375EDFF4-249E-4040-83E7-8AF221DDDF2B}" srcId="{E7314118-AD29-4535-985D-C2C810FEFF86}" destId="{D97C586C-C3F4-4494-A02F-C884BC280D56}" srcOrd="0" destOrd="0" parTransId="{5B74DA2F-2AF8-4C0F-9947-DF2646F02D50}" sibTransId="{6C7FF6D8-E772-4737-9B2D-93E4AB1A96A3}"/>
    <dgm:cxn modelId="{9B14690A-D098-463E-96F4-1357EBFE4524}" type="presOf" srcId="{6A03EEE5-BC6D-44D4-A8A1-1AAA7F540204}" destId="{F1402BA2-4E14-4C44-9FD5-5BF86E90436C}" srcOrd="0" destOrd="0" presId="urn:microsoft.com/office/officeart/2005/8/layout/hProcess9"/>
    <dgm:cxn modelId="{864C42F8-F6CD-4E0A-A471-2C9DF4E5FA80}" type="presParOf" srcId="{2B36324C-CCFA-45BB-8B08-D0E9AE7436C2}" destId="{FA2E3A29-0510-4881-A881-BC007E815C6E}" srcOrd="0" destOrd="0" presId="urn:microsoft.com/office/officeart/2005/8/layout/hProcess9"/>
    <dgm:cxn modelId="{F0016AEB-51EF-422B-9354-113FB125940D}" type="presParOf" srcId="{2B36324C-CCFA-45BB-8B08-D0E9AE7436C2}" destId="{D617CDEC-A0D9-4361-B306-62ADD386AC26}" srcOrd="1" destOrd="0" presId="urn:microsoft.com/office/officeart/2005/8/layout/hProcess9"/>
    <dgm:cxn modelId="{C9FCF2ED-0996-4839-893F-1063653A56D4}" type="presParOf" srcId="{D617CDEC-A0D9-4361-B306-62ADD386AC26}" destId="{F95B1F9F-AD84-447A-A0CD-CB1759167F44}" srcOrd="0" destOrd="0" presId="urn:microsoft.com/office/officeart/2005/8/layout/hProcess9"/>
    <dgm:cxn modelId="{95B3190C-DEF8-4571-890E-2C033597802A}" type="presParOf" srcId="{D617CDEC-A0D9-4361-B306-62ADD386AC26}" destId="{51C3F8A3-0905-42E3-BF4A-0F68E197741D}" srcOrd="1" destOrd="0" presId="urn:microsoft.com/office/officeart/2005/8/layout/hProcess9"/>
    <dgm:cxn modelId="{B7A2D606-9987-4084-B509-6C478B6549DA}" type="presParOf" srcId="{D617CDEC-A0D9-4361-B306-62ADD386AC26}" destId="{B630BB12-C206-465C-BCBC-59A2FB993C48}" srcOrd="2" destOrd="0" presId="urn:microsoft.com/office/officeart/2005/8/layout/hProcess9"/>
    <dgm:cxn modelId="{D568D0CA-362E-40D2-8092-C48965A8CAEF}" type="presParOf" srcId="{D617CDEC-A0D9-4361-B306-62ADD386AC26}" destId="{17F2E88F-3A90-480A-A2C0-3088051DA607}" srcOrd="3" destOrd="0" presId="urn:microsoft.com/office/officeart/2005/8/layout/hProcess9"/>
    <dgm:cxn modelId="{85545883-B039-41CB-A22B-623961C681C5}" type="presParOf" srcId="{D617CDEC-A0D9-4361-B306-62ADD386AC26}" destId="{F1402BA2-4E14-4C44-9FD5-5BF86E90436C}" srcOrd="4" destOrd="0" presId="urn:microsoft.com/office/officeart/2005/8/layout/hProcess9"/>
    <dgm:cxn modelId="{4A230674-D412-4BE9-9763-B9CC04183176}" type="presParOf" srcId="{D617CDEC-A0D9-4361-B306-62ADD386AC26}" destId="{F3F8DF33-F828-4E58-88DA-E01E08C99C3C}" srcOrd="5" destOrd="0" presId="urn:microsoft.com/office/officeart/2005/8/layout/hProcess9"/>
    <dgm:cxn modelId="{D033505B-2A49-46AF-B4F5-368B76F75D48}" type="presParOf" srcId="{D617CDEC-A0D9-4361-B306-62ADD386AC26}" destId="{40BCC375-9EA1-4E0B-A275-F1508108198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0F4FC4-FCA9-4EE4-BE6C-F74D70E7976B}"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4DE0EEC8-F548-4DED-9791-FDC9864BC513}">
      <dgm:prSet phldrT="[文字]" custT="1"/>
      <dgm:spPr>
        <a:solidFill>
          <a:schemeClr val="accent2">
            <a:lumMod val="40000"/>
            <a:lumOff val="60000"/>
          </a:schemeClr>
        </a:solidFill>
      </dgm:spPr>
      <dgm:t>
        <a:bodyPr/>
        <a:lstStyle/>
        <a:p>
          <a:pPr>
            <a:buFont typeface="+mj-lt"/>
            <a:buNone/>
          </a:pPr>
          <a:r>
            <a:rPr lang="zh-TW" altLang="zh-TW" sz="2000" dirty="0">
              <a:solidFill>
                <a:schemeClr val="tx1"/>
              </a:solidFill>
              <a:latin typeface="Times New Roman" panose="02020603050405020304" pitchFamily="18" charset="0"/>
              <a:ea typeface="標楷體" panose="03000509000000000000" pitchFamily="65" charset="-120"/>
            </a:rPr>
            <a:t>教師應於開學前做好教學規劃</a:t>
          </a:r>
          <a:r>
            <a:rPr lang="zh-TW" altLang="en-US" sz="2000" dirty="0">
              <a:solidFill>
                <a:schemeClr val="tx1"/>
              </a:solidFill>
              <a:latin typeface="Times New Roman" panose="02020603050405020304" pitchFamily="18" charset="0"/>
              <a:ea typeface="標楷體" panose="03000509000000000000" pitchFamily="65" charset="-120"/>
            </a:rPr>
            <a:t>、準備教學資源及相關事項</a:t>
          </a:r>
          <a:r>
            <a:rPr lang="zh-TW" altLang="zh-TW" sz="2000" dirty="0">
              <a:solidFill>
                <a:schemeClr val="tx1"/>
              </a:solidFill>
              <a:latin typeface="Times New Roman" panose="02020603050405020304" pitchFamily="18" charset="0"/>
              <a:ea typeface="標楷體" panose="03000509000000000000" pitchFamily="65" charset="-120"/>
            </a:rPr>
            <a:t>。</a:t>
          </a:r>
          <a:r>
            <a:rPr lang="en-US" altLang="zh-TW" sz="2000" dirty="0">
              <a:solidFill>
                <a:schemeClr val="tx1"/>
              </a:solidFill>
              <a:latin typeface="Times New Roman" panose="02020603050405020304" pitchFamily="18" charset="0"/>
              <a:ea typeface="標楷體" panose="03000509000000000000" pitchFamily="65" charset="-120"/>
            </a:rPr>
            <a:t> </a:t>
          </a:r>
          <a:endParaRPr lang="zh-TW" altLang="en-US" sz="2000" dirty="0">
            <a:solidFill>
              <a:schemeClr val="tx1"/>
            </a:solidFill>
          </a:endParaRPr>
        </a:p>
      </dgm:t>
    </dgm:pt>
    <dgm:pt modelId="{0691E877-E976-436A-8AB0-0DB7C5362081}" type="parTrans" cxnId="{9CAA4895-D580-4100-8941-1C1C5E795BDC}">
      <dgm:prSet/>
      <dgm:spPr/>
      <dgm:t>
        <a:bodyPr/>
        <a:lstStyle/>
        <a:p>
          <a:endParaRPr lang="zh-TW" altLang="en-US" sz="2400">
            <a:solidFill>
              <a:schemeClr val="tx1"/>
            </a:solidFill>
          </a:endParaRPr>
        </a:p>
      </dgm:t>
    </dgm:pt>
    <dgm:pt modelId="{50A4F590-B947-46E8-806E-BEB1FD07AB2A}" type="sibTrans" cxnId="{9CAA4895-D580-4100-8941-1C1C5E795BDC}">
      <dgm:prSet/>
      <dgm:spPr/>
      <dgm:t>
        <a:bodyPr/>
        <a:lstStyle/>
        <a:p>
          <a:endParaRPr lang="zh-TW" altLang="en-US" sz="2400">
            <a:solidFill>
              <a:schemeClr val="tx1"/>
            </a:solidFill>
          </a:endParaRPr>
        </a:p>
      </dgm:t>
    </dgm:pt>
    <dgm:pt modelId="{ABA8B53A-347A-4397-8517-9F6FACF0BF48}">
      <dgm:prSet custT="1"/>
      <dgm:spPr/>
      <dgm:t>
        <a:bodyPr/>
        <a:lstStyle/>
        <a:p>
          <a:r>
            <a:rPr lang="zh-TW" altLang="zh-TW" sz="2000" dirty="0">
              <a:solidFill>
                <a:schemeClr val="tx1"/>
              </a:solidFill>
              <a:latin typeface="Times New Roman" panose="02020603050405020304" pitchFamily="18" charset="0"/>
              <a:ea typeface="標楷體" panose="03000509000000000000" pitchFamily="65" charset="-120"/>
            </a:rPr>
            <a:t>教師備課時應準備符合學生需求的學習內容，並規劃多元適性之教學活動。</a:t>
          </a:r>
          <a:r>
            <a:rPr lang="en-US" altLang="zh-TW" sz="2000" dirty="0">
              <a:solidFill>
                <a:schemeClr val="tx1"/>
              </a:solidFill>
              <a:latin typeface="Times New Roman" panose="02020603050405020304" pitchFamily="18" charset="0"/>
              <a:ea typeface="標楷體" panose="03000509000000000000" pitchFamily="65" charset="-120"/>
            </a:rPr>
            <a:t> </a:t>
          </a:r>
          <a:endParaRPr lang="zh-TW" altLang="zh-TW" sz="2000" dirty="0">
            <a:solidFill>
              <a:schemeClr val="tx1"/>
            </a:solidFill>
            <a:latin typeface="Times New Roman" panose="02020603050405020304" pitchFamily="18" charset="0"/>
          </a:endParaRPr>
        </a:p>
      </dgm:t>
    </dgm:pt>
    <dgm:pt modelId="{61F1E252-7573-4BA9-8C06-847F1446E715}" type="parTrans" cxnId="{5953B796-4368-479E-B041-891FBB66D189}">
      <dgm:prSet/>
      <dgm:spPr/>
      <dgm:t>
        <a:bodyPr/>
        <a:lstStyle/>
        <a:p>
          <a:endParaRPr lang="zh-TW" altLang="en-US" sz="2400">
            <a:solidFill>
              <a:schemeClr val="tx1"/>
            </a:solidFill>
          </a:endParaRPr>
        </a:p>
      </dgm:t>
    </dgm:pt>
    <dgm:pt modelId="{17049D34-2792-4A6C-9AA1-6CF71253FF4F}" type="sibTrans" cxnId="{5953B796-4368-479E-B041-891FBB66D189}">
      <dgm:prSet/>
      <dgm:spPr/>
      <dgm:t>
        <a:bodyPr/>
        <a:lstStyle/>
        <a:p>
          <a:endParaRPr lang="zh-TW" altLang="en-US" sz="2400">
            <a:solidFill>
              <a:schemeClr val="tx1"/>
            </a:solidFill>
          </a:endParaRPr>
        </a:p>
      </dgm:t>
    </dgm:pt>
    <dgm:pt modelId="{003487D3-6C63-4707-82D3-F9F008B10E55}">
      <dgm:prSet custT="1"/>
      <dgm:spPr/>
      <dgm:t>
        <a:bodyPr/>
        <a:lstStyle/>
        <a:p>
          <a:r>
            <a:rPr lang="zh-TW" altLang="zh-TW" sz="2000">
              <a:solidFill>
                <a:schemeClr val="tx1"/>
              </a:solidFill>
              <a:latin typeface="Times New Roman" panose="02020603050405020304" pitchFamily="18" charset="0"/>
              <a:ea typeface="標楷體" panose="03000509000000000000" pitchFamily="65" charset="-120"/>
            </a:rPr>
            <a:t>教師宜配合平日教學，進行創新教學實驗或行動研究，尋求各該主管機關提供其所需之經費與相關協助。</a:t>
          </a:r>
          <a:endParaRPr lang="zh-TW" altLang="zh-TW" sz="2000" dirty="0">
            <a:solidFill>
              <a:schemeClr val="tx1"/>
            </a:solidFill>
            <a:latin typeface="Times New Roman" panose="02020603050405020304" pitchFamily="18" charset="0"/>
            <a:ea typeface="標楷體" panose="03000509000000000000" pitchFamily="65" charset="-120"/>
          </a:endParaRPr>
        </a:p>
      </dgm:t>
    </dgm:pt>
    <dgm:pt modelId="{80B03E09-40D5-46AE-82BE-FC3A5E1ECE76}" type="parTrans" cxnId="{FED1608A-92F2-4FF1-9B21-4F6039269CD5}">
      <dgm:prSet/>
      <dgm:spPr/>
      <dgm:t>
        <a:bodyPr/>
        <a:lstStyle/>
        <a:p>
          <a:endParaRPr lang="zh-TW" altLang="en-US" sz="2400">
            <a:solidFill>
              <a:schemeClr val="tx1"/>
            </a:solidFill>
          </a:endParaRPr>
        </a:p>
      </dgm:t>
    </dgm:pt>
    <dgm:pt modelId="{8D3A9653-DED0-4D12-8728-AB9A15D35227}" type="sibTrans" cxnId="{FED1608A-92F2-4FF1-9B21-4F6039269CD5}">
      <dgm:prSet/>
      <dgm:spPr/>
      <dgm:t>
        <a:bodyPr/>
        <a:lstStyle/>
        <a:p>
          <a:endParaRPr lang="zh-TW" altLang="en-US" sz="2400">
            <a:solidFill>
              <a:schemeClr val="tx1"/>
            </a:solidFill>
          </a:endParaRPr>
        </a:p>
      </dgm:t>
    </dgm:pt>
    <dgm:pt modelId="{C23F4C90-6B0F-409D-97A2-4B9FEF12078B}">
      <dgm:prSet custT="1"/>
      <dgm:spPr/>
      <dgm:t>
        <a:bodyPr/>
        <a:lstStyle/>
        <a:p>
          <a:r>
            <a:rPr lang="zh-TW" altLang="zh-TW" sz="2000" dirty="0">
              <a:solidFill>
                <a:schemeClr val="tx1"/>
              </a:solidFill>
              <a:latin typeface="Times New Roman" panose="02020603050405020304" pitchFamily="18" charset="0"/>
              <a:ea typeface="標楷體" panose="03000509000000000000" pitchFamily="65" charset="-120"/>
            </a:rPr>
            <a:t>教師需熟悉校內外有助於教學之各項人力、物力資源及行政支援網絡。</a:t>
          </a:r>
        </a:p>
      </dgm:t>
    </dgm:pt>
    <dgm:pt modelId="{913966A2-63FE-4F61-8187-221B0581A8E9}" type="parTrans" cxnId="{4ADB8AE9-BF03-44EB-B812-7019E626635B}">
      <dgm:prSet/>
      <dgm:spPr/>
      <dgm:t>
        <a:bodyPr/>
        <a:lstStyle/>
        <a:p>
          <a:endParaRPr lang="zh-TW" altLang="en-US" sz="2400">
            <a:solidFill>
              <a:schemeClr val="tx1"/>
            </a:solidFill>
          </a:endParaRPr>
        </a:p>
      </dgm:t>
    </dgm:pt>
    <dgm:pt modelId="{83F2CF6B-5A6A-4BB6-A725-ADF8804C9CBB}" type="sibTrans" cxnId="{4ADB8AE9-BF03-44EB-B812-7019E626635B}">
      <dgm:prSet/>
      <dgm:spPr/>
      <dgm:t>
        <a:bodyPr/>
        <a:lstStyle/>
        <a:p>
          <a:endParaRPr lang="zh-TW" altLang="en-US" sz="2400">
            <a:solidFill>
              <a:schemeClr val="tx1"/>
            </a:solidFill>
          </a:endParaRPr>
        </a:p>
      </dgm:t>
    </dgm:pt>
    <dgm:pt modelId="{C6D54801-A925-4FE1-80FE-69FC412AF0E0}">
      <dgm:prSet custT="1"/>
      <dgm:spPr>
        <a:solidFill>
          <a:srgbClr val="FFCCCC"/>
        </a:solidFill>
      </dgm:spPr>
      <dgm:t>
        <a:bodyPr/>
        <a:lstStyle/>
        <a:p>
          <a:r>
            <a:rPr lang="zh-TW" altLang="en-US" sz="2000" dirty="0">
              <a:solidFill>
                <a:schemeClr val="tx1"/>
              </a:solidFill>
              <a:latin typeface="Times New Roman" panose="02020603050405020304" pitchFamily="18" charset="0"/>
              <a:ea typeface="標楷體" panose="03000509000000000000" pitchFamily="65" charset="-120"/>
            </a:rPr>
            <a:t>「領域課程調整應用手冊</a:t>
          </a:r>
          <a:r>
            <a:rPr lang="zh-TW" altLang="en-US" sz="2000" dirty="0" smtClean="0">
              <a:solidFill>
                <a:schemeClr val="tx1"/>
              </a:solidFill>
              <a:latin typeface="Times New Roman" panose="02020603050405020304" pitchFamily="18" charset="0"/>
              <a:ea typeface="標楷體" panose="03000509000000000000" pitchFamily="65" charset="-120"/>
            </a:rPr>
            <a:t>」、「專業群科課程調整應用手冊」僅</a:t>
          </a:r>
          <a:r>
            <a:rPr lang="zh-TW" altLang="en-US" sz="2000" dirty="0">
              <a:solidFill>
                <a:schemeClr val="tx1"/>
              </a:solidFill>
              <a:latin typeface="Times New Roman" panose="02020603050405020304" pitchFamily="18" charset="0"/>
              <a:ea typeface="標楷體" panose="03000509000000000000" pitchFamily="65" charset="-120"/>
            </a:rPr>
            <a:t>供教師課程規劃與教學之參考，而非調整的依據。</a:t>
          </a:r>
        </a:p>
      </dgm:t>
    </dgm:pt>
    <dgm:pt modelId="{DE005417-5580-4596-BF92-246328566781}" type="parTrans" cxnId="{D1282E5D-9AF2-49F9-97BD-97215CBF3F7C}">
      <dgm:prSet/>
      <dgm:spPr/>
      <dgm:t>
        <a:bodyPr/>
        <a:lstStyle/>
        <a:p>
          <a:endParaRPr lang="zh-TW" altLang="en-US" sz="2400">
            <a:solidFill>
              <a:schemeClr val="tx1"/>
            </a:solidFill>
          </a:endParaRPr>
        </a:p>
      </dgm:t>
    </dgm:pt>
    <dgm:pt modelId="{ACFEC21C-96DC-4C5F-8A49-8CDDAD3D7D11}" type="sibTrans" cxnId="{D1282E5D-9AF2-49F9-97BD-97215CBF3F7C}">
      <dgm:prSet/>
      <dgm:spPr/>
      <dgm:t>
        <a:bodyPr/>
        <a:lstStyle/>
        <a:p>
          <a:endParaRPr lang="zh-TW" altLang="en-US" sz="2400">
            <a:solidFill>
              <a:schemeClr val="tx1"/>
            </a:solidFill>
          </a:endParaRPr>
        </a:p>
      </dgm:t>
    </dgm:pt>
    <dgm:pt modelId="{5146659E-3FB6-47EE-BEEC-466E57061E9E}" type="pres">
      <dgm:prSet presAssocID="{2E0F4FC4-FCA9-4EE4-BE6C-F74D70E7976B}" presName="Name0" presStyleCnt="0">
        <dgm:presLayoutVars>
          <dgm:chMax val="7"/>
          <dgm:chPref val="7"/>
          <dgm:dir/>
        </dgm:presLayoutVars>
      </dgm:prSet>
      <dgm:spPr/>
      <dgm:t>
        <a:bodyPr/>
        <a:lstStyle/>
        <a:p>
          <a:endParaRPr lang="zh-TW" altLang="en-US"/>
        </a:p>
      </dgm:t>
    </dgm:pt>
    <dgm:pt modelId="{F429E666-F8F7-4D0B-9A49-3B36879C4CE4}" type="pres">
      <dgm:prSet presAssocID="{2E0F4FC4-FCA9-4EE4-BE6C-F74D70E7976B}" presName="Name1" presStyleCnt="0"/>
      <dgm:spPr/>
    </dgm:pt>
    <dgm:pt modelId="{9F874B1A-FE84-4C85-99F2-40F4B99212B2}" type="pres">
      <dgm:prSet presAssocID="{2E0F4FC4-FCA9-4EE4-BE6C-F74D70E7976B}" presName="cycle" presStyleCnt="0"/>
      <dgm:spPr/>
    </dgm:pt>
    <dgm:pt modelId="{B21C5C8C-5C17-49A6-8C97-69BFF5E7177D}" type="pres">
      <dgm:prSet presAssocID="{2E0F4FC4-FCA9-4EE4-BE6C-F74D70E7976B}" presName="srcNode" presStyleLbl="node1" presStyleIdx="0" presStyleCnt="5"/>
      <dgm:spPr/>
    </dgm:pt>
    <dgm:pt modelId="{8119CD8D-1597-4970-A635-8AFD218A6B62}" type="pres">
      <dgm:prSet presAssocID="{2E0F4FC4-FCA9-4EE4-BE6C-F74D70E7976B}" presName="conn" presStyleLbl="parChTrans1D2" presStyleIdx="0" presStyleCnt="1"/>
      <dgm:spPr/>
      <dgm:t>
        <a:bodyPr/>
        <a:lstStyle/>
        <a:p>
          <a:endParaRPr lang="zh-TW" altLang="en-US"/>
        </a:p>
      </dgm:t>
    </dgm:pt>
    <dgm:pt modelId="{0610295F-836F-4ED9-BED0-D574EE0D8D72}" type="pres">
      <dgm:prSet presAssocID="{2E0F4FC4-FCA9-4EE4-BE6C-F74D70E7976B}" presName="extraNode" presStyleLbl="node1" presStyleIdx="0" presStyleCnt="5"/>
      <dgm:spPr/>
    </dgm:pt>
    <dgm:pt modelId="{B6163A0F-12B0-4585-96D7-E8B3804244E1}" type="pres">
      <dgm:prSet presAssocID="{2E0F4FC4-FCA9-4EE4-BE6C-F74D70E7976B}" presName="dstNode" presStyleLbl="node1" presStyleIdx="0" presStyleCnt="5"/>
      <dgm:spPr/>
    </dgm:pt>
    <dgm:pt modelId="{4F9A5F9B-F0EA-4356-A11A-53EB91EE67B0}" type="pres">
      <dgm:prSet presAssocID="{4DE0EEC8-F548-4DED-9791-FDC9864BC513}" presName="text_1" presStyleLbl="node1" presStyleIdx="0" presStyleCnt="5" custScaleY="124175">
        <dgm:presLayoutVars>
          <dgm:bulletEnabled val="1"/>
        </dgm:presLayoutVars>
      </dgm:prSet>
      <dgm:spPr/>
      <dgm:t>
        <a:bodyPr/>
        <a:lstStyle/>
        <a:p>
          <a:endParaRPr lang="zh-TW" altLang="en-US"/>
        </a:p>
      </dgm:t>
    </dgm:pt>
    <dgm:pt modelId="{B45CA23F-D130-4EC2-A80C-A02E0ACA2627}" type="pres">
      <dgm:prSet presAssocID="{4DE0EEC8-F548-4DED-9791-FDC9864BC513}" presName="accent_1" presStyleCnt="0"/>
      <dgm:spPr/>
    </dgm:pt>
    <dgm:pt modelId="{2711EAFB-1074-4835-9EF6-2947F85E82AE}" type="pres">
      <dgm:prSet presAssocID="{4DE0EEC8-F548-4DED-9791-FDC9864BC513}" presName="accentRepeatNode" presStyleLbl="solidFgAcc1" presStyleIdx="0" presStyleCnt="5"/>
      <dgm:spPr/>
    </dgm:pt>
    <dgm:pt modelId="{53F4B723-8536-4499-887D-DCE68A5A9BA5}" type="pres">
      <dgm:prSet presAssocID="{ABA8B53A-347A-4397-8517-9F6FACF0BF48}" presName="text_2" presStyleLbl="node1" presStyleIdx="1" presStyleCnt="5" custScaleY="124175">
        <dgm:presLayoutVars>
          <dgm:bulletEnabled val="1"/>
        </dgm:presLayoutVars>
      </dgm:prSet>
      <dgm:spPr/>
      <dgm:t>
        <a:bodyPr/>
        <a:lstStyle/>
        <a:p>
          <a:endParaRPr lang="zh-TW" altLang="en-US"/>
        </a:p>
      </dgm:t>
    </dgm:pt>
    <dgm:pt modelId="{1EFFFD0D-B97F-4EA5-BE00-7D146ECE8CE5}" type="pres">
      <dgm:prSet presAssocID="{ABA8B53A-347A-4397-8517-9F6FACF0BF48}" presName="accent_2" presStyleCnt="0"/>
      <dgm:spPr/>
    </dgm:pt>
    <dgm:pt modelId="{2AB59595-0CC0-47BA-8D39-34B335AC01D4}" type="pres">
      <dgm:prSet presAssocID="{ABA8B53A-347A-4397-8517-9F6FACF0BF48}" presName="accentRepeatNode" presStyleLbl="solidFgAcc1" presStyleIdx="1" presStyleCnt="5"/>
      <dgm:spPr/>
    </dgm:pt>
    <dgm:pt modelId="{83A96088-FB6E-4C83-9D18-C675B0198113}" type="pres">
      <dgm:prSet presAssocID="{003487D3-6C63-4707-82D3-F9F008B10E55}" presName="text_3" presStyleLbl="node1" presStyleIdx="2" presStyleCnt="5" custScaleY="124175">
        <dgm:presLayoutVars>
          <dgm:bulletEnabled val="1"/>
        </dgm:presLayoutVars>
      </dgm:prSet>
      <dgm:spPr/>
      <dgm:t>
        <a:bodyPr/>
        <a:lstStyle/>
        <a:p>
          <a:endParaRPr lang="zh-TW" altLang="en-US"/>
        </a:p>
      </dgm:t>
    </dgm:pt>
    <dgm:pt modelId="{A91C558F-CB64-4099-8495-8A7B85A3DA37}" type="pres">
      <dgm:prSet presAssocID="{003487D3-6C63-4707-82D3-F9F008B10E55}" presName="accent_3" presStyleCnt="0"/>
      <dgm:spPr/>
    </dgm:pt>
    <dgm:pt modelId="{D69F28AE-59E3-4D82-9D6E-4AEA0D6D86F8}" type="pres">
      <dgm:prSet presAssocID="{003487D3-6C63-4707-82D3-F9F008B10E55}" presName="accentRepeatNode" presStyleLbl="solidFgAcc1" presStyleIdx="2" presStyleCnt="5"/>
      <dgm:spPr/>
    </dgm:pt>
    <dgm:pt modelId="{204FAAE0-67F5-4282-820F-03D89951B09D}" type="pres">
      <dgm:prSet presAssocID="{C23F4C90-6B0F-409D-97A2-4B9FEF12078B}" presName="text_4" presStyleLbl="node1" presStyleIdx="3" presStyleCnt="5" custScaleY="124175">
        <dgm:presLayoutVars>
          <dgm:bulletEnabled val="1"/>
        </dgm:presLayoutVars>
      </dgm:prSet>
      <dgm:spPr/>
      <dgm:t>
        <a:bodyPr/>
        <a:lstStyle/>
        <a:p>
          <a:endParaRPr lang="zh-TW" altLang="en-US"/>
        </a:p>
      </dgm:t>
    </dgm:pt>
    <dgm:pt modelId="{5DE42BF4-12C7-49F8-99B0-337414A043C2}" type="pres">
      <dgm:prSet presAssocID="{C23F4C90-6B0F-409D-97A2-4B9FEF12078B}" presName="accent_4" presStyleCnt="0"/>
      <dgm:spPr/>
    </dgm:pt>
    <dgm:pt modelId="{497FA611-F0BF-4C65-8C92-B5191FE257BF}" type="pres">
      <dgm:prSet presAssocID="{C23F4C90-6B0F-409D-97A2-4B9FEF12078B}" presName="accentRepeatNode" presStyleLbl="solidFgAcc1" presStyleIdx="3" presStyleCnt="5"/>
      <dgm:spPr/>
    </dgm:pt>
    <dgm:pt modelId="{20AF70F2-1967-4F2A-955D-C316B5A57819}" type="pres">
      <dgm:prSet presAssocID="{C6D54801-A925-4FE1-80FE-69FC412AF0E0}" presName="text_5" presStyleLbl="node1" presStyleIdx="4" presStyleCnt="5" custScaleY="124175">
        <dgm:presLayoutVars>
          <dgm:bulletEnabled val="1"/>
        </dgm:presLayoutVars>
      </dgm:prSet>
      <dgm:spPr/>
      <dgm:t>
        <a:bodyPr/>
        <a:lstStyle/>
        <a:p>
          <a:endParaRPr lang="zh-TW" altLang="en-US"/>
        </a:p>
      </dgm:t>
    </dgm:pt>
    <dgm:pt modelId="{90DB10AB-AC10-4AA9-A341-5341887BCF97}" type="pres">
      <dgm:prSet presAssocID="{C6D54801-A925-4FE1-80FE-69FC412AF0E0}" presName="accent_5" presStyleCnt="0"/>
      <dgm:spPr/>
    </dgm:pt>
    <dgm:pt modelId="{3A22150F-9112-493D-AF5D-9C032FDD3CAB}" type="pres">
      <dgm:prSet presAssocID="{C6D54801-A925-4FE1-80FE-69FC412AF0E0}" presName="accentRepeatNode" presStyleLbl="solidFgAcc1" presStyleIdx="4" presStyleCnt="5"/>
      <dgm:spPr>
        <a:ln>
          <a:solidFill>
            <a:srgbClr val="FFCCCC"/>
          </a:solidFill>
        </a:ln>
      </dgm:spPr>
    </dgm:pt>
  </dgm:ptLst>
  <dgm:cxnLst>
    <dgm:cxn modelId="{5953B796-4368-479E-B041-891FBB66D189}" srcId="{2E0F4FC4-FCA9-4EE4-BE6C-F74D70E7976B}" destId="{ABA8B53A-347A-4397-8517-9F6FACF0BF48}" srcOrd="1" destOrd="0" parTransId="{61F1E252-7573-4BA9-8C06-847F1446E715}" sibTransId="{17049D34-2792-4A6C-9AA1-6CF71253FF4F}"/>
    <dgm:cxn modelId="{6C0AD408-28E4-431D-A4C0-18D05FA5A721}" type="presOf" srcId="{C6D54801-A925-4FE1-80FE-69FC412AF0E0}" destId="{20AF70F2-1967-4F2A-955D-C316B5A57819}" srcOrd="0" destOrd="0" presId="urn:microsoft.com/office/officeart/2008/layout/VerticalCurvedList"/>
    <dgm:cxn modelId="{E802CF7F-C309-4F94-81BB-3059D8938205}" type="presOf" srcId="{4DE0EEC8-F548-4DED-9791-FDC9864BC513}" destId="{4F9A5F9B-F0EA-4356-A11A-53EB91EE67B0}" srcOrd="0" destOrd="0" presId="urn:microsoft.com/office/officeart/2008/layout/VerticalCurvedList"/>
    <dgm:cxn modelId="{4ADB8AE9-BF03-44EB-B812-7019E626635B}" srcId="{2E0F4FC4-FCA9-4EE4-BE6C-F74D70E7976B}" destId="{C23F4C90-6B0F-409D-97A2-4B9FEF12078B}" srcOrd="3" destOrd="0" parTransId="{913966A2-63FE-4F61-8187-221B0581A8E9}" sibTransId="{83F2CF6B-5A6A-4BB6-A725-ADF8804C9CBB}"/>
    <dgm:cxn modelId="{97A3A5B8-F7EB-4177-9EE9-32264BA4533B}" type="presOf" srcId="{2E0F4FC4-FCA9-4EE4-BE6C-F74D70E7976B}" destId="{5146659E-3FB6-47EE-BEEC-466E57061E9E}" srcOrd="0" destOrd="0" presId="urn:microsoft.com/office/officeart/2008/layout/VerticalCurvedList"/>
    <dgm:cxn modelId="{5ACA312B-1AE6-4E76-8076-5401B662841A}" type="presOf" srcId="{ABA8B53A-347A-4397-8517-9F6FACF0BF48}" destId="{53F4B723-8536-4499-887D-DCE68A5A9BA5}" srcOrd="0" destOrd="0" presId="urn:microsoft.com/office/officeart/2008/layout/VerticalCurvedList"/>
    <dgm:cxn modelId="{5A2FD6DE-435A-451C-9B09-C42D6EF6B958}" type="presOf" srcId="{C23F4C90-6B0F-409D-97A2-4B9FEF12078B}" destId="{204FAAE0-67F5-4282-820F-03D89951B09D}" srcOrd="0" destOrd="0" presId="urn:microsoft.com/office/officeart/2008/layout/VerticalCurvedList"/>
    <dgm:cxn modelId="{D1282E5D-9AF2-49F9-97BD-97215CBF3F7C}" srcId="{2E0F4FC4-FCA9-4EE4-BE6C-F74D70E7976B}" destId="{C6D54801-A925-4FE1-80FE-69FC412AF0E0}" srcOrd="4" destOrd="0" parTransId="{DE005417-5580-4596-BF92-246328566781}" sibTransId="{ACFEC21C-96DC-4C5F-8A49-8CDDAD3D7D11}"/>
    <dgm:cxn modelId="{9CAA4895-D580-4100-8941-1C1C5E795BDC}" srcId="{2E0F4FC4-FCA9-4EE4-BE6C-F74D70E7976B}" destId="{4DE0EEC8-F548-4DED-9791-FDC9864BC513}" srcOrd="0" destOrd="0" parTransId="{0691E877-E976-436A-8AB0-0DB7C5362081}" sibTransId="{50A4F590-B947-46E8-806E-BEB1FD07AB2A}"/>
    <dgm:cxn modelId="{FED1608A-92F2-4FF1-9B21-4F6039269CD5}" srcId="{2E0F4FC4-FCA9-4EE4-BE6C-F74D70E7976B}" destId="{003487D3-6C63-4707-82D3-F9F008B10E55}" srcOrd="2" destOrd="0" parTransId="{80B03E09-40D5-46AE-82BE-FC3A5E1ECE76}" sibTransId="{8D3A9653-DED0-4D12-8728-AB9A15D35227}"/>
    <dgm:cxn modelId="{721ACD37-D558-45D1-8361-41EA3EDDC385}" type="presOf" srcId="{50A4F590-B947-46E8-806E-BEB1FD07AB2A}" destId="{8119CD8D-1597-4970-A635-8AFD218A6B62}" srcOrd="0" destOrd="0" presId="urn:microsoft.com/office/officeart/2008/layout/VerticalCurvedList"/>
    <dgm:cxn modelId="{811D37CF-ED69-48B1-876A-C675FADE6D90}" type="presOf" srcId="{003487D3-6C63-4707-82D3-F9F008B10E55}" destId="{83A96088-FB6E-4C83-9D18-C675B0198113}" srcOrd="0" destOrd="0" presId="urn:microsoft.com/office/officeart/2008/layout/VerticalCurvedList"/>
    <dgm:cxn modelId="{CFC61778-1D81-4994-8323-EC272034E869}" type="presParOf" srcId="{5146659E-3FB6-47EE-BEEC-466E57061E9E}" destId="{F429E666-F8F7-4D0B-9A49-3B36879C4CE4}" srcOrd="0" destOrd="0" presId="urn:microsoft.com/office/officeart/2008/layout/VerticalCurvedList"/>
    <dgm:cxn modelId="{12082C4A-2EC9-40FF-BFE5-B015D95EC19E}" type="presParOf" srcId="{F429E666-F8F7-4D0B-9A49-3B36879C4CE4}" destId="{9F874B1A-FE84-4C85-99F2-40F4B99212B2}" srcOrd="0" destOrd="0" presId="urn:microsoft.com/office/officeart/2008/layout/VerticalCurvedList"/>
    <dgm:cxn modelId="{A32D6EE6-E7F1-4B4A-923D-6B4C3C54921F}" type="presParOf" srcId="{9F874B1A-FE84-4C85-99F2-40F4B99212B2}" destId="{B21C5C8C-5C17-49A6-8C97-69BFF5E7177D}" srcOrd="0" destOrd="0" presId="urn:microsoft.com/office/officeart/2008/layout/VerticalCurvedList"/>
    <dgm:cxn modelId="{A5FDF643-AF71-4BD8-93B8-030BF2DC5D25}" type="presParOf" srcId="{9F874B1A-FE84-4C85-99F2-40F4B99212B2}" destId="{8119CD8D-1597-4970-A635-8AFD218A6B62}" srcOrd="1" destOrd="0" presId="urn:microsoft.com/office/officeart/2008/layout/VerticalCurvedList"/>
    <dgm:cxn modelId="{5337A06F-A4D9-4243-8FE2-2EC216526EA2}" type="presParOf" srcId="{9F874B1A-FE84-4C85-99F2-40F4B99212B2}" destId="{0610295F-836F-4ED9-BED0-D574EE0D8D72}" srcOrd="2" destOrd="0" presId="urn:microsoft.com/office/officeart/2008/layout/VerticalCurvedList"/>
    <dgm:cxn modelId="{2BC5DF62-46F2-4877-A09E-03B40F1F50D0}" type="presParOf" srcId="{9F874B1A-FE84-4C85-99F2-40F4B99212B2}" destId="{B6163A0F-12B0-4585-96D7-E8B3804244E1}" srcOrd="3" destOrd="0" presId="urn:microsoft.com/office/officeart/2008/layout/VerticalCurvedList"/>
    <dgm:cxn modelId="{23A4B70D-A9F1-46B5-889C-D21ABF247DD6}" type="presParOf" srcId="{F429E666-F8F7-4D0B-9A49-3B36879C4CE4}" destId="{4F9A5F9B-F0EA-4356-A11A-53EB91EE67B0}" srcOrd="1" destOrd="0" presId="urn:microsoft.com/office/officeart/2008/layout/VerticalCurvedList"/>
    <dgm:cxn modelId="{4BA2DD97-FEFE-475E-AB16-385283903167}" type="presParOf" srcId="{F429E666-F8F7-4D0B-9A49-3B36879C4CE4}" destId="{B45CA23F-D130-4EC2-A80C-A02E0ACA2627}" srcOrd="2" destOrd="0" presId="urn:microsoft.com/office/officeart/2008/layout/VerticalCurvedList"/>
    <dgm:cxn modelId="{96D6ECE7-96EC-4212-A992-5DE739E35A48}" type="presParOf" srcId="{B45CA23F-D130-4EC2-A80C-A02E0ACA2627}" destId="{2711EAFB-1074-4835-9EF6-2947F85E82AE}" srcOrd="0" destOrd="0" presId="urn:microsoft.com/office/officeart/2008/layout/VerticalCurvedList"/>
    <dgm:cxn modelId="{F22B3FDF-B2C4-41C1-A284-FC71E69389CF}" type="presParOf" srcId="{F429E666-F8F7-4D0B-9A49-3B36879C4CE4}" destId="{53F4B723-8536-4499-887D-DCE68A5A9BA5}" srcOrd="3" destOrd="0" presId="urn:microsoft.com/office/officeart/2008/layout/VerticalCurvedList"/>
    <dgm:cxn modelId="{F99EDE52-3219-4BF9-8CD9-252769B05BB8}" type="presParOf" srcId="{F429E666-F8F7-4D0B-9A49-3B36879C4CE4}" destId="{1EFFFD0D-B97F-4EA5-BE00-7D146ECE8CE5}" srcOrd="4" destOrd="0" presId="urn:microsoft.com/office/officeart/2008/layout/VerticalCurvedList"/>
    <dgm:cxn modelId="{C7DFE745-FD6E-463B-972A-9D77FC2A3156}" type="presParOf" srcId="{1EFFFD0D-B97F-4EA5-BE00-7D146ECE8CE5}" destId="{2AB59595-0CC0-47BA-8D39-34B335AC01D4}" srcOrd="0" destOrd="0" presId="urn:microsoft.com/office/officeart/2008/layout/VerticalCurvedList"/>
    <dgm:cxn modelId="{20EB38CA-B952-4F33-972B-F861C2658D15}" type="presParOf" srcId="{F429E666-F8F7-4D0B-9A49-3B36879C4CE4}" destId="{83A96088-FB6E-4C83-9D18-C675B0198113}" srcOrd="5" destOrd="0" presId="urn:microsoft.com/office/officeart/2008/layout/VerticalCurvedList"/>
    <dgm:cxn modelId="{02FA3696-96FD-4F39-A4B2-8A85EB174B6F}" type="presParOf" srcId="{F429E666-F8F7-4D0B-9A49-3B36879C4CE4}" destId="{A91C558F-CB64-4099-8495-8A7B85A3DA37}" srcOrd="6" destOrd="0" presId="urn:microsoft.com/office/officeart/2008/layout/VerticalCurvedList"/>
    <dgm:cxn modelId="{4CEC8374-C84F-4395-B33D-D7B5B555C70C}" type="presParOf" srcId="{A91C558F-CB64-4099-8495-8A7B85A3DA37}" destId="{D69F28AE-59E3-4D82-9D6E-4AEA0D6D86F8}" srcOrd="0" destOrd="0" presId="urn:microsoft.com/office/officeart/2008/layout/VerticalCurvedList"/>
    <dgm:cxn modelId="{7EC626AD-EA25-47FD-8DFD-05ACF3167215}" type="presParOf" srcId="{F429E666-F8F7-4D0B-9A49-3B36879C4CE4}" destId="{204FAAE0-67F5-4282-820F-03D89951B09D}" srcOrd="7" destOrd="0" presId="urn:microsoft.com/office/officeart/2008/layout/VerticalCurvedList"/>
    <dgm:cxn modelId="{E63BFA77-F6B1-40C6-A906-9B6350FB6349}" type="presParOf" srcId="{F429E666-F8F7-4D0B-9A49-3B36879C4CE4}" destId="{5DE42BF4-12C7-49F8-99B0-337414A043C2}" srcOrd="8" destOrd="0" presId="urn:microsoft.com/office/officeart/2008/layout/VerticalCurvedList"/>
    <dgm:cxn modelId="{EE1BFD37-1D2D-4C2A-9326-997279BEC343}" type="presParOf" srcId="{5DE42BF4-12C7-49F8-99B0-337414A043C2}" destId="{497FA611-F0BF-4C65-8C92-B5191FE257BF}" srcOrd="0" destOrd="0" presId="urn:microsoft.com/office/officeart/2008/layout/VerticalCurvedList"/>
    <dgm:cxn modelId="{B8E4414B-2DF8-441B-B77D-AB1B3B5EEC64}" type="presParOf" srcId="{F429E666-F8F7-4D0B-9A49-3B36879C4CE4}" destId="{20AF70F2-1967-4F2A-955D-C316B5A57819}" srcOrd="9" destOrd="0" presId="urn:microsoft.com/office/officeart/2008/layout/VerticalCurvedList"/>
    <dgm:cxn modelId="{ADCA1A8D-FBA6-49E0-B41E-6345DE9E7060}" type="presParOf" srcId="{F429E666-F8F7-4D0B-9A49-3B36879C4CE4}" destId="{90DB10AB-AC10-4AA9-A341-5341887BCF97}" srcOrd="10" destOrd="0" presId="urn:microsoft.com/office/officeart/2008/layout/VerticalCurvedList"/>
    <dgm:cxn modelId="{34E3E6D4-0C44-469D-A6E1-4C15066EF21C}" type="presParOf" srcId="{90DB10AB-AC10-4AA9-A341-5341887BCF97}" destId="{3A22150F-9112-493D-AF5D-9C032FDD3C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6C197C-4206-4795-9948-D2BA59D5F1C1}"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zh-TW" altLang="en-US"/>
        </a:p>
      </dgm:t>
    </dgm:pt>
    <dgm:pt modelId="{E9AB7FC9-0DA7-43CF-A415-69917D00C2FD}">
      <dgm:prSet phldrT="[文字]" custT="1"/>
      <dgm:spPr/>
      <dgm:t>
        <a:bodyPr/>
        <a:lstStyle/>
        <a:p>
          <a:r>
            <a:rPr lang="zh-TW" altLang="en-US" sz="2200" b="1" dirty="0"/>
            <a:t>由學校依相關選用辦法討論通過後定之</a:t>
          </a:r>
        </a:p>
      </dgm:t>
    </dgm:pt>
    <dgm:pt modelId="{2671B371-FAFD-4AFA-8ADB-9B977C95B905}" type="parTrans" cxnId="{CCBF4C70-6B31-467D-A8D6-AA20750A8A69}">
      <dgm:prSet/>
      <dgm:spPr/>
      <dgm:t>
        <a:bodyPr/>
        <a:lstStyle/>
        <a:p>
          <a:endParaRPr lang="zh-TW" altLang="en-US" sz="2200"/>
        </a:p>
      </dgm:t>
    </dgm:pt>
    <dgm:pt modelId="{0499BE22-EFE0-44CF-8A8A-5BFF5B18AA56}" type="sibTrans" cxnId="{CCBF4C70-6B31-467D-A8D6-AA20750A8A69}">
      <dgm:prSet/>
      <dgm:spPr/>
      <dgm:t>
        <a:bodyPr/>
        <a:lstStyle/>
        <a:p>
          <a:endParaRPr lang="zh-TW" altLang="en-US" sz="2200"/>
        </a:p>
      </dgm:t>
    </dgm:pt>
    <dgm:pt modelId="{8842518A-5BA5-4893-8BF6-0FD13E66B570}">
      <dgm:prSet custT="1"/>
      <dgm:spPr/>
      <dgm:t>
        <a:bodyPr/>
        <a:lstStyle/>
        <a:p>
          <a:r>
            <a:rPr lang="zh-TW" altLang="en-US" sz="2200" b="1" dirty="0">
              <a:latin typeface="+mj-ea"/>
              <a:ea typeface="+mj-ea"/>
            </a:rPr>
            <a:t>採多元文化觀點</a:t>
          </a:r>
          <a:endParaRPr lang="en-US" altLang="zh-TW" sz="2200" b="1" dirty="0">
            <a:latin typeface="+mj-ea"/>
            <a:ea typeface="+mj-ea"/>
          </a:endParaRPr>
        </a:p>
      </dgm:t>
    </dgm:pt>
    <dgm:pt modelId="{31D74165-250F-4223-9564-4648B381DF17}" type="parTrans" cxnId="{9897B05C-5551-4702-ADA0-FC7868CBAFCD}">
      <dgm:prSet/>
      <dgm:spPr/>
      <dgm:t>
        <a:bodyPr/>
        <a:lstStyle/>
        <a:p>
          <a:endParaRPr lang="zh-TW" altLang="en-US" sz="2200"/>
        </a:p>
      </dgm:t>
    </dgm:pt>
    <dgm:pt modelId="{EBF37110-09D9-419A-B46F-FD26AEE71F23}" type="sibTrans" cxnId="{9897B05C-5551-4702-ADA0-FC7868CBAFCD}">
      <dgm:prSet/>
      <dgm:spPr/>
      <dgm:t>
        <a:bodyPr/>
        <a:lstStyle/>
        <a:p>
          <a:endParaRPr lang="zh-TW" altLang="en-US" sz="2200"/>
        </a:p>
      </dgm:t>
    </dgm:pt>
    <dgm:pt modelId="{4CC87B8E-CA67-45DE-90C1-2B4EC644EC89}">
      <dgm:prSet custT="1"/>
      <dgm:spPr/>
      <dgm:t>
        <a:bodyPr/>
        <a:lstStyle/>
        <a:p>
          <a:r>
            <a:rPr lang="zh-TW" altLang="en-US" sz="2200" b="1" dirty="0">
              <a:latin typeface="+mj-ea"/>
              <a:ea typeface="+mj-ea"/>
            </a:rPr>
            <a:t>依需求特質</a:t>
          </a:r>
          <a:r>
            <a:rPr lang="zh-TW" sz="2200" b="1" dirty="0"/>
            <a:t>選擇或自行編輯合適的教材</a:t>
          </a:r>
          <a:endParaRPr lang="en-US" altLang="zh-TW" sz="2200" b="1" dirty="0">
            <a:latin typeface="+mj-ea"/>
            <a:ea typeface="+mj-ea"/>
          </a:endParaRPr>
        </a:p>
      </dgm:t>
    </dgm:pt>
    <dgm:pt modelId="{2974A063-7F5B-4D26-96B4-1F84BFE78625}" type="parTrans" cxnId="{7BFEF992-67D1-4E72-A43E-C6FFCD0B7E1A}">
      <dgm:prSet/>
      <dgm:spPr/>
      <dgm:t>
        <a:bodyPr/>
        <a:lstStyle/>
        <a:p>
          <a:endParaRPr lang="zh-TW" altLang="en-US" sz="2200"/>
        </a:p>
      </dgm:t>
    </dgm:pt>
    <dgm:pt modelId="{6108ECB2-BF41-41AA-A49F-5C28E6F68AFD}" type="sibTrans" cxnId="{7BFEF992-67D1-4E72-A43E-C6FFCD0B7E1A}">
      <dgm:prSet/>
      <dgm:spPr/>
      <dgm:t>
        <a:bodyPr/>
        <a:lstStyle/>
        <a:p>
          <a:endParaRPr lang="zh-TW" altLang="en-US" sz="2200"/>
        </a:p>
      </dgm:t>
    </dgm:pt>
    <dgm:pt modelId="{590512FB-5EA9-401A-BC93-4C0E98EC898A}">
      <dgm:prSet custT="1"/>
      <dgm:spPr/>
      <dgm:t>
        <a:bodyPr/>
        <a:lstStyle/>
        <a:p>
          <a:r>
            <a:rPr lang="zh-TW" altLang="en-US" sz="2200" b="1" dirty="0">
              <a:latin typeface="+mj-ea"/>
              <a:ea typeface="+mj-ea"/>
            </a:rPr>
            <a:t>依教科用書的內容及學生學習功能進行調整</a:t>
          </a:r>
          <a:endParaRPr lang="en-US" altLang="zh-TW" sz="2200" b="1" dirty="0">
            <a:latin typeface="+mj-ea"/>
            <a:ea typeface="+mj-ea"/>
          </a:endParaRPr>
        </a:p>
      </dgm:t>
    </dgm:pt>
    <dgm:pt modelId="{FEA6CCEA-4762-45A4-9FF5-2BFA9CDA2CD4}" type="parTrans" cxnId="{2B3A3AFB-475C-446D-B135-DD08D06C7ADF}">
      <dgm:prSet/>
      <dgm:spPr/>
      <dgm:t>
        <a:bodyPr/>
        <a:lstStyle/>
        <a:p>
          <a:endParaRPr lang="zh-TW" altLang="en-US" sz="2200"/>
        </a:p>
      </dgm:t>
    </dgm:pt>
    <dgm:pt modelId="{6FB97D4C-2897-4F3C-B6ED-B45A7894147A}" type="sibTrans" cxnId="{2B3A3AFB-475C-446D-B135-DD08D06C7ADF}">
      <dgm:prSet/>
      <dgm:spPr/>
      <dgm:t>
        <a:bodyPr/>
        <a:lstStyle/>
        <a:p>
          <a:endParaRPr lang="zh-TW" altLang="en-US" sz="2200"/>
        </a:p>
      </dgm:t>
    </dgm:pt>
    <dgm:pt modelId="{F7BFEFFD-3274-4D11-9733-B71BDFCB5A32}">
      <dgm:prSet custT="1"/>
      <dgm:spPr>
        <a:ln>
          <a:solidFill>
            <a:srgbClr val="FFCCCC"/>
          </a:solidFill>
        </a:ln>
      </dgm:spPr>
      <dgm:t>
        <a:bodyPr/>
        <a:lstStyle/>
        <a:p>
          <a:r>
            <a:rPr lang="zh-TW" altLang="en-US" sz="2200" b="1" dirty="0">
              <a:latin typeface="+mj-ea"/>
              <a:ea typeface="+mj-ea"/>
            </a:rPr>
            <a:t>視障用書</a:t>
          </a:r>
          <a:r>
            <a:rPr lang="zh-TW" sz="2200" b="1" dirty="0"/>
            <a:t>送達時間需與普通教育學校相同</a:t>
          </a:r>
          <a:endParaRPr lang="en-US" altLang="zh-TW" sz="2200" b="1" dirty="0">
            <a:latin typeface="+mj-ea"/>
            <a:ea typeface="+mj-ea"/>
          </a:endParaRPr>
        </a:p>
      </dgm:t>
    </dgm:pt>
    <dgm:pt modelId="{E07DCB05-B96E-4D84-BE64-617E85A6DDC4}" type="parTrans" cxnId="{BC0E1DC8-00A9-471C-BAF7-A94080E564C3}">
      <dgm:prSet/>
      <dgm:spPr/>
      <dgm:t>
        <a:bodyPr/>
        <a:lstStyle/>
        <a:p>
          <a:endParaRPr lang="zh-TW" altLang="en-US" sz="2200"/>
        </a:p>
      </dgm:t>
    </dgm:pt>
    <dgm:pt modelId="{5E5B5C8C-C54E-4F18-BD20-925972C88C0E}" type="sibTrans" cxnId="{BC0E1DC8-00A9-471C-BAF7-A94080E564C3}">
      <dgm:prSet/>
      <dgm:spPr/>
      <dgm:t>
        <a:bodyPr/>
        <a:lstStyle/>
        <a:p>
          <a:endParaRPr lang="zh-TW" altLang="en-US" sz="2200"/>
        </a:p>
      </dgm:t>
    </dgm:pt>
    <dgm:pt modelId="{59ADECBC-CAEA-46C7-91AD-43DC79F1039D}">
      <dgm:prSet custT="1"/>
      <dgm:spPr/>
      <dgm:t>
        <a:bodyPr/>
        <a:lstStyle/>
        <a:p>
          <a:r>
            <a:rPr lang="zh-TW" sz="2200" b="1" dirty="0"/>
            <a:t>全年級或全校且全學期使用之自編自選教材應送學校課發會審查</a:t>
          </a:r>
          <a:endParaRPr lang="en-US" altLang="zh-TW" sz="2200" b="1" dirty="0">
            <a:latin typeface="+mj-ea"/>
            <a:ea typeface="+mj-ea"/>
          </a:endParaRPr>
        </a:p>
      </dgm:t>
    </dgm:pt>
    <dgm:pt modelId="{E7E4BA2A-1305-43F5-8F91-505AB71E0DA1}" type="parTrans" cxnId="{A53487A2-F9FC-4682-8454-62CB886C7A70}">
      <dgm:prSet/>
      <dgm:spPr/>
      <dgm:t>
        <a:bodyPr/>
        <a:lstStyle/>
        <a:p>
          <a:endParaRPr lang="zh-TW" altLang="en-US" sz="2200"/>
        </a:p>
      </dgm:t>
    </dgm:pt>
    <dgm:pt modelId="{19379B45-8AA8-4501-9B92-B0EF0CEFAAC4}" type="sibTrans" cxnId="{A53487A2-F9FC-4682-8454-62CB886C7A70}">
      <dgm:prSet/>
      <dgm:spPr/>
      <dgm:t>
        <a:bodyPr/>
        <a:lstStyle/>
        <a:p>
          <a:endParaRPr lang="zh-TW" altLang="en-US" sz="2200"/>
        </a:p>
      </dgm:t>
    </dgm:pt>
    <dgm:pt modelId="{E5893C68-1BD5-4267-B72C-6DADD9FD90EB}">
      <dgm:prSet phldrT="[文字]" custT="1"/>
      <dgm:spPr/>
      <dgm:t>
        <a:bodyPr/>
        <a:lstStyle/>
        <a:p>
          <a:endParaRPr lang="zh-TW" altLang="en-US" sz="2200" b="1" dirty="0"/>
        </a:p>
      </dgm:t>
    </dgm:pt>
    <dgm:pt modelId="{3B15FB47-F82B-4207-91DA-7C4A486480E4}" type="parTrans" cxnId="{1F4F6FAD-E3F1-4471-95F0-211DEE5C00A0}">
      <dgm:prSet/>
      <dgm:spPr/>
      <dgm:t>
        <a:bodyPr/>
        <a:lstStyle/>
        <a:p>
          <a:endParaRPr lang="zh-TW" altLang="en-US" sz="2200"/>
        </a:p>
      </dgm:t>
    </dgm:pt>
    <dgm:pt modelId="{1FB423E8-B673-4470-A98E-6FE460569930}" type="sibTrans" cxnId="{1F4F6FAD-E3F1-4471-95F0-211DEE5C00A0}">
      <dgm:prSet/>
      <dgm:spPr/>
      <dgm:t>
        <a:bodyPr/>
        <a:lstStyle/>
        <a:p>
          <a:endParaRPr lang="zh-TW" altLang="en-US" sz="2200"/>
        </a:p>
      </dgm:t>
    </dgm:pt>
    <dgm:pt modelId="{CDF9502C-DE04-4A7C-AE48-54A09AAC8556}">
      <dgm:prSet custT="1"/>
      <dgm:spPr/>
      <dgm:t>
        <a:bodyPr/>
        <a:lstStyle/>
        <a:p>
          <a:endParaRPr lang="en-US" altLang="zh-TW" sz="2200" b="1" dirty="0">
            <a:latin typeface="+mj-ea"/>
            <a:ea typeface="+mj-ea"/>
          </a:endParaRPr>
        </a:p>
      </dgm:t>
    </dgm:pt>
    <dgm:pt modelId="{BFB6BAB0-266E-45EF-8324-1261C7B1E993}" type="parTrans" cxnId="{12AFB094-3378-4F44-AA9D-54E166A8639F}">
      <dgm:prSet/>
      <dgm:spPr/>
      <dgm:t>
        <a:bodyPr/>
        <a:lstStyle/>
        <a:p>
          <a:endParaRPr lang="zh-TW" altLang="en-US" sz="2200"/>
        </a:p>
      </dgm:t>
    </dgm:pt>
    <dgm:pt modelId="{F3F35025-A986-4362-A8BA-D75F5CA43B86}" type="sibTrans" cxnId="{12AFB094-3378-4F44-AA9D-54E166A8639F}">
      <dgm:prSet/>
      <dgm:spPr/>
      <dgm:t>
        <a:bodyPr/>
        <a:lstStyle/>
        <a:p>
          <a:endParaRPr lang="zh-TW" altLang="en-US" sz="2200"/>
        </a:p>
      </dgm:t>
    </dgm:pt>
    <dgm:pt modelId="{D6591731-9674-4D1A-A355-47ACD9F2BB60}">
      <dgm:prSet custT="1"/>
      <dgm:spPr/>
      <dgm:t>
        <a:bodyPr/>
        <a:lstStyle/>
        <a:p>
          <a:endParaRPr lang="en-US" altLang="zh-TW" sz="2200" b="1" dirty="0">
            <a:latin typeface="+mj-ea"/>
            <a:ea typeface="+mj-ea"/>
          </a:endParaRPr>
        </a:p>
      </dgm:t>
    </dgm:pt>
    <dgm:pt modelId="{FDC4CF57-6A3C-4286-A92F-62C961F69D3B}" type="parTrans" cxnId="{B708AE50-2FD5-4FE8-8503-312ED27D38F1}">
      <dgm:prSet/>
      <dgm:spPr/>
      <dgm:t>
        <a:bodyPr/>
        <a:lstStyle/>
        <a:p>
          <a:endParaRPr lang="zh-TW" altLang="en-US" sz="2200"/>
        </a:p>
      </dgm:t>
    </dgm:pt>
    <dgm:pt modelId="{38B45C0E-46A0-43A9-9FB2-F5DC2F5F385B}" type="sibTrans" cxnId="{B708AE50-2FD5-4FE8-8503-312ED27D38F1}">
      <dgm:prSet/>
      <dgm:spPr/>
      <dgm:t>
        <a:bodyPr/>
        <a:lstStyle/>
        <a:p>
          <a:endParaRPr lang="zh-TW" altLang="en-US" sz="2200"/>
        </a:p>
      </dgm:t>
    </dgm:pt>
    <dgm:pt modelId="{1A47914D-CF8F-4F31-9D26-C671AE5B83D4}">
      <dgm:prSet custT="1"/>
      <dgm:spPr/>
      <dgm:t>
        <a:bodyPr/>
        <a:lstStyle/>
        <a:p>
          <a:endParaRPr lang="en-US" altLang="zh-TW" sz="2200" b="1" dirty="0">
            <a:latin typeface="+mj-ea"/>
            <a:ea typeface="+mj-ea"/>
          </a:endParaRPr>
        </a:p>
      </dgm:t>
    </dgm:pt>
    <dgm:pt modelId="{F6DFA8ED-ECD7-4083-9EEB-064C7F34FD84}" type="parTrans" cxnId="{0E50EEF6-3502-47F6-94C1-61913BB1D166}">
      <dgm:prSet/>
      <dgm:spPr/>
      <dgm:t>
        <a:bodyPr/>
        <a:lstStyle/>
        <a:p>
          <a:endParaRPr lang="zh-TW" altLang="en-US" sz="2200"/>
        </a:p>
      </dgm:t>
    </dgm:pt>
    <dgm:pt modelId="{3508F689-74E6-4AC4-AE3B-34F26F51C6EF}" type="sibTrans" cxnId="{0E50EEF6-3502-47F6-94C1-61913BB1D166}">
      <dgm:prSet/>
      <dgm:spPr/>
      <dgm:t>
        <a:bodyPr/>
        <a:lstStyle/>
        <a:p>
          <a:endParaRPr lang="zh-TW" altLang="en-US" sz="2200"/>
        </a:p>
      </dgm:t>
    </dgm:pt>
    <dgm:pt modelId="{E612BA9C-EFDB-47EC-96F0-4DD1E6CCAA3F}">
      <dgm:prSet custT="1"/>
      <dgm:spPr/>
      <dgm:t>
        <a:bodyPr/>
        <a:lstStyle/>
        <a:p>
          <a:endParaRPr lang="en-US" altLang="zh-TW" sz="2200" b="1" dirty="0">
            <a:latin typeface="+mj-ea"/>
            <a:ea typeface="+mj-ea"/>
          </a:endParaRPr>
        </a:p>
      </dgm:t>
    </dgm:pt>
    <dgm:pt modelId="{20F0D47E-1FDA-458A-90E8-F2AE5E3644D5}" type="parTrans" cxnId="{C88226D4-C023-46ED-AB0A-A2B33BF6022E}">
      <dgm:prSet/>
      <dgm:spPr/>
      <dgm:t>
        <a:bodyPr/>
        <a:lstStyle/>
        <a:p>
          <a:endParaRPr lang="zh-TW" altLang="en-US" sz="2200"/>
        </a:p>
      </dgm:t>
    </dgm:pt>
    <dgm:pt modelId="{F7564E8B-A0E9-4A22-B233-AC980DD555D8}" type="sibTrans" cxnId="{C88226D4-C023-46ED-AB0A-A2B33BF6022E}">
      <dgm:prSet/>
      <dgm:spPr/>
      <dgm:t>
        <a:bodyPr/>
        <a:lstStyle/>
        <a:p>
          <a:endParaRPr lang="zh-TW" altLang="en-US" sz="2200"/>
        </a:p>
      </dgm:t>
    </dgm:pt>
    <dgm:pt modelId="{E9DD5618-1FA3-4498-A795-24A7351C2942}">
      <dgm:prSet custT="1"/>
      <dgm:spPr>
        <a:solidFill>
          <a:srgbClr val="FFCCCC"/>
        </a:solidFill>
      </dgm:spPr>
      <dgm:t>
        <a:bodyPr/>
        <a:lstStyle/>
        <a:p>
          <a:endParaRPr lang="en-US" altLang="zh-TW" sz="2200" b="1" dirty="0">
            <a:latin typeface="+mj-ea"/>
            <a:ea typeface="+mj-ea"/>
          </a:endParaRPr>
        </a:p>
      </dgm:t>
    </dgm:pt>
    <dgm:pt modelId="{DB1EF0C8-44CD-421A-8C88-E26DC0D20E56}" type="parTrans" cxnId="{3EDCB476-B16F-48D3-815A-1540A4981F1D}">
      <dgm:prSet/>
      <dgm:spPr/>
      <dgm:t>
        <a:bodyPr/>
        <a:lstStyle/>
        <a:p>
          <a:endParaRPr lang="zh-TW" altLang="en-US" sz="2200"/>
        </a:p>
      </dgm:t>
    </dgm:pt>
    <dgm:pt modelId="{10FFA7D6-CC39-4CD2-9B3E-E05C9E08D9E6}" type="sibTrans" cxnId="{3EDCB476-B16F-48D3-815A-1540A4981F1D}">
      <dgm:prSet/>
      <dgm:spPr/>
      <dgm:t>
        <a:bodyPr/>
        <a:lstStyle/>
        <a:p>
          <a:endParaRPr lang="zh-TW" altLang="en-US" sz="2200"/>
        </a:p>
      </dgm:t>
    </dgm:pt>
    <dgm:pt modelId="{58FABD69-651F-4287-95E5-AA4BF038422A}" type="pres">
      <dgm:prSet presAssocID="{036C197C-4206-4795-9948-D2BA59D5F1C1}" presName="linearFlow" presStyleCnt="0">
        <dgm:presLayoutVars>
          <dgm:dir/>
          <dgm:animLvl val="lvl"/>
          <dgm:resizeHandles val="exact"/>
        </dgm:presLayoutVars>
      </dgm:prSet>
      <dgm:spPr/>
      <dgm:t>
        <a:bodyPr/>
        <a:lstStyle/>
        <a:p>
          <a:endParaRPr lang="zh-TW" altLang="en-US"/>
        </a:p>
      </dgm:t>
    </dgm:pt>
    <dgm:pt modelId="{09E1F44F-E99E-4E2A-BB58-414B8A460CB1}" type="pres">
      <dgm:prSet presAssocID="{E5893C68-1BD5-4267-B72C-6DADD9FD90EB}" presName="composite" presStyleCnt="0"/>
      <dgm:spPr/>
    </dgm:pt>
    <dgm:pt modelId="{B3DEA5B9-10EA-4AF0-89BD-1E21B36A482B}" type="pres">
      <dgm:prSet presAssocID="{E5893C68-1BD5-4267-B72C-6DADD9FD90EB}" presName="parentText" presStyleLbl="alignNode1" presStyleIdx="0" presStyleCnt="6">
        <dgm:presLayoutVars>
          <dgm:chMax val="1"/>
          <dgm:bulletEnabled val="1"/>
        </dgm:presLayoutVars>
      </dgm:prSet>
      <dgm:spPr/>
      <dgm:t>
        <a:bodyPr/>
        <a:lstStyle/>
        <a:p>
          <a:endParaRPr lang="zh-TW" altLang="en-US"/>
        </a:p>
      </dgm:t>
    </dgm:pt>
    <dgm:pt modelId="{04F5E420-1212-46E6-8026-708C064F07FF}" type="pres">
      <dgm:prSet presAssocID="{E5893C68-1BD5-4267-B72C-6DADD9FD90EB}" presName="descendantText" presStyleLbl="alignAcc1" presStyleIdx="0" presStyleCnt="6">
        <dgm:presLayoutVars>
          <dgm:bulletEnabled val="1"/>
        </dgm:presLayoutVars>
      </dgm:prSet>
      <dgm:spPr/>
      <dgm:t>
        <a:bodyPr/>
        <a:lstStyle/>
        <a:p>
          <a:endParaRPr lang="zh-TW" altLang="en-US"/>
        </a:p>
      </dgm:t>
    </dgm:pt>
    <dgm:pt modelId="{E9156291-1DDD-49FA-98F9-597BD9E0F7A4}" type="pres">
      <dgm:prSet presAssocID="{1FB423E8-B673-4470-A98E-6FE460569930}" presName="sp" presStyleCnt="0"/>
      <dgm:spPr/>
    </dgm:pt>
    <dgm:pt modelId="{0662C7B2-2C76-4264-9A0C-77A1101E3397}" type="pres">
      <dgm:prSet presAssocID="{CDF9502C-DE04-4A7C-AE48-54A09AAC8556}" presName="composite" presStyleCnt="0"/>
      <dgm:spPr/>
    </dgm:pt>
    <dgm:pt modelId="{5916FAB3-306E-403F-AA01-AB4C966A88D7}" type="pres">
      <dgm:prSet presAssocID="{CDF9502C-DE04-4A7C-AE48-54A09AAC8556}" presName="parentText" presStyleLbl="alignNode1" presStyleIdx="1" presStyleCnt="6">
        <dgm:presLayoutVars>
          <dgm:chMax val="1"/>
          <dgm:bulletEnabled val="1"/>
        </dgm:presLayoutVars>
      </dgm:prSet>
      <dgm:spPr/>
      <dgm:t>
        <a:bodyPr/>
        <a:lstStyle/>
        <a:p>
          <a:endParaRPr lang="zh-TW" altLang="en-US"/>
        </a:p>
      </dgm:t>
    </dgm:pt>
    <dgm:pt modelId="{7D40276F-1704-4B7D-823D-01C03A5BAACB}" type="pres">
      <dgm:prSet presAssocID="{CDF9502C-DE04-4A7C-AE48-54A09AAC8556}" presName="descendantText" presStyleLbl="alignAcc1" presStyleIdx="1" presStyleCnt="6">
        <dgm:presLayoutVars>
          <dgm:bulletEnabled val="1"/>
        </dgm:presLayoutVars>
      </dgm:prSet>
      <dgm:spPr/>
      <dgm:t>
        <a:bodyPr/>
        <a:lstStyle/>
        <a:p>
          <a:endParaRPr lang="zh-TW" altLang="en-US"/>
        </a:p>
      </dgm:t>
    </dgm:pt>
    <dgm:pt modelId="{EF58DA25-7780-442A-8E60-260FC7AB98BE}" type="pres">
      <dgm:prSet presAssocID="{F3F35025-A986-4362-A8BA-D75F5CA43B86}" presName="sp" presStyleCnt="0"/>
      <dgm:spPr/>
    </dgm:pt>
    <dgm:pt modelId="{FEF112D0-3D2F-4033-BB5A-071F105B7902}" type="pres">
      <dgm:prSet presAssocID="{D6591731-9674-4D1A-A355-47ACD9F2BB60}" presName="composite" presStyleCnt="0"/>
      <dgm:spPr/>
    </dgm:pt>
    <dgm:pt modelId="{C5A4F9F9-9B51-45BF-AF67-A17DCD8431D7}" type="pres">
      <dgm:prSet presAssocID="{D6591731-9674-4D1A-A355-47ACD9F2BB60}" presName="parentText" presStyleLbl="alignNode1" presStyleIdx="2" presStyleCnt="6">
        <dgm:presLayoutVars>
          <dgm:chMax val="1"/>
          <dgm:bulletEnabled val="1"/>
        </dgm:presLayoutVars>
      </dgm:prSet>
      <dgm:spPr/>
      <dgm:t>
        <a:bodyPr/>
        <a:lstStyle/>
        <a:p>
          <a:endParaRPr lang="zh-TW" altLang="en-US"/>
        </a:p>
      </dgm:t>
    </dgm:pt>
    <dgm:pt modelId="{3B9F1B36-584C-4905-A1A3-FDC0F57A9BFC}" type="pres">
      <dgm:prSet presAssocID="{D6591731-9674-4D1A-A355-47ACD9F2BB60}" presName="descendantText" presStyleLbl="alignAcc1" presStyleIdx="2" presStyleCnt="6">
        <dgm:presLayoutVars>
          <dgm:bulletEnabled val="1"/>
        </dgm:presLayoutVars>
      </dgm:prSet>
      <dgm:spPr/>
      <dgm:t>
        <a:bodyPr/>
        <a:lstStyle/>
        <a:p>
          <a:endParaRPr lang="zh-TW" altLang="en-US"/>
        </a:p>
      </dgm:t>
    </dgm:pt>
    <dgm:pt modelId="{61A4AB51-4CA5-42C3-9DC7-2E4743B96A58}" type="pres">
      <dgm:prSet presAssocID="{38B45C0E-46A0-43A9-9FB2-F5DC2F5F385B}" presName="sp" presStyleCnt="0"/>
      <dgm:spPr/>
    </dgm:pt>
    <dgm:pt modelId="{72ECE6AC-3339-4A58-98A9-F11FFBCAB1AA}" type="pres">
      <dgm:prSet presAssocID="{1A47914D-CF8F-4F31-9D26-C671AE5B83D4}" presName="composite" presStyleCnt="0"/>
      <dgm:spPr/>
    </dgm:pt>
    <dgm:pt modelId="{D842AE18-0C35-40D0-BA49-B15223B14721}" type="pres">
      <dgm:prSet presAssocID="{1A47914D-CF8F-4F31-9D26-C671AE5B83D4}" presName="parentText" presStyleLbl="alignNode1" presStyleIdx="3" presStyleCnt="6">
        <dgm:presLayoutVars>
          <dgm:chMax val="1"/>
          <dgm:bulletEnabled val="1"/>
        </dgm:presLayoutVars>
      </dgm:prSet>
      <dgm:spPr/>
      <dgm:t>
        <a:bodyPr/>
        <a:lstStyle/>
        <a:p>
          <a:endParaRPr lang="zh-TW" altLang="en-US"/>
        </a:p>
      </dgm:t>
    </dgm:pt>
    <dgm:pt modelId="{2DA40F99-ACBA-4CBE-899B-30DD8A91FD81}" type="pres">
      <dgm:prSet presAssocID="{1A47914D-CF8F-4F31-9D26-C671AE5B83D4}" presName="descendantText" presStyleLbl="alignAcc1" presStyleIdx="3" presStyleCnt="6">
        <dgm:presLayoutVars>
          <dgm:bulletEnabled val="1"/>
        </dgm:presLayoutVars>
      </dgm:prSet>
      <dgm:spPr/>
      <dgm:t>
        <a:bodyPr/>
        <a:lstStyle/>
        <a:p>
          <a:endParaRPr lang="zh-TW" altLang="en-US"/>
        </a:p>
      </dgm:t>
    </dgm:pt>
    <dgm:pt modelId="{A3C91DA4-1ABE-4E7F-B3EE-E3500F66670D}" type="pres">
      <dgm:prSet presAssocID="{3508F689-74E6-4AC4-AE3B-34F26F51C6EF}" presName="sp" presStyleCnt="0"/>
      <dgm:spPr/>
    </dgm:pt>
    <dgm:pt modelId="{68B84C5C-DAC8-4E9D-AF9C-444BBB3546E8}" type="pres">
      <dgm:prSet presAssocID="{E612BA9C-EFDB-47EC-96F0-4DD1E6CCAA3F}" presName="composite" presStyleCnt="0"/>
      <dgm:spPr/>
    </dgm:pt>
    <dgm:pt modelId="{1EAF0E28-7D04-4D99-8AE5-120503333D28}" type="pres">
      <dgm:prSet presAssocID="{E612BA9C-EFDB-47EC-96F0-4DD1E6CCAA3F}" presName="parentText" presStyleLbl="alignNode1" presStyleIdx="4" presStyleCnt="6">
        <dgm:presLayoutVars>
          <dgm:chMax val="1"/>
          <dgm:bulletEnabled val="1"/>
        </dgm:presLayoutVars>
      </dgm:prSet>
      <dgm:spPr/>
      <dgm:t>
        <a:bodyPr/>
        <a:lstStyle/>
        <a:p>
          <a:endParaRPr lang="zh-TW" altLang="en-US"/>
        </a:p>
      </dgm:t>
    </dgm:pt>
    <dgm:pt modelId="{C44A6966-86CB-4011-8D6A-EB475738DC89}" type="pres">
      <dgm:prSet presAssocID="{E612BA9C-EFDB-47EC-96F0-4DD1E6CCAA3F}" presName="descendantText" presStyleLbl="alignAcc1" presStyleIdx="4" presStyleCnt="6">
        <dgm:presLayoutVars>
          <dgm:bulletEnabled val="1"/>
        </dgm:presLayoutVars>
      </dgm:prSet>
      <dgm:spPr/>
      <dgm:t>
        <a:bodyPr/>
        <a:lstStyle/>
        <a:p>
          <a:endParaRPr lang="zh-TW" altLang="en-US"/>
        </a:p>
      </dgm:t>
    </dgm:pt>
    <dgm:pt modelId="{656EA02C-4B1D-4484-9810-FCB149DA5626}" type="pres">
      <dgm:prSet presAssocID="{F7564E8B-A0E9-4A22-B233-AC980DD555D8}" presName="sp" presStyleCnt="0"/>
      <dgm:spPr/>
    </dgm:pt>
    <dgm:pt modelId="{27910B29-CFF3-412E-BAE4-8AAC8CE91E1C}" type="pres">
      <dgm:prSet presAssocID="{E9DD5618-1FA3-4498-A795-24A7351C2942}" presName="composite" presStyleCnt="0"/>
      <dgm:spPr/>
    </dgm:pt>
    <dgm:pt modelId="{D6FAF9A1-C9BC-4B0A-A635-E24FF24FED21}" type="pres">
      <dgm:prSet presAssocID="{E9DD5618-1FA3-4498-A795-24A7351C2942}" presName="parentText" presStyleLbl="alignNode1" presStyleIdx="5" presStyleCnt="6">
        <dgm:presLayoutVars>
          <dgm:chMax val="1"/>
          <dgm:bulletEnabled val="1"/>
        </dgm:presLayoutVars>
      </dgm:prSet>
      <dgm:spPr/>
      <dgm:t>
        <a:bodyPr/>
        <a:lstStyle/>
        <a:p>
          <a:endParaRPr lang="zh-TW" altLang="en-US"/>
        </a:p>
      </dgm:t>
    </dgm:pt>
    <dgm:pt modelId="{6DE5F4BB-F34B-4E84-A5A3-D555F8F5FE15}" type="pres">
      <dgm:prSet presAssocID="{E9DD5618-1FA3-4498-A795-24A7351C2942}" presName="descendantText" presStyleLbl="alignAcc1" presStyleIdx="5" presStyleCnt="6">
        <dgm:presLayoutVars>
          <dgm:bulletEnabled val="1"/>
        </dgm:presLayoutVars>
      </dgm:prSet>
      <dgm:spPr/>
      <dgm:t>
        <a:bodyPr/>
        <a:lstStyle/>
        <a:p>
          <a:endParaRPr lang="zh-TW" altLang="en-US"/>
        </a:p>
      </dgm:t>
    </dgm:pt>
  </dgm:ptLst>
  <dgm:cxnLst>
    <dgm:cxn modelId="{45478241-432E-48E2-BD21-35071A45C03D}" type="presOf" srcId="{CDF9502C-DE04-4A7C-AE48-54A09AAC8556}" destId="{5916FAB3-306E-403F-AA01-AB4C966A88D7}" srcOrd="0" destOrd="0" presId="urn:microsoft.com/office/officeart/2005/8/layout/chevron2"/>
    <dgm:cxn modelId="{A53487A2-F9FC-4682-8454-62CB886C7A70}" srcId="{1A47914D-CF8F-4F31-9D26-C671AE5B83D4}" destId="{59ADECBC-CAEA-46C7-91AD-43DC79F1039D}" srcOrd="0" destOrd="0" parTransId="{E7E4BA2A-1305-43F5-8F91-505AB71E0DA1}" sibTransId="{19379B45-8AA8-4501-9B92-B0EF0CEFAAC4}"/>
    <dgm:cxn modelId="{F5B75FBC-C96B-4525-BC7F-521BA5838BE8}" type="presOf" srcId="{E9DD5618-1FA3-4498-A795-24A7351C2942}" destId="{D6FAF9A1-C9BC-4B0A-A635-E24FF24FED21}" srcOrd="0" destOrd="0" presId="urn:microsoft.com/office/officeart/2005/8/layout/chevron2"/>
    <dgm:cxn modelId="{CDAD6978-75C4-40FD-AFE1-96E573582085}" type="presOf" srcId="{59ADECBC-CAEA-46C7-91AD-43DC79F1039D}" destId="{2DA40F99-ACBA-4CBE-899B-30DD8A91FD81}" srcOrd="0" destOrd="0" presId="urn:microsoft.com/office/officeart/2005/8/layout/chevron2"/>
    <dgm:cxn modelId="{7BFEF992-67D1-4E72-A43E-C6FFCD0B7E1A}" srcId="{D6591731-9674-4D1A-A355-47ACD9F2BB60}" destId="{4CC87B8E-CA67-45DE-90C1-2B4EC644EC89}" srcOrd="0" destOrd="0" parTransId="{2974A063-7F5B-4D26-96B4-1F84BFE78625}" sibTransId="{6108ECB2-BF41-41AA-A49F-5C28E6F68AFD}"/>
    <dgm:cxn modelId="{FBFC9BFE-4FE5-4F28-BDC9-F6673F61A58B}" type="presOf" srcId="{F7BFEFFD-3274-4D11-9733-B71BDFCB5A32}" destId="{6DE5F4BB-F34B-4E84-A5A3-D555F8F5FE15}" srcOrd="0" destOrd="0" presId="urn:microsoft.com/office/officeart/2005/8/layout/chevron2"/>
    <dgm:cxn modelId="{33D43215-0CCA-43AD-88E2-7B0914B85550}" type="presOf" srcId="{E612BA9C-EFDB-47EC-96F0-4DD1E6CCAA3F}" destId="{1EAF0E28-7D04-4D99-8AE5-120503333D28}" srcOrd="0" destOrd="0" presId="urn:microsoft.com/office/officeart/2005/8/layout/chevron2"/>
    <dgm:cxn modelId="{2B3A3AFB-475C-446D-B135-DD08D06C7ADF}" srcId="{E612BA9C-EFDB-47EC-96F0-4DD1E6CCAA3F}" destId="{590512FB-5EA9-401A-BC93-4C0E98EC898A}" srcOrd="0" destOrd="0" parTransId="{FEA6CCEA-4762-45A4-9FF5-2BFA9CDA2CD4}" sibTransId="{6FB97D4C-2897-4F3C-B6ED-B45A7894147A}"/>
    <dgm:cxn modelId="{96DF71CB-C7D3-4542-BCBE-DC81D19F0340}" type="presOf" srcId="{D6591731-9674-4D1A-A355-47ACD9F2BB60}" destId="{C5A4F9F9-9B51-45BF-AF67-A17DCD8431D7}" srcOrd="0" destOrd="0" presId="urn:microsoft.com/office/officeart/2005/8/layout/chevron2"/>
    <dgm:cxn modelId="{7CD2E022-05F1-4962-8082-57EBB368B8DA}" type="presOf" srcId="{036C197C-4206-4795-9948-D2BA59D5F1C1}" destId="{58FABD69-651F-4287-95E5-AA4BF038422A}" srcOrd="0" destOrd="0" presId="urn:microsoft.com/office/officeart/2005/8/layout/chevron2"/>
    <dgm:cxn modelId="{1F4F6FAD-E3F1-4471-95F0-211DEE5C00A0}" srcId="{036C197C-4206-4795-9948-D2BA59D5F1C1}" destId="{E5893C68-1BD5-4267-B72C-6DADD9FD90EB}" srcOrd="0" destOrd="0" parTransId="{3B15FB47-F82B-4207-91DA-7C4A486480E4}" sibTransId="{1FB423E8-B673-4470-A98E-6FE460569930}"/>
    <dgm:cxn modelId="{CCBF4C70-6B31-467D-A8D6-AA20750A8A69}" srcId="{E5893C68-1BD5-4267-B72C-6DADD9FD90EB}" destId="{E9AB7FC9-0DA7-43CF-A415-69917D00C2FD}" srcOrd="0" destOrd="0" parTransId="{2671B371-FAFD-4AFA-8ADB-9B977C95B905}" sibTransId="{0499BE22-EFE0-44CF-8A8A-5BFF5B18AA56}"/>
    <dgm:cxn modelId="{B708AE50-2FD5-4FE8-8503-312ED27D38F1}" srcId="{036C197C-4206-4795-9948-D2BA59D5F1C1}" destId="{D6591731-9674-4D1A-A355-47ACD9F2BB60}" srcOrd="2" destOrd="0" parTransId="{FDC4CF57-6A3C-4286-A92F-62C961F69D3B}" sibTransId="{38B45C0E-46A0-43A9-9FB2-F5DC2F5F385B}"/>
    <dgm:cxn modelId="{7DDF7161-0842-4232-993E-B6EDC7641D33}" type="presOf" srcId="{1A47914D-CF8F-4F31-9D26-C671AE5B83D4}" destId="{D842AE18-0C35-40D0-BA49-B15223B14721}" srcOrd="0" destOrd="0" presId="urn:microsoft.com/office/officeart/2005/8/layout/chevron2"/>
    <dgm:cxn modelId="{0E50EEF6-3502-47F6-94C1-61913BB1D166}" srcId="{036C197C-4206-4795-9948-D2BA59D5F1C1}" destId="{1A47914D-CF8F-4F31-9D26-C671AE5B83D4}" srcOrd="3" destOrd="0" parTransId="{F6DFA8ED-ECD7-4083-9EEB-064C7F34FD84}" sibTransId="{3508F689-74E6-4AC4-AE3B-34F26F51C6EF}"/>
    <dgm:cxn modelId="{9897B05C-5551-4702-ADA0-FC7868CBAFCD}" srcId="{CDF9502C-DE04-4A7C-AE48-54A09AAC8556}" destId="{8842518A-5BA5-4893-8BF6-0FD13E66B570}" srcOrd="0" destOrd="0" parTransId="{31D74165-250F-4223-9564-4648B381DF17}" sibTransId="{EBF37110-09D9-419A-B46F-FD26AEE71F23}"/>
    <dgm:cxn modelId="{BC0E1DC8-00A9-471C-BAF7-A94080E564C3}" srcId="{E9DD5618-1FA3-4498-A795-24A7351C2942}" destId="{F7BFEFFD-3274-4D11-9733-B71BDFCB5A32}" srcOrd="0" destOrd="0" parTransId="{E07DCB05-B96E-4D84-BE64-617E85A6DDC4}" sibTransId="{5E5B5C8C-C54E-4F18-BD20-925972C88C0E}"/>
    <dgm:cxn modelId="{3EDCB476-B16F-48D3-815A-1540A4981F1D}" srcId="{036C197C-4206-4795-9948-D2BA59D5F1C1}" destId="{E9DD5618-1FA3-4498-A795-24A7351C2942}" srcOrd="5" destOrd="0" parTransId="{DB1EF0C8-44CD-421A-8C88-E26DC0D20E56}" sibTransId="{10FFA7D6-CC39-4CD2-9B3E-E05C9E08D9E6}"/>
    <dgm:cxn modelId="{846DC967-F9E4-43E8-A50F-26B868753755}" type="presOf" srcId="{E5893C68-1BD5-4267-B72C-6DADD9FD90EB}" destId="{B3DEA5B9-10EA-4AF0-89BD-1E21B36A482B}" srcOrd="0" destOrd="0" presId="urn:microsoft.com/office/officeart/2005/8/layout/chevron2"/>
    <dgm:cxn modelId="{F5B71E2F-B7C3-40A2-B6E8-DDCCEB5A850D}" type="presOf" srcId="{590512FB-5EA9-401A-BC93-4C0E98EC898A}" destId="{C44A6966-86CB-4011-8D6A-EB475738DC89}" srcOrd="0" destOrd="0" presId="urn:microsoft.com/office/officeart/2005/8/layout/chevron2"/>
    <dgm:cxn modelId="{12AFB094-3378-4F44-AA9D-54E166A8639F}" srcId="{036C197C-4206-4795-9948-D2BA59D5F1C1}" destId="{CDF9502C-DE04-4A7C-AE48-54A09AAC8556}" srcOrd="1" destOrd="0" parTransId="{BFB6BAB0-266E-45EF-8324-1261C7B1E993}" sibTransId="{F3F35025-A986-4362-A8BA-D75F5CA43B86}"/>
    <dgm:cxn modelId="{C88226D4-C023-46ED-AB0A-A2B33BF6022E}" srcId="{036C197C-4206-4795-9948-D2BA59D5F1C1}" destId="{E612BA9C-EFDB-47EC-96F0-4DD1E6CCAA3F}" srcOrd="4" destOrd="0" parTransId="{20F0D47E-1FDA-458A-90E8-F2AE5E3644D5}" sibTransId="{F7564E8B-A0E9-4A22-B233-AC980DD555D8}"/>
    <dgm:cxn modelId="{F86C6381-4D79-4DD7-B5C4-B7AA925FFAF3}" type="presOf" srcId="{4CC87B8E-CA67-45DE-90C1-2B4EC644EC89}" destId="{3B9F1B36-584C-4905-A1A3-FDC0F57A9BFC}" srcOrd="0" destOrd="0" presId="urn:microsoft.com/office/officeart/2005/8/layout/chevron2"/>
    <dgm:cxn modelId="{DEB2E0F2-3594-4A19-A3DA-F6F618CD596D}" type="presOf" srcId="{8842518A-5BA5-4893-8BF6-0FD13E66B570}" destId="{7D40276F-1704-4B7D-823D-01C03A5BAACB}" srcOrd="0" destOrd="0" presId="urn:microsoft.com/office/officeart/2005/8/layout/chevron2"/>
    <dgm:cxn modelId="{75BAF31B-B38B-408F-8F63-5619A99BC080}" type="presOf" srcId="{E9AB7FC9-0DA7-43CF-A415-69917D00C2FD}" destId="{04F5E420-1212-46E6-8026-708C064F07FF}" srcOrd="0" destOrd="0" presId="urn:microsoft.com/office/officeart/2005/8/layout/chevron2"/>
    <dgm:cxn modelId="{68A19DB9-256A-486F-85B8-8054DD1F5912}" type="presParOf" srcId="{58FABD69-651F-4287-95E5-AA4BF038422A}" destId="{09E1F44F-E99E-4E2A-BB58-414B8A460CB1}" srcOrd="0" destOrd="0" presId="urn:microsoft.com/office/officeart/2005/8/layout/chevron2"/>
    <dgm:cxn modelId="{BC8F2DF7-760A-41D9-B485-66BFA5D27705}" type="presParOf" srcId="{09E1F44F-E99E-4E2A-BB58-414B8A460CB1}" destId="{B3DEA5B9-10EA-4AF0-89BD-1E21B36A482B}" srcOrd="0" destOrd="0" presId="urn:microsoft.com/office/officeart/2005/8/layout/chevron2"/>
    <dgm:cxn modelId="{31D792B7-3158-40BD-991A-04F7809B1350}" type="presParOf" srcId="{09E1F44F-E99E-4E2A-BB58-414B8A460CB1}" destId="{04F5E420-1212-46E6-8026-708C064F07FF}" srcOrd="1" destOrd="0" presId="urn:microsoft.com/office/officeart/2005/8/layout/chevron2"/>
    <dgm:cxn modelId="{2364D1E2-4C5F-4CD2-AB7E-E13B49159E2C}" type="presParOf" srcId="{58FABD69-651F-4287-95E5-AA4BF038422A}" destId="{E9156291-1DDD-49FA-98F9-597BD9E0F7A4}" srcOrd="1" destOrd="0" presId="urn:microsoft.com/office/officeart/2005/8/layout/chevron2"/>
    <dgm:cxn modelId="{0B852EAC-94E1-4456-BE0D-9B1E3C5A8F27}" type="presParOf" srcId="{58FABD69-651F-4287-95E5-AA4BF038422A}" destId="{0662C7B2-2C76-4264-9A0C-77A1101E3397}" srcOrd="2" destOrd="0" presId="urn:microsoft.com/office/officeart/2005/8/layout/chevron2"/>
    <dgm:cxn modelId="{B841F30A-DA1B-4FA2-83CC-DB1CC740E6A8}" type="presParOf" srcId="{0662C7B2-2C76-4264-9A0C-77A1101E3397}" destId="{5916FAB3-306E-403F-AA01-AB4C966A88D7}" srcOrd="0" destOrd="0" presId="urn:microsoft.com/office/officeart/2005/8/layout/chevron2"/>
    <dgm:cxn modelId="{0E01BA7B-9952-4797-B0A0-C42B32E5B360}" type="presParOf" srcId="{0662C7B2-2C76-4264-9A0C-77A1101E3397}" destId="{7D40276F-1704-4B7D-823D-01C03A5BAACB}" srcOrd="1" destOrd="0" presId="urn:microsoft.com/office/officeart/2005/8/layout/chevron2"/>
    <dgm:cxn modelId="{367B9E8C-83A9-4E16-AEDE-A803CA8A0D5C}" type="presParOf" srcId="{58FABD69-651F-4287-95E5-AA4BF038422A}" destId="{EF58DA25-7780-442A-8E60-260FC7AB98BE}" srcOrd="3" destOrd="0" presId="urn:microsoft.com/office/officeart/2005/8/layout/chevron2"/>
    <dgm:cxn modelId="{7B5D32CE-E3AB-46B5-AEFC-A8ADE414E84D}" type="presParOf" srcId="{58FABD69-651F-4287-95E5-AA4BF038422A}" destId="{FEF112D0-3D2F-4033-BB5A-071F105B7902}" srcOrd="4" destOrd="0" presId="urn:microsoft.com/office/officeart/2005/8/layout/chevron2"/>
    <dgm:cxn modelId="{C17359EA-EDF8-45A8-A723-F354B9C60A7B}" type="presParOf" srcId="{FEF112D0-3D2F-4033-BB5A-071F105B7902}" destId="{C5A4F9F9-9B51-45BF-AF67-A17DCD8431D7}" srcOrd="0" destOrd="0" presId="urn:microsoft.com/office/officeart/2005/8/layout/chevron2"/>
    <dgm:cxn modelId="{7A39526E-F840-4F05-BFB0-43110C5F3569}" type="presParOf" srcId="{FEF112D0-3D2F-4033-BB5A-071F105B7902}" destId="{3B9F1B36-584C-4905-A1A3-FDC0F57A9BFC}" srcOrd="1" destOrd="0" presId="urn:microsoft.com/office/officeart/2005/8/layout/chevron2"/>
    <dgm:cxn modelId="{26B1499F-56B2-495B-BA76-F465F94A1DEF}" type="presParOf" srcId="{58FABD69-651F-4287-95E5-AA4BF038422A}" destId="{61A4AB51-4CA5-42C3-9DC7-2E4743B96A58}" srcOrd="5" destOrd="0" presId="urn:microsoft.com/office/officeart/2005/8/layout/chevron2"/>
    <dgm:cxn modelId="{70933446-C9D1-4BE3-A400-1BD54A18B139}" type="presParOf" srcId="{58FABD69-651F-4287-95E5-AA4BF038422A}" destId="{72ECE6AC-3339-4A58-98A9-F11FFBCAB1AA}" srcOrd="6" destOrd="0" presId="urn:microsoft.com/office/officeart/2005/8/layout/chevron2"/>
    <dgm:cxn modelId="{A3B06C2C-E2D3-4BB4-8D1B-5C301B98DC82}" type="presParOf" srcId="{72ECE6AC-3339-4A58-98A9-F11FFBCAB1AA}" destId="{D842AE18-0C35-40D0-BA49-B15223B14721}" srcOrd="0" destOrd="0" presId="urn:microsoft.com/office/officeart/2005/8/layout/chevron2"/>
    <dgm:cxn modelId="{98DF38B8-0517-4D71-9BEE-9567D405A7F6}" type="presParOf" srcId="{72ECE6AC-3339-4A58-98A9-F11FFBCAB1AA}" destId="{2DA40F99-ACBA-4CBE-899B-30DD8A91FD81}" srcOrd="1" destOrd="0" presId="urn:microsoft.com/office/officeart/2005/8/layout/chevron2"/>
    <dgm:cxn modelId="{C9DC8C2C-227A-4893-BB92-D1C0EADD139E}" type="presParOf" srcId="{58FABD69-651F-4287-95E5-AA4BF038422A}" destId="{A3C91DA4-1ABE-4E7F-B3EE-E3500F66670D}" srcOrd="7" destOrd="0" presId="urn:microsoft.com/office/officeart/2005/8/layout/chevron2"/>
    <dgm:cxn modelId="{A653046D-5571-4F2B-A133-35021DF4E955}" type="presParOf" srcId="{58FABD69-651F-4287-95E5-AA4BF038422A}" destId="{68B84C5C-DAC8-4E9D-AF9C-444BBB3546E8}" srcOrd="8" destOrd="0" presId="urn:microsoft.com/office/officeart/2005/8/layout/chevron2"/>
    <dgm:cxn modelId="{C32AFA9A-280E-41C3-AA2B-9A335ABCAEF7}" type="presParOf" srcId="{68B84C5C-DAC8-4E9D-AF9C-444BBB3546E8}" destId="{1EAF0E28-7D04-4D99-8AE5-120503333D28}" srcOrd="0" destOrd="0" presId="urn:microsoft.com/office/officeart/2005/8/layout/chevron2"/>
    <dgm:cxn modelId="{3B8D4E99-E5DF-4C67-B41E-EBCB2F0FC62D}" type="presParOf" srcId="{68B84C5C-DAC8-4E9D-AF9C-444BBB3546E8}" destId="{C44A6966-86CB-4011-8D6A-EB475738DC89}" srcOrd="1" destOrd="0" presId="urn:microsoft.com/office/officeart/2005/8/layout/chevron2"/>
    <dgm:cxn modelId="{99889A7E-9176-4B8E-9A7C-12013E2615EC}" type="presParOf" srcId="{58FABD69-651F-4287-95E5-AA4BF038422A}" destId="{656EA02C-4B1D-4484-9810-FCB149DA5626}" srcOrd="9" destOrd="0" presId="urn:microsoft.com/office/officeart/2005/8/layout/chevron2"/>
    <dgm:cxn modelId="{A9EA7114-C3CB-48B2-9206-F8E5CB181479}" type="presParOf" srcId="{58FABD69-651F-4287-95E5-AA4BF038422A}" destId="{27910B29-CFF3-412E-BAE4-8AAC8CE91E1C}" srcOrd="10" destOrd="0" presId="urn:microsoft.com/office/officeart/2005/8/layout/chevron2"/>
    <dgm:cxn modelId="{AEEE5EC1-310B-487E-987F-58BBF46B26F0}" type="presParOf" srcId="{27910B29-CFF3-412E-BAE4-8AAC8CE91E1C}" destId="{D6FAF9A1-C9BC-4B0A-A635-E24FF24FED21}" srcOrd="0" destOrd="0" presId="urn:microsoft.com/office/officeart/2005/8/layout/chevron2"/>
    <dgm:cxn modelId="{CC5FECE6-9303-47B3-B751-0ECE5F8C2EF9}" type="presParOf" srcId="{27910B29-CFF3-412E-BAE4-8AAC8CE91E1C}" destId="{6DE5F4BB-F34B-4E84-A5A3-D555F8F5FE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16A2A-CCC6-4B1D-950F-B998CAF09739}">
      <dsp:nvSpPr>
        <dsp:cNvPr id="0" name=""/>
        <dsp:cNvSpPr/>
      </dsp:nvSpPr>
      <dsp:spPr>
        <a:xfrm>
          <a:off x="3505873" y="1795462"/>
          <a:ext cx="2235200" cy="2235200"/>
        </a:xfrm>
        <a:prstGeom prst="gear9">
          <a:avLst/>
        </a:prstGeom>
        <a:solidFill>
          <a:srgbClr val="FF99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a:t>共好</a:t>
          </a:r>
        </a:p>
      </dsp:txBody>
      <dsp:txXfrm>
        <a:off x="3955248" y="2319047"/>
        <a:ext cx="1336450" cy="1148939"/>
      </dsp:txXfrm>
    </dsp:sp>
    <dsp:sp modelId="{72F39A00-B6E1-4C1F-9123-AA182BF53624}">
      <dsp:nvSpPr>
        <dsp:cNvPr id="0" name=""/>
        <dsp:cNvSpPr/>
      </dsp:nvSpPr>
      <dsp:spPr>
        <a:xfrm>
          <a:off x="6084971" y="2803897"/>
          <a:ext cx="2801203" cy="98679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100000"/>
            </a:lnSpc>
            <a:spcBef>
              <a:spcPct val="0"/>
            </a:spcBef>
            <a:spcAft>
              <a:spcPts val="0"/>
            </a:spcAft>
            <a:buChar char="••"/>
          </a:pPr>
          <a:r>
            <a:rPr lang="zh-TW" altLang="en-US" sz="2200" kern="1200" dirty="0">
              <a:latin typeface="標楷體" panose="03000509000000000000" pitchFamily="65" charset="-120"/>
            </a:rPr>
            <a:t>提升自身專業知能</a:t>
          </a:r>
          <a:endParaRPr lang="zh-TW" altLang="en-US" sz="2200" kern="1200" dirty="0"/>
        </a:p>
        <a:p>
          <a:pPr marL="228600" lvl="1" indent="-228600" algn="l" defTabSz="977900">
            <a:lnSpc>
              <a:spcPct val="100000"/>
            </a:lnSpc>
            <a:spcBef>
              <a:spcPct val="0"/>
            </a:spcBef>
            <a:spcAft>
              <a:spcPts val="0"/>
            </a:spcAft>
            <a:buChar char="••"/>
          </a:pPr>
          <a:r>
            <a:rPr lang="zh-TW" altLang="en-US" sz="2200" kern="1200" dirty="0">
              <a:latin typeface="標楷體" panose="03000509000000000000" pitchFamily="65" charset="-120"/>
            </a:rPr>
            <a:t>提升學生學習成效</a:t>
          </a:r>
          <a:endParaRPr lang="zh-TW" altLang="en-US" sz="2200" kern="1200" dirty="0"/>
        </a:p>
      </dsp:txBody>
      <dsp:txXfrm>
        <a:off x="6113873" y="2832799"/>
        <a:ext cx="2743399" cy="928986"/>
      </dsp:txXfrm>
    </dsp:sp>
    <dsp:sp modelId="{FAE0280B-6CBB-4AAB-972E-5142CD448CF0}">
      <dsp:nvSpPr>
        <dsp:cNvPr id="0" name=""/>
        <dsp:cNvSpPr/>
      </dsp:nvSpPr>
      <dsp:spPr>
        <a:xfrm>
          <a:off x="2205374" y="1267142"/>
          <a:ext cx="1625600" cy="1625600"/>
        </a:xfrm>
        <a:prstGeom prst="gear6">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a:t>自發</a:t>
          </a:r>
        </a:p>
      </dsp:txBody>
      <dsp:txXfrm>
        <a:off x="2614624" y="1678865"/>
        <a:ext cx="807100" cy="802154"/>
      </dsp:txXfrm>
    </dsp:sp>
    <dsp:sp modelId="{D1918897-F0EB-4A17-8F3C-9FAB228E53F6}">
      <dsp:nvSpPr>
        <dsp:cNvPr id="0" name=""/>
        <dsp:cNvSpPr/>
      </dsp:nvSpPr>
      <dsp:spPr>
        <a:xfrm>
          <a:off x="0" y="2420814"/>
          <a:ext cx="2519255" cy="163026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977900">
            <a:lnSpc>
              <a:spcPct val="90000"/>
            </a:lnSpc>
            <a:spcBef>
              <a:spcPct val="0"/>
            </a:spcBef>
            <a:spcAft>
              <a:spcPct val="15000"/>
            </a:spcAft>
            <a:buChar char="••"/>
          </a:pPr>
          <a:r>
            <a:rPr lang="zh-TW" altLang="en-US" sz="2200" kern="1200" dirty="0"/>
            <a:t>主動參與社群</a:t>
          </a:r>
        </a:p>
        <a:p>
          <a:pPr marL="228600" lvl="1" indent="-228600" algn="l" defTabSz="977900">
            <a:lnSpc>
              <a:spcPct val="90000"/>
            </a:lnSpc>
            <a:spcBef>
              <a:spcPct val="0"/>
            </a:spcBef>
            <a:spcAft>
              <a:spcPct val="15000"/>
            </a:spcAft>
            <a:buChar char="••"/>
          </a:pPr>
          <a:r>
            <a:rPr lang="zh-TW" altLang="en-US" sz="2200" kern="1200" dirty="0"/>
            <a:t>主動充實多元文化與特殊教育之基本知能</a:t>
          </a:r>
        </a:p>
      </dsp:txBody>
      <dsp:txXfrm>
        <a:off x="47749" y="2468563"/>
        <a:ext cx="2423757" cy="1534768"/>
      </dsp:txXfrm>
    </dsp:sp>
    <dsp:sp modelId="{2D5A8265-DD30-4BE8-B4A0-A9809EA28BD5}">
      <dsp:nvSpPr>
        <dsp:cNvPr id="0" name=""/>
        <dsp:cNvSpPr/>
      </dsp:nvSpPr>
      <dsp:spPr>
        <a:xfrm rot="20700000">
          <a:off x="3115837" y="145644"/>
          <a:ext cx="1592756" cy="1592756"/>
        </a:xfrm>
        <a:prstGeom prst="gear6">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kern="1200" dirty="0"/>
            <a:t>互動</a:t>
          </a:r>
        </a:p>
      </dsp:txBody>
      <dsp:txXfrm rot="-20700000">
        <a:off x="3465175" y="494982"/>
        <a:ext cx="894080" cy="894080"/>
      </dsp:txXfrm>
    </dsp:sp>
    <dsp:sp modelId="{5864CE96-B33A-41F8-8E9A-50692BAE5481}">
      <dsp:nvSpPr>
        <dsp:cNvPr id="0" name=""/>
        <dsp:cNvSpPr/>
      </dsp:nvSpPr>
      <dsp:spPr>
        <a:xfrm>
          <a:off x="4754940" y="142571"/>
          <a:ext cx="3958297" cy="129021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t" anchorCtr="0">
          <a:noAutofit/>
        </a:bodyPr>
        <a:lstStyle/>
        <a:p>
          <a:pPr marL="228600" lvl="1" indent="-228600" algn="l" defTabSz="1066800">
            <a:lnSpc>
              <a:spcPct val="90000"/>
            </a:lnSpc>
            <a:spcBef>
              <a:spcPct val="0"/>
            </a:spcBef>
            <a:spcAft>
              <a:spcPts val="0"/>
            </a:spcAft>
            <a:buChar char="••"/>
          </a:pPr>
          <a:r>
            <a:rPr lang="zh-TW" altLang="en-US" sz="2200" kern="1200" dirty="0"/>
            <a:t>社群參與</a:t>
          </a:r>
          <a:endParaRPr lang="zh-TW" altLang="en-US" sz="2200" kern="1200" dirty="0">
            <a:latin typeface="Arial"/>
            <a:ea typeface="標楷體"/>
            <a:cs typeface="+mn-cs"/>
          </a:endParaRPr>
        </a:p>
        <a:p>
          <a:pPr marL="228600" lvl="1" indent="-228600" algn="l" defTabSz="1066800">
            <a:lnSpc>
              <a:spcPct val="90000"/>
            </a:lnSpc>
            <a:spcBef>
              <a:spcPct val="0"/>
            </a:spcBef>
            <a:spcAft>
              <a:spcPts val="0"/>
            </a:spcAft>
            <a:buChar char="••"/>
          </a:pPr>
          <a:r>
            <a:rPr lang="zh-TW" altLang="en-US" sz="2200" kern="1200" dirty="0"/>
            <a:t>專業成長社群</a:t>
          </a:r>
        </a:p>
        <a:p>
          <a:pPr marL="228600" lvl="1" indent="-228600" algn="l" defTabSz="1066800">
            <a:lnSpc>
              <a:spcPct val="90000"/>
            </a:lnSpc>
            <a:spcBef>
              <a:spcPct val="0"/>
            </a:spcBef>
            <a:spcAft>
              <a:spcPts val="0"/>
            </a:spcAft>
            <a:buChar char="••"/>
          </a:pPr>
          <a:r>
            <a:rPr lang="zh-TW" altLang="en-US" sz="2200" kern="1200" dirty="0"/>
            <a:t>生</a:t>
          </a:r>
          <a:r>
            <a:rPr lang="en-US" altLang="zh-TW" sz="2200" kern="1200" dirty="0"/>
            <a:t>‧</a:t>
          </a:r>
          <a:r>
            <a:rPr lang="zh-TW" altLang="en-US" sz="2200" kern="1200" dirty="0"/>
            <a:t>生</a:t>
          </a:r>
          <a:r>
            <a:rPr lang="en-US" altLang="zh-TW" sz="2200" kern="1200" dirty="0"/>
            <a:t>/</a:t>
          </a:r>
          <a:r>
            <a:rPr lang="zh-TW" altLang="en-US" sz="2200" kern="1200" dirty="0"/>
            <a:t>師</a:t>
          </a:r>
          <a:r>
            <a:rPr lang="en-US" altLang="zh-TW" sz="2200" kern="1200" dirty="0"/>
            <a:t>‧</a:t>
          </a:r>
          <a:r>
            <a:rPr lang="zh-TW" altLang="en-US" sz="2200" kern="1200" dirty="0"/>
            <a:t>師</a:t>
          </a:r>
          <a:r>
            <a:rPr lang="en-US" altLang="zh-TW" sz="2200" kern="1200" dirty="0"/>
            <a:t>/</a:t>
          </a:r>
          <a:r>
            <a:rPr lang="zh-TW" altLang="en-US" sz="2200" kern="1200" dirty="0"/>
            <a:t>師</a:t>
          </a:r>
          <a:r>
            <a:rPr lang="en-US" altLang="zh-TW" sz="2200" kern="1200" dirty="0"/>
            <a:t>‧</a:t>
          </a:r>
          <a:r>
            <a:rPr lang="zh-TW" altLang="en-US" sz="2200" kern="1200" dirty="0"/>
            <a:t>生交流</a:t>
          </a:r>
        </a:p>
      </dsp:txBody>
      <dsp:txXfrm>
        <a:off x="4792729" y="180360"/>
        <a:ext cx="3882719" cy="1214635"/>
      </dsp:txXfrm>
    </dsp:sp>
    <dsp:sp modelId="{0FDD5136-E5F3-4AA2-A830-6699AE6C8829}">
      <dsp:nvSpPr>
        <dsp:cNvPr id="0" name=""/>
        <dsp:cNvSpPr/>
      </dsp:nvSpPr>
      <dsp:spPr>
        <a:xfrm>
          <a:off x="3332447" y="1458983"/>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D85FA32-C1A8-4034-9A17-337729285C24}">
      <dsp:nvSpPr>
        <dsp:cNvPr id="0" name=""/>
        <dsp:cNvSpPr/>
      </dsp:nvSpPr>
      <dsp:spPr>
        <a:xfrm>
          <a:off x="1917411" y="908017"/>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C888C14-FC87-48C8-A46A-0BF738C34A86}">
      <dsp:nvSpPr>
        <dsp:cNvPr id="0" name=""/>
        <dsp:cNvSpPr/>
      </dsp:nvSpPr>
      <dsp:spPr>
        <a:xfrm>
          <a:off x="2800748" y="-202669"/>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1DC9F-88DA-401C-9B7F-D6BB25C71F32}">
      <dsp:nvSpPr>
        <dsp:cNvPr id="0" name=""/>
        <dsp:cNvSpPr/>
      </dsp:nvSpPr>
      <dsp:spPr>
        <a:xfrm>
          <a:off x="3435863" y="2450765"/>
          <a:ext cx="3127207" cy="2489279"/>
        </a:xfrm>
        <a:prstGeom prst="gear9">
          <a:avLst/>
        </a:prstGeom>
        <a:solidFill>
          <a:schemeClr val="accent1">
            <a:hueOff val="0"/>
            <a:satOff val="0"/>
            <a:lumOff val="0"/>
            <a:alphaOff val="0"/>
          </a:schemeClr>
        </a:solidFill>
        <a:ln w="25400" cap="flat" cmpd="sng" algn="ctr">
          <a:solidFill>
            <a:srgbClr val="8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zh-TW" altLang="zh-TW" sz="2500" b="1" kern="1200" dirty="0" smtClean="0">
              <a:solidFill>
                <a:schemeClr val="tx1"/>
              </a:solidFill>
              <a:latin typeface="標楷體" pitchFamily="65" charset="-120"/>
              <a:ea typeface="標楷體" pitchFamily="65" charset="-120"/>
            </a:rPr>
            <a:t>課程及教學與普通學生</a:t>
          </a:r>
          <a:r>
            <a:rPr lang="zh-TW" altLang="zh-TW" sz="2500" b="1" u="sng" kern="1200" dirty="0" smtClean="0">
              <a:solidFill>
                <a:schemeClr val="tx1"/>
              </a:solidFill>
              <a:latin typeface="標楷體" pitchFamily="65" charset="-120"/>
              <a:ea typeface="標楷體" pitchFamily="65" charset="-120"/>
            </a:rPr>
            <a:t>差異過大</a:t>
          </a:r>
          <a:endParaRPr lang="zh-TW" altLang="en-US" sz="2500" kern="1200" dirty="0">
            <a:solidFill>
              <a:schemeClr val="tx1"/>
            </a:solidFill>
          </a:endParaRPr>
        </a:p>
      </dsp:txBody>
      <dsp:txXfrm>
        <a:off x="4016893" y="3033867"/>
        <a:ext cx="1965147" cy="1279541"/>
      </dsp:txXfrm>
    </dsp:sp>
    <dsp:sp modelId="{FFE292A1-4EB0-4CCA-9AB6-BAEB4694D3D4}">
      <dsp:nvSpPr>
        <dsp:cNvPr id="0" name=""/>
        <dsp:cNvSpPr/>
      </dsp:nvSpPr>
      <dsp:spPr>
        <a:xfrm>
          <a:off x="529861" y="1021980"/>
          <a:ext cx="3090363" cy="3503982"/>
        </a:xfrm>
        <a:prstGeom prst="gear6">
          <a:avLst/>
        </a:prstGeom>
        <a:solidFill>
          <a:srgbClr val="FFC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tx1"/>
              </a:solidFill>
              <a:latin typeface="標楷體" pitchFamily="65" charset="-120"/>
              <a:ea typeface="標楷體" pitchFamily="65" charset="-120"/>
            </a:rPr>
            <a:t>僅以橫向連結進行主題式教學，卻</a:t>
          </a:r>
          <a:r>
            <a:rPr lang="zh-TW" altLang="en-US" sz="2000" b="1" u="sng" kern="1200" dirty="0" smtClean="0">
              <a:solidFill>
                <a:schemeClr val="tx1"/>
              </a:solidFill>
              <a:latin typeface="標楷體" pitchFamily="65" charset="-120"/>
              <a:ea typeface="標楷體" pitchFamily="65" charset="-120"/>
            </a:rPr>
            <a:t>缺乏縱向</a:t>
          </a:r>
          <a:r>
            <a:rPr lang="zh-TW" altLang="en-US" sz="2000" kern="1200" dirty="0" smtClean="0">
              <a:solidFill>
                <a:schemeClr val="tx1"/>
              </a:solidFill>
              <a:latin typeface="標楷體" pitchFamily="65" charset="-120"/>
              <a:ea typeface="標楷體" pitchFamily="65" charset="-120"/>
            </a:rPr>
            <a:t>之連結</a:t>
          </a:r>
          <a:endParaRPr lang="zh-TW" altLang="en-US" sz="2000" kern="1200" dirty="0">
            <a:solidFill>
              <a:schemeClr val="tx1"/>
            </a:solidFill>
          </a:endParaRPr>
        </a:p>
      </dsp:txBody>
      <dsp:txXfrm>
        <a:off x="1307869" y="1865714"/>
        <a:ext cx="1534347" cy="1816514"/>
      </dsp:txXfrm>
    </dsp:sp>
    <dsp:sp modelId="{83647FF2-09DD-40D7-83CE-E0C05B34B279}">
      <dsp:nvSpPr>
        <dsp:cNvPr id="0" name=""/>
        <dsp:cNvSpPr/>
      </dsp:nvSpPr>
      <dsp:spPr>
        <a:xfrm rot="20700000">
          <a:off x="3057257" y="-45393"/>
          <a:ext cx="3255998" cy="3091413"/>
        </a:xfrm>
        <a:prstGeom prst="gear6">
          <a:avLst/>
        </a:prstGeom>
        <a:solidFill>
          <a:srgbClr val="92D050"/>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TW" altLang="en-US" sz="2000" u="sng" kern="1200" dirty="0" smtClean="0">
              <a:solidFill>
                <a:schemeClr val="tx1"/>
              </a:solidFill>
              <a:latin typeface="標楷體" pitchFamily="65" charset="-120"/>
              <a:ea typeface="標楷體" pitchFamily="65" charset="-120"/>
            </a:rPr>
            <a:t>無階段</a:t>
          </a:r>
          <a:r>
            <a:rPr lang="zh-TW" altLang="en-US" sz="2000" kern="1200" dirty="0" smtClean="0">
              <a:solidFill>
                <a:schemeClr val="tx1"/>
              </a:solidFill>
              <a:latin typeface="標楷體" pitchFamily="65" charset="-120"/>
              <a:ea typeface="標楷體" pitchFamily="65" charset="-120"/>
            </a:rPr>
            <a:t>之差別，亦</a:t>
          </a:r>
          <a:r>
            <a:rPr lang="zh-TW" altLang="en-US" sz="2000" u="sng" kern="1200" dirty="0" smtClean="0">
              <a:solidFill>
                <a:schemeClr val="tx1"/>
              </a:solidFill>
              <a:latin typeface="標楷體" pitchFamily="65" charset="-120"/>
              <a:ea typeface="標楷體" pitchFamily="65" charset="-120"/>
            </a:rPr>
            <a:t>無可參考之能力指標</a:t>
          </a:r>
          <a:endParaRPr lang="zh-TW" altLang="en-US" sz="2000" kern="1200" dirty="0">
            <a:solidFill>
              <a:schemeClr val="tx1"/>
            </a:solidFill>
          </a:endParaRPr>
        </a:p>
      </dsp:txBody>
      <dsp:txXfrm rot="-20700000">
        <a:off x="3781154" y="622882"/>
        <a:ext cx="1808202" cy="1754862"/>
      </dsp:txXfrm>
    </dsp:sp>
    <dsp:sp modelId="{15468C5A-4016-4FFE-9067-9BACA4269D63}">
      <dsp:nvSpPr>
        <dsp:cNvPr id="0" name=""/>
        <dsp:cNvSpPr/>
      </dsp:nvSpPr>
      <dsp:spPr>
        <a:xfrm>
          <a:off x="4320467" y="2016213"/>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04B894-783F-4F8B-8944-086B1EA16760}">
      <dsp:nvSpPr>
        <dsp:cNvPr id="0" name=""/>
        <dsp:cNvSpPr/>
      </dsp:nvSpPr>
      <dsp:spPr>
        <a:xfrm>
          <a:off x="1152121" y="72004"/>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70000-3A82-45F8-839D-B4D8A585A1B1}">
      <dsp:nvSpPr>
        <dsp:cNvPr id="0" name=""/>
        <dsp:cNvSpPr/>
      </dsp:nvSpPr>
      <dsp:spPr>
        <a:xfrm>
          <a:off x="2952327" y="-144015"/>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A8E4-A1B3-42D4-B90D-904782AF9D5C}">
      <dsp:nvSpPr>
        <dsp:cNvPr id="0" name=""/>
        <dsp:cNvSpPr/>
      </dsp:nvSpPr>
      <dsp:spPr>
        <a:xfrm>
          <a:off x="-128161" y="118564"/>
          <a:ext cx="6394179" cy="5665786"/>
        </a:xfrm>
        <a:prstGeom prst="circularArrow">
          <a:avLst>
            <a:gd name="adj1" fmla="val 5274"/>
            <a:gd name="adj2" fmla="val 312630"/>
            <a:gd name="adj3" fmla="val 14263872"/>
            <a:gd name="adj4" fmla="val 17106134"/>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7C9EEF-931A-4C38-9D85-7888DC5FCCE1}">
      <dsp:nvSpPr>
        <dsp:cNvPr id="0" name=""/>
        <dsp:cNvSpPr/>
      </dsp:nvSpPr>
      <dsp:spPr>
        <a:xfrm>
          <a:off x="2013736" y="-42711"/>
          <a:ext cx="2110382" cy="1393084"/>
        </a:xfrm>
        <a:prstGeom prst="roundRect">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標楷體" pitchFamily="65" charset="-120"/>
            </a:rPr>
            <a:t>各學程與階段間安置與</a:t>
          </a:r>
          <a:r>
            <a:rPr lang="zh-TW" altLang="en-US" sz="2400" b="1" kern="1200" dirty="0" smtClean="0">
              <a:solidFill>
                <a:srgbClr val="C00000"/>
              </a:solidFill>
              <a:latin typeface="標楷體" pitchFamily="65" charset="-120"/>
            </a:rPr>
            <a:t>銜接</a:t>
          </a:r>
          <a:r>
            <a:rPr lang="zh-TW" altLang="en-US" sz="2400" kern="1200" dirty="0" smtClean="0">
              <a:solidFill>
                <a:schemeClr val="tx1"/>
              </a:solidFill>
              <a:latin typeface="標楷體" pitchFamily="65" charset="-120"/>
            </a:rPr>
            <a:t>的困難</a:t>
          </a:r>
          <a:endParaRPr lang="zh-TW" altLang="en-US" sz="2400" kern="1200" dirty="0">
            <a:solidFill>
              <a:schemeClr val="tx1"/>
            </a:solidFill>
          </a:endParaRPr>
        </a:p>
      </dsp:txBody>
      <dsp:txXfrm>
        <a:off x="2081741" y="25294"/>
        <a:ext cx="1974372" cy="1257074"/>
      </dsp:txXfrm>
    </dsp:sp>
    <dsp:sp modelId="{56157C89-B468-480C-8737-D79CB3B94D14}">
      <dsp:nvSpPr>
        <dsp:cNvPr id="0" name=""/>
        <dsp:cNvSpPr/>
      </dsp:nvSpPr>
      <dsp:spPr>
        <a:xfrm>
          <a:off x="3982993" y="1368599"/>
          <a:ext cx="2110382" cy="1579705"/>
        </a:xfrm>
        <a:prstGeom prst="roundRect">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u="sng" kern="1200" dirty="0" smtClean="0">
              <a:solidFill>
                <a:srgbClr val="FF0000"/>
              </a:solidFill>
              <a:latin typeface="標楷體" pitchFamily="65" charset="-120"/>
            </a:rPr>
            <a:t>職業教育</a:t>
          </a:r>
          <a:r>
            <a:rPr lang="zh-TW" altLang="en-US" sz="2400" b="1" kern="1200" dirty="0" smtClean="0">
              <a:solidFill>
                <a:srgbClr val="FF0000"/>
              </a:solidFill>
              <a:latin typeface="標楷體" pitchFamily="65" charset="-120"/>
            </a:rPr>
            <a:t>課程</a:t>
          </a:r>
          <a:r>
            <a:rPr lang="zh-TW" altLang="en-US" sz="2400" b="1" kern="1200" dirty="0" smtClean="0">
              <a:solidFill>
                <a:schemeClr val="tx1"/>
              </a:solidFill>
              <a:latin typeface="標楷體" pitchFamily="65" charset="-120"/>
            </a:rPr>
            <a:t>過多</a:t>
          </a:r>
          <a:endParaRPr lang="zh-TW" altLang="en-US" sz="2400" b="1" kern="1200" dirty="0">
            <a:solidFill>
              <a:schemeClr val="tx1"/>
            </a:solidFill>
          </a:endParaRPr>
        </a:p>
      </dsp:txBody>
      <dsp:txXfrm>
        <a:off x="4060108" y="1445714"/>
        <a:ext cx="1956152" cy="1425475"/>
      </dsp:txXfrm>
    </dsp:sp>
    <dsp:sp modelId="{60583390-80BA-420D-B7BE-4BCDD3A290CD}">
      <dsp:nvSpPr>
        <dsp:cNvPr id="0" name=""/>
        <dsp:cNvSpPr/>
      </dsp:nvSpPr>
      <dsp:spPr>
        <a:xfrm>
          <a:off x="3984230" y="3096382"/>
          <a:ext cx="2110382" cy="1291670"/>
        </a:xfrm>
        <a:prstGeom prst="roundRect">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solidFill>
                <a:schemeClr val="tx1">
                  <a:lumMod val="95000"/>
                  <a:lumOff val="5000"/>
                </a:schemeClr>
              </a:solidFill>
              <a:latin typeface="標楷體" pitchFamily="65" charset="-120"/>
            </a:rPr>
            <a:t>忽略</a:t>
          </a:r>
          <a:r>
            <a:rPr lang="zh-TW" altLang="en-US" sz="2400" b="1" kern="1200" dirty="0" smtClean="0">
              <a:solidFill>
                <a:schemeClr val="tx1"/>
              </a:solidFill>
              <a:latin typeface="標楷體" pitchFamily="65" charset="-120"/>
            </a:rPr>
            <a:t>學生</a:t>
          </a:r>
          <a:r>
            <a:rPr lang="zh-TW" altLang="en-US" sz="2400" b="1" kern="1200" dirty="0" smtClean="0">
              <a:solidFill>
                <a:srgbClr val="FF0000"/>
              </a:solidFill>
              <a:latin typeface="標楷體" pitchFamily="65" charset="-120"/>
            </a:rPr>
            <a:t>在</a:t>
          </a:r>
          <a:r>
            <a:rPr lang="zh-TW" altLang="en-US" sz="2400" b="1" u="sng" kern="1200" dirty="0" smtClean="0">
              <a:solidFill>
                <a:srgbClr val="FF0000"/>
              </a:solidFill>
              <a:latin typeface="標楷體" pitchFamily="65" charset="-120"/>
            </a:rPr>
            <a:t>非</a:t>
          </a:r>
          <a:r>
            <a:rPr lang="zh-TW" altLang="en-US" sz="2400" b="1" kern="1200" dirty="0" smtClean="0">
              <a:solidFill>
                <a:srgbClr val="FF0000"/>
              </a:solidFill>
              <a:latin typeface="標楷體" pitchFamily="65" charset="-120"/>
            </a:rPr>
            <a:t>六大領域之課程需求</a:t>
          </a:r>
          <a:endParaRPr lang="zh-TW" altLang="en-US" sz="2400" kern="1200" dirty="0"/>
        </a:p>
      </dsp:txBody>
      <dsp:txXfrm>
        <a:off x="4047284" y="3159436"/>
        <a:ext cx="1984274" cy="1165562"/>
      </dsp:txXfrm>
    </dsp:sp>
    <dsp:sp modelId="{FAF2BF14-E0FC-4BCE-8095-FA18B5D926EF}">
      <dsp:nvSpPr>
        <dsp:cNvPr id="0" name=""/>
        <dsp:cNvSpPr/>
      </dsp:nvSpPr>
      <dsp:spPr>
        <a:xfrm>
          <a:off x="2111896" y="4333096"/>
          <a:ext cx="2110382" cy="1681130"/>
        </a:xfrm>
        <a:prstGeom prst="roundRect">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u="sng" kern="1200" dirty="0" smtClean="0">
              <a:solidFill>
                <a:schemeClr val="tx1">
                  <a:lumMod val="95000"/>
                  <a:lumOff val="5000"/>
                </a:schemeClr>
              </a:solidFill>
              <a:latin typeface="標楷體" pitchFamily="65" charset="-120"/>
            </a:rPr>
            <a:t>無規劃</a:t>
          </a:r>
          <a:r>
            <a:rPr lang="zh-TW" altLang="en-US" sz="2400" b="1" u="sng" kern="1200" dirty="0" smtClean="0">
              <a:solidFill>
                <a:srgbClr val="FF0000"/>
              </a:solidFill>
              <a:latin typeface="標楷體" pitchFamily="65" charset="-120"/>
            </a:rPr>
            <a:t>功能性動作訓練</a:t>
          </a:r>
          <a:r>
            <a:rPr lang="zh-TW" altLang="en-US" sz="2400" b="1" kern="1200" dirty="0" smtClean="0">
              <a:solidFill>
                <a:srgbClr val="FF0000"/>
              </a:solidFill>
              <a:latin typeface="標楷體" pitchFamily="65" charset="-120"/>
            </a:rPr>
            <a:t>與</a:t>
          </a:r>
          <a:r>
            <a:rPr lang="zh-TW" altLang="en-US" sz="2400" b="1" u="sng" kern="1200" dirty="0" smtClean="0">
              <a:solidFill>
                <a:srgbClr val="FF0000"/>
              </a:solidFill>
              <a:latin typeface="標楷體" pitchFamily="65" charset="-120"/>
            </a:rPr>
            <a:t>輔助科技應用</a:t>
          </a:r>
          <a:endParaRPr lang="zh-TW" altLang="en-US" sz="2400" kern="1200" dirty="0"/>
        </a:p>
      </dsp:txBody>
      <dsp:txXfrm>
        <a:off x="2193962" y="4415162"/>
        <a:ext cx="1946250" cy="1516998"/>
      </dsp:txXfrm>
    </dsp:sp>
    <dsp:sp modelId="{76070989-8E6D-4E01-B257-0FB4C60B533C}">
      <dsp:nvSpPr>
        <dsp:cNvPr id="0" name=""/>
        <dsp:cNvSpPr/>
      </dsp:nvSpPr>
      <dsp:spPr>
        <a:xfrm>
          <a:off x="23545" y="2816360"/>
          <a:ext cx="2110382" cy="1732655"/>
        </a:xfrm>
        <a:prstGeom prst="roundRect">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標楷體" pitchFamily="65" charset="-120"/>
            </a:rPr>
            <a:t>過度強調</a:t>
          </a:r>
          <a:r>
            <a:rPr lang="zh-TW" altLang="en-US" sz="2400" b="1" u="sng" kern="1200" dirty="0" smtClean="0">
              <a:solidFill>
                <a:srgbClr val="FF0000"/>
              </a:solidFill>
              <a:latin typeface="標楷體" pitchFamily="65" charset="-120"/>
            </a:rPr>
            <a:t>功能性課程</a:t>
          </a:r>
          <a:r>
            <a:rPr lang="zh-TW" altLang="en-US" sz="2400" kern="1200" dirty="0" smtClean="0">
              <a:solidFill>
                <a:schemeClr val="tx1"/>
              </a:solidFill>
              <a:latin typeface="標楷體" pitchFamily="65" charset="-120"/>
            </a:rPr>
            <a:t>中的降低水準課程</a:t>
          </a:r>
          <a:endParaRPr lang="zh-TW" altLang="en-US" sz="2400" kern="1200" dirty="0">
            <a:solidFill>
              <a:schemeClr val="tx1"/>
            </a:solidFill>
          </a:endParaRPr>
        </a:p>
      </dsp:txBody>
      <dsp:txXfrm>
        <a:off x="108126" y="2900941"/>
        <a:ext cx="1941220" cy="1563493"/>
      </dsp:txXfrm>
    </dsp:sp>
    <dsp:sp modelId="{3E24CD13-7F14-46C7-B1E4-A653C11085A7}">
      <dsp:nvSpPr>
        <dsp:cNvPr id="0" name=""/>
        <dsp:cNvSpPr/>
      </dsp:nvSpPr>
      <dsp:spPr>
        <a:xfrm>
          <a:off x="23547" y="1092519"/>
          <a:ext cx="2110382" cy="1550920"/>
        </a:xfrm>
        <a:prstGeom prst="roundRect">
          <a:avLst/>
        </a:prstGeom>
        <a:solidFill>
          <a:schemeClr val="accent1">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u="sng" kern="1200" dirty="0" smtClean="0">
              <a:solidFill>
                <a:schemeClr val="tx1">
                  <a:lumMod val="95000"/>
                  <a:lumOff val="5000"/>
                </a:schemeClr>
              </a:solidFill>
              <a:latin typeface="+mn-ea"/>
              <a:ea typeface="+mn-ea"/>
            </a:rPr>
            <a:t>忽略了</a:t>
          </a:r>
          <a:r>
            <a:rPr lang="zh-TW" altLang="en-US" sz="2400" u="sng" kern="1200" dirty="0" smtClean="0">
              <a:solidFill>
                <a:srgbClr val="FF0000"/>
              </a:solidFill>
              <a:latin typeface="+mn-ea"/>
              <a:ea typeface="+mn-ea"/>
            </a:rPr>
            <a:t>與</a:t>
          </a:r>
          <a:r>
            <a:rPr lang="zh-TW" altLang="en-US" sz="2400" b="1" u="sng" kern="1200" dirty="0" smtClean="0">
              <a:solidFill>
                <a:schemeClr val="tx1"/>
              </a:solidFill>
              <a:latin typeface="+mn-ea"/>
              <a:ea typeface="+mn-ea"/>
            </a:rPr>
            <a:t>普通教育</a:t>
          </a:r>
          <a:r>
            <a:rPr lang="zh-TW" altLang="en-US" sz="2400" u="sng" kern="1200" dirty="0" smtClean="0">
              <a:solidFill>
                <a:srgbClr val="FF0000"/>
              </a:solidFill>
              <a:latin typeface="+mn-ea"/>
              <a:ea typeface="+mn-ea"/>
            </a:rPr>
            <a:t>課程的連接</a:t>
          </a:r>
          <a:endParaRPr lang="zh-TW" altLang="en-US" sz="2400" kern="1200" dirty="0">
            <a:latin typeface="+mn-ea"/>
            <a:ea typeface="+mn-ea"/>
          </a:endParaRPr>
        </a:p>
      </dsp:txBody>
      <dsp:txXfrm>
        <a:off x="99257" y="1168229"/>
        <a:ext cx="1958962" cy="1399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E66B3-A970-4B7E-BBD7-14FEBEA1533A}">
      <dsp:nvSpPr>
        <dsp:cNvPr id="0" name=""/>
        <dsp:cNvSpPr/>
      </dsp:nvSpPr>
      <dsp:spPr>
        <a:xfrm>
          <a:off x="2975778" y="-244007"/>
          <a:ext cx="2018638" cy="1403238"/>
        </a:xfrm>
        <a:prstGeom prst="roundRect">
          <a:avLst/>
        </a:prstGeom>
        <a:solidFill>
          <a:schemeClr val="accent1">
            <a:hueOff val="0"/>
            <a:satOff val="0"/>
            <a:lumOff val="0"/>
            <a:alphaOff val="0"/>
          </a:schemeClr>
        </a:solidFill>
        <a:ln w="25400" cap="flat" cmpd="sng" algn="ctr">
          <a:solidFill>
            <a:schemeClr val="tx1">
              <a:lumMod val="50000"/>
              <a:lumOff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solidFill>
                <a:srgbClr val="C00000"/>
              </a:solidFill>
            </a:rPr>
            <a:t>第一學習階段</a:t>
          </a:r>
          <a:endParaRPr lang="en-US" altLang="zh-TW" sz="2100" kern="1200" dirty="0" smtClean="0">
            <a:solidFill>
              <a:srgbClr val="C00000"/>
            </a:solidFill>
          </a:endParaRPr>
        </a:p>
        <a:p>
          <a:pPr lvl="0" algn="ctr" defTabSz="933450">
            <a:lnSpc>
              <a:spcPct val="90000"/>
            </a:lnSpc>
            <a:spcBef>
              <a:spcPct val="0"/>
            </a:spcBef>
            <a:spcAft>
              <a:spcPct val="35000"/>
            </a:spcAft>
          </a:pPr>
          <a:r>
            <a:rPr lang="zh-TW" altLang="en-US" sz="2100" u="sng" kern="1200" dirty="0" smtClean="0">
              <a:solidFill>
                <a:srgbClr val="C00000"/>
              </a:solidFill>
            </a:rPr>
            <a:t>小一、二</a:t>
          </a:r>
          <a:endParaRPr lang="zh-TW" altLang="en-US" sz="2100" u="sng" kern="1200" dirty="0">
            <a:solidFill>
              <a:srgbClr val="C00000"/>
            </a:solidFill>
          </a:endParaRPr>
        </a:p>
      </dsp:txBody>
      <dsp:txXfrm>
        <a:off x="3044278" y="-175507"/>
        <a:ext cx="1881638" cy="1266238"/>
      </dsp:txXfrm>
    </dsp:sp>
    <dsp:sp modelId="{A39F9B45-286D-48FA-89F0-E6F0367606BC}">
      <dsp:nvSpPr>
        <dsp:cNvPr id="0" name=""/>
        <dsp:cNvSpPr/>
      </dsp:nvSpPr>
      <dsp:spPr>
        <a:xfrm>
          <a:off x="1957826" y="457611"/>
          <a:ext cx="4054540" cy="4054540"/>
        </a:xfrm>
        <a:custGeom>
          <a:avLst/>
          <a:gdLst/>
          <a:ahLst/>
          <a:cxnLst/>
          <a:rect l="0" t="0" r="0" b="0"/>
          <a:pathLst>
            <a:path>
              <a:moveTo>
                <a:pt x="3043073" y="272856"/>
              </a:moveTo>
              <a:arcTo wR="2027270" hR="2027270" stAng="18004247" swAng="12512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490A02-42B5-4CEB-A53B-90BC4B9F30E9}">
      <dsp:nvSpPr>
        <dsp:cNvPr id="0" name=""/>
        <dsp:cNvSpPr/>
      </dsp:nvSpPr>
      <dsp:spPr>
        <a:xfrm>
          <a:off x="4789684" y="1212815"/>
          <a:ext cx="2246922" cy="1291211"/>
        </a:xfrm>
        <a:prstGeom prst="roundRect">
          <a:avLst/>
        </a:prstGeom>
        <a:solidFill>
          <a:srgbClr val="FFC000"/>
        </a:solidFill>
        <a:ln w="25400" cap="flat" cmpd="sng" algn="ctr">
          <a:solidFill>
            <a:srgbClr val="005A5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solidFill>
                <a:srgbClr val="C00000"/>
              </a:solidFill>
            </a:rPr>
            <a:t>第二學習階段</a:t>
          </a:r>
          <a:endParaRPr lang="en-US" altLang="zh-TW" sz="2100" kern="1200" dirty="0" smtClean="0">
            <a:solidFill>
              <a:srgbClr val="C00000"/>
            </a:solidFill>
          </a:endParaRPr>
        </a:p>
        <a:p>
          <a:pPr lvl="0" algn="ctr" defTabSz="933450">
            <a:lnSpc>
              <a:spcPct val="90000"/>
            </a:lnSpc>
            <a:spcBef>
              <a:spcPct val="0"/>
            </a:spcBef>
            <a:spcAft>
              <a:spcPct val="35000"/>
            </a:spcAft>
          </a:pPr>
          <a:r>
            <a:rPr lang="zh-TW" altLang="en-US" sz="2100" u="sng" kern="1200" dirty="0" smtClean="0">
              <a:solidFill>
                <a:srgbClr val="C00000"/>
              </a:solidFill>
            </a:rPr>
            <a:t>小三、四</a:t>
          </a:r>
          <a:endParaRPr lang="zh-TW" altLang="en-US" sz="2100" u="sng" kern="1200" dirty="0">
            <a:solidFill>
              <a:srgbClr val="C00000"/>
            </a:solidFill>
          </a:endParaRPr>
        </a:p>
      </dsp:txBody>
      <dsp:txXfrm>
        <a:off x="4852716" y="1275847"/>
        <a:ext cx="2120858" cy="1165147"/>
      </dsp:txXfrm>
    </dsp:sp>
    <dsp:sp modelId="{4C5D48F6-3B40-4A5E-BE5E-D829BF5BD4F7}">
      <dsp:nvSpPr>
        <dsp:cNvPr id="0" name=""/>
        <dsp:cNvSpPr/>
      </dsp:nvSpPr>
      <dsp:spPr>
        <a:xfrm>
          <a:off x="1957852" y="455061"/>
          <a:ext cx="4054540" cy="4054540"/>
        </a:xfrm>
        <a:custGeom>
          <a:avLst/>
          <a:gdLst/>
          <a:ahLst/>
          <a:cxnLst/>
          <a:rect l="0" t="0" r="0" b="0"/>
          <a:pathLst>
            <a:path>
              <a:moveTo>
                <a:pt x="4054346" y="2055327"/>
              </a:moveTo>
              <a:arcTo wR="2027270" hR="2027270" stAng="47580" swAng="10619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34EFCA-0250-4673-AA51-5D9EAEE57ED1}">
      <dsp:nvSpPr>
        <dsp:cNvPr id="0" name=""/>
        <dsp:cNvSpPr/>
      </dsp:nvSpPr>
      <dsp:spPr>
        <a:xfrm>
          <a:off x="4379495" y="3131341"/>
          <a:ext cx="2093978" cy="1555955"/>
        </a:xfrm>
        <a:prstGeom prst="roundRect">
          <a:avLst/>
        </a:prstGeom>
        <a:solidFill>
          <a:srgbClr val="7030A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t>第五學習階段</a:t>
          </a:r>
          <a:endParaRPr lang="en-US" altLang="zh-TW" sz="2100" kern="1200" dirty="0" smtClean="0"/>
        </a:p>
        <a:p>
          <a:pPr lvl="0" algn="ctr" defTabSz="933450">
            <a:lnSpc>
              <a:spcPct val="90000"/>
            </a:lnSpc>
            <a:spcBef>
              <a:spcPct val="0"/>
            </a:spcBef>
            <a:spcAft>
              <a:spcPct val="35000"/>
            </a:spcAft>
          </a:pPr>
          <a:r>
            <a:rPr lang="zh-TW" altLang="en-US" sz="2100" u="sng" kern="1200" dirty="0" smtClean="0"/>
            <a:t>高中</a:t>
          </a:r>
          <a:endParaRPr lang="zh-TW" altLang="en-US" sz="2100" u="sng" kern="1200" dirty="0"/>
        </a:p>
      </dsp:txBody>
      <dsp:txXfrm>
        <a:off x="4455450" y="3207296"/>
        <a:ext cx="1942068" cy="1404045"/>
      </dsp:txXfrm>
    </dsp:sp>
    <dsp:sp modelId="{B86D1531-1BB6-4AD7-8145-A3973E816115}">
      <dsp:nvSpPr>
        <dsp:cNvPr id="0" name=""/>
        <dsp:cNvSpPr/>
      </dsp:nvSpPr>
      <dsp:spPr>
        <a:xfrm>
          <a:off x="2405786" y="418779"/>
          <a:ext cx="4054540" cy="4054540"/>
        </a:xfrm>
        <a:custGeom>
          <a:avLst/>
          <a:gdLst/>
          <a:ahLst/>
          <a:cxnLst/>
          <a:rect l="0" t="0" r="0" b="0"/>
          <a:pathLst>
            <a:path>
              <a:moveTo>
                <a:pt x="1967832" y="4053668"/>
              </a:moveTo>
              <a:arcTo wR="2027270" hR="2027270" stAng="5500806" swAng="9804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F56A6F-586C-49F8-A851-6EFAFD5B1F5E}">
      <dsp:nvSpPr>
        <dsp:cNvPr id="0" name=""/>
        <dsp:cNvSpPr/>
      </dsp:nvSpPr>
      <dsp:spPr>
        <a:xfrm>
          <a:off x="1635517" y="3023916"/>
          <a:ext cx="2164791" cy="1743113"/>
        </a:xfrm>
        <a:prstGeom prst="roundRect">
          <a:avLst/>
        </a:prstGeom>
        <a:solidFill>
          <a:srgbClr val="0070C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t>第四學習階段</a:t>
          </a:r>
          <a:endParaRPr lang="en-US" altLang="zh-TW" sz="2100" kern="1200" dirty="0" smtClean="0"/>
        </a:p>
        <a:p>
          <a:pPr lvl="0" algn="ctr" defTabSz="933450">
            <a:lnSpc>
              <a:spcPct val="90000"/>
            </a:lnSpc>
            <a:spcBef>
              <a:spcPct val="0"/>
            </a:spcBef>
            <a:spcAft>
              <a:spcPct val="35000"/>
            </a:spcAft>
          </a:pPr>
          <a:r>
            <a:rPr lang="zh-TW" altLang="en-US" sz="2100" u="sng" kern="1200" dirty="0" smtClean="0"/>
            <a:t>國中</a:t>
          </a:r>
          <a:endParaRPr lang="zh-TW" altLang="en-US" sz="2100" u="sng" kern="1200" dirty="0"/>
        </a:p>
      </dsp:txBody>
      <dsp:txXfrm>
        <a:off x="1720609" y="3109008"/>
        <a:ext cx="1994607" cy="1572929"/>
      </dsp:txXfrm>
    </dsp:sp>
    <dsp:sp modelId="{72CB64F9-AA45-4659-B52B-D18F4F8D8CFA}">
      <dsp:nvSpPr>
        <dsp:cNvPr id="0" name=""/>
        <dsp:cNvSpPr/>
      </dsp:nvSpPr>
      <dsp:spPr>
        <a:xfrm>
          <a:off x="1865239" y="-67742"/>
          <a:ext cx="4054540" cy="4054540"/>
        </a:xfrm>
        <a:custGeom>
          <a:avLst/>
          <a:gdLst/>
          <a:ahLst/>
          <a:cxnLst/>
          <a:rect l="0" t="0" r="0" b="0"/>
          <a:pathLst>
            <a:path>
              <a:moveTo>
                <a:pt x="299290" y="3087416"/>
              </a:moveTo>
              <a:arcTo wR="2027270" hR="2027270" stAng="8908209" swAng="8300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36DA09-9615-43B6-BD58-61E9E4FB0806}">
      <dsp:nvSpPr>
        <dsp:cNvPr id="0" name=""/>
        <dsp:cNvSpPr/>
      </dsp:nvSpPr>
      <dsp:spPr>
        <a:xfrm>
          <a:off x="1192992" y="1145837"/>
          <a:ext cx="1728111" cy="1425166"/>
        </a:xfrm>
        <a:prstGeom prst="roundRect">
          <a:avLst/>
        </a:prstGeom>
        <a:solidFill>
          <a:srgbClr val="00B0F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TW" altLang="en-US" sz="2100" kern="1200" dirty="0" smtClean="0">
              <a:solidFill>
                <a:schemeClr val="tx1"/>
              </a:solidFill>
            </a:rPr>
            <a:t>第三學習階段</a:t>
          </a:r>
          <a:endParaRPr lang="en-US" altLang="zh-TW" sz="2100" kern="1200" dirty="0" smtClean="0">
            <a:solidFill>
              <a:schemeClr val="tx1"/>
            </a:solidFill>
          </a:endParaRPr>
        </a:p>
        <a:p>
          <a:pPr lvl="0" algn="ctr" defTabSz="933450">
            <a:lnSpc>
              <a:spcPct val="90000"/>
            </a:lnSpc>
            <a:spcBef>
              <a:spcPct val="0"/>
            </a:spcBef>
            <a:spcAft>
              <a:spcPct val="35000"/>
            </a:spcAft>
          </a:pPr>
          <a:r>
            <a:rPr lang="zh-TW" altLang="en-US" sz="2100" u="sng" kern="1200" dirty="0" smtClean="0">
              <a:solidFill>
                <a:schemeClr val="tx1"/>
              </a:solidFill>
            </a:rPr>
            <a:t>小五、六</a:t>
          </a:r>
          <a:endParaRPr lang="zh-TW" altLang="en-US" sz="2100" u="sng" kern="1200" dirty="0">
            <a:solidFill>
              <a:schemeClr val="tx1"/>
            </a:solidFill>
          </a:endParaRPr>
        </a:p>
      </dsp:txBody>
      <dsp:txXfrm>
        <a:off x="1262563" y="1215408"/>
        <a:ext cx="1588969" cy="1286024"/>
      </dsp:txXfrm>
    </dsp:sp>
    <dsp:sp modelId="{F37A905A-CF6E-4546-B379-821C0304CDD8}">
      <dsp:nvSpPr>
        <dsp:cNvPr id="0" name=""/>
        <dsp:cNvSpPr/>
      </dsp:nvSpPr>
      <dsp:spPr>
        <a:xfrm>
          <a:off x="1957826" y="457611"/>
          <a:ext cx="4054540" cy="4054540"/>
        </a:xfrm>
        <a:custGeom>
          <a:avLst/>
          <a:gdLst/>
          <a:ahLst/>
          <a:cxnLst/>
          <a:rect l="0" t="0" r="0" b="0"/>
          <a:pathLst>
            <a:path>
              <a:moveTo>
                <a:pt x="509553" y="683260"/>
              </a:moveTo>
              <a:arcTo wR="2027270" hR="2027270" stAng="13291584" swAng="110563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7EF21-CD32-48A5-B892-B792A2951964}">
      <dsp:nvSpPr>
        <dsp:cNvPr id="0" name=""/>
        <dsp:cNvSpPr/>
      </dsp:nvSpPr>
      <dsp:spPr>
        <a:xfrm>
          <a:off x="6901595" y="2581435"/>
          <a:ext cx="91440" cy="421491"/>
        </a:xfrm>
        <a:custGeom>
          <a:avLst/>
          <a:gdLst/>
          <a:ahLst/>
          <a:cxnLst/>
          <a:rect l="0" t="0" r="0" b="0"/>
          <a:pathLst>
            <a:path>
              <a:moveTo>
                <a:pt x="45720" y="0"/>
              </a:moveTo>
              <a:lnTo>
                <a:pt x="45720" y="421491"/>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FF8EAB5-B34D-497F-90B4-F2C4E5810D5A}">
      <dsp:nvSpPr>
        <dsp:cNvPr id="0" name=""/>
        <dsp:cNvSpPr/>
      </dsp:nvSpPr>
      <dsp:spPr>
        <a:xfrm>
          <a:off x="4074248" y="1050486"/>
          <a:ext cx="2873067" cy="421491"/>
        </a:xfrm>
        <a:custGeom>
          <a:avLst/>
          <a:gdLst/>
          <a:ahLst/>
          <a:cxnLst/>
          <a:rect l="0" t="0" r="0" b="0"/>
          <a:pathLst>
            <a:path>
              <a:moveTo>
                <a:pt x="0" y="0"/>
              </a:moveTo>
              <a:lnTo>
                <a:pt x="0" y="287234"/>
              </a:lnTo>
              <a:lnTo>
                <a:pt x="2873067" y="287234"/>
              </a:lnTo>
              <a:lnTo>
                <a:pt x="2873067" y="42149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CC89D0-6295-4B16-B995-6EB52E3FA9FB}">
      <dsp:nvSpPr>
        <dsp:cNvPr id="0" name=""/>
        <dsp:cNvSpPr/>
      </dsp:nvSpPr>
      <dsp:spPr>
        <a:xfrm>
          <a:off x="3877990" y="2581435"/>
          <a:ext cx="91440" cy="421491"/>
        </a:xfrm>
        <a:custGeom>
          <a:avLst/>
          <a:gdLst/>
          <a:ahLst/>
          <a:cxnLst/>
          <a:rect l="0" t="0" r="0" b="0"/>
          <a:pathLst>
            <a:path>
              <a:moveTo>
                <a:pt x="45720" y="0"/>
              </a:moveTo>
              <a:lnTo>
                <a:pt x="45720" y="421491"/>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B6949B-31E7-4E23-BBD4-E1D7AAAC7A7C}">
      <dsp:nvSpPr>
        <dsp:cNvPr id="0" name=""/>
        <dsp:cNvSpPr/>
      </dsp:nvSpPr>
      <dsp:spPr>
        <a:xfrm>
          <a:off x="3923710" y="1050486"/>
          <a:ext cx="150537" cy="421491"/>
        </a:xfrm>
        <a:custGeom>
          <a:avLst/>
          <a:gdLst/>
          <a:ahLst/>
          <a:cxnLst/>
          <a:rect l="0" t="0" r="0" b="0"/>
          <a:pathLst>
            <a:path>
              <a:moveTo>
                <a:pt x="150537" y="0"/>
              </a:moveTo>
              <a:lnTo>
                <a:pt x="150537" y="287234"/>
              </a:lnTo>
              <a:lnTo>
                <a:pt x="0" y="287234"/>
              </a:lnTo>
              <a:lnTo>
                <a:pt x="0" y="42149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0E08D8-4226-44C4-9838-F68C4CD019D1}">
      <dsp:nvSpPr>
        <dsp:cNvPr id="0" name=""/>
        <dsp:cNvSpPr/>
      </dsp:nvSpPr>
      <dsp:spPr>
        <a:xfrm>
          <a:off x="1155460" y="2581435"/>
          <a:ext cx="91440" cy="421491"/>
        </a:xfrm>
        <a:custGeom>
          <a:avLst/>
          <a:gdLst/>
          <a:ahLst/>
          <a:cxnLst/>
          <a:rect l="0" t="0" r="0" b="0"/>
          <a:pathLst>
            <a:path>
              <a:moveTo>
                <a:pt x="45720" y="0"/>
              </a:moveTo>
              <a:lnTo>
                <a:pt x="45720" y="421491"/>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5B80AE-186D-416D-90D2-03E385023894}">
      <dsp:nvSpPr>
        <dsp:cNvPr id="0" name=""/>
        <dsp:cNvSpPr/>
      </dsp:nvSpPr>
      <dsp:spPr>
        <a:xfrm>
          <a:off x="1201180" y="1050486"/>
          <a:ext cx="2873067" cy="421491"/>
        </a:xfrm>
        <a:custGeom>
          <a:avLst/>
          <a:gdLst/>
          <a:ahLst/>
          <a:cxnLst/>
          <a:rect l="0" t="0" r="0" b="0"/>
          <a:pathLst>
            <a:path>
              <a:moveTo>
                <a:pt x="2873067" y="0"/>
              </a:moveTo>
              <a:lnTo>
                <a:pt x="2873067" y="287234"/>
              </a:lnTo>
              <a:lnTo>
                <a:pt x="0" y="287234"/>
              </a:lnTo>
              <a:lnTo>
                <a:pt x="0" y="421491"/>
              </a:lnTo>
            </a:path>
          </a:pathLst>
        </a:custGeom>
        <a:noFill/>
        <a:ln w="254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48FD543-A51C-4413-81FD-4CD42F6A52B9}">
      <dsp:nvSpPr>
        <dsp:cNvPr id="0" name=""/>
        <dsp:cNvSpPr/>
      </dsp:nvSpPr>
      <dsp:spPr>
        <a:xfrm>
          <a:off x="2385851" y="11079"/>
          <a:ext cx="3376792" cy="1039406"/>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90C6DB-7606-45BA-B1C4-E57C626A3B44}">
      <dsp:nvSpPr>
        <dsp:cNvPr id="0" name=""/>
        <dsp:cNvSpPr/>
      </dsp:nvSpPr>
      <dsp:spPr>
        <a:xfrm>
          <a:off x="2546880" y="164056"/>
          <a:ext cx="3376792" cy="1039406"/>
        </a:xfrm>
        <a:prstGeom prst="roundRect">
          <a:avLst>
            <a:gd name="adj" fmla="val 10000"/>
          </a:avLst>
        </a:prstGeom>
        <a:solidFill>
          <a:srgbClr val="00B0F0">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Microsoft JhengHei" pitchFamily="34" charset="-120"/>
              <a:ea typeface="Microsoft JhengHei" pitchFamily="34" charset="-120"/>
            </a:rPr>
            <a:t>特殊需求領域</a:t>
          </a:r>
          <a:endParaRPr lang="en-US" sz="3600" kern="1200" dirty="0">
            <a:latin typeface="Microsoft JhengHei" pitchFamily="34" charset="-120"/>
            <a:ea typeface="Microsoft JhengHei" pitchFamily="34" charset="-120"/>
          </a:endParaRPr>
        </a:p>
      </dsp:txBody>
      <dsp:txXfrm>
        <a:off x="2577323" y="194499"/>
        <a:ext cx="3315906" cy="978520"/>
      </dsp:txXfrm>
    </dsp:sp>
    <dsp:sp modelId="{82AD33FD-C69D-4341-A44E-66496DA403EA}">
      <dsp:nvSpPr>
        <dsp:cNvPr id="0" name=""/>
        <dsp:cNvSpPr/>
      </dsp:nvSpPr>
      <dsp:spPr>
        <a:xfrm>
          <a:off x="944" y="1471977"/>
          <a:ext cx="2400473" cy="110945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E646804-6180-410F-8800-442AD2F1A542}">
      <dsp:nvSpPr>
        <dsp:cNvPr id="0" name=""/>
        <dsp:cNvSpPr/>
      </dsp:nvSpPr>
      <dsp:spPr>
        <a:xfrm>
          <a:off x="161972" y="1624954"/>
          <a:ext cx="2400473" cy="1109458"/>
        </a:xfrm>
        <a:prstGeom prst="roundRect">
          <a:avLst>
            <a:gd name="adj" fmla="val 10000"/>
          </a:avLst>
        </a:prstGeom>
        <a:solidFill>
          <a:srgbClr val="FFC000">
            <a:alpha val="90000"/>
          </a:srgb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icrosoft JhengHei" pitchFamily="34" charset="-120"/>
              <a:ea typeface="Microsoft JhengHei" pitchFamily="34" charset="-120"/>
            </a:rPr>
            <a:t>調整性普通教育課程</a:t>
          </a:r>
          <a:endParaRPr lang="en-US" sz="2600" kern="1200" dirty="0">
            <a:latin typeface="Microsoft JhengHei" pitchFamily="34" charset="-120"/>
            <a:ea typeface="Microsoft JhengHei" pitchFamily="34" charset="-120"/>
          </a:endParaRPr>
        </a:p>
      </dsp:txBody>
      <dsp:txXfrm>
        <a:off x="194467" y="1657449"/>
        <a:ext cx="2335483" cy="1044468"/>
      </dsp:txXfrm>
    </dsp:sp>
    <dsp:sp modelId="{6764F9FE-1BF1-499E-9479-777B4B175059}">
      <dsp:nvSpPr>
        <dsp:cNvPr id="0" name=""/>
        <dsp:cNvSpPr/>
      </dsp:nvSpPr>
      <dsp:spPr>
        <a:xfrm>
          <a:off x="944" y="3002927"/>
          <a:ext cx="2400473" cy="2471311"/>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07A432-F8CC-41BB-B239-50F30CE7056C}">
      <dsp:nvSpPr>
        <dsp:cNvPr id="0" name=""/>
        <dsp:cNvSpPr/>
      </dsp:nvSpPr>
      <dsp:spPr>
        <a:xfrm>
          <a:off x="161972" y="3155904"/>
          <a:ext cx="2400473" cy="2471311"/>
        </a:xfrm>
        <a:prstGeom prst="roundRect">
          <a:avLst>
            <a:gd name="adj" fmla="val 10000"/>
          </a:avLst>
        </a:prstGeom>
        <a:solidFill>
          <a:srgbClr val="FFC000">
            <a:alpha val="90000"/>
          </a:srgb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1.</a:t>
          </a:r>
          <a:r>
            <a:rPr lang="zh-TW" altLang="en-US" sz="2400" kern="1200" dirty="0" smtClean="0">
              <a:latin typeface="Microsoft JhengHei" pitchFamily="34" charset="-120"/>
              <a:ea typeface="Microsoft JhengHei" pitchFamily="34" charset="-120"/>
            </a:rPr>
            <a:t>學習策略</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2.</a:t>
          </a:r>
          <a:r>
            <a:rPr lang="zh-TW" altLang="en-US" sz="2400" kern="1200" dirty="0" smtClean="0">
              <a:latin typeface="Microsoft JhengHei" pitchFamily="34" charset="-120"/>
              <a:ea typeface="Microsoft JhengHei" pitchFamily="34" charset="-120"/>
            </a:rPr>
            <a:t>領導才能</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3.</a:t>
          </a:r>
          <a:r>
            <a:rPr lang="zh-TW" altLang="en-US" sz="2400" kern="1200" dirty="0" smtClean="0">
              <a:latin typeface="Microsoft JhengHei" pitchFamily="34" charset="-120"/>
              <a:ea typeface="Microsoft JhengHei" pitchFamily="34" charset="-120"/>
            </a:rPr>
            <a:t>創造力</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4.</a:t>
          </a:r>
          <a:r>
            <a:rPr lang="zh-TW" altLang="en-US" sz="2400" kern="1200" dirty="0" smtClean="0">
              <a:latin typeface="Microsoft JhengHei" pitchFamily="34" charset="-120"/>
              <a:ea typeface="Microsoft JhengHei" pitchFamily="34" charset="-120"/>
            </a:rPr>
            <a:t>情意發展</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5.</a:t>
          </a:r>
          <a:r>
            <a:rPr lang="zh-TW" altLang="en-US" sz="2400" kern="1200" dirty="0" smtClean="0">
              <a:latin typeface="Microsoft JhengHei" pitchFamily="34" charset="-120"/>
              <a:ea typeface="Microsoft JhengHei" pitchFamily="34" charset="-120"/>
            </a:rPr>
            <a:t>獨立研究</a:t>
          </a:r>
          <a:endParaRPr lang="en-US" sz="2400" kern="1200" dirty="0">
            <a:latin typeface="Microsoft JhengHei" pitchFamily="34" charset="-120"/>
            <a:ea typeface="Microsoft JhengHei" pitchFamily="34" charset="-120"/>
          </a:endParaRPr>
        </a:p>
      </dsp:txBody>
      <dsp:txXfrm>
        <a:off x="232279" y="3226211"/>
        <a:ext cx="2259859" cy="2330697"/>
      </dsp:txXfrm>
    </dsp:sp>
    <dsp:sp modelId="{54120D18-6A00-40CC-B8A3-1E7CE944DF4E}">
      <dsp:nvSpPr>
        <dsp:cNvPr id="0" name=""/>
        <dsp:cNvSpPr/>
      </dsp:nvSpPr>
      <dsp:spPr>
        <a:xfrm>
          <a:off x="2723473" y="1471977"/>
          <a:ext cx="2400473" cy="110945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84D148B-189E-48D1-AABC-09E3D804DFA3}">
      <dsp:nvSpPr>
        <dsp:cNvPr id="0" name=""/>
        <dsp:cNvSpPr/>
      </dsp:nvSpPr>
      <dsp:spPr>
        <a:xfrm>
          <a:off x="2884502" y="1624954"/>
          <a:ext cx="2400473" cy="1109458"/>
        </a:xfrm>
        <a:prstGeom prst="roundRect">
          <a:avLst>
            <a:gd name="adj" fmla="val 10000"/>
          </a:avLst>
        </a:prstGeom>
        <a:solidFill>
          <a:srgbClr val="DCEFF0">
            <a:alpha val="90000"/>
          </a:srgb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icrosoft JhengHei" pitchFamily="34" charset="-120"/>
              <a:ea typeface="Microsoft JhengHei" pitchFamily="34" charset="-120"/>
            </a:rPr>
            <a:t>生活技能課程</a:t>
          </a:r>
          <a:endParaRPr lang="en-US" sz="2600" kern="1200" dirty="0">
            <a:latin typeface="Microsoft JhengHei" pitchFamily="34" charset="-120"/>
            <a:ea typeface="Microsoft JhengHei" pitchFamily="34" charset="-120"/>
          </a:endParaRPr>
        </a:p>
      </dsp:txBody>
      <dsp:txXfrm>
        <a:off x="2916997" y="1657449"/>
        <a:ext cx="2335483" cy="1044468"/>
      </dsp:txXfrm>
    </dsp:sp>
    <dsp:sp modelId="{3EC2F26B-D23B-4474-BF2F-2F32220AE0FB}">
      <dsp:nvSpPr>
        <dsp:cNvPr id="0" name=""/>
        <dsp:cNvSpPr/>
      </dsp:nvSpPr>
      <dsp:spPr>
        <a:xfrm>
          <a:off x="2723473" y="3002927"/>
          <a:ext cx="2400473" cy="21258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026C580-D8F2-4168-A73A-BD86420E1B48}">
      <dsp:nvSpPr>
        <dsp:cNvPr id="0" name=""/>
        <dsp:cNvSpPr/>
      </dsp:nvSpPr>
      <dsp:spPr>
        <a:xfrm>
          <a:off x="2884502" y="3155904"/>
          <a:ext cx="2400473" cy="2125802"/>
        </a:xfrm>
        <a:prstGeom prst="roundRect">
          <a:avLst>
            <a:gd name="adj" fmla="val 10000"/>
          </a:avLst>
        </a:prstGeom>
        <a:solidFill>
          <a:schemeClr val="accent1">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altLang="zh-TW" sz="2400" kern="1200" dirty="0" smtClean="0">
              <a:latin typeface="Microsoft JhengHei" pitchFamily="34" charset="-120"/>
              <a:ea typeface="Microsoft JhengHei" pitchFamily="34" charset="-120"/>
            </a:rPr>
            <a:t>6.</a:t>
          </a:r>
          <a:r>
            <a:rPr lang="zh-TW" altLang="en-US" sz="2400" kern="1200" dirty="0" smtClean="0">
              <a:latin typeface="Microsoft JhengHei" pitchFamily="34" charset="-120"/>
              <a:ea typeface="Microsoft JhengHei" pitchFamily="34" charset="-120"/>
            </a:rPr>
            <a:t>職業教育</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ct val="35000"/>
            </a:spcAft>
          </a:pPr>
          <a:r>
            <a:rPr lang="en-US" altLang="zh-TW" sz="2400" kern="1200" dirty="0" smtClean="0">
              <a:latin typeface="Microsoft JhengHei" pitchFamily="34" charset="-120"/>
              <a:ea typeface="Microsoft JhengHei" pitchFamily="34" charset="-120"/>
            </a:rPr>
            <a:t>7.</a:t>
          </a:r>
          <a:r>
            <a:rPr lang="zh-TW" altLang="en-US" sz="2400" kern="1200" dirty="0" smtClean="0">
              <a:latin typeface="Microsoft JhengHei" pitchFamily="34" charset="-120"/>
              <a:ea typeface="Microsoft JhengHei" pitchFamily="34" charset="-120"/>
            </a:rPr>
            <a:t>生活管理</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ct val="35000"/>
            </a:spcAft>
          </a:pPr>
          <a:r>
            <a:rPr lang="en-US" altLang="zh-TW" sz="2400" kern="1200" dirty="0" smtClean="0">
              <a:latin typeface="Microsoft JhengHei" pitchFamily="34" charset="-120"/>
              <a:ea typeface="Microsoft JhengHei" pitchFamily="34" charset="-120"/>
            </a:rPr>
            <a:t>8.</a:t>
          </a:r>
          <a:r>
            <a:rPr lang="zh-TW" altLang="en-US" sz="2400" kern="1200" dirty="0" smtClean="0">
              <a:latin typeface="Microsoft JhengHei" pitchFamily="34" charset="-120"/>
              <a:ea typeface="Microsoft JhengHei" pitchFamily="34" charset="-120"/>
            </a:rPr>
            <a:t>社會技巧</a:t>
          </a:r>
          <a:endParaRPr lang="en-US" sz="2400" kern="1200" dirty="0">
            <a:latin typeface="Microsoft JhengHei" pitchFamily="34" charset="-120"/>
            <a:ea typeface="Microsoft JhengHei" pitchFamily="34" charset="-120"/>
          </a:endParaRPr>
        </a:p>
      </dsp:txBody>
      <dsp:txXfrm>
        <a:off x="2946765" y="3218167"/>
        <a:ext cx="2275947" cy="2001276"/>
      </dsp:txXfrm>
    </dsp:sp>
    <dsp:sp modelId="{E9671206-C1CA-4258-BCA4-F34499C00FC4}">
      <dsp:nvSpPr>
        <dsp:cNvPr id="0" name=""/>
        <dsp:cNvSpPr/>
      </dsp:nvSpPr>
      <dsp:spPr>
        <a:xfrm>
          <a:off x="5747079" y="1471977"/>
          <a:ext cx="2400473" cy="110945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0E2740-66EA-4623-8DB0-0E79711323A7}">
      <dsp:nvSpPr>
        <dsp:cNvPr id="0" name=""/>
        <dsp:cNvSpPr/>
      </dsp:nvSpPr>
      <dsp:spPr>
        <a:xfrm>
          <a:off x="5908107" y="1624954"/>
          <a:ext cx="2400473" cy="1109458"/>
        </a:xfrm>
        <a:prstGeom prst="roundRect">
          <a:avLst>
            <a:gd name="adj" fmla="val 10000"/>
          </a:avLst>
        </a:prstGeom>
        <a:solidFill>
          <a:srgbClr val="92D050">
            <a:alpha val="90000"/>
          </a:srgb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Microsoft JhengHei" pitchFamily="34" charset="-120"/>
              <a:ea typeface="Microsoft JhengHei" pitchFamily="34" charset="-120"/>
            </a:rPr>
            <a:t>調整性溝通與表現方式課程</a:t>
          </a:r>
          <a:endParaRPr lang="en-US" sz="2600" kern="1200" dirty="0">
            <a:latin typeface="Microsoft JhengHei" pitchFamily="34" charset="-120"/>
            <a:ea typeface="Microsoft JhengHei" pitchFamily="34" charset="-120"/>
          </a:endParaRPr>
        </a:p>
      </dsp:txBody>
      <dsp:txXfrm>
        <a:off x="5940602" y="1657449"/>
        <a:ext cx="2335483" cy="1044468"/>
      </dsp:txXfrm>
    </dsp:sp>
    <dsp:sp modelId="{B7C2CB67-96A9-4D53-8685-1250F0DD7D3F}">
      <dsp:nvSpPr>
        <dsp:cNvPr id="0" name=""/>
        <dsp:cNvSpPr/>
      </dsp:nvSpPr>
      <dsp:spPr>
        <a:xfrm>
          <a:off x="5446003" y="3002927"/>
          <a:ext cx="3002624" cy="2548016"/>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41A2964-2B81-4437-9761-ABB312A3C6E1}">
      <dsp:nvSpPr>
        <dsp:cNvPr id="0" name=""/>
        <dsp:cNvSpPr/>
      </dsp:nvSpPr>
      <dsp:spPr>
        <a:xfrm>
          <a:off x="5607031" y="3155904"/>
          <a:ext cx="3002624" cy="2548016"/>
        </a:xfrm>
        <a:prstGeom prst="roundRect">
          <a:avLst>
            <a:gd name="adj" fmla="val 10000"/>
          </a:avLst>
        </a:prstGeom>
        <a:solidFill>
          <a:srgbClr val="92D050">
            <a:alpha val="90000"/>
          </a:srgb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9.</a:t>
          </a:r>
          <a:r>
            <a:rPr lang="zh-TW" altLang="en-US" sz="2400" kern="1200" dirty="0" smtClean="0">
              <a:latin typeface="Microsoft JhengHei" pitchFamily="34" charset="-120"/>
              <a:ea typeface="Microsoft JhengHei" pitchFamily="34" charset="-120"/>
            </a:rPr>
            <a:t>定向行動</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10.</a:t>
          </a:r>
          <a:r>
            <a:rPr lang="zh-TW" altLang="en-US" sz="2400" kern="1200" dirty="0" smtClean="0">
              <a:latin typeface="Microsoft JhengHei" pitchFamily="34" charset="-120"/>
              <a:ea typeface="Microsoft JhengHei" pitchFamily="34" charset="-120"/>
            </a:rPr>
            <a:t>點字</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11.</a:t>
          </a:r>
          <a:r>
            <a:rPr lang="zh-TW" altLang="en-US" sz="2400" kern="1200" dirty="0" smtClean="0">
              <a:latin typeface="Microsoft JhengHei" pitchFamily="34" charset="-120"/>
              <a:ea typeface="Microsoft JhengHei" pitchFamily="34" charset="-120"/>
            </a:rPr>
            <a:t>溝通訓練</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12.</a:t>
          </a:r>
          <a:r>
            <a:rPr lang="zh-TW" altLang="en-US" sz="2400" kern="1200" dirty="0" smtClean="0">
              <a:latin typeface="Microsoft JhengHei" pitchFamily="34" charset="-120"/>
              <a:ea typeface="Microsoft JhengHei" pitchFamily="34" charset="-120"/>
            </a:rPr>
            <a:t>功能性動作訓練</a:t>
          </a:r>
          <a:endParaRPr lang="en-US" altLang="zh-TW" sz="2400" kern="1200" dirty="0" smtClean="0">
            <a:latin typeface="Microsoft JhengHei" pitchFamily="34" charset="-120"/>
            <a:ea typeface="Microsoft JhengHei" pitchFamily="34" charset="-120"/>
          </a:endParaRPr>
        </a:p>
        <a:p>
          <a:pPr lvl="0" algn="l" defTabSz="1066800">
            <a:lnSpc>
              <a:spcPct val="90000"/>
            </a:lnSpc>
            <a:spcBef>
              <a:spcPct val="0"/>
            </a:spcBef>
            <a:spcAft>
              <a:spcPts val="0"/>
            </a:spcAft>
          </a:pPr>
          <a:r>
            <a:rPr lang="en-US" altLang="zh-TW" sz="2400" kern="1200" dirty="0" smtClean="0">
              <a:latin typeface="Microsoft JhengHei" pitchFamily="34" charset="-120"/>
              <a:ea typeface="Microsoft JhengHei" pitchFamily="34" charset="-120"/>
            </a:rPr>
            <a:t>13.</a:t>
          </a:r>
          <a:r>
            <a:rPr lang="zh-TW" altLang="en-US" sz="2400" kern="1200" dirty="0" smtClean="0">
              <a:latin typeface="Microsoft JhengHei" pitchFamily="34" charset="-120"/>
              <a:ea typeface="Microsoft JhengHei" pitchFamily="34" charset="-120"/>
            </a:rPr>
            <a:t>輔助科技應用</a:t>
          </a:r>
          <a:endParaRPr lang="en-US" sz="2400" kern="1200" dirty="0">
            <a:latin typeface="Microsoft JhengHei" pitchFamily="34" charset="-120"/>
            <a:ea typeface="Microsoft JhengHei" pitchFamily="34" charset="-120"/>
          </a:endParaRPr>
        </a:p>
      </dsp:txBody>
      <dsp:txXfrm>
        <a:off x="5681660" y="3230533"/>
        <a:ext cx="2853366" cy="2398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5D446-2BD6-4252-8FB4-A36FB41E3011}">
      <dsp:nvSpPr>
        <dsp:cNvPr id="0" name=""/>
        <dsp:cNvSpPr/>
      </dsp:nvSpPr>
      <dsp:spPr>
        <a:xfrm>
          <a:off x="4546707" y="628099"/>
          <a:ext cx="4198886" cy="4198886"/>
        </a:xfrm>
        <a:prstGeom prst="blockArc">
          <a:avLst>
            <a:gd name="adj1" fmla="val 10800000"/>
            <a:gd name="adj2" fmla="val 16200000"/>
            <a:gd name="adj3" fmla="val 4635"/>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A9809E-9A27-4DC4-AD10-F03179FE4E8B}">
      <dsp:nvSpPr>
        <dsp:cNvPr id="0" name=""/>
        <dsp:cNvSpPr/>
      </dsp:nvSpPr>
      <dsp:spPr>
        <a:xfrm>
          <a:off x="4546707" y="628099"/>
          <a:ext cx="4198886" cy="4198886"/>
        </a:xfrm>
        <a:prstGeom prst="blockArc">
          <a:avLst>
            <a:gd name="adj1" fmla="val 5400000"/>
            <a:gd name="adj2" fmla="val 10800000"/>
            <a:gd name="adj3" fmla="val 4635"/>
          </a:avLst>
        </a:prstGeom>
        <a:gradFill rotWithShape="0">
          <a:gsLst>
            <a:gs pos="0">
              <a:schemeClr val="accent5">
                <a:hueOff val="2171351"/>
                <a:satOff val="7464"/>
                <a:lumOff val="-35817"/>
                <a:alphaOff val="0"/>
                <a:shade val="51000"/>
                <a:satMod val="130000"/>
              </a:schemeClr>
            </a:gs>
            <a:gs pos="80000">
              <a:schemeClr val="accent5">
                <a:hueOff val="2171351"/>
                <a:satOff val="7464"/>
                <a:lumOff val="-35817"/>
                <a:alphaOff val="0"/>
                <a:shade val="93000"/>
                <a:satMod val="130000"/>
              </a:schemeClr>
            </a:gs>
            <a:gs pos="100000">
              <a:schemeClr val="accent5">
                <a:hueOff val="2171351"/>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1047DF8-131E-4F34-A4BD-039F39D8D21A}">
      <dsp:nvSpPr>
        <dsp:cNvPr id="0" name=""/>
        <dsp:cNvSpPr/>
      </dsp:nvSpPr>
      <dsp:spPr>
        <a:xfrm>
          <a:off x="4546707" y="628099"/>
          <a:ext cx="4198886" cy="4198886"/>
        </a:xfrm>
        <a:prstGeom prst="blockArc">
          <a:avLst>
            <a:gd name="adj1" fmla="val 0"/>
            <a:gd name="adj2" fmla="val 5400000"/>
            <a:gd name="adj3" fmla="val 4635"/>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CDF3FDA-0773-4EDB-B731-01372EF27CAA}">
      <dsp:nvSpPr>
        <dsp:cNvPr id="0" name=""/>
        <dsp:cNvSpPr/>
      </dsp:nvSpPr>
      <dsp:spPr>
        <a:xfrm>
          <a:off x="4546707" y="628099"/>
          <a:ext cx="4198886" cy="4198886"/>
        </a:xfrm>
        <a:prstGeom prst="blockArc">
          <a:avLst>
            <a:gd name="adj1" fmla="val 16200000"/>
            <a:gd name="adj2" fmla="val 0"/>
            <a:gd name="adj3" fmla="val 4635"/>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0009922-63CB-483A-AE4A-18BE4FF4B8AA}">
      <dsp:nvSpPr>
        <dsp:cNvPr id="0" name=""/>
        <dsp:cNvSpPr/>
      </dsp:nvSpPr>
      <dsp:spPr>
        <a:xfrm>
          <a:off x="5680706" y="1762098"/>
          <a:ext cx="1930888" cy="193088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TW" altLang="en-US" sz="3000" kern="1200" dirty="0">
              <a:solidFill>
                <a:schemeClr val="bg1"/>
              </a:solidFill>
            </a:rPr>
            <a:t>課程</a:t>
          </a:r>
          <a:r>
            <a:rPr lang="en-US" altLang="zh-TW" sz="3000" kern="1200" dirty="0">
              <a:solidFill>
                <a:schemeClr val="bg1"/>
              </a:solidFill>
            </a:rPr>
            <a:t/>
          </a:r>
          <a:br>
            <a:rPr lang="en-US" altLang="zh-TW" sz="3000" kern="1200" dirty="0">
              <a:solidFill>
                <a:schemeClr val="bg1"/>
              </a:solidFill>
            </a:rPr>
          </a:br>
          <a:r>
            <a:rPr lang="zh-TW" altLang="en-US" sz="3000" kern="1200" dirty="0">
              <a:solidFill>
                <a:schemeClr val="bg1"/>
              </a:solidFill>
            </a:rPr>
            <a:t>調整</a:t>
          </a:r>
        </a:p>
      </dsp:txBody>
      <dsp:txXfrm>
        <a:off x="5963478" y="2044870"/>
        <a:ext cx="1365344" cy="1365344"/>
      </dsp:txXfrm>
    </dsp:sp>
    <dsp:sp modelId="{BD9AF798-FCF7-485E-A34E-06A760EE2AB8}">
      <dsp:nvSpPr>
        <dsp:cNvPr id="0" name=""/>
        <dsp:cNvSpPr/>
      </dsp:nvSpPr>
      <dsp:spPr>
        <a:xfrm>
          <a:off x="5970339" y="946"/>
          <a:ext cx="1351621" cy="135162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內容</a:t>
          </a:r>
          <a:endParaRPr lang="zh-TW" altLang="en-US" sz="3200" kern="1200" dirty="0">
            <a:solidFill>
              <a:schemeClr val="tx1"/>
            </a:solidFill>
          </a:endParaRPr>
        </a:p>
      </dsp:txBody>
      <dsp:txXfrm>
        <a:off x="6168279" y="198886"/>
        <a:ext cx="955741" cy="955741"/>
      </dsp:txXfrm>
    </dsp:sp>
    <dsp:sp modelId="{FA366B1B-7F8E-4CC8-B15F-12ED700E409A}">
      <dsp:nvSpPr>
        <dsp:cNvPr id="0" name=""/>
        <dsp:cNvSpPr/>
      </dsp:nvSpPr>
      <dsp:spPr>
        <a:xfrm>
          <a:off x="8021124" y="2051731"/>
          <a:ext cx="1351621" cy="1351621"/>
        </a:xfrm>
        <a:prstGeom prst="ellipse">
          <a:avLst/>
        </a:prstGeom>
        <a:gradFill rotWithShape="0">
          <a:gsLst>
            <a:gs pos="0">
              <a:schemeClr val="accent5">
                <a:hueOff val="1085675"/>
                <a:satOff val="3732"/>
                <a:lumOff val="-17909"/>
                <a:alphaOff val="0"/>
                <a:shade val="51000"/>
                <a:satMod val="130000"/>
              </a:schemeClr>
            </a:gs>
            <a:gs pos="80000">
              <a:schemeClr val="accent5">
                <a:hueOff val="1085675"/>
                <a:satOff val="3732"/>
                <a:lumOff val="-17909"/>
                <a:alphaOff val="0"/>
                <a:shade val="93000"/>
                <a:satMod val="130000"/>
              </a:schemeClr>
            </a:gs>
            <a:gs pos="100000">
              <a:schemeClr val="accent5">
                <a:hueOff val="1085675"/>
                <a:satOff val="3732"/>
                <a:lumOff val="-1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a:solidFill>
                <a:schemeClr val="tx1"/>
              </a:solidFill>
            </a:rPr>
            <a:t>歷程</a:t>
          </a:r>
          <a:endParaRPr lang="zh-TW" altLang="en-US" sz="3200" kern="1200" dirty="0">
            <a:solidFill>
              <a:schemeClr val="tx1"/>
            </a:solidFill>
          </a:endParaRPr>
        </a:p>
      </dsp:txBody>
      <dsp:txXfrm>
        <a:off x="8219064" y="2249671"/>
        <a:ext cx="955741" cy="955741"/>
      </dsp:txXfrm>
    </dsp:sp>
    <dsp:sp modelId="{36C65349-E6BA-4BF7-9B12-0C45837E810F}">
      <dsp:nvSpPr>
        <dsp:cNvPr id="0" name=""/>
        <dsp:cNvSpPr/>
      </dsp:nvSpPr>
      <dsp:spPr>
        <a:xfrm>
          <a:off x="5970339" y="4102516"/>
          <a:ext cx="1351621" cy="1351621"/>
        </a:xfrm>
        <a:prstGeom prst="ellipse">
          <a:avLst/>
        </a:prstGeom>
        <a:gradFill rotWithShape="0">
          <a:gsLst>
            <a:gs pos="0">
              <a:schemeClr val="accent5">
                <a:hueOff val="2171351"/>
                <a:satOff val="7464"/>
                <a:lumOff val="-35817"/>
                <a:alphaOff val="0"/>
                <a:shade val="51000"/>
                <a:satMod val="130000"/>
              </a:schemeClr>
            </a:gs>
            <a:gs pos="80000">
              <a:schemeClr val="accent5">
                <a:hueOff val="2171351"/>
                <a:satOff val="7464"/>
                <a:lumOff val="-35817"/>
                <a:alphaOff val="0"/>
                <a:shade val="93000"/>
                <a:satMod val="130000"/>
              </a:schemeClr>
            </a:gs>
            <a:gs pos="100000">
              <a:schemeClr val="accent5">
                <a:hueOff val="2171351"/>
                <a:satOff val="7464"/>
                <a:lumOff val="-3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tx1"/>
              </a:solidFill>
            </a:rPr>
            <a:t>環境</a:t>
          </a:r>
        </a:p>
      </dsp:txBody>
      <dsp:txXfrm>
        <a:off x="6168279" y="4300456"/>
        <a:ext cx="955741" cy="955741"/>
      </dsp:txXfrm>
    </dsp:sp>
    <dsp:sp modelId="{CFA34F87-8243-4AE7-A595-A7EB5EDE93DE}">
      <dsp:nvSpPr>
        <dsp:cNvPr id="0" name=""/>
        <dsp:cNvSpPr/>
      </dsp:nvSpPr>
      <dsp:spPr>
        <a:xfrm>
          <a:off x="3919554" y="2051731"/>
          <a:ext cx="1351621" cy="1351621"/>
        </a:xfrm>
        <a:prstGeom prst="ellipse">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zh-TW" altLang="en-US" sz="3200" kern="1200" dirty="0">
              <a:solidFill>
                <a:schemeClr val="bg1"/>
              </a:solidFill>
            </a:rPr>
            <a:t>評量</a:t>
          </a:r>
        </a:p>
      </dsp:txBody>
      <dsp:txXfrm>
        <a:off x="4117494" y="2249671"/>
        <a:ext cx="955741" cy="955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E3A29-0510-4881-A881-BC007E815C6E}">
      <dsp:nvSpPr>
        <dsp:cNvPr id="0" name=""/>
        <dsp:cNvSpPr/>
      </dsp:nvSpPr>
      <dsp:spPr>
        <a:xfrm>
          <a:off x="651509" y="0"/>
          <a:ext cx="7383780" cy="45259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5B1F9F-AD84-447A-A0CD-CB1759167F44}">
      <dsp:nvSpPr>
        <dsp:cNvPr id="0" name=""/>
        <dsp:cNvSpPr/>
      </dsp:nvSpPr>
      <dsp:spPr>
        <a:xfrm>
          <a:off x="0" y="301257"/>
          <a:ext cx="2015444" cy="3373778"/>
        </a:xfrm>
        <a:prstGeom prst="roundRect">
          <a:avLst/>
        </a:prstGeom>
        <a:solidFill>
          <a:srgbClr val="FFFF0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2000" kern="1200" dirty="0" smtClean="0">
              <a:latin typeface="標楷體" pitchFamily="65" charset="-120"/>
              <a:sym typeface="Wingdings" pitchFamily="2" charset="2"/>
            </a:rPr>
            <a:t>調整各教育階段之各領域</a:t>
          </a:r>
          <a:r>
            <a:rPr lang="en-US" altLang="zh-TW" sz="2000" kern="1200" dirty="0" smtClean="0">
              <a:latin typeface="標楷體" pitchFamily="65" charset="-120"/>
              <a:sym typeface="Wingdings" pitchFamily="2" charset="2"/>
            </a:rPr>
            <a:t>/</a:t>
          </a:r>
          <a:r>
            <a:rPr lang="zh-TW" altLang="en-US" sz="2000" kern="1200" dirty="0" smtClean="0">
              <a:latin typeface="標楷體" pitchFamily="65" charset="-120"/>
              <a:sym typeface="Wingdings" pitchFamily="2" charset="2"/>
            </a:rPr>
            <a:t>科目核心素養及</a:t>
          </a:r>
          <a:r>
            <a:rPr lang="zh-TW" altLang="en-US" sz="2000" b="1" u="sng" kern="1200" dirty="0" smtClean="0">
              <a:latin typeface="標楷體" pitchFamily="65" charset="-120"/>
              <a:sym typeface="Wingdings" pitchFamily="2" charset="2"/>
            </a:rPr>
            <a:t>學習重點</a:t>
          </a:r>
          <a:r>
            <a:rPr lang="en-US" altLang="zh-TW" sz="2000" kern="1200" dirty="0" smtClean="0">
              <a:latin typeface="標楷體" pitchFamily="65" charset="-120"/>
              <a:sym typeface="Wingdings" pitchFamily="2" charset="2"/>
            </a:rPr>
            <a:t>(</a:t>
          </a:r>
          <a:r>
            <a:rPr lang="zh-TW" altLang="en-US" sz="2000" kern="1200" dirty="0" smtClean="0">
              <a:latin typeface="標楷體" pitchFamily="65" charset="-120"/>
              <a:sym typeface="Wingdings" pitchFamily="2" charset="2"/>
            </a:rPr>
            <a:t>含學習表現與學習內容</a:t>
          </a:r>
          <a:endParaRPr lang="zh-TW" altLang="en-US" sz="2000" kern="1200" dirty="0" smtClean="0"/>
        </a:p>
        <a:p>
          <a:pPr lvl="0" algn="ctr" defTabSz="800100">
            <a:lnSpc>
              <a:spcPct val="90000"/>
            </a:lnSpc>
            <a:spcBef>
              <a:spcPct val="0"/>
            </a:spcBef>
            <a:spcAft>
              <a:spcPct val="35000"/>
            </a:spcAft>
          </a:pPr>
          <a:endParaRPr lang="zh-TW" altLang="en-US" sz="2000" kern="1200" dirty="0"/>
        </a:p>
      </dsp:txBody>
      <dsp:txXfrm>
        <a:off x="98386" y="399643"/>
        <a:ext cx="1818672" cy="3177006"/>
      </dsp:txXfrm>
    </dsp:sp>
    <dsp:sp modelId="{B630BB12-C206-465C-BCBC-59A2FB993C48}">
      <dsp:nvSpPr>
        <dsp:cNvPr id="0" name=""/>
        <dsp:cNvSpPr/>
      </dsp:nvSpPr>
      <dsp:spPr>
        <a:xfrm>
          <a:off x="2045750" y="445291"/>
          <a:ext cx="2131195" cy="3229744"/>
        </a:xfrm>
        <a:prstGeom prst="roundRect">
          <a:avLst/>
        </a:prstGeom>
        <a:solidFill>
          <a:srgbClr val="DCEFF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20000"/>
            </a:lnSpc>
            <a:spcBef>
              <a:spcPct val="0"/>
            </a:spcBef>
            <a:spcAft>
              <a:spcPct val="35000"/>
            </a:spcAft>
          </a:pPr>
          <a:r>
            <a:rPr lang="zh-TW" altLang="en-US" sz="1800" kern="1200" dirty="0" smtClean="0">
              <a:latin typeface="標楷體" pitchFamily="65" charset="-120"/>
              <a:sym typeface="Wingdings" pitchFamily="2" charset="2"/>
            </a:rPr>
            <a:t>調整過後之核心素養及學習重點，以課程與教材鬆綁的方式安排學習</a:t>
          </a:r>
          <a:r>
            <a:rPr lang="zh-TW" altLang="en-US" sz="1800" b="1" u="sng" kern="1200" dirty="0" smtClean="0">
              <a:latin typeface="標楷體" pitchFamily="65" charset="-120"/>
              <a:sym typeface="Wingdings" pitchFamily="2" charset="2"/>
            </a:rPr>
            <a:t>節數</a:t>
          </a:r>
          <a:r>
            <a:rPr lang="en-US" altLang="zh-TW" sz="1800" b="1" u="sng" kern="1200" dirty="0" smtClean="0">
              <a:latin typeface="標楷體" pitchFamily="65" charset="-120"/>
              <a:sym typeface="Wingdings" pitchFamily="2" charset="2"/>
            </a:rPr>
            <a:t>/</a:t>
          </a:r>
          <a:r>
            <a:rPr lang="zh-TW" altLang="en-US" sz="1800" b="1" u="sng" kern="1200" dirty="0" smtClean="0">
              <a:latin typeface="標楷體" pitchFamily="65" charset="-120"/>
              <a:sym typeface="Wingdings" pitchFamily="2" charset="2"/>
            </a:rPr>
            <a:t>學分數</a:t>
          </a:r>
          <a:r>
            <a:rPr lang="zh-TW" altLang="en-US" sz="1800" kern="1200" dirty="0" smtClean="0">
              <a:latin typeface="標楷體" pitchFamily="65" charset="-120"/>
              <a:sym typeface="Wingdings" pitchFamily="2" charset="2"/>
            </a:rPr>
            <a:t>與決定學習內容</a:t>
          </a:r>
          <a:endParaRPr lang="zh-TW" altLang="en-US" sz="1800" kern="1200" dirty="0"/>
        </a:p>
      </dsp:txBody>
      <dsp:txXfrm>
        <a:off x="2149786" y="549327"/>
        <a:ext cx="1923123" cy="3021672"/>
      </dsp:txXfrm>
    </dsp:sp>
    <dsp:sp modelId="{F1402BA2-4E14-4C44-9FD5-5BF86E90436C}">
      <dsp:nvSpPr>
        <dsp:cNvPr id="0" name=""/>
        <dsp:cNvSpPr/>
      </dsp:nvSpPr>
      <dsp:spPr>
        <a:xfrm>
          <a:off x="4588406" y="506690"/>
          <a:ext cx="1881517" cy="3106946"/>
        </a:xfrm>
        <a:prstGeom prst="roundRect">
          <a:avLst/>
        </a:prstGeom>
        <a:solidFill>
          <a:srgbClr val="92D050"/>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20000"/>
            </a:lnSpc>
            <a:spcBef>
              <a:spcPct val="0"/>
            </a:spcBef>
            <a:spcAft>
              <a:spcPct val="35000"/>
            </a:spcAft>
          </a:pPr>
          <a:r>
            <a:rPr lang="zh-TW" altLang="en-US" sz="1800" kern="1200" dirty="0" smtClean="0">
              <a:latin typeface="標楷體" pitchFamily="65" charset="-120"/>
              <a:sym typeface="Wingdings" pitchFamily="2" charset="2"/>
            </a:rPr>
            <a:t>經</a:t>
          </a:r>
          <a:r>
            <a:rPr lang="en-US" altLang="zh-TW" sz="1800" kern="1200" dirty="0" smtClean="0">
              <a:latin typeface="標楷體" pitchFamily="65" charset="-120"/>
              <a:sym typeface="Wingdings" pitchFamily="2" charset="2"/>
            </a:rPr>
            <a:t>IEP</a:t>
          </a:r>
          <a:r>
            <a:rPr lang="zh-TW" altLang="en-US" sz="1800" kern="1200" dirty="0" smtClean="0">
              <a:latin typeface="標楷體" pitchFamily="65" charset="-120"/>
              <a:sym typeface="Wingdings" pitchFamily="2" charset="2"/>
            </a:rPr>
            <a:t>或</a:t>
          </a:r>
          <a:r>
            <a:rPr lang="en-US" altLang="zh-TW" sz="1800" kern="1200" dirty="0" smtClean="0">
              <a:latin typeface="標楷體" pitchFamily="65" charset="-120"/>
              <a:sym typeface="Wingdings" pitchFamily="2" charset="2"/>
            </a:rPr>
            <a:t>IGP</a:t>
          </a:r>
          <a:r>
            <a:rPr lang="zh-TW" altLang="en-US" sz="1800" kern="1200" dirty="0" smtClean="0">
              <a:latin typeface="標楷體" pitchFamily="65" charset="-120"/>
              <a:sym typeface="Wingdings" pitchFamily="2" charset="2"/>
            </a:rPr>
            <a:t>會議討論決議是否需彈性</a:t>
          </a:r>
          <a:r>
            <a:rPr lang="zh-TW" altLang="en-US" sz="1800" b="1" u="sng" kern="1200" dirty="0" smtClean="0">
              <a:latin typeface="標楷體" pitchFamily="65" charset="-120"/>
              <a:sym typeface="Wingdings" pitchFamily="2" charset="2"/>
            </a:rPr>
            <a:t>增減</a:t>
          </a:r>
          <a:r>
            <a:rPr lang="zh-TW" altLang="en-US" sz="1800" kern="1200" dirty="0" smtClean="0">
              <a:latin typeface="標楷體" pitchFamily="65" charset="-120"/>
              <a:sym typeface="Wingdings" pitchFamily="2" charset="2"/>
            </a:rPr>
            <a:t>各學習領域</a:t>
          </a:r>
          <a:r>
            <a:rPr lang="en-US" altLang="zh-TW" sz="1800" kern="1200" dirty="0" smtClean="0">
              <a:latin typeface="標楷體" pitchFamily="65" charset="-120"/>
              <a:sym typeface="Wingdings" pitchFamily="2" charset="2"/>
            </a:rPr>
            <a:t>/</a:t>
          </a:r>
          <a:r>
            <a:rPr lang="zh-TW" altLang="en-US" sz="1800" kern="1200" dirty="0" smtClean="0">
              <a:latin typeface="標楷體" pitchFamily="65" charset="-120"/>
              <a:sym typeface="Wingdings" pitchFamily="2" charset="2"/>
            </a:rPr>
            <a:t>科目之節數</a:t>
          </a:r>
          <a:r>
            <a:rPr lang="en-US" altLang="zh-TW" sz="1800" kern="1200" dirty="0" smtClean="0">
              <a:latin typeface="標楷體" pitchFamily="65" charset="-120"/>
              <a:sym typeface="Wingdings" pitchFamily="2" charset="2"/>
            </a:rPr>
            <a:t>/</a:t>
          </a:r>
          <a:r>
            <a:rPr lang="zh-TW" altLang="en-US" sz="1800" kern="1200" dirty="0" smtClean="0">
              <a:latin typeface="標楷體" pitchFamily="65" charset="-120"/>
              <a:sym typeface="Wingdings" pitchFamily="2" charset="2"/>
            </a:rPr>
            <a:t>學分數</a:t>
          </a:r>
          <a:endParaRPr lang="zh-TW" altLang="en-US" sz="1800" kern="1200" dirty="0"/>
        </a:p>
      </dsp:txBody>
      <dsp:txXfrm>
        <a:off x="4680254" y="598538"/>
        <a:ext cx="1697821" cy="2923250"/>
      </dsp:txXfrm>
    </dsp:sp>
    <dsp:sp modelId="{40BCC375-9EA1-4E0B-A275-F15081081986}">
      <dsp:nvSpPr>
        <dsp:cNvPr id="0" name=""/>
        <dsp:cNvSpPr/>
      </dsp:nvSpPr>
      <dsp:spPr>
        <a:xfrm>
          <a:off x="6804826" y="781515"/>
          <a:ext cx="1881517" cy="2962930"/>
        </a:xfrm>
        <a:prstGeom prst="round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20000"/>
            </a:lnSpc>
            <a:spcBef>
              <a:spcPct val="0"/>
            </a:spcBef>
            <a:spcAft>
              <a:spcPct val="35000"/>
            </a:spcAft>
          </a:pPr>
          <a:r>
            <a:rPr lang="zh-TW" altLang="en-US" sz="2000" u="sng" kern="1200" dirty="0" smtClean="0">
              <a:latin typeface="標楷體" pitchFamily="65" charset="-120"/>
              <a:sym typeface="Wingdings" pitchFamily="2" charset="2"/>
            </a:rPr>
            <a:t>學校特殊教育推行委員會</a:t>
          </a:r>
          <a:r>
            <a:rPr lang="zh-TW" altLang="en-US" sz="2000" kern="1200" dirty="0" smtClean="0">
              <a:latin typeface="標楷體" pitchFamily="65" charset="-120"/>
              <a:sym typeface="Wingdings" pitchFamily="2" charset="2"/>
            </a:rPr>
            <a:t>同意後執行</a:t>
          </a:r>
          <a:endParaRPr lang="zh-TW" altLang="en-US" sz="2000" kern="1200" dirty="0"/>
        </a:p>
      </dsp:txBody>
      <dsp:txXfrm>
        <a:off x="6896674" y="873363"/>
        <a:ext cx="1697821" cy="2779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9CD8D-1597-4970-A635-8AFD218A6B62}">
      <dsp:nvSpPr>
        <dsp:cNvPr id="0" name=""/>
        <dsp:cNvSpPr/>
      </dsp:nvSpPr>
      <dsp:spPr>
        <a:xfrm>
          <a:off x="-5155383" y="-789702"/>
          <a:ext cx="6139300" cy="6139300"/>
        </a:xfrm>
        <a:prstGeom prst="blockArc">
          <a:avLst>
            <a:gd name="adj1" fmla="val 18900000"/>
            <a:gd name="adj2" fmla="val 2700000"/>
            <a:gd name="adj3" fmla="val 352"/>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9A5F9B-F0EA-4356-A11A-53EB91EE67B0}">
      <dsp:nvSpPr>
        <dsp:cNvPr id="0" name=""/>
        <dsp:cNvSpPr/>
      </dsp:nvSpPr>
      <dsp:spPr>
        <a:xfrm>
          <a:off x="430362" y="215983"/>
          <a:ext cx="8170359" cy="708007"/>
        </a:xfrm>
        <a:prstGeom prst="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572" tIns="50800" rIns="50800" bIns="50800" numCol="1" spcCol="1270" anchor="ctr" anchorCtr="0">
          <a:noAutofit/>
        </a:bodyPr>
        <a:lstStyle/>
        <a:p>
          <a:pPr lvl="0" algn="l" defTabSz="889000">
            <a:lnSpc>
              <a:spcPct val="90000"/>
            </a:lnSpc>
            <a:spcBef>
              <a:spcPct val="0"/>
            </a:spcBef>
            <a:spcAft>
              <a:spcPct val="35000"/>
            </a:spcAft>
            <a:buFont typeface="+mj-lt"/>
            <a:buNone/>
          </a:pPr>
          <a:r>
            <a:rPr lang="zh-TW" altLang="zh-TW" sz="2000" kern="1200" dirty="0">
              <a:solidFill>
                <a:schemeClr val="tx1"/>
              </a:solidFill>
              <a:latin typeface="Times New Roman" panose="02020603050405020304" pitchFamily="18" charset="0"/>
              <a:ea typeface="標楷體" panose="03000509000000000000" pitchFamily="65" charset="-120"/>
            </a:rPr>
            <a:t>教師應於開學前做好教學規劃</a:t>
          </a:r>
          <a:r>
            <a:rPr lang="zh-TW" altLang="en-US" sz="2000" kern="1200" dirty="0">
              <a:solidFill>
                <a:schemeClr val="tx1"/>
              </a:solidFill>
              <a:latin typeface="Times New Roman" panose="02020603050405020304" pitchFamily="18" charset="0"/>
              <a:ea typeface="標楷體" panose="03000509000000000000" pitchFamily="65" charset="-120"/>
            </a:rPr>
            <a:t>、準備教學資源及相關事項</a:t>
          </a:r>
          <a:r>
            <a:rPr lang="zh-TW" altLang="zh-TW" sz="2000" kern="1200" dirty="0">
              <a:solidFill>
                <a:schemeClr val="tx1"/>
              </a:solidFill>
              <a:latin typeface="Times New Roman" panose="02020603050405020304" pitchFamily="18" charset="0"/>
              <a:ea typeface="標楷體" panose="03000509000000000000" pitchFamily="65" charset="-120"/>
            </a:rPr>
            <a:t>。</a:t>
          </a:r>
          <a:r>
            <a:rPr lang="en-US" altLang="zh-TW" sz="2000" kern="1200" dirty="0">
              <a:solidFill>
                <a:schemeClr val="tx1"/>
              </a:solidFill>
              <a:latin typeface="Times New Roman" panose="02020603050405020304" pitchFamily="18" charset="0"/>
              <a:ea typeface="標楷體" panose="03000509000000000000" pitchFamily="65" charset="-120"/>
            </a:rPr>
            <a:t> </a:t>
          </a:r>
          <a:endParaRPr lang="zh-TW" altLang="en-US" sz="2000" kern="1200" dirty="0">
            <a:solidFill>
              <a:schemeClr val="tx1"/>
            </a:solidFill>
          </a:endParaRPr>
        </a:p>
      </dsp:txBody>
      <dsp:txXfrm>
        <a:off x="430362" y="215983"/>
        <a:ext cx="8170359" cy="708007"/>
      </dsp:txXfrm>
    </dsp:sp>
    <dsp:sp modelId="{2711EAFB-1074-4835-9EF6-2947F85E82AE}">
      <dsp:nvSpPr>
        <dsp:cNvPr id="0" name=""/>
        <dsp:cNvSpPr/>
      </dsp:nvSpPr>
      <dsp:spPr>
        <a:xfrm>
          <a:off x="74006" y="213631"/>
          <a:ext cx="712711" cy="71271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4B723-8536-4499-887D-DCE68A5A9BA5}">
      <dsp:nvSpPr>
        <dsp:cNvPr id="0" name=""/>
        <dsp:cNvSpPr/>
      </dsp:nvSpPr>
      <dsp:spPr>
        <a:xfrm>
          <a:off x="838928" y="1070963"/>
          <a:ext cx="7761792" cy="708007"/>
        </a:xfrm>
        <a:prstGeom prst="rect">
          <a:avLst/>
        </a:prstGeom>
        <a:solidFill>
          <a:schemeClr val="accent2">
            <a:hueOff val="-3600000"/>
            <a:satOff val="-12501"/>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572" tIns="50800" rIns="50800" bIns="50800" numCol="1" spcCol="1270" anchor="ctr" anchorCtr="0">
          <a:noAutofit/>
        </a:bodyPr>
        <a:lstStyle/>
        <a:p>
          <a:pPr lvl="0" algn="l" defTabSz="889000">
            <a:lnSpc>
              <a:spcPct val="90000"/>
            </a:lnSpc>
            <a:spcBef>
              <a:spcPct val="0"/>
            </a:spcBef>
            <a:spcAft>
              <a:spcPct val="35000"/>
            </a:spcAft>
          </a:pPr>
          <a:r>
            <a:rPr lang="zh-TW" altLang="zh-TW" sz="2000" kern="1200" dirty="0">
              <a:solidFill>
                <a:schemeClr val="tx1"/>
              </a:solidFill>
              <a:latin typeface="Times New Roman" panose="02020603050405020304" pitchFamily="18" charset="0"/>
              <a:ea typeface="標楷體" panose="03000509000000000000" pitchFamily="65" charset="-120"/>
            </a:rPr>
            <a:t>教師備課時應準備符合學生需求的學習內容，並規劃多元適性之教學活動。</a:t>
          </a:r>
          <a:r>
            <a:rPr lang="en-US" altLang="zh-TW" sz="2000" kern="1200" dirty="0">
              <a:solidFill>
                <a:schemeClr val="tx1"/>
              </a:solidFill>
              <a:latin typeface="Times New Roman" panose="02020603050405020304" pitchFamily="18" charset="0"/>
              <a:ea typeface="標楷體" panose="03000509000000000000" pitchFamily="65" charset="-120"/>
            </a:rPr>
            <a:t> </a:t>
          </a:r>
          <a:endParaRPr lang="zh-TW" altLang="zh-TW" sz="2000" kern="1200" dirty="0">
            <a:solidFill>
              <a:schemeClr val="tx1"/>
            </a:solidFill>
            <a:latin typeface="Times New Roman" panose="02020603050405020304" pitchFamily="18" charset="0"/>
          </a:endParaRPr>
        </a:p>
      </dsp:txBody>
      <dsp:txXfrm>
        <a:off x="838928" y="1070963"/>
        <a:ext cx="7761792" cy="708007"/>
      </dsp:txXfrm>
    </dsp:sp>
    <dsp:sp modelId="{2AB59595-0CC0-47BA-8D39-34B335AC01D4}">
      <dsp:nvSpPr>
        <dsp:cNvPr id="0" name=""/>
        <dsp:cNvSpPr/>
      </dsp:nvSpPr>
      <dsp:spPr>
        <a:xfrm>
          <a:off x="482572" y="1068611"/>
          <a:ext cx="712711" cy="712711"/>
        </a:xfrm>
        <a:prstGeom prst="ellipse">
          <a:avLst/>
        </a:prstGeom>
        <a:solidFill>
          <a:schemeClr val="lt1">
            <a:hueOff val="0"/>
            <a:satOff val="0"/>
            <a:lumOff val="0"/>
            <a:alphaOff val="0"/>
          </a:schemeClr>
        </a:solidFill>
        <a:ln w="25400" cap="flat" cmpd="sng" algn="ctr">
          <a:solidFill>
            <a:schemeClr val="accent2">
              <a:hueOff val="-3600000"/>
              <a:satOff val="-12501"/>
              <a:lumOff val="15000"/>
              <a:alphaOff val="0"/>
            </a:schemeClr>
          </a:solidFill>
          <a:prstDash val="solid"/>
        </a:ln>
        <a:effectLst/>
      </dsp:spPr>
      <dsp:style>
        <a:lnRef idx="2">
          <a:scrgbClr r="0" g="0" b="0"/>
        </a:lnRef>
        <a:fillRef idx="1">
          <a:scrgbClr r="0" g="0" b="0"/>
        </a:fillRef>
        <a:effectRef idx="0">
          <a:scrgbClr r="0" g="0" b="0"/>
        </a:effectRef>
        <a:fontRef idx="minor"/>
      </dsp:style>
    </dsp:sp>
    <dsp:sp modelId="{83A96088-FB6E-4C83-9D18-C675B0198113}">
      <dsp:nvSpPr>
        <dsp:cNvPr id="0" name=""/>
        <dsp:cNvSpPr/>
      </dsp:nvSpPr>
      <dsp:spPr>
        <a:xfrm>
          <a:off x="964325" y="1925944"/>
          <a:ext cx="7636395" cy="708007"/>
        </a:xfrm>
        <a:prstGeom prst="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572" tIns="50800" rIns="50800" bIns="50800" numCol="1" spcCol="1270" anchor="ctr" anchorCtr="0">
          <a:noAutofit/>
        </a:bodyPr>
        <a:lstStyle/>
        <a:p>
          <a:pPr lvl="0" algn="l" defTabSz="889000">
            <a:lnSpc>
              <a:spcPct val="90000"/>
            </a:lnSpc>
            <a:spcBef>
              <a:spcPct val="0"/>
            </a:spcBef>
            <a:spcAft>
              <a:spcPct val="35000"/>
            </a:spcAft>
          </a:pPr>
          <a:r>
            <a:rPr lang="zh-TW" altLang="zh-TW" sz="2000" kern="1200">
              <a:solidFill>
                <a:schemeClr val="tx1"/>
              </a:solidFill>
              <a:latin typeface="Times New Roman" panose="02020603050405020304" pitchFamily="18" charset="0"/>
              <a:ea typeface="標楷體" panose="03000509000000000000" pitchFamily="65" charset="-120"/>
            </a:rPr>
            <a:t>教師宜配合平日教學，進行創新教學實驗或行動研究，尋求各該主管機關提供其所需之經費與相關協助。</a:t>
          </a:r>
          <a:endParaRPr lang="zh-TW" altLang="zh-TW" sz="2000" kern="1200" dirty="0">
            <a:solidFill>
              <a:schemeClr val="tx1"/>
            </a:solidFill>
            <a:latin typeface="Times New Roman" panose="02020603050405020304" pitchFamily="18" charset="0"/>
            <a:ea typeface="標楷體" panose="03000509000000000000" pitchFamily="65" charset="-120"/>
          </a:endParaRPr>
        </a:p>
      </dsp:txBody>
      <dsp:txXfrm>
        <a:off x="964325" y="1925944"/>
        <a:ext cx="7636395" cy="708007"/>
      </dsp:txXfrm>
    </dsp:sp>
    <dsp:sp modelId="{D69F28AE-59E3-4D82-9D6E-4AEA0D6D86F8}">
      <dsp:nvSpPr>
        <dsp:cNvPr id="0" name=""/>
        <dsp:cNvSpPr/>
      </dsp:nvSpPr>
      <dsp:spPr>
        <a:xfrm>
          <a:off x="607969" y="1923592"/>
          <a:ext cx="712711" cy="712711"/>
        </a:xfrm>
        <a:prstGeom prst="ellipse">
          <a:avLst/>
        </a:prstGeom>
        <a:solidFill>
          <a:schemeClr val="lt1">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sp>
    <dsp:sp modelId="{204FAAE0-67F5-4282-820F-03D89951B09D}">
      <dsp:nvSpPr>
        <dsp:cNvPr id="0" name=""/>
        <dsp:cNvSpPr/>
      </dsp:nvSpPr>
      <dsp:spPr>
        <a:xfrm>
          <a:off x="838928" y="2780924"/>
          <a:ext cx="7761792" cy="708007"/>
        </a:xfrm>
        <a:prstGeom prst="rect">
          <a:avLst/>
        </a:prstGeom>
        <a:solidFill>
          <a:schemeClr val="accent2">
            <a:hueOff val="-10800000"/>
            <a:satOff val="-37502"/>
            <a:lumOff val="45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572" tIns="50800" rIns="50800" bIns="50800" numCol="1" spcCol="1270" anchor="ctr" anchorCtr="0">
          <a:noAutofit/>
        </a:bodyPr>
        <a:lstStyle/>
        <a:p>
          <a:pPr lvl="0" algn="l" defTabSz="889000">
            <a:lnSpc>
              <a:spcPct val="90000"/>
            </a:lnSpc>
            <a:spcBef>
              <a:spcPct val="0"/>
            </a:spcBef>
            <a:spcAft>
              <a:spcPct val="35000"/>
            </a:spcAft>
          </a:pPr>
          <a:r>
            <a:rPr lang="zh-TW" altLang="zh-TW" sz="2000" kern="1200" dirty="0">
              <a:solidFill>
                <a:schemeClr val="tx1"/>
              </a:solidFill>
              <a:latin typeface="Times New Roman" panose="02020603050405020304" pitchFamily="18" charset="0"/>
              <a:ea typeface="標楷體" panose="03000509000000000000" pitchFamily="65" charset="-120"/>
            </a:rPr>
            <a:t>教師需熟悉校內外有助於教學之各項人力、物力資源及行政支援網絡。</a:t>
          </a:r>
        </a:p>
      </dsp:txBody>
      <dsp:txXfrm>
        <a:off x="838928" y="2780924"/>
        <a:ext cx="7761792" cy="708007"/>
      </dsp:txXfrm>
    </dsp:sp>
    <dsp:sp modelId="{497FA611-F0BF-4C65-8C92-B5191FE257BF}">
      <dsp:nvSpPr>
        <dsp:cNvPr id="0" name=""/>
        <dsp:cNvSpPr/>
      </dsp:nvSpPr>
      <dsp:spPr>
        <a:xfrm>
          <a:off x="482572" y="2778572"/>
          <a:ext cx="712711" cy="712711"/>
        </a:xfrm>
        <a:prstGeom prst="ellipse">
          <a:avLst/>
        </a:prstGeom>
        <a:solidFill>
          <a:schemeClr val="lt1">
            <a:hueOff val="0"/>
            <a:satOff val="0"/>
            <a:lumOff val="0"/>
            <a:alphaOff val="0"/>
          </a:schemeClr>
        </a:solidFill>
        <a:ln w="25400" cap="flat" cmpd="sng" algn="ctr">
          <a:solidFill>
            <a:schemeClr val="accent2">
              <a:hueOff val="-10800000"/>
              <a:satOff val="-37502"/>
              <a:lumOff val="45001"/>
              <a:alphaOff val="0"/>
            </a:schemeClr>
          </a:solidFill>
          <a:prstDash val="solid"/>
        </a:ln>
        <a:effectLst/>
      </dsp:spPr>
      <dsp:style>
        <a:lnRef idx="2">
          <a:scrgbClr r="0" g="0" b="0"/>
        </a:lnRef>
        <a:fillRef idx="1">
          <a:scrgbClr r="0" g="0" b="0"/>
        </a:fillRef>
        <a:effectRef idx="0">
          <a:scrgbClr r="0" g="0" b="0"/>
        </a:effectRef>
        <a:fontRef idx="minor"/>
      </dsp:style>
    </dsp:sp>
    <dsp:sp modelId="{20AF70F2-1967-4F2A-955D-C316B5A57819}">
      <dsp:nvSpPr>
        <dsp:cNvPr id="0" name=""/>
        <dsp:cNvSpPr/>
      </dsp:nvSpPr>
      <dsp:spPr>
        <a:xfrm>
          <a:off x="430362" y="3635905"/>
          <a:ext cx="8170359" cy="708007"/>
        </a:xfrm>
        <a:prstGeom prst="rect">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2572" tIns="50800" rIns="50800" bIns="50800" numCol="1" spcCol="1270" anchor="ctr" anchorCtr="0">
          <a:noAutofit/>
        </a:bodyPr>
        <a:lstStyle/>
        <a:p>
          <a:pPr lvl="0" algn="l" defTabSz="889000">
            <a:lnSpc>
              <a:spcPct val="90000"/>
            </a:lnSpc>
            <a:spcBef>
              <a:spcPct val="0"/>
            </a:spcBef>
            <a:spcAft>
              <a:spcPct val="35000"/>
            </a:spcAft>
          </a:pPr>
          <a:r>
            <a:rPr lang="zh-TW" altLang="en-US" sz="2000" kern="1200" dirty="0">
              <a:solidFill>
                <a:schemeClr val="tx1"/>
              </a:solidFill>
              <a:latin typeface="Times New Roman" panose="02020603050405020304" pitchFamily="18" charset="0"/>
              <a:ea typeface="標楷體" panose="03000509000000000000" pitchFamily="65" charset="-120"/>
            </a:rPr>
            <a:t>「領域課程調整應用手冊</a:t>
          </a:r>
          <a:r>
            <a:rPr lang="zh-TW" altLang="en-US" sz="2000" kern="1200" dirty="0" smtClean="0">
              <a:solidFill>
                <a:schemeClr val="tx1"/>
              </a:solidFill>
              <a:latin typeface="Times New Roman" panose="02020603050405020304" pitchFamily="18" charset="0"/>
              <a:ea typeface="標楷體" panose="03000509000000000000" pitchFamily="65" charset="-120"/>
            </a:rPr>
            <a:t>」、「專業群科課程調整應用手冊」僅</a:t>
          </a:r>
          <a:r>
            <a:rPr lang="zh-TW" altLang="en-US" sz="2000" kern="1200" dirty="0">
              <a:solidFill>
                <a:schemeClr val="tx1"/>
              </a:solidFill>
              <a:latin typeface="Times New Roman" panose="02020603050405020304" pitchFamily="18" charset="0"/>
              <a:ea typeface="標楷體" panose="03000509000000000000" pitchFamily="65" charset="-120"/>
            </a:rPr>
            <a:t>供教師課程規劃與教學之參考，而非調整的依據。</a:t>
          </a:r>
        </a:p>
      </dsp:txBody>
      <dsp:txXfrm>
        <a:off x="430362" y="3635905"/>
        <a:ext cx="8170359" cy="708007"/>
      </dsp:txXfrm>
    </dsp:sp>
    <dsp:sp modelId="{3A22150F-9112-493D-AF5D-9C032FDD3CAB}">
      <dsp:nvSpPr>
        <dsp:cNvPr id="0" name=""/>
        <dsp:cNvSpPr/>
      </dsp:nvSpPr>
      <dsp:spPr>
        <a:xfrm>
          <a:off x="74006" y="3633553"/>
          <a:ext cx="712711" cy="712711"/>
        </a:xfrm>
        <a:prstGeom prst="ellipse">
          <a:avLst/>
        </a:prstGeom>
        <a:solidFill>
          <a:schemeClr val="lt1">
            <a:hueOff val="0"/>
            <a:satOff val="0"/>
            <a:lumOff val="0"/>
            <a:alphaOff val="0"/>
          </a:schemeClr>
        </a:solidFill>
        <a:ln w="25400" cap="flat" cmpd="sng" algn="ctr">
          <a:solidFill>
            <a:srgbClr val="FFCCCC"/>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EA5B9-10EA-4AF0-89BD-1E21B36A482B}">
      <dsp:nvSpPr>
        <dsp:cNvPr id="0" name=""/>
        <dsp:cNvSpPr/>
      </dsp:nvSpPr>
      <dsp:spPr>
        <a:xfrm rot="5400000">
          <a:off x="-114002" y="116401"/>
          <a:ext cx="760015" cy="53201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zh-TW" altLang="en-US" sz="2200" b="1" kern="1200" dirty="0"/>
        </a:p>
      </dsp:txBody>
      <dsp:txXfrm rot="-5400000">
        <a:off x="1" y="268403"/>
        <a:ext cx="532010" cy="228005"/>
      </dsp:txXfrm>
    </dsp:sp>
    <dsp:sp modelId="{04F5E420-1212-46E6-8026-708C064F07FF}">
      <dsp:nvSpPr>
        <dsp:cNvPr id="0" name=""/>
        <dsp:cNvSpPr/>
      </dsp:nvSpPr>
      <dsp:spPr>
        <a:xfrm rot="5400000">
          <a:off x="4465240" y="-3930830"/>
          <a:ext cx="494010" cy="836046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t>由學校依相關選用辦法討論通過後定之</a:t>
          </a:r>
        </a:p>
      </dsp:txBody>
      <dsp:txXfrm rot="-5400000">
        <a:off x="532011" y="26515"/>
        <a:ext cx="8336353" cy="445778"/>
      </dsp:txXfrm>
    </dsp:sp>
    <dsp:sp modelId="{5916FAB3-306E-403F-AA01-AB4C966A88D7}">
      <dsp:nvSpPr>
        <dsp:cNvPr id="0" name=""/>
        <dsp:cNvSpPr/>
      </dsp:nvSpPr>
      <dsp:spPr>
        <a:xfrm rot="5400000">
          <a:off x="-114002" y="776238"/>
          <a:ext cx="760015" cy="532010"/>
        </a:xfrm>
        <a:prstGeom prst="chevron">
          <a:avLst/>
        </a:prstGeom>
        <a:solidFill>
          <a:schemeClr val="accent2">
            <a:hueOff val="-2880000"/>
            <a:satOff val="-10001"/>
            <a:lumOff val="12000"/>
            <a:alphaOff val="0"/>
          </a:schemeClr>
        </a:solidFill>
        <a:ln w="25400" cap="flat" cmpd="sng" algn="ctr">
          <a:solidFill>
            <a:schemeClr val="accent2">
              <a:hueOff val="-2880000"/>
              <a:satOff val="-10001"/>
              <a:lumOff val="12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altLang="zh-TW" sz="2200" b="1" kern="1200" dirty="0">
            <a:latin typeface="+mj-ea"/>
            <a:ea typeface="+mj-ea"/>
          </a:endParaRPr>
        </a:p>
      </dsp:txBody>
      <dsp:txXfrm rot="-5400000">
        <a:off x="1" y="928240"/>
        <a:ext cx="532010" cy="228005"/>
      </dsp:txXfrm>
    </dsp:sp>
    <dsp:sp modelId="{7D40276F-1704-4B7D-823D-01C03A5BAACB}">
      <dsp:nvSpPr>
        <dsp:cNvPr id="0" name=""/>
        <dsp:cNvSpPr/>
      </dsp:nvSpPr>
      <dsp:spPr>
        <a:xfrm rot="5400000">
          <a:off x="4465240" y="-3270993"/>
          <a:ext cx="494010" cy="8360469"/>
        </a:xfrm>
        <a:prstGeom prst="round2SameRect">
          <a:avLst/>
        </a:prstGeom>
        <a:solidFill>
          <a:schemeClr val="lt1">
            <a:alpha val="90000"/>
            <a:hueOff val="0"/>
            <a:satOff val="0"/>
            <a:lumOff val="0"/>
            <a:alphaOff val="0"/>
          </a:schemeClr>
        </a:solidFill>
        <a:ln w="25400" cap="flat" cmpd="sng" algn="ctr">
          <a:solidFill>
            <a:schemeClr val="accent2">
              <a:hueOff val="-2880000"/>
              <a:satOff val="-10001"/>
              <a:lumOff val="12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採多元文化觀點</a:t>
          </a:r>
          <a:endParaRPr lang="en-US" altLang="zh-TW" sz="2200" b="1" kern="1200" dirty="0">
            <a:latin typeface="+mj-ea"/>
            <a:ea typeface="+mj-ea"/>
          </a:endParaRPr>
        </a:p>
      </dsp:txBody>
      <dsp:txXfrm rot="-5400000">
        <a:off x="532011" y="686352"/>
        <a:ext cx="8336353" cy="445778"/>
      </dsp:txXfrm>
    </dsp:sp>
    <dsp:sp modelId="{C5A4F9F9-9B51-45BF-AF67-A17DCD8431D7}">
      <dsp:nvSpPr>
        <dsp:cNvPr id="0" name=""/>
        <dsp:cNvSpPr/>
      </dsp:nvSpPr>
      <dsp:spPr>
        <a:xfrm rot="5400000">
          <a:off x="-114002" y="1436075"/>
          <a:ext cx="760015" cy="532010"/>
        </a:xfrm>
        <a:prstGeom prst="chevron">
          <a:avLst/>
        </a:prstGeom>
        <a:solidFill>
          <a:schemeClr val="accent2">
            <a:hueOff val="-5760000"/>
            <a:satOff val="-20001"/>
            <a:lumOff val="24000"/>
            <a:alphaOff val="0"/>
          </a:schemeClr>
        </a:solidFill>
        <a:ln w="25400" cap="flat" cmpd="sng" algn="ctr">
          <a:solidFill>
            <a:schemeClr val="accent2">
              <a:hueOff val="-5760000"/>
              <a:satOff val="-20001"/>
              <a:lumOff val="24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altLang="zh-TW" sz="2200" b="1" kern="1200" dirty="0">
            <a:latin typeface="+mj-ea"/>
            <a:ea typeface="+mj-ea"/>
          </a:endParaRPr>
        </a:p>
      </dsp:txBody>
      <dsp:txXfrm rot="-5400000">
        <a:off x="1" y="1588077"/>
        <a:ext cx="532010" cy="228005"/>
      </dsp:txXfrm>
    </dsp:sp>
    <dsp:sp modelId="{3B9F1B36-584C-4905-A1A3-FDC0F57A9BFC}">
      <dsp:nvSpPr>
        <dsp:cNvPr id="0" name=""/>
        <dsp:cNvSpPr/>
      </dsp:nvSpPr>
      <dsp:spPr>
        <a:xfrm rot="5400000">
          <a:off x="4465240" y="-2611155"/>
          <a:ext cx="494010" cy="8360469"/>
        </a:xfrm>
        <a:prstGeom prst="round2SameRect">
          <a:avLst/>
        </a:prstGeom>
        <a:solidFill>
          <a:schemeClr val="lt1">
            <a:alpha val="90000"/>
            <a:hueOff val="0"/>
            <a:satOff val="0"/>
            <a:lumOff val="0"/>
            <a:alphaOff val="0"/>
          </a:schemeClr>
        </a:solidFill>
        <a:ln w="25400" cap="flat" cmpd="sng" algn="ctr">
          <a:solidFill>
            <a:schemeClr val="accent2">
              <a:hueOff val="-5760000"/>
              <a:satOff val="-20001"/>
              <a:lumOff val="24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依需求特質</a:t>
          </a:r>
          <a:r>
            <a:rPr lang="zh-TW" sz="2200" b="1" kern="1200" dirty="0"/>
            <a:t>選擇或自行編輯合適的教材</a:t>
          </a:r>
          <a:endParaRPr lang="en-US" altLang="zh-TW" sz="2200" b="1" kern="1200" dirty="0">
            <a:latin typeface="+mj-ea"/>
            <a:ea typeface="+mj-ea"/>
          </a:endParaRPr>
        </a:p>
      </dsp:txBody>
      <dsp:txXfrm rot="-5400000">
        <a:off x="532011" y="1346190"/>
        <a:ext cx="8336353" cy="445778"/>
      </dsp:txXfrm>
    </dsp:sp>
    <dsp:sp modelId="{D842AE18-0C35-40D0-BA49-B15223B14721}">
      <dsp:nvSpPr>
        <dsp:cNvPr id="0" name=""/>
        <dsp:cNvSpPr/>
      </dsp:nvSpPr>
      <dsp:spPr>
        <a:xfrm rot="5400000">
          <a:off x="-114002" y="2095913"/>
          <a:ext cx="760015" cy="532010"/>
        </a:xfrm>
        <a:prstGeom prst="chevron">
          <a:avLst/>
        </a:prstGeom>
        <a:solidFill>
          <a:schemeClr val="accent2">
            <a:hueOff val="-8640000"/>
            <a:satOff val="-30002"/>
            <a:lumOff val="36001"/>
            <a:alphaOff val="0"/>
          </a:schemeClr>
        </a:solidFill>
        <a:ln w="25400" cap="flat" cmpd="sng" algn="ctr">
          <a:solidFill>
            <a:schemeClr val="accent2">
              <a:hueOff val="-8640000"/>
              <a:satOff val="-30002"/>
              <a:lumOff val="36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altLang="zh-TW" sz="2200" b="1" kern="1200" dirty="0">
            <a:latin typeface="+mj-ea"/>
            <a:ea typeface="+mj-ea"/>
          </a:endParaRPr>
        </a:p>
      </dsp:txBody>
      <dsp:txXfrm rot="-5400000">
        <a:off x="1" y="2247915"/>
        <a:ext cx="532010" cy="228005"/>
      </dsp:txXfrm>
    </dsp:sp>
    <dsp:sp modelId="{2DA40F99-ACBA-4CBE-899B-30DD8A91FD81}">
      <dsp:nvSpPr>
        <dsp:cNvPr id="0" name=""/>
        <dsp:cNvSpPr/>
      </dsp:nvSpPr>
      <dsp:spPr>
        <a:xfrm rot="5400000">
          <a:off x="4465240" y="-1951318"/>
          <a:ext cx="494010" cy="8360469"/>
        </a:xfrm>
        <a:prstGeom prst="round2SameRect">
          <a:avLst/>
        </a:prstGeom>
        <a:solidFill>
          <a:schemeClr val="lt1">
            <a:alpha val="90000"/>
            <a:hueOff val="0"/>
            <a:satOff val="0"/>
            <a:lumOff val="0"/>
            <a:alphaOff val="0"/>
          </a:schemeClr>
        </a:solidFill>
        <a:ln w="25400" cap="flat" cmpd="sng" algn="ctr">
          <a:solidFill>
            <a:schemeClr val="accent2">
              <a:hueOff val="-8640000"/>
              <a:satOff val="-30002"/>
              <a:lumOff val="36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sz="2200" b="1" kern="1200" dirty="0"/>
            <a:t>全年級或全校且全學期使用之自編自選教材應送學校課發會審查</a:t>
          </a:r>
          <a:endParaRPr lang="en-US" altLang="zh-TW" sz="2200" b="1" kern="1200" dirty="0">
            <a:latin typeface="+mj-ea"/>
            <a:ea typeface="+mj-ea"/>
          </a:endParaRPr>
        </a:p>
      </dsp:txBody>
      <dsp:txXfrm rot="-5400000">
        <a:off x="532011" y="2006027"/>
        <a:ext cx="8336353" cy="445778"/>
      </dsp:txXfrm>
    </dsp:sp>
    <dsp:sp modelId="{1EAF0E28-7D04-4D99-8AE5-120503333D28}">
      <dsp:nvSpPr>
        <dsp:cNvPr id="0" name=""/>
        <dsp:cNvSpPr/>
      </dsp:nvSpPr>
      <dsp:spPr>
        <a:xfrm rot="5400000">
          <a:off x="-114002" y="2755750"/>
          <a:ext cx="760015" cy="532010"/>
        </a:xfrm>
        <a:prstGeom prst="chevron">
          <a:avLst/>
        </a:prstGeom>
        <a:solidFill>
          <a:schemeClr val="accent2">
            <a:hueOff val="-11520000"/>
            <a:satOff val="-40002"/>
            <a:lumOff val="48001"/>
            <a:alphaOff val="0"/>
          </a:schemeClr>
        </a:solidFill>
        <a:ln w="25400" cap="flat" cmpd="sng" algn="ctr">
          <a:solidFill>
            <a:schemeClr val="accent2">
              <a:hueOff val="-11520000"/>
              <a:satOff val="-40002"/>
              <a:lumOff val="48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altLang="zh-TW" sz="2200" b="1" kern="1200" dirty="0">
            <a:latin typeface="+mj-ea"/>
            <a:ea typeface="+mj-ea"/>
          </a:endParaRPr>
        </a:p>
      </dsp:txBody>
      <dsp:txXfrm rot="-5400000">
        <a:off x="1" y="2907752"/>
        <a:ext cx="532010" cy="228005"/>
      </dsp:txXfrm>
    </dsp:sp>
    <dsp:sp modelId="{C44A6966-86CB-4011-8D6A-EB475738DC89}">
      <dsp:nvSpPr>
        <dsp:cNvPr id="0" name=""/>
        <dsp:cNvSpPr/>
      </dsp:nvSpPr>
      <dsp:spPr>
        <a:xfrm rot="5400000">
          <a:off x="4465240" y="-1291481"/>
          <a:ext cx="494010" cy="8360469"/>
        </a:xfrm>
        <a:prstGeom prst="round2SameRect">
          <a:avLst/>
        </a:prstGeom>
        <a:solidFill>
          <a:schemeClr val="lt1">
            <a:alpha val="90000"/>
            <a:hueOff val="0"/>
            <a:satOff val="0"/>
            <a:lumOff val="0"/>
            <a:alphaOff val="0"/>
          </a:schemeClr>
        </a:solidFill>
        <a:ln w="25400" cap="flat" cmpd="sng" algn="ctr">
          <a:solidFill>
            <a:schemeClr val="accent2">
              <a:hueOff val="-11520000"/>
              <a:satOff val="-40002"/>
              <a:lumOff val="480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依教科用書的內容及學生學習功能進行調整</a:t>
          </a:r>
          <a:endParaRPr lang="en-US" altLang="zh-TW" sz="2200" b="1" kern="1200" dirty="0">
            <a:latin typeface="+mj-ea"/>
            <a:ea typeface="+mj-ea"/>
          </a:endParaRPr>
        </a:p>
      </dsp:txBody>
      <dsp:txXfrm rot="-5400000">
        <a:off x="532011" y="2665864"/>
        <a:ext cx="8336353" cy="445778"/>
      </dsp:txXfrm>
    </dsp:sp>
    <dsp:sp modelId="{D6FAF9A1-C9BC-4B0A-A635-E24FF24FED21}">
      <dsp:nvSpPr>
        <dsp:cNvPr id="0" name=""/>
        <dsp:cNvSpPr/>
      </dsp:nvSpPr>
      <dsp:spPr>
        <a:xfrm rot="5400000">
          <a:off x="-114002" y="3415587"/>
          <a:ext cx="760015" cy="532010"/>
        </a:xfrm>
        <a:prstGeom prst="chevron">
          <a:avLst/>
        </a:prstGeom>
        <a:solidFill>
          <a:srgbClr val="FFCCCC"/>
        </a:solidFill>
        <a:ln w="25400" cap="flat" cmpd="sng" algn="ctr">
          <a:solidFill>
            <a:schemeClr val="accent2">
              <a:hueOff val="-14400000"/>
              <a:satOff val="-50003"/>
              <a:lumOff val="6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n-US" altLang="zh-TW" sz="2200" b="1" kern="1200" dirty="0">
            <a:latin typeface="+mj-ea"/>
            <a:ea typeface="+mj-ea"/>
          </a:endParaRPr>
        </a:p>
      </dsp:txBody>
      <dsp:txXfrm rot="-5400000">
        <a:off x="1" y="3567589"/>
        <a:ext cx="532010" cy="228005"/>
      </dsp:txXfrm>
    </dsp:sp>
    <dsp:sp modelId="{6DE5F4BB-F34B-4E84-A5A3-D555F8F5FE15}">
      <dsp:nvSpPr>
        <dsp:cNvPr id="0" name=""/>
        <dsp:cNvSpPr/>
      </dsp:nvSpPr>
      <dsp:spPr>
        <a:xfrm rot="5400000">
          <a:off x="4465240" y="-631644"/>
          <a:ext cx="494010" cy="8360469"/>
        </a:xfrm>
        <a:prstGeom prst="round2SameRect">
          <a:avLst/>
        </a:prstGeom>
        <a:solidFill>
          <a:schemeClr val="lt1">
            <a:alpha val="90000"/>
            <a:hueOff val="0"/>
            <a:satOff val="0"/>
            <a:lumOff val="0"/>
            <a:alphaOff val="0"/>
          </a:schemeClr>
        </a:solidFill>
        <a:ln w="25400" cap="flat" cmpd="sng" algn="ctr">
          <a:solidFill>
            <a:srgbClr val="FFCCCC"/>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zh-TW" altLang="en-US" sz="2200" b="1" kern="1200" dirty="0">
              <a:latin typeface="+mj-ea"/>
              <a:ea typeface="+mj-ea"/>
            </a:rPr>
            <a:t>視障用書</a:t>
          </a:r>
          <a:r>
            <a:rPr lang="zh-TW" sz="2200" b="1" kern="1200" dirty="0"/>
            <a:t>送達時間需與普通教育學校相同</a:t>
          </a:r>
          <a:endParaRPr lang="en-US" altLang="zh-TW" sz="2200" b="1" kern="1200" dirty="0">
            <a:latin typeface="+mj-ea"/>
            <a:ea typeface="+mj-ea"/>
          </a:endParaRPr>
        </a:p>
      </dsp:txBody>
      <dsp:txXfrm rot="-5400000">
        <a:off x="532011" y="3325701"/>
        <a:ext cx="8336353" cy="445778"/>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9ED41E-7BC6-4942-A9A9-7C83090019BA}" type="datetimeFigureOut">
              <a:rPr lang="zh-TW" altLang="en-US" smtClean="0"/>
              <a:pPr/>
              <a:t>2019/9/30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8CF12CE-F3AA-400F-A00C-DF6A9E0B9C2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97DB0-BA36-4C50-960E-567CA06EC722}" type="datetimeFigureOut">
              <a:rPr lang="zh-TW" altLang="en-US" smtClean="0"/>
              <a:pPr/>
              <a:t>2019/9/30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D12D6-9C67-43CF-96FB-A6214B2A35B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defRPr/>
            </a:pPr>
            <a:endParaRPr lang="en-US" altLang="zh-TW" sz="1200" dirty="0">
              <a:latin typeface="標楷體" panose="03000509000000000000" pitchFamily="65" charset="-120"/>
            </a:endParaRPr>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65544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648BA02-E6E0-4B7E-84A8-32C73E70A7BC}" type="slidenum">
              <a:rPr lang="zh-TW" altLang="en-US"/>
              <a:pPr/>
              <a:t>15</a:t>
            </a:fld>
            <a:endParaRPr lang="en-US" altLang="zh-TW"/>
          </a:p>
        </p:txBody>
      </p:sp>
    </p:spTree>
    <p:extLst>
      <p:ext uri="{BB962C8B-B14F-4D97-AF65-F5344CB8AC3E}">
        <p14:creationId xmlns:p14="http://schemas.microsoft.com/office/powerpoint/2010/main" val="400255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19</a:t>
            </a:fld>
            <a:endParaRPr lang="en-US" altLang="zh-TW" dirty="0"/>
          </a:p>
        </p:txBody>
      </p:sp>
    </p:spTree>
    <p:extLst>
      <p:ext uri="{BB962C8B-B14F-4D97-AF65-F5344CB8AC3E}">
        <p14:creationId xmlns:p14="http://schemas.microsoft.com/office/powerpoint/2010/main" val="2003865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20</a:t>
            </a:fld>
            <a:endParaRPr lang="en-US" altLang="zh-TW" dirty="0"/>
          </a:p>
        </p:txBody>
      </p:sp>
    </p:spTree>
    <p:extLst>
      <p:ext uri="{BB962C8B-B14F-4D97-AF65-F5344CB8AC3E}">
        <p14:creationId xmlns:p14="http://schemas.microsoft.com/office/powerpoint/2010/main" val="250994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22</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23</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TW" dirty="0"/>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24</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26</a:t>
            </a:fld>
            <a:endParaRPr lang="zh-TW" altLang="en-US"/>
          </a:p>
        </p:txBody>
      </p:sp>
    </p:spTree>
    <p:extLst>
      <p:ext uri="{BB962C8B-B14F-4D97-AF65-F5344CB8AC3E}">
        <p14:creationId xmlns:p14="http://schemas.microsoft.com/office/powerpoint/2010/main" val="172888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影像版面配置區 1">
            <a:extLst>
              <a:ext uri="{FF2B5EF4-FFF2-40B4-BE49-F238E27FC236}">
                <a16:creationId xmlns:a16="http://schemas.microsoft.com/office/drawing/2014/main" id="{599F3F9E-6EBC-4394-BD87-4EC4702D0B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備忘稿版面配置區 2">
            <a:extLst>
              <a:ext uri="{FF2B5EF4-FFF2-40B4-BE49-F238E27FC236}">
                <a16:creationId xmlns:a16="http://schemas.microsoft.com/office/drawing/2014/main" id="{FF2029D3-A9A7-4F7C-86C9-7F0981413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z="1200" kern="1200" dirty="0">
              <a:solidFill>
                <a:schemeClr val="tx1"/>
              </a:solidFill>
              <a:latin typeface="+mn-lt"/>
              <a:ea typeface="+mn-ea"/>
              <a:cs typeface="+mn-cs"/>
            </a:endParaRPr>
          </a:p>
        </p:txBody>
      </p:sp>
      <p:sp>
        <p:nvSpPr>
          <p:cNvPr id="21508" name="投影片編號版面配置區 3">
            <a:extLst>
              <a:ext uri="{FF2B5EF4-FFF2-40B4-BE49-F238E27FC236}">
                <a16:creationId xmlns:a16="http://schemas.microsoft.com/office/drawing/2014/main" id="{87B9C323-2F9C-4D90-AC26-14035B17EE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CC2813E-7774-47DB-B3BA-19026A3330B6}" type="slidenum">
              <a:rPr lang="zh-TW" altLang="en-US"/>
              <a:pPr>
                <a:spcBef>
                  <a:spcPct val="0"/>
                </a:spcBef>
              </a:pPr>
              <a:t>27</a:t>
            </a:fld>
            <a:endParaRPr lang="zh-TW" altLang="en-US"/>
          </a:p>
        </p:txBody>
      </p:sp>
    </p:spTree>
    <p:extLst>
      <p:ext uri="{BB962C8B-B14F-4D97-AF65-F5344CB8AC3E}">
        <p14:creationId xmlns:p14="http://schemas.microsoft.com/office/powerpoint/2010/main" val="105064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zh-TW" smtClean="0"/>
              <a:t>1. </a:t>
            </a:r>
            <a:r>
              <a:rPr lang="zh-TW" altLang="en-US" smtClean="0"/>
              <a:t>組成團隊成員，並草擬</a:t>
            </a:r>
            <a:r>
              <a:rPr lang="en-US" altLang="zh-TW" smtClean="0"/>
              <a:t>IEP</a:t>
            </a:r>
            <a:r>
              <a:rPr lang="zh-TW" altLang="en-US" smtClean="0"/>
              <a:t>或</a:t>
            </a:r>
            <a:r>
              <a:rPr lang="en-US" altLang="zh-TW" smtClean="0"/>
              <a:t>IGP</a:t>
            </a:r>
          </a:p>
          <a:p>
            <a:r>
              <a:rPr lang="zh-TW" altLang="en-US" smtClean="0"/>
              <a:t>學校應於新生入學前或針對已在學學生先決定每位個別學生的</a:t>
            </a:r>
            <a:r>
              <a:rPr lang="en-US" altLang="zh-TW" smtClean="0"/>
              <a:t>IEP</a:t>
            </a:r>
            <a:r>
              <a:rPr lang="zh-TW" altLang="en-US" smtClean="0"/>
              <a:t>或</a:t>
            </a:r>
            <a:r>
              <a:rPr lang="en-US" altLang="zh-TW" smtClean="0"/>
              <a:t>IGP</a:t>
            </a:r>
            <a:r>
              <a:rPr lang="zh-TW" altLang="en-US" smtClean="0"/>
              <a:t>的團隊成員，而後再由各團隊成員草擬每位特殊教育學生之 </a:t>
            </a:r>
            <a:r>
              <a:rPr lang="en-US" altLang="zh-TW" smtClean="0"/>
              <a:t>IEP </a:t>
            </a:r>
            <a:r>
              <a:rPr lang="zh-TW" altLang="en-US" smtClean="0"/>
              <a:t>或 </a:t>
            </a:r>
            <a:r>
              <a:rPr lang="en-US" altLang="zh-TW" smtClean="0"/>
              <a:t>IGP</a:t>
            </a:r>
            <a:r>
              <a:rPr lang="zh-TW" altLang="en-US" smtClean="0"/>
              <a:t>（可採小組方式草擬）。 </a:t>
            </a:r>
          </a:p>
          <a:p>
            <a:endParaRPr lang="zh-TW" altLang="en-US" smtClean="0"/>
          </a:p>
          <a:p>
            <a:endParaRPr lang="zh-TW" altLang="en-US" smtClean="0"/>
          </a:p>
          <a:p>
            <a:r>
              <a:rPr lang="en-US" altLang="zh-TW" smtClean="0"/>
              <a:t>2. </a:t>
            </a:r>
            <a:r>
              <a:rPr lang="zh-TW" altLang="en-US" smtClean="0"/>
              <a:t>召開 </a:t>
            </a:r>
            <a:r>
              <a:rPr lang="en-US" altLang="zh-TW" smtClean="0"/>
              <a:t>IEP </a:t>
            </a:r>
            <a:r>
              <a:rPr lang="zh-TW" altLang="en-US" smtClean="0"/>
              <a:t>或 </a:t>
            </a:r>
            <a:r>
              <a:rPr lang="en-US" altLang="zh-TW" smtClean="0"/>
              <a:t>IGP </a:t>
            </a:r>
            <a:r>
              <a:rPr lang="zh-TW" altLang="en-US" smtClean="0"/>
              <a:t>會議，決定學生之課程與相關服務需求 </a:t>
            </a:r>
            <a:endParaRPr lang="en-US" altLang="zh-TW" smtClean="0"/>
          </a:p>
          <a:p>
            <a:r>
              <a:rPr lang="en-US" altLang="zh-TW" smtClean="0"/>
              <a:t>IEP </a:t>
            </a:r>
            <a:r>
              <a:rPr lang="zh-TW" altLang="en-US" smtClean="0"/>
              <a:t>或 </a:t>
            </a:r>
            <a:r>
              <a:rPr lang="en-US" altLang="zh-TW" smtClean="0"/>
              <a:t>IGP </a:t>
            </a:r>
            <a:r>
              <a:rPr lang="zh-TW" altLang="en-US" smtClean="0"/>
              <a:t>草擬完成後，</a:t>
            </a:r>
            <a:r>
              <a:rPr lang="en-US" altLang="zh-TW" smtClean="0"/>
              <a:t>IEP </a:t>
            </a:r>
            <a:r>
              <a:rPr lang="zh-TW" altLang="en-US" smtClean="0"/>
              <a:t>或 </a:t>
            </a:r>
            <a:r>
              <a:rPr lang="en-US" altLang="zh-TW" smtClean="0"/>
              <a:t>IGP </a:t>
            </a:r>
            <a:r>
              <a:rPr lang="zh-TW" altLang="en-US" smtClean="0"/>
              <a:t>團隊成員接著召開 </a:t>
            </a:r>
            <a:r>
              <a:rPr lang="en-US" altLang="zh-TW" smtClean="0"/>
              <a:t>IEP </a:t>
            </a:r>
            <a:r>
              <a:rPr lang="zh-TW" altLang="en-US" smtClean="0"/>
              <a:t>或 </a:t>
            </a:r>
            <a:r>
              <a:rPr lang="en-US" altLang="zh-TW" smtClean="0"/>
              <a:t>IGP </a:t>
            </a:r>
            <a:r>
              <a:rPr lang="zh-TW" altLang="en-US" smtClean="0"/>
              <a:t>會議，於會議中依據學生之能力和需求決定該生之課程與相關服務需求。茲分別說明相關之決議歷程如下： </a:t>
            </a:r>
          </a:p>
          <a:p>
            <a:r>
              <a:rPr lang="en-US" altLang="zh-TW" smtClean="0"/>
              <a:t>(1)</a:t>
            </a:r>
            <a:r>
              <a:rPr lang="zh-TW" altLang="en-US" smtClean="0"/>
              <a:t>身心障礙學生課程和相關服務需求的決定</a:t>
            </a:r>
            <a:endParaRPr lang="en-US" altLang="zh-TW" smtClean="0"/>
          </a:p>
          <a:p>
            <a:r>
              <a:rPr lang="zh-TW" altLang="en-US" smtClean="0"/>
              <a:t>採個別方式召開會議，評估學生於各領域</a:t>
            </a:r>
            <a:r>
              <a:rPr lang="en-US" altLang="zh-TW" smtClean="0"/>
              <a:t>/</a:t>
            </a:r>
            <a:r>
              <a:rPr lang="zh-TW" altLang="en-US" smtClean="0"/>
              <a:t>科目的學習功能與需求，並加以進行課程調整、特殊需求領域課程的安排。 </a:t>
            </a:r>
            <a:endParaRPr lang="en-US" altLang="zh-TW" smtClean="0"/>
          </a:p>
          <a:p>
            <a:endParaRPr lang="zh-TW" altLang="en-US" smtClean="0"/>
          </a:p>
          <a:p>
            <a:r>
              <a:rPr lang="en-US" altLang="zh-TW" smtClean="0"/>
              <a:t>(2)</a:t>
            </a:r>
            <a:r>
              <a:rPr lang="zh-TW" altLang="en-US" smtClean="0"/>
              <a:t>決定資賦優異學生之課程需求 </a:t>
            </a:r>
          </a:p>
          <a:p>
            <a:r>
              <a:rPr lang="zh-TW" altLang="en-US" smtClean="0"/>
              <a:t>採個別或同質小組方式召開 </a:t>
            </a:r>
            <a:r>
              <a:rPr lang="en-US" altLang="zh-TW" smtClean="0"/>
              <a:t>IGP </a:t>
            </a:r>
            <a:r>
              <a:rPr lang="zh-TW" altLang="en-US" smtClean="0"/>
              <a:t>會議，並依據資賦優異學生能力和需求之分析結果，加以進行課程調整。如為身心障礙資賦優異學生則需根據其專長領域設計課程，並將 </a:t>
            </a:r>
            <a:r>
              <a:rPr lang="en-US" altLang="zh-TW" smtClean="0"/>
              <a:t>IGP </a:t>
            </a:r>
            <a:r>
              <a:rPr lang="zh-TW" altLang="en-US" smtClean="0"/>
              <a:t>納入 </a:t>
            </a:r>
            <a:r>
              <a:rPr lang="en-US" altLang="zh-TW" smtClean="0"/>
              <a:t>IEP</a:t>
            </a:r>
          </a:p>
          <a:p>
            <a:r>
              <a:rPr lang="zh-TW" altLang="en-US" smtClean="0"/>
              <a:t>中，以避免因該生之障礙而限制其優勢發展。 </a:t>
            </a:r>
          </a:p>
          <a:p>
            <a:endParaRPr lang="zh-TW" altLang="en-US" smtClean="0"/>
          </a:p>
          <a:p>
            <a:r>
              <a:rPr lang="en-US" altLang="zh-TW" smtClean="0"/>
              <a:t>3. </a:t>
            </a:r>
            <a:r>
              <a:rPr lang="zh-TW" altLang="en-US" smtClean="0"/>
              <a:t>特推會審議全校特教生整體課程規劃及相關服務需求 </a:t>
            </a:r>
          </a:p>
          <a:p>
            <a:r>
              <a:rPr lang="zh-TW" altLang="en-US" smtClean="0"/>
              <a:t>待 </a:t>
            </a:r>
            <a:r>
              <a:rPr lang="en-US" altLang="zh-TW" smtClean="0"/>
              <a:t>IEP </a:t>
            </a:r>
            <a:r>
              <a:rPr lang="zh-TW" altLang="en-US" smtClean="0"/>
              <a:t>或 </a:t>
            </a:r>
            <a:r>
              <a:rPr lang="en-US" altLang="zh-TW" smtClean="0"/>
              <a:t>IGP </a:t>
            </a:r>
            <a:r>
              <a:rPr lang="zh-TW" altLang="en-US" smtClean="0"/>
              <a:t>會議召開後，特教組或相關業務負責單位</a:t>
            </a:r>
            <a:r>
              <a:rPr lang="en-US" altLang="zh-TW" smtClean="0"/>
              <a:t>/</a:t>
            </a:r>
            <a:r>
              <a:rPr lang="zh-TW" altLang="en-US" smtClean="0"/>
              <a:t>人員需統整學校所有身心障礙或資賦優異學生之課程及相關服務需求；再送至學校特殊教育推行委員會審議，確認所提供之課程和服務與學生之能力及需求相符；並於審議通過後再將決議送學校課程發展委員會。 </a:t>
            </a:r>
          </a:p>
          <a:p>
            <a:endParaRPr lang="zh-TW" altLang="en-US" smtClean="0"/>
          </a:p>
          <a:p>
            <a:r>
              <a:rPr lang="zh-TW" altLang="en-US" smtClean="0"/>
              <a:t> </a:t>
            </a:r>
          </a:p>
          <a:p>
            <a:r>
              <a:rPr lang="en-US" altLang="zh-TW" smtClean="0"/>
              <a:t>4. </a:t>
            </a:r>
            <a:r>
              <a:rPr lang="zh-TW" altLang="en-US" smtClean="0"/>
              <a:t>全校特教生課程納入學校課程計畫，且由教務處進行課務安排 </a:t>
            </a:r>
          </a:p>
          <a:p>
            <a:r>
              <a:rPr lang="zh-TW" altLang="en-US" smtClean="0"/>
              <a:t>將特推會審議通過之全校特教課程，融入學校課程計畫後，送至課發會確認通過並陳報各該主管機關備查。</a:t>
            </a:r>
            <a:endParaRPr lang="en-US" altLang="zh-TW" smtClean="0"/>
          </a:p>
          <a:p>
            <a:r>
              <a:rPr lang="zh-TW" altLang="en-US" smtClean="0"/>
              <a:t>教務處則依課發會之決議協助課務安排，並將學生個人課表放入學生之 </a:t>
            </a:r>
            <a:r>
              <a:rPr lang="en-US" altLang="zh-TW" smtClean="0"/>
              <a:t>IEP </a:t>
            </a:r>
            <a:r>
              <a:rPr lang="zh-TW" altLang="en-US" smtClean="0"/>
              <a:t>或 </a:t>
            </a:r>
            <a:r>
              <a:rPr lang="en-US" altLang="zh-TW" smtClean="0"/>
              <a:t>IGP </a:t>
            </a:r>
            <a:r>
              <a:rPr lang="zh-TW" altLang="en-US" smtClean="0"/>
              <a:t>中。 </a:t>
            </a:r>
          </a:p>
          <a:p>
            <a:endParaRPr lang="zh-TW" altLang="en-US" smtClean="0"/>
          </a:p>
          <a:p>
            <a:r>
              <a:rPr lang="en-US" altLang="zh-TW" smtClean="0"/>
              <a:t>5. </a:t>
            </a:r>
            <a:r>
              <a:rPr lang="zh-TW" altLang="en-US" smtClean="0"/>
              <a:t>執行教學並定期檢討 </a:t>
            </a:r>
            <a:r>
              <a:rPr lang="en-US" altLang="zh-TW" smtClean="0"/>
              <a:t>IEP </a:t>
            </a:r>
            <a:r>
              <a:rPr lang="zh-TW" altLang="en-US" smtClean="0"/>
              <a:t>或 </a:t>
            </a:r>
            <a:r>
              <a:rPr lang="en-US" altLang="zh-TW" smtClean="0"/>
              <a:t>IGP </a:t>
            </a:r>
            <a:r>
              <a:rPr lang="zh-TW" altLang="en-US" smtClean="0"/>
              <a:t>之執行成效 </a:t>
            </a:r>
          </a:p>
          <a:p>
            <a:r>
              <a:rPr lang="zh-TW" altLang="en-US" smtClean="0"/>
              <a:t>依據 </a:t>
            </a:r>
            <a:r>
              <a:rPr lang="en-US" altLang="zh-TW" smtClean="0"/>
              <a:t>IEP </a:t>
            </a:r>
            <a:r>
              <a:rPr lang="zh-TW" altLang="en-US" smtClean="0"/>
              <a:t>或 </a:t>
            </a:r>
            <a:r>
              <a:rPr lang="en-US" altLang="zh-TW" smtClean="0"/>
              <a:t>IGP </a:t>
            </a:r>
            <a:r>
              <a:rPr lang="zh-TW" altLang="en-US" smtClean="0"/>
              <a:t>所規劃之各領域</a:t>
            </a:r>
            <a:r>
              <a:rPr lang="en-US" altLang="zh-TW" smtClean="0"/>
              <a:t>/</a:t>
            </a:r>
            <a:r>
              <a:rPr lang="zh-TW" altLang="en-US" smtClean="0"/>
              <a:t>科目之課程計畫，開學後透過班級、小組或個別等不同的教學方式，</a:t>
            </a:r>
            <a:endParaRPr lang="en-US" altLang="zh-TW" smtClean="0"/>
          </a:p>
          <a:p>
            <a:r>
              <a:rPr lang="zh-TW" altLang="en-US" smtClean="0"/>
              <a:t>並根據學生之能力和需求，妥善安排或調整學習內容、學習歷程、學習環境或學習評量，以協助學生獲得適切之教育。</a:t>
            </a:r>
            <a:endParaRPr lang="en-US" altLang="zh-TW" smtClean="0"/>
          </a:p>
          <a:p>
            <a:r>
              <a:rPr lang="zh-TW" altLang="en-US" smtClean="0"/>
              <a:t>透過每學期至少檢討一次 </a:t>
            </a:r>
            <a:r>
              <a:rPr lang="en-US" altLang="zh-TW" smtClean="0"/>
              <a:t>IEP</a:t>
            </a:r>
            <a:r>
              <a:rPr lang="zh-TW" altLang="en-US" smtClean="0"/>
              <a:t>的定期成效檢討，除可調整與修正教學外，且可做為下一年度 </a:t>
            </a:r>
            <a:r>
              <a:rPr lang="en-US" altLang="zh-TW" smtClean="0"/>
              <a:t>IEP </a:t>
            </a:r>
            <a:r>
              <a:rPr lang="zh-TW" altLang="en-US" smtClean="0"/>
              <a:t>或 </a:t>
            </a:r>
            <a:r>
              <a:rPr lang="en-US" altLang="zh-TW" smtClean="0"/>
              <a:t>IGP </a:t>
            </a:r>
            <a:r>
              <a:rPr lang="zh-TW" altLang="en-US" smtClean="0"/>
              <a:t>規劃的依據。</a:t>
            </a:r>
          </a:p>
          <a:p>
            <a:endParaRPr lang="zh-TW" altLang="en-US" smtClean="0"/>
          </a:p>
        </p:txBody>
      </p:sp>
      <p:sp>
        <p:nvSpPr>
          <p:cNvPr id="2467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6E21115-4C58-44D1-A477-C319FDE22B05}" type="slidenum">
              <a:rPr lang="zh-TW" altLang="en-US"/>
              <a:pPr/>
              <a:t>28</a:t>
            </a:fld>
            <a:endParaRPr lang="en-US" altLang="zh-TW"/>
          </a:p>
        </p:txBody>
      </p:sp>
    </p:spTree>
    <p:extLst>
      <p:ext uri="{BB962C8B-B14F-4D97-AF65-F5344CB8AC3E}">
        <p14:creationId xmlns:p14="http://schemas.microsoft.com/office/powerpoint/2010/main" val="3921658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78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56EF241-803F-45A6-98AF-E15CF78C75E7}" type="slidenum">
              <a:rPr lang="zh-TW" altLang="en-US"/>
              <a:pPr/>
              <a:t>29</a:t>
            </a:fld>
            <a:endParaRPr lang="en-US" altLang="zh-TW"/>
          </a:p>
        </p:txBody>
      </p:sp>
    </p:spTree>
    <p:extLst>
      <p:ext uri="{BB962C8B-B14F-4D97-AF65-F5344CB8AC3E}">
        <p14:creationId xmlns:p14="http://schemas.microsoft.com/office/powerpoint/2010/main" val="340979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4</a:t>
            </a:fld>
            <a:endParaRPr lang="en-US" altLang="zh-TW" dirty="0"/>
          </a:p>
        </p:txBody>
      </p:sp>
    </p:spTree>
    <p:extLst>
      <p:ext uri="{BB962C8B-B14F-4D97-AF65-F5344CB8AC3E}">
        <p14:creationId xmlns:p14="http://schemas.microsoft.com/office/powerpoint/2010/main" val="2802923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調整的四大向度，內容不是教科書內容</a:t>
            </a:r>
            <a:endParaRPr lang="en-US" altLang="zh-TW" dirty="0"/>
          </a:p>
          <a:p>
            <a:r>
              <a:rPr lang="zh-TW" altLang="en-US" dirty="0"/>
              <a:t>內容可以用重點取代</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37</a:t>
            </a:fld>
            <a:endParaRPr kumimoji="1" lang="zh-TW" altLang="en-US" dirty="0"/>
          </a:p>
        </p:txBody>
      </p:sp>
    </p:spTree>
    <p:extLst>
      <p:ext uri="{BB962C8B-B14F-4D97-AF65-F5344CB8AC3E}">
        <p14:creationId xmlns:p14="http://schemas.microsoft.com/office/powerpoint/2010/main" val="619875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針對安置在不同教育情境中的身心障礙</a:t>
            </a:r>
            <a:r>
              <a:rPr lang="zh-TW" altLang="en-US" sz="1200" kern="1200" dirty="0">
                <a:solidFill>
                  <a:schemeClr val="tx1"/>
                </a:solidFill>
                <a:latin typeface="+mj-ea"/>
                <a:ea typeface="微軟正黑體"/>
                <a:cs typeface="+mn-cs"/>
              </a:rPr>
              <a:t>、資賦優異及身心障礙資賦優異</a:t>
            </a:r>
            <a:r>
              <a:rPr lang="zh-TW" altLang="zh-TW" sz="1200" kern="1200" dirty="0">
                <a:solidFill>
                  <a:schemeClr val="tx1"/>
                </a:solidFill>
                <a:latin typeface="+mj-ea"/>
                <a:ea typeface="微軟正黑體"/>
                <a:cs typeface="+mn-cs"/>
              </a:rPr>
              <a:t>學生</a:t>
            </a:r>
            <a:r>
              <a:rPr lang="zh-TW" altLang="en-US" sz="1200" dirty="0">
                <a:latin typeface="標楷體" pitchFamily="65" charset="-120"/>
                <a:ea typeface="標楷體" pitchFamily="65" charset="-120"/>
                <a:cs typeface="Times New Roman" pitchFamily="18" charset="0"/>
              </a:rPr>
              <a:t>須</a:t>
            </a:r>
            <a:r>
              <a:rPr lang="zh-TW" altLang="zh-TW" sz="1200" dirty="0">
                <a:latin typeface="標楷體" pitchFamily="65" charset="-120"/>
                <a:ea typeface="標楷體" pitchFamily="65" charset="-120"/>
                <a:cs typeface="Times New Roman" pitchFamily="18" charset="0"/>
              </a:rPr>
              <a:t>經</a:t>
            </a:r>
            <a:r>
              <a:rPr lang="en-US" altLang="zh-TW" sz="1200" dirty="0">
                <a:solidFill>
                  <a:srgbClr val="FF0000"/>
                </a:solidFill>
                <a:latin typeface="標楷體" pitchFamily="65" charset="-120"/>
                <a:ea typeface="標楷體" pitchFamily="65" charset="-120"/>
                <a:cs typeface="Times New Roman" pitchFamily="18" charset="0"/>
              </a:rPr>
              <a:t>IEP</a:t>
            </a:r>
            <a:r>
              <a:rPr lang="zh-TW" altLang="en-US" sz="1200" dirty="0">
                <a:solidFill>
                  <a:srgbClr val="FF0000"/>
                </a:solidFill>
                <a:latin typeface="標楷體" pitchFamily="65" charset="-120"/>
                <a:ea typeface="標楷體" pitchFamily="65" charset="-120"/>
                <a:cs typeface="Times New Roman" pitchFamily="18" charset="0"/>
              </a:rPr>
              <a:t>或</a:t>
            </a:r>
            <a:r>
              <a:rPr lang="en-US" altLang="zh-TW" sz="1200" dirty="0">
                <a:solidFill>
                  <a:srgbClr val="FF0000"/>
                </a:solidFill>
                <a:latin typeface="標楷體" pitchFamily="65" charset="-120"/>
                <a:ea typeface="標楷體" pitchFamily="65" charset="-120"/>
                <a:cs typeface="Times New Roman" pitchFamily="18" charset="0"/>
              </a:rPr>
              <a:t>IGP</a:t>
            </a:r>
            <a:r>
              <a:rPr lang="zh-TW" altLang="zh-TW" sz="1200" dirty="0">
                <a:latin typeface="標楷體" pitchFamily="65" charset="-120"/>
                <a:ea typeface="標楷體" pitchFamily="65" charset="-120"/>
                <a:cs typeface="Times New Roman" pitchFamily="18" charset="0"/>
              </a:rPr>
              <a:t>決議</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dirty="0">
                <a:latin typeface="標楷體" pitchFamily="65" charset="-120"/>
                <a:ea typeface="標楷體" pitchFamily="65" charset="-120"/>
                <a:cs typeface="Times New Roman" pitchFamily="18" charset="0"/>
              </a:rPr>
              <a:t>是否需彈性增減各領域</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科目之節數</a:t>
            </a:r>
            <a:r>
              <a:rPr lang="en-US" altLang="zh-TW" sz="1200" dirty="0">
                <a:latin typeface="Times New Roman" pitchFamily="18" charset="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學分數</a:t>
            </a:r>
            <a:r>
              <a:rPr lang="zh-TW" altLang="zh-TW" sz="1200" kern="1200" dirty="0">
                <a:solidFill>
                  <a:schemeClr val="tx1"/>
                </a:solidFill>
                <a:latin typeface="+mj-ea"/>
                <a:ea typeface="微軟正黑體"/>
                <a:cs typeface="+mn-cs"/>
              </a:rPr>
              <a:t>配置比例與學習內容，</a:t>
            </a:r>
            <a:endParaRPr lang="en-US" altLang="zh-TW" sz="1200" kern="1200" dirty="0">
              <a:solidFill>
                <a:schemeClr val="tx1"/>
              </a:solidFill>
              <a:latin typeface="+mj-ea"/>
              <a:ea typeface="微軟正黑體"/>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latin typeface="+mj-ea"/>
                <a:ea typeface="微軟正黑體"/>
                <a:cs typeface="+mn-cs"/>
              </a:rPr>
              <a:t>並經專業評估後，外加其所需之特殊需求領域課程</a:t>
            </a:r>
            <a:r>
              <a:rPr lang="zh-TW" altLang="zh-TW" sz="1200" dirty="0">
                <a:latin typeface="標楷體" pitchFamily="65" charset="-120"/>
                <a:ea typeface="標楷體" pitchFamily="65" charset="-120"/>
                <a:cs typeface="Times New Roman" pitchFamily="18" charset="0"/>
              </a:rPr>
              <a:t>，</a:t>
            </a:r>
            <a:r>
              <a:rPr lang="zh-TW" altLang="en-US" sz="1200" dirty="0">
                <a:latin typeface="標楷體" pitchFamily="65" charset="-120"/>
                <a:ea typeface="標楷體" pitchFamily="65" charset="-120"/>
                <a:cs typeface="Times New Roman" pitchFamily="18" charset="0"/>
              </a:rPr>
              <a:t>再由學校特殊教育推行委員會同意後執行</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a:latin typeface="標楷體" pitchFamily="65" charset="-120"/>
                <a:ea typeface="標楷體" pitchFamily="65" charset="-120"/>
                <a:cs typeface="Times New Roman" pitchFamily="18" charset="0"/>
              </a:rPr>
              <a:t>調整後課程即包含四個課程調整向度</a:t>
            </a:r>
            <a:endParaRPr lang="en-US" altLang="zh-TW" sz="1200" dirty="0">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標楷體" pitchFamily="65" charset="-120"/>
              <a:ea typeface="標楷體" pitchFamily="65" charset="-12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sz="1200" kern="1200" dirty="0">
              <a:solidFill>
                <a:schemeClr val="tx1"/>
              </a:solidFill>
              <a:latin typeface="+mj-ea"/>
              <a:ea typeface="微軟正黑體"/>
              <a:cs typeface="+mn-cs"/>
            </a:endParaRP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38</a:t>
            </a:fld>
            <a:endParaRPr kumimoji="1" lang="zh-TW" altLang="en-US" dirty="0"/>
          </a:p>
        </p:txBody>
      </p:sp>
    </p:spTree>
    <p:extLst>
      <p:ext uri="{BB962C8B-B14F-4D97-AF65-F5344CB8AC3E}">
        <p14:creationId xmlns:p14="http://schemas.microsoft.com/office/powerpoint/2010/main" val="2523337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pPr marL="0" indent="0">
              <a:buNone/>
              <a:defRPr/>
            </a:pPr>
            <a:endParaRPr lang="zh-TW" altLang="en-US" sz="1200" dirty="0"/>
          </a:p>
        </p:txBody>
      </p:sp>
      <p:sp>
        <p:nvSpPr>
          <p:cNvPr id="4" name="投影片編號版面配置區 3"/>
          <p:cNvSpPr>
            <a:spLocks noGrp="1"/>
          </p:cNvSpPr>
          <p:nvPr>
            <p:ph type="sldNum" sz="quarter" idx="10"/>
          </p:nvPr>
        </p:nvSpPr>
        <p:spPr/>
        <p:txBody>
          <a:bodyPr/>
          <a:lstStyle/>
          <a:p>
            <a:fld id="{6B2F9A7E-4964-468C-9514-1E1C82E05FBF}" type="slidenum">
              <a:rPr lang="zh-TW" altLang="en-US" smtClean="0"/>
              <a:pPr/>
              <a:t>39</a:t>
            </a:fld>
            <a:endParaRPr lang="zh-TW" altLang="en-US"/>
          </a:p>
        </p:txBody>
      </p:sp>
    </p:spTree>
    <p:extLst>
      <p:ext uri="{BB962C8B-B14F-4D97-AF65-F5344CB8AC3E}">
        <p14:creationId xmlns:p14="http://schemas.microsoft.com/office/powerpoint/2010/main" val="264380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若學生因障礙限制較大，在該領域</a:t>
            </a:r>
            <a:r>
              <a:rPr lang="en-US" altLang="zh-TW" dirty="0"/>
              <a:t>/</a:t>
            </a:r>
            <a:r>
              <a:rPr lang="zh-TW" altLang="en-US" dirty="0"/>
              <a:t>科目學習功能缺損嚴重而無法學習原學習重點，要先考量採重整方式或替代調整，若真的無法透過重整或替代方式來調整，可以將部分較難的內容刪除，但刪除要特別謹慎，因為學生可能在該學習階段未學習這些學習重點，而影響下一學習階段的學習。</a:t>
            </a:r>
          </a:p>
        </p:txBody>
      </p:sp>
      <p:sp>
        <p:nvSpPr>
          <p:cNvPr id="4" name="投影片編號版面配置區 3"/>
          <p:cNvSpPr>
            <a:spLocks noGrp="1"/>
          </p:cNvSpPr>
          <p:nvPr>
            <p:ph type="sldNum" sz="quarter" idx="10"/>
          </p:nvPr>
        </p:nvSpPr>
        <p:spPr/>
        <p:txBody>
          <a:bodyPr/>
          <a:lstStyle/>
          <a:p>
            <a:fld id="{18C0FB5D-53C1-41D2-80CC-6B3184C04CB4}" type="slidenum">
              <a:rPr lang="zh-TW" altLang="en-US" smtClean="0"/>
              <a:pPr/>
              <a:t>40</a:t>
            </a:fld>
            <a:endParaRPr lang="zh-TW" altLang="en-US"/>
          </a:p>
        </p:txBody>
      </p:sp>
    </p:spTree>
    <p:extLst>
      <p:ext uri="{BB962C8B-B14F-4D97-AF65-F5344CB8AC3E}">
        <p14:creationId xmlns:p14="http://schemas.microsoft.com/office/powerpoint/2010/main" val="4102257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u="sng" smtClean="0">
                <a:solidFill>
                  <a:srgbClr val="FF0000"/>
                </a:solidFill>
                <a:latin typeface="標楷體" panose="03000509000000000000" pitchFamily="65" charset="-120"/>
                <a:ea typeface="標楷體" panose="03000509000000000000" pitchFamily="65" charset="-120"/>
              </a:rPr>
              <a:t>得參考</a:t>
            </a:r>
            <a:r>
              <a:rPr lang="zh-TW" altLang="en-US" smtClean="0">
                <a:latin typeface="標楷體" panose="03000509000000000000" pitchFamily="65" charset="-120"/>
                <a:ea typeface="標楷體" panose="03000509000000000000" pitchFamily="65" charset="-120"/>
              </a:rPr>
              <a:t>學習功能缺損學生的課程調整應用手冊</a:t>
            </a:r>
            <a:endParaRPr lang="zh-TW" altLang="en-US" smtClean="0"/>
          </a:p>
        </p:txBody>
      </p:sp>
      <p:sp>
        <p:nvSpPr>
          <p:cNvPr id="188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5426F8D-CCDB-4053-AA8F-C29D37046FF4}" type="slidenum">
              <a:rPr lang="zh-TW" altLang="en-US"/>
              <a:pPr/>
              <a:t>42</a:t>
            </a:fld>
            <a:endParaRPr lang="en-US" altLang="zh-TW"/>
          </a:p>
        </p:txBody>
      </p:sp>
    </p:spTree>
    <p:extLst>
      <p:ext uri="{BB962C8B-B14F-4D97-AF65-F5344CB8AC3E}">
        <p14:creationId xmlns:p14="http://schemas.microsoft.com/office/powerpoint/2010/main" val="226245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pPr algn="just">
              <a:defRPr/>
            </a:pPr>
            <a:r>
              <a:rPr lang="zh-TW" altLang="zh-TW" sz="1200" dirty="0"/>
              <a:t>採</a:t>
            </a:r>
            <a:r>
              <a:rPr lang="zh-TW" altLang="zh-TW" sz="1200" b="1" dirty="0">
                <a:solidFill>
                  <a:srgbClr val="FF0000"/>
                </a:solidFill>
              </a:rPr>
              <a:t>「簡化」、「減量」、「分解」、「替代」、「重整」、「加深」、「加廣」及「濃縮</a:t>
            </a:r>
            <a:r>
              <a:rPr lang="zh-TW" altLang="zh-TW" sz="1200" b="1" dirty="0"/>
              <a:t>」</a:t>
            </a:r>
            <a:r>
              <a:rPr lang="zh-TW" altLang="zh-TW" sz="1200" dirty="0"/>
              <a:t>的方式調整各教育階段之</a:t>
            </a:r>
            <a:r>
              <a:rPr lang="zh-TW" altLang="zh-TW" sz="1200" b="1" dirty="0">
                <a:solidFill>
                  <a:srgbClr val="FF0000"/>
                </a:solidFill>
              </a:rPr>
              <a:t>各領域</a:t>
            </a:r>
            <a:r>
              <a:rPr lang="en-US" altLang="zh-TW" sz="1200" b="1" dirty="0">
                <a:solidFill>
                  <a:srgbClr val="FF0000"/>
                </a:solidFill>
              </a:rPr>
              <a:t>/</a:t>
            </a:r>
            <a:r>
              <a:rPr lang="zh-TW" altLang="zh-TW" sz="1200" b="1" dirty="0">
                <a:solidFill>
                  <a:srgbClr val="FF0000"/>
                </a:solidFill>
              </a:rPr>
              <a:t>科目</a:t>
            </a:r>
            <a:r>
              <a:rPr lang="zh-TW" altLang="en-US" sz="1200" b="1" dirty="0">
                <a:solidFill>
                  <a:srgbClr val="FF0000"/>
                </a:solidFill>
              </a:rPr>
              <a:t>的核心素養及</a:t>
            </a:r>
            <a:r>
              <a:rPr lang="zh-TW" altLang="zh-TW" sz="1200" b="1" dirty="0">
                <a:solidFill>
                  <a:srgbClr val="FF0000"/>
                </a:solidFill>
              </a:rPr>
              <a:t>學習重點</a:t>
            </a:r>
            <a:r>
              <a:rPr lang="en-US" altLang="zh-TW" sz="1200" b="1" dirty="0">
                <a:solidFill>
                  <a:srgbClr val="FF0000"/>
                </a:solidFill>
              </a:rPr>
              <a:t>(</a:t>
            </a:r>
            <a:r>
              <a:rPr lang="zh-TW" altLang="zh-TW" sz="1200" b="1" dirty="0">
                <a:solidFill>
                  <a:srgbClr val="FF0000"/>
                </a:solidFill>
              </a:rPr>
              <a:t>含學習表現與學習內容</a:t>
            </a:r>
            <a:r>
              <a:rPr lang="en-US" altLang="zh-TW" sz="1200" b="1" dirty="0">
                <a:solidFill>
                  <a:srgbClr val="FF0000"/>
                </a:solidFill>
              </a:rPr>
              <a:t>)</a:t>
            </a:r>
            <a:r>
              <a:rPr lang="zh-TW" altLang="zh-TW" sz="1200" dirty="0"/>
              <a:t>，</a:t>
            </a:r>
            <a:endParaRPr lang="en-US" altLang="zh-TW" sz="1200" dirty="0"/>
          </a:p>
          <a:p>
            <a:pPr algn="just">
              <a:defRPr/>
            </a:pPr>
            <a:r>
              <a:rPr lang="zh-TW" altLang="zh-TW" sz="1200" dirty="0"/>
              <a:t>再根據調整過後之核心素養及學習重點，以</a:t>
            </a:r>
            <a:r>
              <a:rPr lang="zh-TW" altLang="zh-TW" sz="1200" b="1" dirty="0">
                <a:solidFill>
                  <a:srgbClr val="FF0000"/>
                </a:solidFill>
              </a:rPr>
              <a:t>課程與教材鬆綁的方式安排學習節數</a:t>
            </a:r>
            <a:r>
              <a:rPr lang="en-US" altLang="zh-TW" sz="1200" b="1" dirty="0">
                <a:solidFill>
                  <a:srgbClr val="FF0000"/>
                </a:solidFill>
              </a:rPr>
              <a:t>/</a:t>
            </a:r>
            <a:r>
              <a:rPr lang="zh-TW" altLang="zh-TW" sz="1200" b="1" dirty="0">
                <a:solidFill>
                  <a:srgbClr val="FF0000"/>
                </a:solidFill>
              </a:rPr>
              <a:t>學分數與決定學習內容</a:t>
            </a:r>
            <a:r>
              <a:rPr lang="zh-TW" altLang="zh-TW" sz="1200" dirty="0"/>
              <a:t>。</a:t>
            </a:r>
            <a:endParaRPr lang="en-US" altLang="zh-TW" sz="1200" dirty="0"/>
          </a:p>
          <a:p>
            <a:pPr algn="just">
              <a:defRPr/>
            </a:pPr>
            <a:endParaRPr lang="en-US" altLang="zh-TW" sz="1200" dirty="0"/>
          </a:p>
          <a:p>
            <a:pPr algn="just">
              <a:defRPr/>
            </a:pPr>
            <a:r>
              <a:rPr lang="zh-TW" altLang="en-US" sz="1200" dirty="0"/>
              <a:t>由於每一類特殊教育學生均可能有顯著個別差異存在，調整 時得採上述一種或多種方式進行，並經個別化教育計畫或個別輔導計畫會議決議是否需彈性增減各領域</a:t>
            </a:r>
            <a:r>
              <a:rPr lang="en-US" altLang="zh-TW" sz="1200" dirty="0"/>
              <a:t>/</a:t>
            </a:r>
            <a:r>
              <a:rPr lang="zh-TW" altLang="en-US" sz="1200" dirty="0"/>
              <a:t>科目之節數</a:t>
            </a:r>
            <a:r>
              <a:rPr lang="en-US" altLang="zh-TW" sz="1200" dirty="0"/>
              <a:t>/</a:t>
            </a:r>
            <a:r>
              <a:rPr lang="zh-TW" altLang="en-US" sz="1200" dirty="0"/>
              <a:t>學分數，再由學校特殊教育推行委員會同意後執行。 </a:t>
            </a:r>
            <a:endParaRPr lang="en-US" altLang="zh-TW" sz="1200" dirty="0"/>
          </a:p>
          <a:p>
            <a:pPr algn="just">
              <a:defRPr/>
            </a:pPr>
            <a:endParaRPr lang="en-US" altLang="zh-TW" sz="1200" dirty="0"/>
          </a:p>
          <a:p>
            <a:pPr algn="just">
              <a:defRPr/>
            </a:pPr>
            <a:r>
              <a:rPr lang="zh-TW" altLang="zh-TW" sz="1200" dirty="0"/>
              <a:t>採</a:t>
            </a:r>
            <a:r>
              <a:rPr lang="zh-TW" altLang="zh-TW" sz="1200" b="1" dirty="0">
                <a:solidFill>
                  <a:srgbClr val="FF0000"/>
                </a:solidFill>
              </a:rPr>
              <a:t>上述一種或多種方式</a:t>
            </a:r>
            <a:r>
              <a:rPr lang="zh-TW" altLang="zh-TW" sz="1200" dirty="0"/>
              <a:t>進行，並經</a:t>
            </a:r>
            <a:r>
              <a:rPr lang="zh-TW" altLang="zh-TW" sz="1200" b="1" dirty="0">
                <a:solidFill>
                  <a:srgbClr val="FF0000"/>
                </a:solidFill>
              </a:rPr>
              <a:t>個別化教育計畫或個別輔導計畫會議討論決議是否需彈性增減各學習領域</a:t>
            </a:r>
            <a:r>
              <a:rPr lang="en-US" altLang="zh-TW" sz="1200" b="1" dirty="0">
                <a:solidFill>
                  <a:srgbClr val="FF0000"/>
                </a:solidFill>
              </a:rPr>
              <a:t>/</a:t>
            </a:r>
            <a:r>
              <a:rPr lang="zh-TW" altLang="zh-TW" sz="1200" b="1" dirty="0">
                <a:solidFill>
                  <a:srgbClr val="FF0000"/>
                </a:solidFill>
              </a:rPr>
              <a:t>科目之節數</a:t>
            </a:r>
            <a:r>
              <a:rPr lang="en-US" altLang="zh-TW" sz="1200" b="1" dirty="0">
                <a:solidFill>
                  <a:srgbClr val="FF0000"/>
                </a:solidFill>
              </a:rPr>
              <a:t>/</a:t>
            </a:r>
            <a:r>
              <a:rPr lang="zh-TW" altLang="zh-TW" sz="1200" b="1" dirty="0">
                <a:solidFill>
                  <a:srgbClr val="FF0000"/>
                </a:solidFill>
              </a:rPr>
              <a:t>學分數</a:t>
            </a:r>
            <a:r>
              <a:rPr lang="zh-TW" altLang="zh-TW" sz="1200" dirty="0"/>
              <a:t>，再由</a:t>
            </a:r>
            <a:r>
              <a:rPr lang="zh-TW" altLang="zh-TW" sz="1200" b="1" dirty="0">
                <a:solidFill>
                  <a:srgbClr val="FF0000"/>
                </a:solidFill>
              </a:rPr>
              <a:t>學校特殊教育推行委員會同意後執行</a:t>
            </a:r>
            <a:r>
              <a:rPr lang="zh-TW" altLang="zh-TW" sz="1200" dirty="0"/>
              <a:t>。</a:t>
            </a:r>
            <a:endParaRPr lang="en-US" altLang="zh-TW" sz="1200" dirty="0"/>
          </a:p>
          <a:p>
            <a:pPr algn="just">
              <a:defRPr/>
            </a:pPr>
            <a:endParaRPr lang="en-US" altLang="zh-TW" sz="1200" dirty="0"/>
          </a:p>
          <a:p>
            <a:pPr algn="just">
              <a:defRPr/>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科目學習功能輕微或嚴重缺損</a:t>
            </a:r>
            <a:r>
              <a:rPr lang="zh-TW" altLang="en-US" sz="1200" dirty="0"/>
              <a:t>時</a:t>
            </a:r>
            <a:r>
              <a:rPr lang="zh-TW" altLang="en-US" sz="1200" b="1" dirty="0"/>
              <a:t>，</a:t>
            </a:r>
            <a:r>
              <a:rPr lang="zh-TW" altLang="en-US" sz="1200" dirty="0"/>
              <a:t>需依身心狀況及能力可採用原各教育階段之該領域</a:t>
            </a:r>
            <a:r>
              <a:rPr lang="en-US" altLang="zh-TW" sz="1200" dirty="0"/>
              <a:t>/</a:t>
            </a:r>
            <a:r>
              <a:rPr lang="zh-TW" altLang="en-US" sz="1200" dirty="0"/>
              <a:t>科目的核心素養及學習重點，或採</a:t>
            </a:r>
            <a:r>
              <a:rPr lang="zh-TW" altLang="en-US" sz="1200" b="1" dirty="0">
                <a:solidFill>
                  <a:srgbClr val="FF0000"/>
                </a:solidFill>
              </a:rPr>
              <a:t>簡化、減量、分解、替代或重整等方式進行調整</a:t>
            </a:r>
            <a:r>
              <a:rPr lang="zh-TW" altLang="en-US" sz="1200" dirty="0"/>
              <a:t>，得</a:t>
            </a:r>
            <a:r>
              <a:rPr lang="zh-TW" altLang="en-US" sz="1200" b="1" dirty="0">
                <a:solidFill>
                  <a:srgbClr val="FF0000"/>
                </a:solidFill>
              </a:rPr>
              <a:t>參考</a:t>
            </a:r>
            <a:r>
              <a:rPr lang="zh-TW" altLang="zh-TW" sz="1200" b="1" dirty="0">
                <a:solidFill>
                  <a:srgbClr val="FF0000"/>
                </a:solidFill>
              </a:rPr>
              <a:t>《領域課程調整應用手冊》</a:t>
            </a:r>
            <a:r>
              <a:rPr lang="zh-TW" altLang="en-US" sz="1200" dirty="0"/>
              <a:t>進行相關調整，再根據</a:t>
            </a:r>
            <a:r>
              <a:rPr lang="zh-TW" altLang="en-US" sz="1200" b="1" dirty="0">
                <a:solidFill>
                  <a:srgbClr val="FF0000"/>
                </a:solidFill>
              </a:rPr>
              <a:t>調整過後之核心素養與學習重點編選教材</a:t>
            </a:r>
            <a:r>
              <a:rPr lang="en-US" altLang="zh-TW" sz="1200" dirty="0"/>
              <a:t> </a:t>
            </a:r>
            <a:r>
              <a:rPr lang="zh-TW" altLang="en-US" sz="1200" dirty="0"/>
              <a:t>。</a:t>
            </a:r>
            <a:endParaRPr lang="en-US" altLang="zh-TW" sz="1200" dirty="0"/>
          </a:p>
          <a:p>
            <a:pPr algn="just">
              <a:defRPr/>
            </a:pPr>
            <a:endParaRPr lang="en-US" altLang="zh-TW" sz="1200" dirty="0"/>
          </a:p>
          <a:p>
            <a:pPr>
              <a:spcBef>
                <a:spcPts val="900"/>
              </a:spcBef>
            </a:pPr>
            <a:r>
              <a:rPr lang="zh-TW" altLang="en-US" sz="1200" dirty="0"/>
              <a:t>學生在</a:t>
            </a:r>
            <a:r>
              <a:rPr lang="zh-TW" altLang="en-US" sz="1200" b="1" dirty="0">
                <a:solidFill>
                  <a:srgbClr val="FF0000"/>
                </a:solidFill>
              </a:rPr>
              <a:t>特定領域</a:t>
            </a:r>
            <a:r>
              <a:rPr lang="en-US" altLang="zh-TW" sz="1200" b="1" dirty="0">
                <a:solidFill>
                  <a:srgbClr val="FF0000"/>
                </a:solidFill>
              </a:rPr>
              <a:t>/</a:t>
            </a:r>
            <a:r>
              <a:rPr lang="zh-TW" altLang="en-US" sz="1200" b="1" dirty="0">
                <a:solidFill>
                  <a:srgbClr val="FF0000"/>
                </a:solidFill>
              </a:rPr>
              <a:t>科目學習功能優異</a:t>
            </a:r>
            <a:r>
              <a:rPr lang="zh-TW" altLang="en-US" sz="1200" dirty="0"/>
              <a:t>時，則宜以同年段之課程採</a:t>
            </a:r>
            <a:r>
              <a:rPr lang="zh-TW" altLang="en-US" sz="1200" b="1" dirty="0">
                <a:solidFill>
                  <a:srgbClr val="FF0000"/>
                </a:solidFill>
              </a:rPr>
              <a:t>加深、加廣與濃縮</a:t>
            </a:r>
            <a:r>
              <a:rPr lang="zh-TW" altLang="en-US" sz="1200" dirty="0"/>
              <a:t>的方式調整該領域</a:t>
            </a:r>
            <a:r>
              <a:rPr lang="en-US" altLang="zh-TW" sz="1200" dirty="0"/>
              <a:t>/</a:t>
            </a:r>
            <a:r>
              <a:rPr lang="zh-TW" altLang="en-US" sz="1200" dirty="0"/>
              <a:t>科目的核心素養及學習重點，再根據調整過後之核心素養及學習重點</a:t>
            </a:r>
            <a:r>
              <a:rPr lang="zh-TW" altLang="en-US" sz="1200" b="1" dirty="0">
                <a:solidFill>
                  <a:srgbClr val="FF0000"/>
                </a:solidFill>
              </a:rPr>
              <a:t>編選具挑戰性的</a:t>
            </a:r>
            <a:r>
              <a:rPr lang="zh-TW" altLang="en-US" sz="1200" dirty="0"/>
              <a:t>教材，得參考</a:t>
            </a:r>
            <a:r>
              <a:rPr lang="zh-TW" altLang="zh-TW" sz="1200" b="1" dirty="0">
                <a:solidFill>
                  <a:srgbClr val="FF0000"/>
                </a:solidFill>
              </a:rPr>
              <a:t>《領域課程調整應用手冊》</a:t>
            </a:r>
            <a:r>
              <a:rPr lang="zh-TW" altLang="en-US" sz="1200" dirty="0"/>
              <a:t>中屬於資優學生的專長領域</a:t>
            </a:r>
            <a:r>
              <a:rPr lang="en-US" altLang="zh-TW" sz="1200" dirty="0"/>
              <a:t>/</a:t>
            </a:r>
            <a:r>
              <a:rPr lang="zh-TW" altLang="en-US" sz="1200" dirty="0"/>
              <a:t>科目部分進行課程規劃與實施教學。</a:t>
            </a:r>
            <a:endParaRPr lang="en-US" altLang="zh-TW" sz="1200" dirty="0"/>
          </a:p>
          <a:p>
            <a:pPr>
              <a:spcBef>
                <a:spcPts val="900"/>
              </a:spcBef>
            </a:pPr>
            <a:endParaRPr lang="en-US" altLang="zh-TW" sz="1200" dirty="0"/>
          </a:p>
          <a:p>
            <a:pPr>
              <a:spcBef>
                <a:spcPts val="900"/>
              </a:spcBef>
            </a:pPr>
            <a:r>
              <a:rPr lang="zh-TW" altLang="zh-TW" sz="1200" dirty="0"/>
              <a:t>根據總綱之規定，</a:t>
            </a:r>
            <a:r>
              <a:rPr lang="zh-TW" altLang="zh-TW" sz="1200" b="1" dirty="0">
                <a:solidFill>
                  <a:srgbClr val="FF0000"/>
                </a:solidFill>
              </a:rPr>
              <a:t>特殊教育學生（含安置在不同教育情境中的身心障礙或資賦優異學生）</a:t>
            </a:r>
            <a:r>
              <a:rPr lang="zh-TW" altLang="zh-TW" sz="1200" dirty="0"/>
              <a:t>經專業評估後，得外加其所需之</a:t>
            </a:r>
            <a:r>
              <a:rPr lang="zh-TW" altLang="zh-TW" sz="1200" b="1" dirty="0">
                <a:solidFill>
                  <a:srgbClr val="FF0000"/>
                </a:solidFill>
              </a:rPr>
              <a:t>特殊需求領域課程</a:t>
            </a:r>
            <a:r>
              <a:rPr lang="zh-TW" altLang="zh-TW" sz="1200" dirty="0"/>
              <a:t>，包括：</a:t>
            </a:r>
            <a:r>
              <a:rPr lang="zh-TW" altLang="zh-TW" sz="1200" b="1" dirty="0">
                <a:solidFill>
                  <a:srgbClr val="FF0000"/>
                </a:solidFill>
              </a:rPr>
              <a:t>生活管理、社會技巧、學習策略、職業教育、溝通訓練、點字、定向行動、功能性動作訓練、輔助科技應用、創造力、領導才能、情意發展、獨立研究或專長領域</a:t>
            </a:r>
            <a:r>
              <a:rPr lang="zh-TW" altLang="zh-TW" sz="1200" dirty="0"/>
              <a:t>等。</a:t>
            </a:r>
            <a:endParaRPr lang="en-US" altLang="zh-TW" sz="1200" dirty="0"/>
          </a:p>
          <a:p>
            <a:pPr>
              <a:spcBef>
                <a:spcPts val="900"/>
              </a:spcBef>
            </a:pPr>
            <a:endParaRPr lang="en-US" altLang="zh-TW" sz="1200" dirty="0"/>
          </a:p>
          <a:p>
            <a:pPr>
              <a:spcBef>
                <a:spcPts val="900"/>
              </a:spcBef>
            </a:pPr>
            <a:r>
              <a:rPr lang="zh-TW" altLang="zh-TW" sz="1200" b="1" dirty="0">
                <a:solidFill>
                  <a:srgbClr val="FF0000"/>
                </a:solidFill>
              </a:rPr>
              <a:t>依據〈藝術教育法〉</a:t>
            </a:r>
            <a:r>
              <a:rPr lang="en-US" altLang="zh-TW" sz="1200" b="1" dirty="0">
                <a:solidFill>
                  <a:srgbClr val="FF0000"/>
                </a:solidFill>
              </a:rPr>
              <a:t>(</a:t>
            </a:r>
            <a:r>
              <a:rPr lang="zh-TW" altLang="zh-TW" sz="1200" b="1" dirty="0">
                <a:solidFill>
                  <a:srgbClr val="FF0000"/>
                </a:solidFill>
              </a:rPr>
              <a:t>民</a:t>
            </a:r>
            <a:r>
              <a:rPr lang="en-US" altLang="zh-TW" sz="1200" b="1" dirty="0">
                <a:solidFill>
                  <a:srgbClr val="FF0000"/>
                </a:solidFill>
              </a:rPr>
              <a:t>104)</a:t>
            </a:r>
            <a:r>
              <a:rPr lang="zh-TW" altLang="zh-TW" sz="1200" b="1" dirty="0">
                <a:solidFill>
                  <a:srgbClr val="FF0000"/>
                </a:solidFill>
              </a:rPr>
              <a:t>設置的藝術才能班</a:t>
            </a:r>
            <a:r>
              <a:rPr lang="zh-TW" altLang="zh-TW" sz="1200" dirty="0"/>
              <a:t>則須根據總綱之規定在十二年國民基本教育課程部分，</a:t>
            </a:r>
            <a:r>
              <a:rPr lang="zh-TW" altLang="zh-TW" sz="1200" b="1" dirty="0">
                <a:solidFill>
                  <a:srgbClr val="FF0000"/>
                </a:solidFill>
              </a:rPr>
              <a:t>視學生需要調整其學習節數</a:t>
            </a:r>
            <a:r>
              <a:rPr lang="en-US" altLang="zh-TW" sz="1200" b="1" dirty="0">
                <a:solidFill>
                  <a:srgbClr val="FF0000"/>
                </a:solidFill>
              </a:rPr>
              <a:t>/</a:t>
            </a:r>
            <a:r>
              <a:rPr lang="zh-TW" altLang="zh-TW" sz="1200" b="1" dirty="0">
                <a:solidFill>
                  <a:srgbClr val="FF0000"/>
                </a:solidFill>
              </a:rPr>
              <a:t>學分數配置比例與學習內容，並提供特殊需求領域課程</a:t>
            </a:r>
            <a:r>
              <a:rPr lang="en-US" altLang="zh-TW" sz="1200" b="1" dirty="0">
                <a:solidFill>
                  <a:srgbClr val="FF0000"/>
                </a:solidFill>
              </a:rPr>
              <a:t>--</a:t>
            </a:r>
            <a:r>
              <a:rPr lang="zh-TW" altLang="zh-TW" sz="1200" b="1" dirty="0">
                <a:solidFill>
                  <a:srgbClr val="FF0000"/>
                </a:solidFill>
              </a:rPr>
              <a:t>藝術才能專長領域課程</a:t>
            </a:r>
            <a:r>
              <a:rPr lang="en-US" altLang="zh-TW" sz="1200" b="1" dirty="0">
                <a:solidFill>
                  <a:srgbClr val="FF0000"/>
                </a:solidFill>
              </a:rPr>
              <a:t>(</a:t>
            </a:r>
            <a:r>
              <a:rPr lang="zh-TW" altLang="zh-TW" sz="1200" b="1" dirty="0">
                <a:solidFill>
                  <a:srgbClr val="FF0000"/>
                </a:solidFill>
              </a:rPr>
              <a:t>含音樂</a:t>
            </a:r>
            <a:r>
              <a:rPr lang="en-US" altLang="zh-TW" sz="1200" b="1" dirty="0">
                <a:solidFill>
                  <a:srgbClr val="FF0000"/>
                </a:solidFill>
              </a:rPr>
              <a:t>/</a:t>
            </a:r>
            <a:r>
              <a:rPr lang="zh-TW" altLang="zh-TW" sz="1200" b="1" dirty="0">
                <a:solidFill>
                  <a:srgbClr val="FF0000"/>
                </a:solidFill>
              </a:rPr>
              <a:t>美術</a:t>
            </a:r>
            <a:r>
              <a:rPr lang="en-US" altLang="zh-TW" sz="1200" b="1" dirty="0">
                <a:solidFill>
                  <a:srgbClr val="FF0000"/>
                </a:solidFill>
              </a:rPr>
              <a:t>/</a:t>
            </a:r>
            <a:r>
              <a:rPr lang="zh-TW" altLang="zh-TW" sz="1200" b="1" dirty="0">
                <a:solidFill>
                  <a:srgbClr val="FF0000"/>
                </a:solidFill>
              </a:rPr>
              <a:t>舞蹈科目</a:t>
            </a:r>
            <a:r>
              <a:rPr lang="en-US" altLang="zh-TW" sz="1200" b="1" dirty="0">
                <a:solidFill>
                  <a:srgbClr val="FF0000"/>
                </a:solidFill>
              </a:rPr>
              <a:t>)</a:t>
            </a:r>
            <a:r>
              <a:rPr lang="zh-TW" altLang="zh-TW" sz="1200" b="1" dirty="0">
                <a:solidFill>
                  <a:srgbClr val="FF0000"/>
                </a:solidFill>
              </a:rPr>
              <a:t>。</a:t>
            </a:r>
          </a:p>
          <a:p>
            <a:pPr algn="just">
              <a:defRPr/>
            </a:pPr>
            <a:endParaRPr lang="en-US" altLang="zh-TW" sz="1200" dirty="0"/>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43</a:t>
            </a:fld>
            <a:endParaRPr lang="en-US" altLang="zh-TW"/>
          </a:p>
        </p:txBody>
      </p:sp>
    </p:spTree>
    <p:extLst>
      <p:ext uri="{BB962C8B-B14F-4D97-AF65-F5344CB8AC3E}">
        <p14:creationId xmlns:p14="http://schemas.microsoft.com/office/powerpoint/2010/main" val="3742480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無調整方式、依國小、國中、普高中、技高</a:t>
            </a:r>
            <a:endParaRPr lang="en-US" altLang="zh-TW" dirty="0"/>
          </a:p>
          <a:p>
            <a:r>
              <a:rPr lang="zh-TW" altLang="en-US" dirty="0"/>
              <a:t>空白</a:t>
            </a:r>
            <a:r>
              <a:rPr lang="en-US" altLang="zh-TW" dirty="0"/>
              <a:t>〉</a:t>
            </a:r>
            <a:r>
              <a:rPr lang="zh-TW" altLang="en-US" dirty="0"/>
              <a:t>無適切</a:t>
            </a:r>
          </a:p>
        </p:txBody>
      </p:sp>
      <p:sp>
        <p:nvSpPr>
          <p:cNvPr id="4" name="投影片編號版面配置區 3"/>
          <p:cNvSpPr>
            <a:spLocks noGrp="1"/>
          </p:cNvSpPr>
          <p:nvPr>
            <p:ph type="sldNum" sz="quarter" idx="10"/>
          </p:nvPr>
        </p:nvSpPr>
        <p:spPr/>
        <p:txBody>
          <a:bodyPr/>
          <a:lstStyle/>
          <a:p>
            <a:fld id="{40ED0386-A714-4B4B-A465-0ADE1AF06669}" type="slidenum">
              <a:rPr kumimoji="1" lang="zh-TW" altLang="en-US" smtClean="0"/>
              <a:pPr/>
              <a:t>46</a:t>
            </a:fld>
            <a:endParaRPr kumimoji="1" lang="zh-TW" altLang="en-US" dirty="0"/>
          </a:p>
        </p:txBody>
      </p:sp>
    </p:spTree>
    <p:extLst>
      <p:ext uri="{BB962C8B-B14F-4D97-AF65-F5344CB8AC3E}">
        <p14:creationId xmlns:p14="http://schemas.microsoft.com/office/powerpoint/2010/main" val="581792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sz="1200" dirty="0">
              <a:solidFill>
                <a:srgbClr val="FFFF00"/>
              </a:solidFill>
              <a:latin typeface="+mj-ea"/>
              <a:ea typeface="+mj-ea"/>
            </a:endParaRPr>
          </a:p>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54</a:t>
            </a:fld>
            <a:endParaRPr lang="en-US" altLang="zh-TW"/>
          </a:p>
        </p:txBody>
      </p:sp>
    </p:spTree>
    <p:extLst>
      <p:ext uri="{BB962C8B-B14F-4D97-AF65-F5344CB8AC3E}">
        <p14:creationId xmlns:p14="http://schemas.microsoft.com/office/powerpoint/2010/main" val="1477547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zh-TW" altLang="en-US" sz="1200" dirty="0">
              <a:solidFill>
                <a:srgbClr val="FFFF00"/>
              </a:solidFill>
              <a:latin typeface="+mj-ea"/>
              <a:ea typeface="+mj-ea"/>
            </a:endParaRPr>
          </a:p>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55</a:t>
            </a:fld>
            <a:endParaRPr lang="en-US" altLang="zh-TW"/>
          </a:p>
        </p:txBody>
      </p:sp>
    </p:spTree>
    <p:extLst>
      <p:ext uri="{BB962C8B-B14F-4D97-AF65-F5344CB8AC3E}">
        <p14:creationId xmlns:p14="http://schemas.microsoft.com/office/powerpoint/2010/main" val="318863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64</a:t>
            </a:fld>
            <a:endParaRPr lang="en-US" altLang="zh-TW"/>
          </a:p>
        </p:txBody>
      </p:sp>
    </p:spTree>
    <p:extLst>
      <p:ext uri="{BB962C8B-B14F-4D97-AF65-F5344CB8AC3E}">
        <p14:creationId xmlns:p14="http://schemas.microsoft.com/office/powerpoint/2010/main" val="333148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0846152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68</a:t>
            </a:fld>
            <a:endParaRPr lang="en-US" altLang="zh-TW"/>
          </a:p>
        </p:txBody>
      </p:sp>
    </p:spTree>
    <p:extLst>
      <p:ext uri="{BB962C8B-B14F-4D97-AF65-F5344CB8AC3E}">
        <p14:creationId xmlns:p14="http://schemas.microsoft.com/office/powerpoint/2010/main" val="2952153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IEP</a:t>
            </a:r>
            <a:r>
              <a:rPr lang="zh-TW" altLang="en-US" smtClean="0"/>
              <a:t>的需求分析</a:t>
            </a:r>
          </a:p>
        </p:txBody>
      </p:sp>
      <p:sp>
        <p:nvSpPr>
          <p:cNvPr id="2385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17141F6-7E0B-4C65-8C66-E2DAB9D69047}" type="slidenum">
              <a:rPr lang="zh-TW" altLang="en-US"/>
              <a:pPr/>
              <a:t>73</a:t>
            </a:fld>
            <a:endParaRPr lang="zh-TW" altLang="en-US"/>
          </a:p>
        </p:txBody>
      </p:sp>
    </p:spTree>
    <p:extLst>
      <p:ext uri="{BB962C8B-B14F-4D97-AF65-F5344CB8AC3E}">
        <p14:creationId xmlns:p14="http://schemas.microsoft.com/office/powerpoint/2010/main" val="2975620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74</a:t>
            </a:fld>
            <a:endParaRPr lang="en-US" altLang="zh-TW"/>
          </a:p>
        </p:txBody>
      </p:sp>
    </p:spTree>
    <p:extLst>
      <p:ext uri="{BB962C8B-B14F-4D97-AF65-F5344CB8AC3E}">
        <p14:creationId xmlns:p14="http://schemas.microsoft.com/office/powerpoint/2010/main" val="3664536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75</a:t>
            </a:fld>
            <a:endParaRPr lang="en-US" altLang="zh-TW"/>
          </a:p>
        </p:txBody>
      </p:sp>
    </p:spTree>
    <p:extLst>
      <p:ext uri="{BB962C8B-B14F-4D97-AF65-F5344CB8AC3E}">
        <p14:creationId xmlns:p14="http://schemas.microsoft.com/office/powerpoint/2010/main" val="1654103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76</a:t>
            </a:fld>
            <a:endParaRPr lang="en-US" altLang="zh-TW"/>
          </a:p>
        </p:txBody>
      </p:sp>
    </p:spTree>
    <p:extLst>
      <p:ext uri="{BB962C8B-B14F-4D97-AF65-F5344CB8AC3E}">
        <p14:creationId xmlns:p14="http://schemas.microsoft.com/office/powerpoint/2010/main" val="3792815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lvl="0" hangingPunct="0"/>
            <a:r>
              <a:rPr lang="zh-TW" altLang="zh-TW" sz="1200" b="1" kern="1200" dirty="0" smtClean="0">
                <a:solidFill>
                  <a:schemeClr val="tx1"/>
                </a:solidFill>
                <a:latin typeface="+mn-lt"/>
                <a:ea typeface="+mn-ea"/>
                <a:cs typeface="+mn-cs"/>
              </a:rPr>
              <a:t>課程評鑑</a:t>
            </a:r>
            <a:r>
              <a:rPr lang="en-US" altLang="zh-TW" sz="1200" b="1"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pPr lvl="0" hangingPunct="0"/>
            <a:r>
              <a:rPr lang="zh-TW" altLang="zh-TW" sz="1200" kern="1200" dirty="0" smtClean="0">
                <a:solidFill>
                  <a:schemeClr val="tx1"/>
                </a:solidFill>
                <a:latin typeface="+mn-lt"/>
                <a:ea typeface="+mn-ea"/>
                <a:cs typeface="+mn-cs"/>
              </a:rPr>
              <a:t>學校得應用各該主管機關建立之十二年國民基本教育課程評鑑機制，以評估課程實施與相關推動措施成效，並作為課程改進之參考。</a:t>
            </a:r>
          </a:p>
          <a:p>
            <a:pPr lvl="0" hangingPunct="0"/>
            <a:r>
              <a:rPr lang="zh-TW" altLang="zh-TW" sz="1200" kern="1200" dirty="0" smtClean="0">
                <a:solidFill>
                  <a:schemeClr val="tx1"/>
                </a:solidFill>
                <a:latin typeface="+mn-lt"/>
                <a:ea typeface="+mn-ea"/>
                <a:cs typeface="+mn-cs"/>
              </a:rPr>
              <a:t>學校得應用中央主管機關建置之學生學習成就資料庫，提供部定課程實施成效之看法與意見。</a:t>
            </a:r>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pPr lvl="0" hangingPunct="0"/>
            <a:r>
              <a:rPr lang="zh-TW" altLang="zh-TW" sz="1200" kern="1200" dirty="0" smtClean="0">
                <a:solidFill>
                  <a:schemeClr val="tx1"/>
                </a:solidFill>
                <a:latin typeface="+mn-lt"/>
                <a:ea typeface="+mn-ea"/>
                <a:cs typeface="+mn-cs"/>
              </a:rPr>
              <a:t>學校可結合校外專業資源，鼓勵教師個人反思與社群專業對話，以引導學校課程與教學的變革與創新。學校課程評鑑之實施期程、內容與方式，由各該主管機關訂定之。</a:t>
            </a:r>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pPr lvl="0" hangingPunct="0"/>
            <a:r>
              <a:rPr lang="zh-TW" altLang="zh-TW" sz="1200" b="1" kern="1200" dirty="0" smtClean="0">
                <a:solidFill>
                  <a:schemeClr val="tx1"/>
                </a:solidFill>
                <a:latin typeface="+mn-lt"/>
                <a:ea typeface="+mn-ea"/>
                <a:cs typeface="+mn-cs"/>
              </a:rPr>
              <a:t>課程實驗與創新</a:t>
            </a:r>
            <a:r>
              <a:rPr lang="en-US" altLang="zh-TW" sz="1200" b="1"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pPr lvl="0" hangingPunct="0"/>
            <a:r>
              <a:rPr lang="zh-TW" altLang="zh-TW" sz="1200" kern="1200" dirty="0" smtClean="0">
                <a:solidFill>
                  <a:schemeClr val="tx1"/>
                </a:solidFill>
                <a:latin typeface="+mn-lt"/>
                <a:ea typeface="+mn-ea"/>
                <a:cs typeface="+mn-cs"/>
              </a:rPr>
              <a:t>學校得應用各該主管機關提供之學校本位課程研發與實施的資源，鼓勵校內教師進行課程與教材教法的實驗及創新，並分享課程實踐的成果。</a:t>
            </a:r>
            <a:r>
              <a:rPr lang="en-US" altLang="zh-TW" sz="1200" kern="1200" dirty="0" smtClean="0">
                <a:solidFill>
                  <a:schemeClr val="tx1"/>
                </a:solidFill>
                <a:latin typeface="+mn-lt"/>
                <a:ea typeface="+mn-ea"/>
                <a:cs typeface="+mn-cs"/>
              </a:rPr>
              <a:t> </a:t>
            </a:r>
            <a:endParaRPr lang="zh-TW" altLang="zh-TW" sz="1200" kern="1200" dirty="0" smtClean="0">
              <a:solidFill>
                <a:schemeClr val="tx1"/>
              </a:solidFill>
              <a:latin typeface="+mn-lt"/>
              <a:ea typeface="+mn-ea"/>
              <a:cs typeface="+mn-cs"/>
            </a:endParaRPr>
          </a:p>
          <a:p>
            <a:pPr lvl="0" hangingPunct="0"/>
            <a:r>
              <a:rPr lang="zh-TW" altLang="zh-TW" sz="1200" kern="1200" dirty="0" smtClean="0">
                <a:solidFill>
                  <a:schemeClr val="tx1"/>
                </a:solidFill>
                <a:latin typeface="+mn-lt"/>
                <a:ea typeface="+mn-ea"/>
                <a:cs typeface="+mn-cs"/>
              </a:rPr>
              <a:t>學校得應用各該主管機關分析之課程研發與實驗成果，作為修正課程與教學之依據。</a:t>
            </a:r>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79</a:t>
            </a:fld>
            <a:endParaRPr lang="en-US" altLang="zh-TW"/>
          </a:p>
        </p:txBody>
      </p:sp>
    </p:spTree>
    <p:extLst>
      <p:ext uri="{BB962C8B-B14F-4D97-AF65-F5344CB8AC3E}">
        <p14:creationId xmlns:p14="http://schemas.microsoft.com/office/powerpoint/2010/main" val="205684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80</a:t>
            </a:fld>
            <a:endParaRPr lang="en-US" altLang="zh-TW"/>
          </a:p>
        </p:txBody>
      </p:sp>
    </p:spTree>
    <p:extLst>
      <p:ext uri="{BB962C8B-B14F-4D97-AF65-F5344CB8AC3E}">
        <p14:creationId xmlns:p14="http://schemas.microsoft.com/office/powerpoint/2010/main" val="2832171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a:r>
              <a:rPr lang="zh-TW" altLang="zh-TW" b="0" dirty="0">
                <a:solidFill>
                  <a:schemeClr val="tx1"/>
                </a:solidFill>
              </a:rPr>
              <a:t>先評量特殊教育學生的學習功能及需要，再參考實施規範，擬定</a:t>
            </a:r>
            <a:r>
              <a:rPr lang="en-US" altLang="zh-TW" b="0" dirty="0">
                <a:solidFill>
                  <a:schemeClr val="tx1"/>
                </a:solidFill>
              </a:rPr>
              <a:t>IEP/IGP</a:t>
            </a:r>
            <a:endParaRPr lang="zh-TW" altLang="en-US" b="0" dirty="0">
              <a:solidFill>
                <a:schemeClr val="tx1"/>
              </a:solidFill>
            </a:endParaRPr>
          </a:p>
          <a:p>
            <a:pPr lvl="0"/>
            <a:r>
              <a:rPr lang="zh-TW" altLang="zh-TW" b="0" dirty="0">
                <a:solidFill>
                  <a:schemeClr val="tx1"/>
                </a:solidFill>
              </a:rPr>
              <a:t>落實個別化或區分性教學</a:t>
            </a:r>
            <a:endParaRPr lang="zh-TW" altLang="en-US" b="0" dirty="0">
              <a:solidFill>
                <a:schemeClr val="tx1"/>
              </a:solidFill>
            </a:endParaRPr>
          </a:p>
          <a:p>
            <a:pPr lvl="0"/>
            <a:r>
              <a:rPr lang="zh-TW" altLang="zh-TW" b="0" dirty="0">
                <a:solidFill>
                  <a:schemeClr val="tx1"/>
                </a:solidFill>
              </a:rPr>
              <a:t>與家長及相關專業人員共同合作</a:t>
            </a:r>
            <a:endParaRPr lang="zh-TW" altLang="en-US" b="0" dirty="0">
              <a:solidFill>
                <a:schemeClr val="tx1"/>
              </a:solidFill>
            </a:endParaRPr>
          </a:p>
          <a:p>
            <a:pPr lvl="0"/>
            <a:r>
              <a:rPr lang="zh-TW" altLang="en-US" b="0" dirty="0">
                <a:solidFill>
                  <a:schemeClr val="tx1"/>
                </a:solidFill>
              </a:rPr>
              <a:t>無</a:t>
            </a:r>
            <a:r>
              <a:rPr lang="zh-TW" altLang="zh-TW" b="0" dirty="0">
                <a:solidFill>
                  <a:schemeClr val="tx1"/>
                </a:solidFill>
              </a:rPr>
              <a:t>障礙環境之設置</a:t>
            </a:r>
            <a:r>
              <a:rPr lang="zh-TW" altLang="en-US" b="0" dirty="0">
                <a:solidFill>
                  <a:schemeClr val="tx1"/>
                </a:solidFill>
              </a:rPr>
              <a:t>與</a:t>
            </a:r>
            <a:r>
              <a:rPr lang="zh-TW" altLang="zh-TW" b="0" dirty="0">
                <a:solidFill>
                  <a:schemeClr val="tx1"/>
                </a:solidFill>
              </a:rPr>
              <a:t>學習輔具之操作應用</a:t>
            </a:r>
            <a:endParaRPr lang="zh-TW" altLang="en-US" b="0" dirty="0">
              <a:solidFill>
                <a:schemeClr val="tx1"/>
              </a:solidFill>
            </a:endParaRPr>
          </a:p>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81</a:t>
            </a:fld>
            <a:endParaRPr lang="en-US" altLang="zh-TW"/>
          </a:p>
        </p:txBody>
      </p:sp>
    </p:spTree>
    <p:extLst>
      <p:ext uri="{BB962C8B-B14F-4D97-AF65-F5344CB8AC3E}">
        <p14:creationId xmlns:p14="http://schemas.microsoft.com/office/powerpoint/2010/main" val="1985865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82</a:t>
            </a:fld>
            <a:endParaRPr lang="en-US" altLang="zh-TW" dirty="0"/>
          </a:p>
        </p:txBody>
      </p:sp>
    </p:spTree>
    <p:extLst>
      <p:ext uri="{BB962C8B-B14F-4D97-AF65-F5344CB8AC3E}">
        <p14:creationId xmlns:p14="http://schemas.microsoft.com/office/powerpoint/2010/main" val="1322420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83</a:t>
            </a:fld>
            <a:endParaRPr lang="en-US" altLang="zh-TW" dirty="0"/>
          </a:p>
        </p:txBody>
      </p:sp>
    </p:spTree>
    <p:extLst>
      <p:ext uri="{BB962C8B-B14F-4D97-AF65-F5344CB8AC3E}">
        <p14:creationId xmlns:p14="http://schemas.microsoft.com/office/powerpoint/2010/main" val="130029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9</a:t>
            </a:fld>
            <a:endParaRPr lang="en-US" altLang="zh-TW" dirty="0"/>
          </a:p>
        </p:txBody>
      </p:sp>
    </p:spTree>
    <p:extLst>
      <p:ext uri="{BB962C8B-B14F-4D97-AF65-F5344CB8AC3E}">
        <p14:creationId xmlns:p14="http://schemas.microsoft.com/office/powerpoint/2010/main" val="24822059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lvl="0" indent="0" algn="just">
              <a:spcBef>
                <a:spcPts val="1200"/>
              </a:spcBef>
              <a:spcAft>
                <a:spcPts val="0"/>
              </a:spcAft>
              <a:buFont typeface="+mj-lt"/>
              <a:buNone/>
            </a:pPr>
            <a:endParaRPr lang="zh-TW" altLang="zh-TW" sz="1200" kern="100" dirty="0">
              <a:latin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84</a:t>
            </a:fld>
            <a:endParaRPr lang="en-US" altLang="zh-TW" dirty="0"/>
          </a:p>
        </p:txBody>
      </p:sp>
    </p:spTree>
    <p:extLst>
      <p:ext uri="{BB962C8B-B14F-4D97-AF65-F5344CB8AC3E}">
        <p14:creationId xmlns:p14="http://schemas.microsoft.com/office/powerpoint/2010/main" val="32295580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86</a:t>
            </a:fld>
            <a:endParaRPr lang="en-US" altLang="zh-TW" dirty="0"/>
          </a:p>
        </p:txBody>
      </p:sp>
    </p:spTree>
    <p:extLst>
      <p:ext uri="{BB962C8B-B14F-4D97-AF65-F5344CB8AC3E}">
        <p14:creationId xmlns:p14="http://schemas.microsoft.com/office/powerpoint/2010/main" val="645437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87</a:t>
            </a:fld>
            <a:endParaRPr lang="en-US" altLang="zh-TW" dirty="0"/>
          </a:p>
        </p:txBody>
      </p:sp>
    </p:spTree>
    <p:extLst>
      <p:ext uri="{BB962C8B-B14F-4D97-AF65-F5344CB8AC3E}">
        <p14:creationId xmlns:p14="http://schemas.microsoft.com/office/powerpoint/2010/main" val="472911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88</a:t>
            </a:fld>
            <a:endParaRPr lang="en-US" altLang="zh-TW" dirty="0"/>
          </a:p>
        </p:txBody>
      </p:sp>
    </p:spTree>
    <p:extLst>
      <p:ext uri="{BB962C8B-B14F-4D97-AF65-F5344CB8AC3E}">
        <p14:creationId xmlns:p14="http://schemas.microsoft.com/office/powerpoint/2010/main" val="892294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sz="1200" kern="1200" baseline="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89</a:t>
            </a:fld>
            <a:endParaRPr lang="en-US" altLang="zh-TW" dirty="0"/>
          </a:p>
        </p:txBody>
      </p:sp>
    </p:spTree>
    <p:extLst>
      <p:ext uri="{BB962C8B-B14F-4D97-AF65-F5344CB8AC3E}">
        <p14:creationId xmlns:p14="http://schemas.microsoft.com/office/powerpoint/2010/main" val="733627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90</a:t>
            </a:fld>
            <a:endParaRPr lang="en-US" altLang="zh-TW" dirty="0"/>
          </a:p>
        </p:txBody>
      </p:sp>
    </p:spTree>
    <p:extLst>
      <p:ext uri="{BB962C8B-B14F-4D97-AF65-F5344CB8AC3E}">
        <p14:creationId xmlns:p14="http://schemas.microsoft.com/office/powerpoint/2010/main" val="3142267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92</a:t>
            </a:fld>
            <a:endParaRPr lang="en-US" altLang="zh-TW" dirty="0"/>
          </a:p>
        </p:txBody>
      </p:sp>
    </p:spTree>
    <p:extLst>
      <p:ext uri="{BB962C8B-B14F-4D97-AF65-F5344CB8AC3E}">
        <p14:creationId xmlns:p14="http://schemas.microsoft.com/office/powerpoint/2010/main" val="1250898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93</a:t>
            </a:fld>
            <a:endParaRPr lang="en-US" altLang="zh-TW" dirty="0"/>
          </a:p>
        </p:txBody>
      </p:sp>
    </p:spTree>
    <p:extLst>
      <p:ext uri="{BB962C8B-B14F-4D97-AF65-F5344CB8AC3E}">
        <p14:creationId xmlns:p14="http://schemas.microsoft.com/office/powerpoint/2010/main" val="26102066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94</a:t>
            </a:fld>
            <a:endParaRPr lang="en-US" altLang="zh-TW" dirty="0"/>
          </a:p>
        </p:txBody>
      </p:sp>
    </p:spTree>
    <p:extLst>
      <p:ext uri="{BB962C8B-B14F-4D97-AF65-F5344CB8AC3E}">
        <p14:creationId xmlns:p14="http://schemas.microsoft.com/office/powerpoint/2010/main" val="16891826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95</a:t>
            </a:fld>
            <a:endParaRPr lang="en-US" altLang="zh-TW" dirty="0"/>
          </a:p>
        </p:txBody>
      </p:sp>
    </p:spTree>
    <p:extLst>
      <p:ext uri="{BB962C8B-B14F-4D97-AF65-F5344CB8AC3E}">
        <p14:creationId xmlns:p14="http://schemas.microsoft.com/office/powerpoint/2010/main" val="217020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0960683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p:cNvSpPr>
            <a:spLocks noGrp="1"/>
          </p:cNvSpPr>
          <p:nvPr>
            <p:ph type="body" idx="1"/>
          </p:nvPr>
        </p:nvSpPr>
        <p:spPr/>
        <p:txBody>
          <a:bodyPr>
            <a:normAutofit fontScale="77500" lnSpcReduction="20000"/>
          </a:bodyPr>
          <a:lstStyle/>
          <a:p>
            <a:pPr>
              <a:defRPr/>
            </a:pPr>
            <a:r>
              <a:rPr lang="zh-TW" altLang="en-US" dirty="0"/>
              <a:t>行政支持是為了協助學校課程與教學的實施，並支持教師教學與學生學習，以實現總綱及本課程實施規範的理念與目標，行政支持部分除總綱之規定外，因應特殊教育及藝術才能班需求增列經費與專業支持之相關內容。</a:t>
            </a:r>
            <a:endParaRPr lang="en-US" altLang="zh-TW" dirty="0"/>
          </a:p>
          <a:p>
            <a:pPr>
              <a:defRPr/>
            </a:pPr>
            <a:r>
              <a:rPr lang="en-US" altLang="zh-TW" dirty="0"/>
              <a:t>(</a:t>
            </a:r>
            <a:r>
              <a:rPr lang="zh-TW" altLang="en-US" dirty="0"/>
              <a:t>一</a:t>
            </a:r>
            <a:r>
              <a:rPr lang="en-US" altLang="zh-TW" dirty="0"/>
              <a:t>)</a:t>
            </a:r>
            <a:r>
              <a:rPr lang="zh-TW" altLang="en-US" dirty="0"/>
              <a:t>各該主管機關</a:t>
            </a:r>
            <a:endParaRPr lang="en-US" altLang="zh-TW" dirty="0"/>
          </a:p>
          <a:p>
            <a:pPr>
              <a:defRPr/>
            </a:pPr>
            <a:r>
              <a:rPr lang="zh-TW" altLang="en-US" dirty="0"/>
              <a:t>      </a:t>
            </a:r>
            <a:r>
              <a:rPr lang="en-US" altLang="zh-TW" dirty="0"/>
              <a:t>(1)</a:t>
            </a:r>
            <a:r>
              <a:rPr lang="zh-TW" altLang="en-US" dirty="0"/>
              <a:t> 針對教育行政人員、學校校長、主任、普通班教師及特殊教育教師等辦理特殊教育及藝術才能班學生課程規劃與實施之專業知能研習，</a:t>
            </a:r>
            <a:r>
              <a:rPr lang="en-US" altLang="zh-TW" dirty="0"/>
              <a:t/>
            </a:r>
            <a:br>
              <a:rPr lang="en-US" altLang="zh-TW" dirty="0"/>
            </a:br>
            <a:r>
              <a:rPr lang="zh-TW" altLang="en-US" dirty="0"/>
              <a:t>            如辦理認識本課程實施規範、「十二年國民基本教育高級中等學校集中式特殊教育班服務群課程綱要」、「十二年國民基本教育特殊需求領域課程綱要」、</a:t>
            </a:r>
            <a:r>
              <a:rPr lang="en-US" altLang="zh-TW" dirty="0"/>
              <a:t>《</a:t>
            </a:r>
            <a:r>
              <a:rPr lang="zh-TW" altLang="en-US" dirty="0"/>
              <a:t>特殊教育學生學習功能輕微缺損領域課程調整應用手冊</a:t>
            </a:r>
            <a:r>
              <a:rPr lang="en-US" altLang="zh-TW" dirty="0"/>
              <a:t>》</a:t>
            </a:r>
            <a:r>
              <a:rPr lang="zh-TW" altLang="en-US" dirty="0"/>
              <a:t>、</a:t>
            </a:r>
            <a:r>
              <a:rPr lang="en-US" altLang="zh-TW" dirty="0"/>
              <a:t/>
            </a:r>
            <a:br>
              <a:rPr lang="en-US" altLang="zh-TW" dirty="0"/>
            </a:br>
            <a:r>
              <a:rPr lang="zh-TW" altLang="en-US" dirty="0"/>
              <a:t>          </a:t>
            </a:r>
            <a:r>
              <a:rPr lang="en-US" altLang="zh-TW" dirty="0"/>
              <a:t>《</a:t>
            </a:r>
            <a:r>
              <a:rPr lang="zh-TW" altLang="en-US" dirty="0"/>
              <a:t>特殊教育學生學習功能嚴重缺損領域課程調整應用手冊</a:t>
            </a:r>
            <a:r>
              <a:rPr lang="en-US" altLang="zh-TW" dirty="0"/>
              <a:t>》</a:t>
            </a:r>
            <a:r>
              <a:rPr lang="zh-TW" altLang="en-US" dirty="0"/>
              <a:t>及</a:t>
            </a:r>
            <a:r>
              <a:rPr lang="en-US" altLang="zh-TW" dirty="0"/>
              <a:t>《</a:t>
            </a:r>
            <a:r>
              <a:rPr lang="zh-TW" altLang="en-US" dirty="0"/>
              <a:t>特殊教育學生學習功能優異領域課程調整應用手冊</a:t>
            </a:r>
            <a:r>
              <a:rPr lang="en-US" altLang="zh-TW" dirty="0"/>
              <a:t>》</a:t>
            </a:r>
            <a:r>
              <a:rPr lang="zh-TW" altLang="en-US" dirty="0"/>
              <a:t>等內涵，以及各教育階段課程規劃與執行之相關研習。</a:t>
            </a:r>
            <a:endParaRPr lang="en-US" altLang="zh-TW" dirty="0"/>
          </a:p>
          <a:p>
            <a:pPr>
              <a:defRPr/>
            </a:pPr>
            <a:r>
              <a:rPr lang="zh-TW" altLang="en-US" dirty="0"/>
              <a:t>      </a:t>
            </a:r>
            <a:r>
              <a:rPr lang="en-US" altLang="zh-TW" dirty="0"/>
              <a:t>(2)</a:t>
            </a:r>
            <a:r>
              <a:rPr lang="zh-TW" altLang="en-US" dirty="0"/>
              <a:t> 提供經費製作及配發特殊教育及藝術才能班相關之教材、教具及輔具，並購置教學設備及參考圖書。</a:t>
            </a:r>
            <a:endParaRPr lang="en-US" altLang="zh-TW" dirty="0"/>
          </a:p>
          <a:p>
            <a:pPr>
              <a:defRPr/>
            </a:pPr>
            <a:r>
              <a:rPr lang="zh-TW" altLang="en-US" dirty="0"/>
              <a:t>      </a:t>
            </a:r>
            <a:r>
              <a:rPr lang="en-US" altLang="zh-TW" dirty="0"/>
              <a:t>(3)</a:t>
            </a:r>
            <a:r>
              <a:rPr lang="zh-TW" altLang="en-US" dirty="0"/>
              <a:t> 各該主管機關應鼓勵與補助特殊教育學校（班）進行各領域</a:t>
            </a:r>
            <a:r>
              <a:rPr lang="en-US" altLang="zh-TW" dirty="0"/>
              <a:t>/</a:t>
            </a:r>
            <a:r>
              <a:rPr lang="zh-TW" altLang="en-US" dirty="0"/>
              <a:t>科目課程與教學之行動研究。</a:t>
            </a:r>
            <a:endParaRPr lang="en-US" altLang="zh-TW" dirty="0"/>
          </a:p>
          <a:p>
            <a:pPr>
              <a:defRPr/>
            </a:pPr>
            <a:r>
              <a:rPr lang="zh-TW" altLang="en-US" dirty="0"/>
              <a:t>      </a:t>
            </a:r>
            <a:r>
              <a:rPr lang="en-US" altLang="zh-TW" dirty="0"/>
              <a:t>(4)</a:t>
            </a:r>
            <a:r>
              <a:rPr lang="zh-TW" altLang="en-US" dirty="0"/>
              <a:t> 成立特殊教育輔導團或融入各領域</a:t>
            </a:r>
            <a:r>
              <a:rPr lang="en-US" altLang="zh-TW" dirty="0"/>
              <a:t>/</a:t>
            </a:r>
            <a:r>
              <a:rPr lang="zh-TW" altLang="en-US" dirty="0"/>
              <a:t>科目輔導團中，定期到普通教育與特殊教育學校（班）協助教師解決特殊教育學生之教學與輔導問題。</a:t>
            </a:r>
            <a:endParaRPr lang="en-US" altLang="zh-TW" dirty="0"/>
          </a:p>
          <a:p>
            <a:pPr>
              <a:defRPr/>
            </a:pPr>
            <a:r>
              <a:rPr lang="zh-TW" altLang="en-US" dirty="0"/>
              <a:t>      </a:t>
            </a:r>
            <a:r>
              <a:rPr lang="en-US" altLang="zh-TW" dirty="0"/>
              <a:t>(5)</a:t>
            </a:r>
            <a:r>
              <a:rPr lang="zh-TW" altLang="en-US" dirty="0"/>
              <a:t> 於總綱實施前，應舉辦特殊教育及藝術才能班學生課程、教材、教學與評量等相關之研習會，以提升教師編選教材、進行創意與適性教學，以及實施彈性與多元評量的能力。</a:t>
            </a:r>
            <a:endParaRPr lang="en-US" altLang="zh-TW" dirty="0"/>
          </a:p>
          <a:p>
            <a:pPr>
              <a:defRPr/>
            </a:pPr>
            <a:r>
              <a:rPr lang="zh-TW" altLang="en-US" dirty="0"/>
              <a:t>      </a:t>
            </a:r>
            <a:r>
              <a:rPr lang="en-US" altLang="zh-TW" dirty="0"/>
              <a:t>(6)</a:t>
            </a:r>
            <a:r>
              <a:rPr lang="zh-TW" altLang="en-US" dirty="0"/>
              <a:t> 於總綱實施後，得就課程編製、課程設計、教材編選、教學實施、教學評量、教學輔導與教師專業進修進行整體或抽樣評鑑，提供各校改進所需之資源與協助。</a:t>
            </a:r>
            <a:endParaRPr lang="en-US" altLang="zh-TW" dirty="0"/>
          </a:p>
          <a:p>
            <a:pPr>
              <a:defRPr/>
            </a:pPr>
            <a:r>
              <a:rPr lang="zh-TW" altLang="en-US" dirty="0"/>
              <a:t>      </a:t>
            </a:r>
            <a:r>
              <a:rPr lang="en-US" altLang="zh-TW" dirty="0"/>
              <a:t>(7)</a:t>
            </a:r>
            <a:r>
              <a:rPr lang="zh-TW" altLang="en-US" dirty="0"/>
              <a:t> 主動提供有關教育及社會方面之協助與資源，並定期舉辦特殊教育及藝術才能班課程與教學相關之多元形式研討活動及會議，以促進教師之專業成長。</a:t>
            </a:r>
            <a:endParaRPr lang="en-US" altLang="zh-TW" dirty="0"/>
          </a:p>
          <a:p>
            <a:pPr>
              <a:defRPr/>
            </a:pPr>
            <a:r>
              <a:rPr lang="zh-TW" altLang="en-US" dirty="0"/>
              <a:t>      </a:t>
            </a:r>
            <a:r>
              <a:rPr lang="en-US" altLang="zh-TW" dirty="0"/>
              <a:t>(8)</a:t>
            </a:r>
            <a:r>
              <a:rPr lang="zh-TW" altLang="en-US" dirty="0"/>
              <a:t> 強化所屬學校與所屬特殊教育資源中心間的溝通與連結，並提供學校教師、行政人員、特殊教育學生及家長所需之各項社會資源與專業輔導。</a:t>
            </a:r>
            <a:endParaRPr lang="en-US" altLang="zh-TW" dirty="0"/>
          </a:p>
          <a:p>
            <a:pPr>
              <a:defRPr/>
            </a:pPr>
            <a:r>
              <a:rPr lang="zh-TW" altLang="en-US" dirty="0"/>
              <a:t>      </a:t>
            </a:r>
            <a:r>
              <a:rPr lang="en-US" altLang="zh-TW" dirty="0"/>
              <a:t>(9)</a:t>
            </a:r>
            <a:r>
              <a:rPr lang="zh-TW" altLang="en-US" dirty="0"/>
              <a:t> 補助校際間組成專業學習社群或教學研究會，以促進教師之專業成長。</a:t>
            </a:r>
            <a:endParaRPr lang="en-US" altLang="zh-TW" dirty="0"/>
          </a:p>
          <a:p>
            <a:pPr>
              <a:defRPr/>
            </a:pPr>
            <a:endParaRPr lang="zh-TW" altLang="en-US" dirty="0"/>
          </a:p>
          <a:p>
            <a:pPr>
              <a:defRPr/>
            </a:pPr>
            <a:r>
              <a:rPr lang="en-US" altLang="zh-TW" dirty="0"/>
              <a:t>(</a:t>
            </a:r>
            <a:r>
              <a:rPr lang="zh-TW" altLang="en-US" dirty="0"/>
              <a:t>二</a:t>
            </a:r>
            <a:r>
              <a:rPr lang="en-US" altLang="zh-TW" dirty="0"/>
              <a:t>)</a:t>
            </a:r>
            <a:r>
              <a:rPr lang="zh-TW" altLang="en-US" dirty="0"/>
              <a:t>學校端</a:t>
            </a:r>
            <a:endParaRPr lang="en-US" altLang="zh-TW" dirty="0"/>
          </a:p>
          <a:p>
            <a:pPr>
              <a:defRPr/>
            </a:pPr>
            <a:r>
              <a:rPr lang="zh-TW" altLang="en-US" dirty="0"/>
              <a:t>      </a:t>
            </a:r>
            <a:r>
              <a:rPr lang="en-US" altLang="zh-TW" dirty="0"/>
              <a:t>(1)</a:t>
            </a:r>
            <a:r>
              <a:rPr lang="zh-TW" altLang="en-US" dirty="0"/>
              <a:t>聘任具有特殊教育及藝術才能班課程設計專長之教師，俾能參與行政協調及課程教材的編選與研發工作。</a:t>
            </a:r>
            <a:endParaRPr lang="en-US" altLang="zh-TW" dirty="0"/>
          </a:p>
          <a:p>
            <a:pPr>
              <a:defRPr/>
            </a:pPr>
            <a:r>
              <a:rPr lang="zh-TW" altLang="en-US" dirty="0"/>
              <a:t>      </a:t>
            </a:r>
            <a:r>
              <a:rPr lang="en-US" altLang="zh-TW" dirty="0"/>
              <a:t>(2)</a:t>
            </a:r>
            <a:r>
              <a:rPr lang="zh-TW" altLang="en-US" dirty="0"/>
              <a:t>教務處在課表編排時，應盡量配合特殊教育及藝術才能班學生的需要提供各項協助，並參與或共同安排特殊教育及藝術才能班學生之課程。</a:t>
            </a:r>
            <a:endParaRPr lang="en-US" altLang="zh-TW" dirty="0"/>
          </a:p>
          <a:p>
            <a:pPr>
              <a:defRPr/>
            </a:pPr>
            <a:r>
              <a:rPr lang="zh-TW" altLang="en-US" dirty="0"/>
              <a:t>      </a:t>
            </a:r>
            <a:r>
              <a:rPr lang="en-US" altLang="zh-TW" dirty="0"/>
              <a:t>(3)</a:t>
            </a:r>
            <a:r>
              <a:rPr lang="zh-TW" altLang="en-US" dirty="0"/>
              <a:t>考量特殊教育及藝術才能班學生之學習特性與需求規劃環境空間及添購軟硬體設備，以設置符合學生需求之學習環境。</a:t>
            </a:r>
            <a:endParaRPr lang="en-US" altLang="zh-TW" dirty="0"/>
          </a:p>
          <a:p>
            <a:pPr>
              <a:defRPr/>
            </a:pPr>
            <a:r>
              <a:rPr lang="zh-TW" altLang="en-US" dirty="0"/>
              <a:t>      </a:t>
            </a:r>
            <a:r>
              <a:rPr lang="en-US" altLang="zh-TW" dirty="0"/>
              <a:t>(4)</a:t>
            </a:r>
            <a:r>
              <a:rPr lang="zh-TW" altLang="en-US" dirty="0"/>
              <a:t>依據身心障礙學生之學習狀況及條件，提供身心障礙學生或協助其申請學習之各項輔具，包括視覺、聽覺、行動移位與擺位、閱讀與書寫、溝通、電腦及其他等相關教育輔助器材，同時協助申請相關專業人員指導教師熟悉相關輔具之操作，並擔負保管及維護之責任。</a:t>
            </a:r>
          </a:p>
        </p:txBody>
      </p:sp>
      <p:sp>
        <p:nvSpPr>
          <p:cNvPr id="2211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55BA064-2FC0-4E4C-8406-111A46158853}" type="slidenum">
              <a:rPr lang="zh-TW" altLang="en-US"/>
              <a:pPr/>
              <a:t>96</a:t>
            </a:fld>
            <a:endParaRPr lang="en-US" altLang="zh-TW"/>
          </a:p>
        </p:txBody>
      </p:sp>
    </p:spTree>
    <p:extLst>
      <p:ext uri="{BB962C8B-B14F-4D97-AF65-F5344CB8AC3E}">
        <p14:creationId xmlns:p14="http://schemas.microsoft.com/office/powerpoint/2010/main" val="3463507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smtClean="0"/>
              <a:t>(</a:t>
            </a:r>
            <a:r>
              <a:rPr lang="zh-TW" altLang="en-US" smtClean="0"/>
              <a:t>一</a:t>
            </a:r>
            <a:r>
              <a:rPr lang="en-US" altLang="zh-TW" smtClean="0"/>
              <a:t>)</a:t>
            </a:r>
            <a:r>
              <a:rPr lang="zh-TW" altLang="en-US" smtClean="0"/>
              <a:t>學校應鼓勵家長會成立特殊教育或藝術才能班之家長學習社群或親師共學社群，增進親職教養知能，強化親師之間的協同合作，支持學生有效學習與適性發展。</a:t>
            </a:r>
            <a:endParaRPr lang="en-US" altLang="zh-TW" smtClean="0"/>
          </a:p>
          <a:p>
            <a:endParaRPr lang="zh-TW" altLang="en-US" smtClean="0"/>
          </a:p>
          <a:p>
            <a:r>
              <a:rPr lang="en-US" altLang="zh-TW" smtClean="0"/>
              <a:t>(</a:t>
            </a:r>
            <a:r>
              <a:rPr lang="zh-TW" altLang="en-US" smtClean="0"/>
              <a:t>二</a:t>
            </a:r>
            <a:r>
              <a:rPr lang="en-US" altLang="zh-TW" smtClean="0"/>
              <a:t>)</a:t>
            </a:r>
            <a:r>
              <a:rPr lang="zh-TW" altLang="en-US" smtClean="0"/>
              <a:t>學校應定期邀請家長參與教師公開授課或其他課程與教學相關活動，引導家長關心班級及學校課程與教學之實踐，並能主動與家長正向的溝通互動，建立親師生共學的學校文化。</a:t>
            </a:r>
            <a:endParaRPr lang="en-US" altLang="zh-TW" smtClean="0"/>
          </a:p>
          <a:p>
            <a:endParaRPr lang="zh-TW" altLang="en-US" smtClean="0"/>
          </a:p>
          <a:p>
            <a:r>
              <a:rPr lang="en-US" altLang="zh-TW" smtClean="0"/>
              <a:t>(</a:t>
            </a:r>
            <a:r>
              <a:rPr lang="zh-TW" altLang="en-US" smtClean="0"/>
              <a:t>三</a:t>
            </a:r>
            <a:r>
              <a:rPr lang="en-US" altLang="zh-TW" smtClean="0"/>
              <a:t>)</a:t>
            </a:r>
            <a:r>
              <a:rPr lang="zh-TW" altLang="en-US" smtClean="0"/>
              <a:t>身心障礙學生的個別化教育計畫須有學生家長參與訂定，且必要時，得邀請相關專業人員及學生本人參與，學生家長亦得邀請相關人員陪同。</a:t>
            </a:r>
            <a:endParaRPr lang="en-US" altLang="zh-TW" smtClean="0"/>
          </a:p>
          <a:p>
            <a:endParaRPr lang="zh-TW" altLang="en-US" smtClean="0"/>
          </a:p>
          <a:p>
            <a:r>
              <a:rPr lang="en-US" altLang="zh-TW" smtClean="0"/>
              <a:t>(</a:t>
            </a:r>
            <a:r>
              <a:rPr lang="zh-TW" altLang="en-US" smtClean="0"/>
              <a:t>四</a:t>
            </a:r>
            <a:r>
              <a:rPr lang="en-US" altLang="zh-TW" smtClean="0"/>
              <a:t>)</a:t>
            </a:r>
            <a:r>
              <a:rPr lang="zh-TW" altLang="en-US" smtClean="0"/>
              <a:t>學校可結合民間組織與產業界的社會資源，並建立夥伴關係，以充實教學活動；技術型高級中學、綜合型高級中學與建教合作班得與業界合辦學徒制，提升務實致用的學習成效。</a:t>
            </a:r>
          </a:p>
        </p:txBody>
      </p:sp>
      <p:sp>
        <p:nvSpPr>
          <p:cNvPr id="2232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C5CD89F-D06B-4F04-BFE3-2448BE149804}" type="slidenum">
              <a:rPr lang="zh-TW" altLang="en-US"/>
              <a:pPr/>
              <a:t>97</a:t>
            </a:fld>
            <a:endParaRPr lang="en-US" altLang="zh-TW"/>
          </a:p>
        </p:txBody>
      </p:sp>
    </p:spTree>
    <p:extLst>
      <p:ext uri="{BB962C8B-B14F-4D97-AF65-F5344CB8AC3E}">
        <p14:creationId xmlns:p14="http://schemas.microsoft.com/office/powerpoint/2010/main" val="1042109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lvl="0" hangingPunct="0"/>
            <a:endParaRPr lang="zh-TW"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E6CF422-137A-4E02-B212-7F3107310FC1}" type="slidenum">
              <a:rPr lang="zh-TW" altLang="en-US" smtClean="0"/>
              <a:pPr/>
              <a:t>98</a:t>
            </a:fld>
            <a:endParaRPr lang="en-US" altLang="zh-TW" dirty="0"/>
          </a:p>
        </p:txBody>
      </p:sp>
    </p:spTree>
    <p:extLst>
      <p:ext uri="{BB962C8B-B14F-4D97-AF65-F5344CB8AC3E}">
        <p14:creationId xmlns:p14="http://schemas.microsoft.com/office/powerpoint/2010/main" val="3266359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影像版面配置區 1">
            <a:extLst>
              <a:ext uri="{FF2B5EF4-FFF2-40B4-BE49-F238E27FC236}">
                <a16:creationId xmlns:a16="http://schemas.microsoft.com/office/drawing/2014/main" id="{01A9E933-2F4F-41D2-9EE1-85BD682324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a:extLst>
              <a:ext uri="{FF2B5EF4-FFF2-40B4-BE49-F238E27FC236}">
                <a16:creationId xmlns:a16="http://schemas.microsoft.com/office/drawing/2014/main" id="{9DA0045E-776B-4098-A01A-6C4066D6CC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spcBef>
                <a:spcPct val="0"/>
              </a:spcBef>
              <a:buFont typeface="Wingdings" panose="05000000000000000000" pitchFamily="2" charset="2"/>
              <a:buNone/>
            </a:pPr>
            <a:endParaRPr lang="zh-TW" altLang="en-US" dirty="0"/>
          </a:p>
        </p:txBody>
      </p:sp>
      <p:sp>
        <p:nvSpPr>
          <p:cNvPr id="12292" name="投影片編號版面配置區 3">
            <a:extLst>
              <a:ext uri="{FF2B5EF4-FFF2-40B4-BE49-F238E27FC236}">
                <a16:creationId xmlns:a16="http://schemas.microsoft.com/office/drawing/2014/main" id="{F3093AF9-596C-485B-A3EB-E04A75F0F6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B8B26D3-B834-4B56-9A3D-80DA0DD3ECE0}" type="slidenum">
              <a:rPr lang="zh-TW" altLang="en-US"/>
              <a:pPr>
                <a:spcBef>
                  <a:spcPct val="0"/>
                </a:spcBef>
              </a:pPr>
              <a:t>11</a:t>
            </a:fld>
            <a:endParaRPr lang="zh-TW" altLang="en-US"/>
          </a:p>
        </p:txBody>
      </p:sp>
    </p:spTree>
    <p:extLst>
      <p:ext uri="{BB962C8B-B14F-4D97-AF65-F5344CB8AC3E}">
        <p14:creationId xmlns:p14="http://schemas.microsoft.com/office/powerpoint/2010/main" val="36125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9E6CF422-137A-4E02-B212-7F3107310FC1}" type="slidenum">
              <a:rPr lang="zh-TW" altLang="en-US" smtClean="0"/>
              <a:pPr/>
              <a:t>12</a:t>
            </a:fld>
            <a:endParaRPr lang="en-US" altLang="zh-TW"/>
          </a:p>
        </p:txBody>
      </p:sp>
    </p:spTree>
    <p:extLst>
      <p:ext uri="{BB962C8B-B14F-4D97-AF65-F5344CB8AC3E}">
        <p14:creationId xmlns:p14="http://schemas.microsoft.com/office/powerpoint/2010/main" val="175372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影像版面配置區 1">
            <a:extLst>
              <a:ext uri="{FF2B5EF4-FFF2-40B4-BE49-F238E27FC236}">
                <a16:creationId xmlns:a16="http://schemas.microsoft.com/office/drawing/2014/main" id="{1C78008C-D15E-4F63-9662-F0B09359C3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1E72B3D1-6E2D-449F-9EB2-7C6A51863265}"/>
              </a:ext>
            </a:extLst>
          </p:cNvPr>
          <p:cNvSpPr>
            <a:spLocks noGrp="1"/>
          </p:cNvSpPr>
          <p:nvPr>
            <p:ph type="body" idx="1"/>
          </p:nvPr>
        </p:nvSpPr>
        <p:spPr/>
        <p:txBody>
          <a:bodyPr/>
          <a:lstStyle/>
          <a:p>
            <a:pPr eaLnBrk="1" fontAlgn="auto" hangingPunct="1">
              <a:spcBef>
                <a:spcPts val="0"/>
              </a:spcBef>
              <a:spcAft>
                <a:spcPts val="0"/>
              </a:spcAft>
              <a:defRPr/>
            </a:pPr>
            <a:endParaRPr lang="zh-TW" altLang="en-US" dirty="0"/>
          </a:p>
        </p:txBody>
      </p:sp>
      <p:sp>
        <p:nvSpPr>
          <p:cNvPr id="15364" name="投影片編號版面配置區 3">
            <a:extLst>
              <a:ext uri="{FF2B5EF4-FFF2-40B4-BE49-F238E27FC236}">
                <a16:creationId xmlns:a16="http://schemas.microsoft.com/office/drawing/2014/main" id="{05BCF943-133A-43F1-B9AA-6577A50A96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229EC66-9287-4399-9364-37993F3DA6E1}" type="slidenum">
              <a:rPr lang="zh-TW" altLang="en-US"/>
              <a:pPr>
                <a:spcBef>
                  <a:spcPct val="0"/>
                </a:spcBef>
              </a:pPr>
              <a:t>13</a:t>
            </a:fld>
            <a:endParaRPr lang="zh-TW" altLang="en-US"/>
          </a:p>
        </p:txBody>
      </p:sp>
    </p:spTree>
    <p:extLst>
      <p:ext uri="{BB962C8B-B14F-4D97-AF65-F5344CB8AC3E}">
        <p14:creationId xmlns:p14="http://schemas.microsoft.com/office/powerpoint/2010/main" val="46432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影像版面配置區 1">
            <a:extLst>
              <a:ext uri="{FF2B5EF4-FFF2-40B4-BE49-F238E27FC236}">
                <a16:creationId xmlns:a16="http://schemas.microsoft.com/office/drawing/2014/main" id="{6E0AE9F9-CB48-4BE5-9666-60FB4C9B9A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a:extLst>
              <a:ext uri="{FF2B5EF4-FFF2-40B4-BE49-F238E27FC236}">
                <a16:creationId xmlns:a16="http://schemas.microsoft.com/office/drawing/2014/main" id="{373EBE10-FD84-40B7-92C5-38704B8C68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9460" name="投影片編號版面配置區 3">
            <a:extLst>
              <a:ext uri="{FF2B5EF4-FFF2-40B4-BE49-F238E27FC236}">
                <a16:creationId xmlns:a16="http://schemas.microsoft.com/office/drawing/2014/main" id="{209B5781-177D-4311-9B5A-9BBE26FB29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0C2B5B1-68EA-45A0-BA54-865A0FC55E7A}" type="slidenum">
              <a:rPr lang="zh-TW" altLang="en-US"/>
              <a:pPr>
                <a:spcBef>
                  <a:spcPct val="0"/>
                </a:spcBef>
              </a:pPr>
              <a:t>14</a:t>
            </a:fld>
            <a:endParaRPr lang="zh-TW" altLang="en-US"/>
          </a:p>
        </p:txBody>
      </p:sp>
    </p:spTree>
    <p:extLst>
      <p:ext uri="{BB962C8B-B14F-4D97-AF65-F5344CB8AC3E}">
        <p14:creationId xmlns:p14="http://schemas.microsoft.com/office/powerpoint/2010/main" val="146050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pPr>
              <a:defRPr/>
            </a:pPr>
            <a:fld id="{D9E9CBF4-1A66-40A4-B441-7603B3377F43}" type="slidenum">
              <a:rPr lang="en-US" altLang="zh-TW"/>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mediaAndTx">
  <p:cSld name="標題，多媒體項目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5613" y="273050"/>
            <a:ext cx="8226425" cy="1143000"/>
          </a:xfrm>
        </p:spPr>
        <p:txBody>
          <a:bodyPr/>
          <a:lstStyle/>
          <a:p>
            <a:r>
              <a:rPr lang="zh-TW" altLang="en-US" smtClean="0"/>
              <a:t>按一下以編輯母片標題樣式</a:t>
            </a:r>
            <a:endParaRPr lang="zh-TW" altLang="en-US"/>
          </a:p>
        </p:txBody>
      </p:sp>
      <p:sp>
        <p:nvSpPr>
          <p:cNvPr id="3" name="媒體版面配置區 2"/>
          <p:cNvSpPr>
            <a:spLocks noGrp="1"/>
          </p:cNvSpPr>
          <p:nvPr>
            <p:ph type="media" sz="half" idx="1"/>
          </p:nvPr>
        </p:nvSpPr>
        <p:spPr>
          <a:xfrm>
            <a:off x="455613" y="1598613"/>
            <a:ext cx="4037012" cy="4497387"/>
          </a:xfrm>
        </p:spPr>
        <p:txBody>
          <a:bodyPr/>
          <a:lstStyle/>
          <a:p>
            <a:pPr lvl="0"/>
            <a:r>
              <a:rPr lang="zh-TW" altLang="en-US" noProof="0" smtClean="0"/>
              <a:t>按一下圖示以新增多媒體</a:t>
            </a:r>
            <a:endParaRPr lang="zh-TW" altLang="en-US" noProof="0"/>
          </a:p>
        </p:txBody>
      </p:sp>
      <p:sp>
        <p:nvSpPr>
          <p:cNvPr id="4" name="文字版面配置區 3"/>
          <p:cNvSpPr>
            <a:spLocks noGrp="1"/>
          </p:cNvSpPr>
          <p:nvPr>
            <p:ph type="body" sz="half" idx="2"/>
          </p:nvPr>
        </p:nvSpPr>
        <p:spPr>
          <a:xfrm>
            <a:off x="4645025" y="1598613"/>
            <a:ext cx="4037013" cy="44973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5613" y="6242050"/>
            <a:ext cx="2130425" cy="474663"/>
          </a:xfrm>
        </p:spPr>
        <p:txBody>
          <a:bodyPr/>
          <a:lstStyle>
            <a:lvl1pPr>
              <a:defRPr/>
            </a:lvl1pPr>
          </a:lstStyle>
          <a:p>
            <a:pPr>
              <a:defRPr/>
            </a:pPr>
            <a:endParaRPr lang="en-US" altLang="zh-TW" dirty="0"/>
          </a:p>
        </p:txBody>
      </p:sp>
      <p:sp>
        <p:nvSpPr>
          <p:cNvPr id="6" name="頁尾版面配置區 5"/>
          <p:cNvSpPr>
            <a:spLocks noGrp="1"/>
          </p:cNvSpPr>
          <p:nvPr>
            <p:ph type="ftr" sz="quarter" idx="11"/>
          </p:nvPr>
        </p:nvSpPr>
        <p:spPr>
          <a:xfrm>
            <a:off x="3124200" y="6242050"/>
            <a:ext cx="2895600" cy="474663"/>
          </a:xfrm>
        </p:spPr>
        <p:txBody>
          <a:bodyPr/>
          <a:lstStyle>
            <a:lvl1pPr>
              <a:defRPr/>
            </a:lvl1pPr>
          </a:lstStyle>
          <a:p>
            <a:pPr>
              <a:defRPr/>
            </a:pPr>
            <a:endParaRPr lang="en-US" altLang="zh-TW" dirty="0"/>
          </a:p>
        </p:txBody>
      </p:sp>
      <p:sp>
        <p:nvSpPr>
          <p:cNvPr id="7" name="投影片編號版面配置區 6"/>
          <p:cNvSpPr>
            <a:spLocks noGrp="1"/>
          </p:cNvSpPr>
          <p:nvPr>
            <p:ph type="sldNum" sz="quarter" idx="12"/>
          </p:nvPr>
        </p:nvSpPr>
        <p:spPr>
          <a:xfrm>
            <a:off x="6553200" y="6242050"/>
            <a:ext cx="2130425" cy="474663"/>
          </a:xfrm>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標題，物件及文字">
    <p:spTree>
      <p:nvGrpSpPr>
        <p:cNvPr id="1" name=""/>
        <p:cNvGrpSpPr/>
        <p:nvPr/>
      </p:nvGrpSpPr>
      <p:grpSpPr>
        <a:xfrm>
          <a:off x="0" y="0"/>
          <a:ext cx="0" cy="0"/>
          <a:chOff x="0" y="0"/>
          <a:chExt cx="0" cy="0"/>
        </a:xfrm>
      </p:grpSpPr>
      <p:sp>
        <p:nvSpPr>
          <p:cNvPr id="2" name="標題 1"/>
          <p:cNvSpPr>
            <a:spLocks noGrp="1"/>
          </p:cNvSpPr>
          <p:nvPr>
            <p:ph type="title"/>
          </p:nvPr>
        </p:nvSpPr>
        <p:spPr>
          <a:xfrm>
            <a:off x="455613" y="273050"/>
            <a:ext cx="8226425"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5613" y="1598613"/>
            <a:ext cx="4037012" cy="44973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645025" y="1598613"/>
            <a:ext cx="4037013" cy="44973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5613" y="6242050"/>
            <a:ext cx="2130425" cy="474663"/>
          </a:xfrm>
        </p:spPr>
        <p:txBody>
          <a:bodyPr/>
          <a:lstStyle>
            <a:lvl1pPr>
              <a:defRPr/>
            </a:lvl1pPr>
          </a:lstStyle>
          <a:p>
            <a:pPr>
              <a:defRPr/>
            </a:pPr>
            <a:endParaRPr lang="en-US" altLang="zh-TW" dirty="0"/>
          </a:p>
        </p:txBody>
      </p:sp>
      <p:sp>
        <p:nvSpPr>
          <p:cNvPr id="6" name="頁尾版面配置區 5"/>
          <p:cNvSpPr>
            <a:spLocks noGrp="1"/>
          </p:cNvSpPr>
          <p:nvPr>
            <p:ph type="ftr" sz="quarter" idx="11"/>
          </p:nvPr>
        </p:nvSpPr>
        <p:spPr>
          <a:xfrm>
            <a:off x="3124200" y="6242050"/>
            <a:ext cx="2895600" cy="474663"/>
          </a:xfrm>
        </p:spPr>
        <p:txBody>
          <a:bodyPr/>
          <a:lstStyle>
            <a:lvl1pPr>
              <a:defRPr/>
            </a:lvl1pPr>
          </a:lstStyle>
          <a:p>
            <a:pPr>
              <a:defRPr/>
            </a:pPr>
            <a:endParaRPr lang="en-US" altLang="zh-TW" dirty="0"/>
          </a:p>
        </p:txBody>
      </p:sp>
      <p:sp>
        <p:nvSpPr>
          <p:cNvPr id="7" name="投影片編號版面配置區 6"/>
          <p:cNvSpPr>
            <a:spLocks noGrp="1"/>
          </p:cNvSpPr>
          <p:nvPr>
            <p:ph type="sldNum" sz="quarter" idx="12"/>
          </p:nvPr>
        </p:nvSpPr>
        <p:spPr>
          <a:xfrm>
            <a:off x="6553200" y="6242050"/>
            <a:ext cx="2130425" cy="474663"/>
          </a:xfrm>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a:ln/>
        </p:spPr>
        <p:txBody>
          <a:bodyPr/>
          <a:lstStyle>
            <a:lvl1pPr>
              <a:defRPr/>
            </a:lvl1pPr>
          </a:lstStyle>
          <a:p>
            <a:fld id="{2DC820CD-92EB-4A73-9CA1-CFF9AF852162}"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a:t>
            </a:r>
          </a:p>
          <a:p>
            <a:pPr lvl="1"/>
            <a:r>
              <a:rPr lang="zh-TW" altLang="en-US" dirty="0" smtClean="0"/>
              <a:t>第二層</a:t>
            </a:r>
            <a:endParaRPr lang="en-US" altLang="zh-TW" dirty="0" smtClean="0"/>
          </a:p>
          <a:p>
            <a:pPr lvl="1"/>
            <a:r>
              <a:rPr lang="zh-TW" altLang="en-US" dirty="0" smtClean="0"/>
              <a:t>第三層</a:t>
            </a:r>
            <a:endParaRPr lang="en-US" altLang="zh-TW" dirty="0" smtClean="0"/>
          </a:p>
          <a:p>
            <a:pPr lvl="1"/>
            <a:r>
              <a:rPr lang="zh-TW" altLang="en-US" dirty="0" smtClean="0"/>
              <a:t>第四層</a:t>
            </a:r>
            <a:endParaRPr lang="en-US" altLang="zh-TW" dirty="0" smtClean="0"/>
          </a:p>
          <a:p>
            <a:pPr lvl="1"/>
            <a:endParaRPr lang="zh-TW" alt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zh-TW"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zh-TW"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ea typeface="+mn-ea"/>
              </a:defRPr>
            </a:lvl1pPr>
          </a:lstStyle>
          <a:p>
            <a:fld id="{2DC820CD-92EB-4A73-9CA1-CFF9AF85216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新細明體" pitchFamily="18" charset="-120"/>
        </a:defRPr>
      </a:lvl2pPr>
      <a:lvl3pPr algn="ctr" rtl="0" eaLnBrk="1" fontAlgn="base" hangingPunct="1">
        <a:spcBef>
          <a:spcPct val="0"/>
        </a:spcBef>
        <a:spcAft>
          <a:spcPct val="0"/>
        </a:spcAft>
        <a:defRPr kumimoji="1" sz="4400">
          <a:solidFill>
            <a:schemeClr val="tx2"/>
          </a:solidFill>
          <a:latin typeface="Arial" charset="0"/>
          <a:ea typeface="新細明體" pitchFamily="18" charset="-120"/>
        </a:defRPr>
      </a:lvl3pPr>
      <a:lvl4pPr algn="ctr" rtl="0" eaLnBrk="1" fontAlgn="base" hangingPunct="1">
        <a:spcBef>
          <a:spcPct val="0"/>
        </a:spcBef>
        <a:spcAft>
          <a:spcPct val="0"/>
        </a:spcAft>
        <a:defRPr kumimoji="1" sz="4400">
          <a:solidFill>
            <a:schemeClr val="tx2"/>
          </a:solidFill>
          <a:latin typeface="Arial" charset="0"/>
          <a:ea typeface="新細明體" pitchFamily="18" charset="-120"/>
        </a:defRPr>
      </a:lvl4pPr>
      <a:lvl5pPr algn="ctr" rtl="0" eaLnBrk="1" fontAlgn="base" hangingPunct="1">
        <a:spcBef>
          <a:spcPct val="0"/>
        </a:spcBef>
        <a:spcAft>
          <a:spcPct val="0"/>
        </a:spcAft>
        <a:defRPr kumimoji="1" sz="4400">
          <a:solidFill>
            <a:schemeClr val="tx2"/>
          </a:solidFill>
          <a:latin typeface="Arial" charset="0"/>
          <a:ea typeface="新細明體" pitchFamily="18" charset="-120"/>
        </a:defRPr>
      </a:lvl5pPr>
      <a:lvl6pPr marL="457200" algn="ctr" rtl="0" eaLnBrk="1" fontAlgn="base" hangingPunct="1">
        <a:spcBef>
          <a:spcPct val="0"/>
        </a:spcBef>
        <a:spcAft>
          <a:spcPct val="0"/>
        </a:spcAft>
        <a:defRPr kumimoji="1" sz="4400">
          <a:solidFill>
            <a:schemeClr val="tx2"/>
          </a:solidFill>
          <a:latin typeface="Arial" charset="0"/>
          <a:ea typeface="新細明體" pitchFamily="18" charset="-120"/>
        </a:defRPr>
      </a:lvl6pPr>
      <a:lvl7pPr marL="914400" algn="ctr" rtl="0" eaLnBrk="1" fontAlgn="base" hangingPunct="1">
        <a:spcBef>
          <a:spcPct val="0"/>
        </a:spcBef>
        <a:spcAft>
          <a:spcPct val="0"/>
        </a:spcAft>
        <a:defRPr kumimoji="1" sz="4400">
          <a:solidFill>
            <a:schemeClr val="tx2"/>
          </a:solidFill>
          <a:latin typeface="Arial" charset="0"/>
          <a:ea typeface="新細明體" pitchFamily="18" charset="-120"/>
        </a:defRPr>
      </a:lvl7pPr>
      <a:lvl8pPr marL="1371600" algn="ctr" rtl="0" eaLnBrk="1" fontAlgn="base" hangingPunct="1">
        <a:spcBef>
          <a:spcPct val="0"/>
        </a:spcBef>
        <a:spcAft>
          <a:spcPct val="0"/>
        </a:spcAft>
        <a:defRPr kumimoji="1" sz="4400">
          <a:solidFill>
            <a:schemeClr val="tx2"/>
          </a:solidFill>
          <a:latin typeface="Arial" charset="0"/>
          <a:ea typeface="新細明體" pitchFamily="18" charset="-120"/>
        </a:defRPr>
      </a:lvl8pPr>
      <a:lvl9pPr marL="1828800" algn="ctr" rtl="0" eaLnBrk="1" fontAlgn="base" hangingPunct="1">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None/>
        <a:defRPr kumimoji="1" sz="2800">
          <a:solidFill>
            <a:schemeClr val="tx1"/>
          </a:solidFill>
          <a:latin typeface="+mn-lt"/>
          <a:ea typeface="+mn-ea"/>
        </a:defRPr>
      </a:lvl2pPr>
      <a:lvl3pPr marL="1143000" indent="-228600" algn="l" rtl="0" eaLnBrk="1" fontAlgn="base" hangingPunct="1">
        <a:spcBef>
          <a:spcPct val="20000"/>
        </a:spcBef>
        <a:spcAft>
          <a:spcPct val="0"/>
        </a:spcAft>
        <a:buNone/>
        <a:defRPr kumimoji="1" sz="2800">
          <a:solidFill>
            <a:schemeClr val="tx1"/>
          </a:solidFill>
          <a:latin typeface="+mn-lt"/>
          <a:ea typeface="+mn-ea"/>
        </a:defRPr>
      </a:lvl3pPr>
      <a:lvl4pPr marL="1600200" indent="-228600" algn="l" rtl="0" eaLnBrk="1" fontAlgn="base" hangingPunct="1">
        <a:spcBef>
          <a:spcPct val="20000"/>
        </a:spcBef>
        <a:spcAft>
          <a:spcPct val="0"/>
        </a:spcAft>
        <a:buNone/>
        <a:defRPr kumimoji="1" sz="2800">
          <a:solidFill>
            <a:schemeClr val="tx1"/>
          </a:solidFill>
          <a:latin typeface="+mn-lt"/>
          <a:ea typeface="+mn-ea"/>
        </a:defRPr>
      </a:lvl4pPr>
      <a:lvl5pPr marL="2057400" indent="-228600" algn="l" rtl="0" eaLnBrk="1" fontAlgn="base" hangingPunct="1">
        <a:spcBef>
          <a:spcPct val="20000"/>
        </a:spcBef>
        <a:spcAft>
          <a:spcPct val="0"/>
        </a:spcAft>
        <a:buNone/>
        <a:defRPr kumimoji="1" sz="28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www.naer.edu.tw/" TargetMode="External"/><Relationship Id="rId2" Type="http://schemas.openxmlformats.org/officeDocument/2006/relationships/hyperlink" Target="https://www.naer.edu.tw/bin/home.php"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21443;&#32771;&#36039;&#26009;/1031128&#21313;&#20108;&#24180;&#22283;&#27665;&#22522;&#26412;&#25945;&#32946;&#35506;&#31243;&#32177;&#35201;&#32317;&#32177;&#30332;&#24067;&#29256;.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hyperlink" Target="file:///C:\Documents%20and%20Settings\user\&#26700;&#38754;\My%20Documents\&#28436;&#35611;&#32177;&#35201;\&#21205;&#20316;&#27231;&#33021;&#35347;IEP.doc"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publicdomainq.net/trial-statute-000062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ommons.wikimedia.org/wiki/File:Nuvola_apps_important_old.sv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pixabay.com/de/zahnr%C3%A4der-optionen-einstellungen-467261/" TargetMode="External"/><Relationship Id="rId5" Type="http://schemas.openxmlformats.org/officeDocument/2006/relationships/image" Target="../media/image22.png"/><Relationship Id="rId4" Type="http://schemas.microsoft.com/office/2007/relationships/hdphoto" Target="../media/hdphoto1.wdp"/><Relationship Id="rId9" Type="http://schemas.openxmlformats.org/officeDocument/2006/relationships/hyperlink" Target="https://pixabay.com/en/footprint-foot-feet-step-imprint-93763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ncir.spc.ntnu.edu.tw/_other/GoWeb/include/index.php?Page=0"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990656" cy="1470025"/>
          </a:xfrm>
        </p:spPr>
        <p:txBody>
          <a:bodyPr>
            <a:normAutofit fontScale="90000"/>
          </a:bodyPr>
          <a:lstStyle/>
          <a:p>
            <a:r>
              <a:rPr lang="zh-TW" altLang="en-US" dirty="0"/>
              <a:t/>
            </a:r>
            <a:br>
              <a:rPr lang="zh-TW" altLang="en-US" dirty="0"/>
            </a:br>
            <a:r>
              <a:rPr lang="zh-TW" altLang="en-US" dirty="0" smtClean="0"/>
              <a:t>十二年國民基本教育特殊教育課程實施規範、課程調整與行政支持</a:t>
            </a:r>
            <a:r>
              <a:rPr lang="zh-TW" altLang="en-US" dirty="0"/>
              <a:t>	</a:t>
            </a:r>
            <a:br>
              <a:rPr lang="zh-TW" altLang="en-US" dirty="0"/>
            </a:br>
            <a:endParaRPr lang="zh-TW" altLang="en-US" dirty="0"/>
          </a:p>
        </p:txBody>
      </p:sp>
      <p:sp>
        <p:nvSpPr>
          <p:cNvPr id="3" name="副標題 2"/>
          <p:cNvSpPr>
            <a:spLocks noGrp="1"/>
          </p:cNvSpPr>
          <p:nvPr>
            <p:ph type="subTitle" idx="1"/>
          </p:nvPr>
        </p:nvSpPr>
        <p:spPr/>
        <p:txBody>
          <a:bodyPr/>
          <a:lstStyle/>
          <a:p>
            <a:r>
              <a:rPr lang="zh-TW" altLang="en-US" dirty="0" smtClean="0"/>
              <a:t>國立台中教育大學</a:t>
            </a:r>
            <a:endParaRPr lang="en-US" altLang="zh-TW" dirty="0" smtClean="0"/>
          </a:p>
          <a:p>
            <a:r>
              <a:rPr lang="zh-TW" altLang="en-US" dirty="0" smtClean="0"/>
              <a:t>洪榮照</a:t>
            </a:r>
            <a:endParaRPr lang="en-US" altLang="zh-TW"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4"/>
          <p:cNvSpPr>
            <a:spLocks noEditPoints="1"/>
          </p:cNvSpPr>
          <p:nvPr/>
        </p:nvSpPr>
        <p:spPr bwMode="auto">
          <a:xfrm>
            <a:off x="322292" y="-456333"/>
            <a:ext cx="479592" cy="54223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3" name="矩形 42"/>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2195736" y="926928"/>
            <a:ext cx="4752528" cy="432679"/>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貳、與總綱架構的不同處</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實施規範的架構</a:t>
            </a:r>
          </a:p>
        </p:txBody>
      </p:sp>
      <p:graphicFrame>
        <p:nvGraphicFramePr>
          <p:cNvPr id="27" name="Group 81">
            <a:extLst>
              <a:ext uri="{FF2B5EF4-FFF2-40B4-BE49-F238E27FC236}">
                <a16:creationId xmlns:a16="http://schemas.microsoft.com/office/drawing/2014/main" id="{267016B6-4CC9-46E4-B220-CAC3FA891CEC}"/>
              </a:ext>
            </a:extLst>
          </p:cNvPr>
          <p:cNvGraphicFramePr>
            <a:graphicFrameLocks noGrp="1"/>
          </p:cNvGraphicFramePr>
          <p:nvPr>
            <p:extLst>
              <p:ext uri="{D42A27DB-BD31-4B8C-83A1-F6EECF244321}">
                <p14:modId xmlns:p14="http://schemas.microsoft.com/office/powerpoint/2010/main" val="2696273449"/>
              </p:ext>
            </p:extLst>
          </p:nvPr>
        </p:nvGraphicFramePr>
        <p:xfrm>
          <a:off x="107504" y="1590296"/>
          <a:ext cx="4319711" cy="5007056"/>
        </p:xfrm>
        <a:graphic>
          <a:graphicData uri="http://schemas.openxmlformats.org/drawingml/2006/table">
            <a:tbl>
              <a:tblPr/>
              <a:tblGrid>
                <a:gridCol w="4319711">
                  <a:extLst>
                    <a:ext uri="{9D8B030D-6E8A-4147-A177-3AD203B41FA5}">
                      <a16:colId xmlns:a16="http://schemas.microsoft.com/office/drawing/2014/main" val="20000"/>
                    </a:ext>
                  </a:extLst>
                </a:gridCol>
              </a:tblGrid>
              <a:tr h="392704">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rgbClr val="FF0000"/>
                          </a:solidFill>
                          <a:effectLst/>
                          <a:latin typeface="Arial" charset="0"/>
                          <a:ea typeface="標楷體" pitchFamily="65" charset="-120"/>
                        </a:rPr>
                        <a:t>壹、</a:t>
                      </a:r>
                      <a:r>
                        <a:rPr kumimoji="0" lang="zh-TW" altLang="en-US" sz="1800" b="1" i="0" u="none" strike="noStrike" cap="none" normalizeH="0" baseline="0" dirty="0">
                          <a:ln>
                            <a:noFill/>
                          </a:ln>
                          <a:solidFill>
                            <a:srgbClr val="FF0000"/>
                          </a:solidFill>
                          <a:effectLst/>
                          <a:latin typeface="Arial" charset="0"/>
                          <a:ea typeface="標楷體" pitchFamily="65" charset="-120"/>
                        </a:rPr>
                        <a:t>訂定</a:t>
                      </a:r>
                      <a:r>
                        <a:rPr kumimoji="0" lang="zh-TW" altLang="zh-TW" sz="1800" b="1" i="0" u="none" strike="noStrike" cap="none" normalizeH="0" baseline="0" dirty="0">
                          <a:ln>
                            <a:noFill/>
                          </a:ln>
                          <a:solidFill>
                            <a:srgbClr val="FF0000"/>
                          </a:solidFill>
                          <a:effectLst/>
                          <a:latin typeface="Arial" charset="0"/>
                          <a:ea typeface="標楷體" pitchFamily="65" charset="-120"/>
                        </a:rPr>
                        <a:t>背景</a:t>
                      </a:r>
                      <a:r>
                        <a:rPr kumimoji="0" lang="zh-TW" altLang="en-US" sz="1800" b="1" i="0" u="none" strike="noStrike" cap="none" normalizeH="0" baseline="0" dirty="0">
                          <a:ln>
                            <a:noFill/>
                          </a:ln>
                          <a:solidFill>
                            <a:srgbClr val="FF0000"/>
                          </a:solidFill>
                          <a:effectLst/>
                          <a:latin typeface="Arial" charset="0"/>
                          <a:ea typeface="標楷體" pitchFamily="65" charset="-120"/>
                        </a:rPr>
                        <a:t>與目的</a:t>
                      </a:r>
                      <a:endParaRPr kumimoji="0" lang="zh-TW" altLang="en-US" sz="1800" b="1" i="0" u="none" strike="noStrike" cap="none" normalizeH="0" baseline="0" dirty="0">
                        <a:ln>
                          <a:noFill/>
                        </a:ln>
                        <a:solidFill>
                          <a:srgbClr val="FF0000"/>
                        </a:solidFill>
                        <a:effectLst/>
                        <a:latin typeface="Times New Roman" pitchFamily="18" charset="0"/>
                        <a:ea typeface="標楷體" pitchFamily="65" charset="-120"/>
                      </a:endParaRP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0"/>
                  </a:ext>
                </a:extLst>
              </a:tr>
              <a:tr h="392704">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rPr>
                        <a:t>貳、基本理念</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1"/>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rPr>
                        <a:t>參、課程目標</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754302557"/>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Times New Roman" pitchFamily="18" charset="0"/>
                          <a:ea typeface="標楷體" pitchFamily="65" charset="-120"/>
                        </a:rPr>
                        <a:t>肆、核心素養</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208925317"/>
                  </a:ext>
                </a:extLst>
              </a:tr>
              <a:tr h="687248">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536575" marR="0" lvl="0" indent="-536575"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cap="none" normalizeH="0" baseline="0" dirty="0">
                          <a:ln>
                            <a:noFill/>
                          </a:ln>
                          <a:solidFill>
                            <a:srgbClr val="FF0000"/>
                          </a:solidFill>
                          <a:effectLst/>
                          <a:latin typeface="標楷體" pitchFamily="65" charset="-120"/>
                          <a:ea typeface="標楷體" pitchFamily="65" charset="-120"/>
                        </a:rPr>
                        <a:t>伍、個別化教育計畫</a:t>
                      </a:r>
                      <a:r>
                        <a:rPr kumimoji="0" lang="en-US" altLang="zh-TW" sz="1800" b="1" i="0" u="none" strike="noStrike" cap="none" normalizeH="0" baseline="0" dirty="0">
                          <a:ln>
                            <a:noFill/>
                          </a:ln>
                          <a:solidFill>
                            <a:srgbClr val="FF0000"/>
                          </a:solidFill>
                          <a:effectLst/>
                          <a:latin typeface="標楷體" pitchFamily="65" charset="-120"/>
                          <a:ea typeface="標楷體" pitchFamily="65" charset="-120"/>
                        </a:rPr>
                        <a:t>/</a:t>
                      </a:r>
                      <a:r>
                        <a:rPr kumimoji="0" lang="zh-TW" altLang="zh-TW" sz="1800" b="1" i="0" u="none" strike="noStrike" cap="none" normalizeH="0" baseline="0" dirty="0">
                          <a:ln>
                            <a:noFill/>
                          </a:ln>
                          <a:solidFill>
                            <a:srgbClr val="FF0000"/>
                          </a:solidFill>
                          <a:effectLst/>
                          <a:latin typeface="標楷體" pitchFamily="65" charset="-120"/>
                          <a:ea typeface="標楷體" pitchFamily="65" charset="-120"/>
                        </a:rPr>
                        <a:t>個別輔導計畫與課程</a:t>
                      </a: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規劃</a:t>
                      </a:r>
                      <a:endParaRPr kumimoji="0" lang="zh-TW" altLang="zh-TW" sz="1800" b="1" i="0" u="none" strike="noStrike" cap="none" normalizeH="0" baseline="0" dirty="0">
                        <a:ln>
                          <a:noFill/>
                        </a:ln>
                        <a:solidFill>
                          <a:srgbClr val="FF0000"/>
                        </a:solidFill>
                        <a:effectLst/>
                        <a:latin typeface="標楷體" pitchFamily="65" charset="-120"/>
                        <a:ea typeface="標楷體" pitchFamily="65" charset="-120"/>
                      </a:endParaRP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5"/>
                  </a:ext>
                </a:extLst>
              </a:tr>
              <a:tr h="392736">
                <a:tc>
                  <a:txBody>
                    <a:bodyPr/>
                    <a:lstStyle>
                      <a:lvl1pPr marL="446088" indent="-446088">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446088" marR="0" lvl="0" indent="-446088"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   一、個別化教育計畫</a:t>
                      </a:r>
                      <a:r>
                        <a:rPr kumimoji="0" lang="en-US" altLang="zh-TW" sz="1800" b="1" i="0" u="none" strike="noStrike" cap="none" normalizeH="0" baseline="0" dirty="0">
                          <a:ln>
                            <a:noFill/>
                          </a:ln>
                          <a:solidFill>
                            <a:srgbClr val="FF0000"/>
                          </a:solidFill>
                          <a:effectLst/>
                          <a:latin typeface="標楷體" pitchFamily="65" charset="-120"/>
                          <a:ea typeface="標楷體" pitchFamily="65" charset="-120"/>
                        </a:rPr>
                        <a:t>/</a:t>
                      </a: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個別輔導計畫</a:t>
                      </a:r>
                      <a:endParaRPr kumimoji="0" lang="zh-TW" altLang="zh-TW" sz="1800" b="1" i="0" u="none" strike="noStrike" cap="none" normalizeH="0" baseline="0" dirty="0">
                        <a:ln>
                          <a:noFill/>
                        </a:ln>
                        <a:solidFill>
                          <a:srgbClr val="FF0000"/>
                        </a:solidFill>
                        <a:effectLst/>
                        <a:latin typeface="標楷體" pitchFamily="65" charset="-120"/>
                        <a:ea typeface="標楷體" pitchFamily="65" charset="-120"/>
                      </a:endParaRP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6"/>
                  </a:ext>
                </a:extLst>
              </a:tr>
              <a:tr h="392736">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0000"/>
                          </a:solidFill>
                          <a:effectLst/>
                          <a:latin typeface="標楷體" pitchFamily="65" charset="-120"/>
                          <a:ea typeface="標楷體" pitchFamily="65" charset="-120"/>
                        </a:rPr>
                        <a:t>   二、課程規劃與調整原則</a:t>
                      </a:r>
                      <a:endParaRPr kumimoji="0" lang="zh-TW" altLang="zh-TW" sz="1800" b="1" i="0" u="none" strike="noStrike" cap="none" normalizeH="0" baseline="0" dirty="0">
                        <a:ln>
                          <a:noFill/>
                        </a:ln>
                        <a:solidFill>
                          <a:srgbClr val="FF0000"/>
                        </a:solidFill>
                        <a:effectLst/>
                        <a:latin typeface="標楷體" pitchFamily="65" charset="-120"/>
                        <a:ea typeface="標楷體" pitchFamily="65" charset="-120"/>
                      </a:endParaRP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7"/>
                  </a:ext>
                </a:extLst>
              </a:tr>
              <a:tr h="392704">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陸、課程架構</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008"/>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一、課程類型與領域</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科目劃分</a:t>
                      </a:r>
                      <a:endParaRPr kumimoji="0" lang="en-US" altLang="zh-TW" sz="1800" b="1" i="0" u="none" strike="noStrike" cap="none" normalizeH="0" baseline="0" dirty="0">
                        <a:ln>
                          <a:noFill/>
                        </a:ln>
                        <a:solidFill>
                          <a:schemeClr val="tx1"/>
                        </a:solidFill>
                        <a:effectLst/>
                        <a:latin typeface="Arial" charset="0"/>
                        <a:ea typeface="標楷體" pitchFamily="65" charset="-120"/>
                      </a:endParaRP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982282591"/>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二、課程規劃及說明</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810093342"/>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一</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國民小學及國民中學教育階段</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582049613"/>
                  </a:ext>
                </a:extLst>
              </a:tr>
              <a:tr h="3927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Arial" charset="0"/>
                          <a:ea typeface="標楷體" pitchFamily="65" charset="-120"/>
                        </a:rPr>
                        <a:t>            </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二</a:t>
                      </a:r>
                      <a:r>
                        <a:rPr kumimoji="0" lang="en-US" altLang="zh-TW" sz="1800" b="1" i="0" u="none" strike="noStrike" cap="none" normalizeH="0" baseline="0" dirty="0">
                          <a:ln>
                            <a:noFill/>
                          </a:ln>
                          <a:solidFill>
                            <a:schemeClr val="tx1"/>
                          </a:solidFill>
                          <a:effectLst/>
                          <a:latin typeface="Arial" charset="0"/>
                          <a:ea typeface="標楷體" pitchFamily="65" charset="-120"/>
                        </a:rPr>
                        <a:t>)</a:t>
                      </a:r>
                      <a:r>
                        <a:rPr kumimoji="0" lang="zh-TW" altLang="en-US" sz="1800" b="1" i="0" u="none" strike="noStrike" cap="none" normalizeH="0" baseline="0" dirty="0">
                          <a:ln>
                            <a:noFill/>
                          </a:ln>
                          <a:solidFill>
                            <a:schemeClr val="tx1"/>
                          </a:solidFill>
                          <a:effectLst/>
                          <a:latin typeface="Arial" charset="0"/>
                          <a:ea typeface="標楷體" pitchFamily="65" charset="-120"/>
                        </a:rPr>
                        <a:t>高級中等學校教育階段</a:t>
                      </a:r>
                    </a:p>
                  </a:txBody>
                  <a:tcPr marL="91441" marR="91441"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793558401"/>
                  </a:ext>
                </a:extLst>
              </a:tr>
            </a:tbl>
          </a:graphicData>
        </a:graphic>
      </p:graphicFrame>
      <p:graphicFrame>
        <p:nvGraphicFramePr>
          <p:cNvPr id="28" name="表格 27">
            <a:extLst>
              <a:ext uri="{FF2B5EF4-FFF2-40B4-BE49-F238E27FC236}">
                <a16:creationId xmlns:a16="http://schemas.microsoft.com/office/drawing/2014/main" id="{B6E3DC32-F02B-49A7-839D-8EA928C38D81}"/>
              </a:ext>
            </a:extLst>
          </p:cNvPr>
          <p:cNvGraphicFramePr>
            <a:graphicFrameLocks noGrp="1"/>
          </p:cNvGraphicFramePr>
          <p:nvPr>
            <p:extLst>
              <p:ext uri="{D42A27DB-BD31-4B8C-83A1-F6EECF244321}">
                <p14:modId xmlns:p14="http://schemas.microsoft.com/office/powerpoint/2010/main" val="2436173826"/>
              </p:ext>
            </p:extLst>
          </p:nvPr>
        </p:nvGraphicFramePr>
        <p:xfrm>
          <a:off x="4581822" y="1591772"/>
          <a:ext cx="4525640" cy="5005577"/>
        </p:xfrm>
        <a:graphic>
          <a:graphicData uri="http://schemas.openxmlformats.org/drawingml/2006/table">
            <a:tbl>
              <a:tblPr/>
              <a:tblGrid>
                <a:gridCol w="4525640">
                  <a:extLst>
                    <a:ext uri="{9D8B030D-6E8A-4147-A177-3AD203B41FA5}">
                      <a16:colId xmlns:a16="http://schemas.microsoft.com/office/drawing/2014/main" val="1568368611"/>
                    </a:ext>
                  </a:extLst>
                </a:gridCol>
              </a:tblGrid>
              <a:tr h="37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)-1</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普通型高級中等學校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491470190"/>
                  </a:ext>
                </a:extLst>
              </a:tr>
              <a:tr h="37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)-2</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技術型高級中等學校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652795091"/>
                  </a:ext>
                </a:extLst>
              </a:tr>
              <a:tr h="37301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)-3</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綜合型高級中等學校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414941124"/>
                  </a:ext>
                </a:extLst>
              </a:tr>
              <a:tr h="438650">
                <a:tc>
                  <a:txBody>
                    <a:bodyPr/>
                    <a:lstStyle>
                      <a:lvl1pPr>
                        <a:spcBef>
                          <a:spcPct val="20000"/>
                        </a:spcBef>
                        <a:defRPr kumimoji="1" sz="2600">
                          <a:solidFill>
                            <a:schemeClr val="tx1"/>
                          </a:solidFill>
                          <a:latin typeface="Arial" pitchFamily="34" charset="0"/>
                          <a:ea typeface="標楷體" pitchFamily="65" charset="-120"/>
                        </a:defRPr>
                      </a:lvl1pPr>
                      <a:lvl2pPr marL="742950" indent="-285750">
                        <a:spcBef>
                          <a:spcPct val="20000"/>
                        </a:spcBef>
                        <a:defRPr kumimoji="1" sz="2400">
                          <a:solidFill>
                            <a:schemeClr val="tx1"/>
                          </a:solidFill>
                          <a:latin typeface="Arial" pitchFamily="34" charset="0"/>
                          <a:ea typeface="新細明體" pitchFamily="18" charset="-120"/>
                        </a:defRPr>
                      </a:lvl2pPr>
                      <a:lvl3pPr marL="1143000" indent="-228600">
                        <a:spcBef>
                          <a:spcPct val="20000"/>
                        </a:spcBef>
                        <a:defRPr kumimoji="1" sz="2000">
                          <a:solidFill>
                            <a:schemeClr val="tx1"/>
                          </a:solidFill>
                          <a:latin typeface="Arial" pitchFamily="34" charset="0"/>
                          <a:ea typeface="新細明體" pitchFamily="18" charset="-120"/>
                        </a:defRPr>
                      </a:lvl3pPr>
                      <a:lvl4pPr marL="1600200" indent="-228600">
                        <a:spcBef>
                          <a:spcPct val="20000"/>
                        </a:spcBef>
                        <a:defRPr kumimoji="1">
                          <a:solidFill>
                            <a:schemeClr val="tx1"/>
                          </a:solidFill>
                          <a:latin typeface="Arial" pitchFamily="34" charset="0"/>
                          <a:ea typeface="新細明體" pitchFamily="18" charset="-120"/>
                        </a:defRPr>
                      </a:lvl4pPr>
                      <a:lvl5pPr marL="2057400" indent="-228600">
                        <a:spcBef>
                          <a:spcPct val="20000"/>
                        </a:spcBef>
                        <a:defRPr kumimoji="1">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          </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二</a:t>
                      </a:r>
                      <a:r>
                        <a:rPr kumimoji="0" lang="en-US" altLang="zh-TW" sz="1700" b="1" i="0" u="none" strike="noStrike" cap="none" normalizeH="0" baseline="0" dirty="0">
                          <a:ln>
                            <a:noFill/>
                          </a:ln>
                          <a:solidFill>
                            <a:schemeClr val="tx1"/>
                          </a:solidFill>
                          <a:effectLst/>
                          <a:latin typeface="標楷體" pitchFamily="65" charset="-120"/>
                          <a:ea typeface="標楷體" pitchFamily="65" charset="-120"/>
                        </a:rPr>
                        <a:t>)-4</a:t>
                      </a:r>
                      <a:r>
                        <a:rPr kumimoji="0" lang="zh-TW" altLang="en-US" sz="1700" b="1" i="0" u="none" strike="noStrike" cap="none" normalizeH="0" baseline="0" dirty="0">
                          <a:ln>
                            <a:noFill/>
                          </a:ln>
                          <a:solidFill>
                            <a:schemeClr val="tx1"/>
                          </a:solidFill>
                          <a:effectLst/>
                          <a:latin typeface="標楷體" pitchFamily="65" charset="-120"/>
                          <a:ea typeface="標楷體" pitchFamily="65" charset="-120"/>
                        </a:rPr>
                        <a:t>單科型高級中等學校</a:t>
                      </a:r>
                    </a:p>
                  </a:txBody>
                  <a:tcPr marL="91443" marR="91443"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4294780414"/>
                  </a:ext>
                </a:extLst>
              </a:tr>
              <a:tr h="383099">
                <a:tc>
                  <a:txBody>
                    <a:bodyPr/>
                    <a:lstStyle>
                      <a:lvl1pPr>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柒</a:t>
                      </a:r>
                      <a:r>
                        <a:rPr kumimoji="0" lang="zh-TW" altLang="zh-TW" sz="1800" b="1" i="0" u="none" strike="noStrike" kern="1200" cap="none" normalizeH="0" baseline="0" dirty="0">
                          <a:ln>
                            <a:noFill/>
                          </a:ln>
                          <a:solidFill>
                            <a:schemeClr val="tx1"/>
                          </a:solidFill>
                          <a:effectLst/>
                          <a:latin typeface="Arial" charset="0"/>
                          <a:ea typeface="標楷體" pitchFamily="65" charset="-120"/>
                          <a:cs typeface="+mn-cs"/>
                        </a:rPr>
                        <a:t>、實施要點</a:t>
                      </a:r>
                      <a:endParaRPr kumimoji="0" lang="zh-TW" altLang="en-US" sz="1800" b="1" i="0" u="none" strike="noStrike" kern="1200" cap="none" normalizeH="0" baseline="0" dirty="0">
                        <a:ln>
                          <a:noFill/>
                        </a:ln>
                        <a:solidFill>
                          <a:schemeClr val="tx1"/>
                        </a:solidFill>
                        <a:effectLst/>
                        <a:latin typeface="Arial" charset="0"/>
                        <a:ea typeface="標楷體" pitchFamily="65" charset="-120"/>
                        <a:cs typeface="+mn-cs"/>
                      </a:endParaRP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845495778"/>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一、課程發展</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4174593101"/>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二、教學實施</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212290235"/>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三、學習評量與應用</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030158307"/>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四、教學資源</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429639979"/>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五、教師專業發展</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482958289"/>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六、行政支持</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1064960532"/>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七、家長與民間參與</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268113267"/>
                  </a:ext>
                </a:extLst>
              </a:tr>
              <a:tr h="383099">
                <a:tc>
                  <a:txBody>
                    <a:bodyPr/>
                    <a:lstStyle>
                      <a:lvl1pPr marL="358775">
                        <a:spcBef>
                          <a:spcPct val="20000"/>
                        </a:spcBef>
                        <a:defRPr kumimoji="1" sz="2600">
                          <a:solidFill>
                            <a:schemeClr val="tx1"/>
                          </a:solidFill>
                          <a:latin typeface="Arial" charset="0"/>
                          <a:ea typeface="標楷體" pitchFamily="65"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358775"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chemeClr val="tx1"/>
                          </a:solidFill>
                          <a:effectLst/>
                          <a:latin typeface="Arial" charset="0"/>
                          <a:ea typeface="標楷體" pitchFamily="65" charset="-120"/>
                          <a:cs typeface="+mn-cs"/>
                        </a:rPr>
                        <a:t>八、附則</a:t>
                      </a:r>
                    </a:p>
                  </a:txBody>
                  <a:tcPr marL="91448" marR="91448"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EFF0"/>
                    </a:solidFill>
                  </a:tcPr>
                </a:tc>
                <a:extLst>
                  <a:ext uri="{0D108BD9-81ED-4DB2-BD59-A6C34878D82A}">
                    <a16:rowId xmlns:a16="http://schemas.microsoft.com/office/drawing/2014/main" val="3435550280"/>
                  </a:ext>
                </a:extLst>
              </a:tr>
            </a:tbl>
          </a:graphicData>
        </a:graphic>
      </p:graphicFrame>
    </p:spTree>
    <p:extLst>
      <p:ext uri="{BB962C8B-B14F-4D97-AF65-F5344CB8AC3E}">
        <p14:creationId xmlns:p14="http://schemas.microsoft.com/office/powerpoint/2010/main" val="66014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76263" y="320675"/>
            <a:ext cx="8026400" cy="733425"/>
          </a:xfrm>
        </p:spPr>
        <p:txBody>
          <a:bodyPr/>
          <a:lstStyle/>
          <a:p>
            <a:r>
              <a:rPr lang="zh-TW" altLang="en-US" sz="3600">
                <a:solidFill>
                  <a:srgbClr val="FF0000"/>
                </a:solidFill>
                <a:latin typeface="微軟正黑體" pitchFamily="34" charset="-120"/>
                <a:ea typeface="微軟正黑體" pitchFamily="34" charset="-120"/>
                <a:cs typeface="Arial" charset="0"/>
                <a:hlinkClick r:id="rId2"/>
              </a:rPr>
              <a:t>國家教育研究院</a:t>
            </a:r>
            <a:r>
              <a:rPr lang="zh-TW" altLang="en-US" sz="3600">
                <a:solidFill>
                  <a:srgbClr val="FF0000"/>
                </a:solidFill>
                <a:latin typeface="微軟正黑體" pitchFamily="34" charset="-120"/>
                <a:ea typeface="微軟正黑體" pitchFamily="34" charset="-120"/>
                <a:cs typeface="Arial" charset="0"/>
              </a:rPr>
              <a:t/>
            </a:r>
            <a:br>
              <a:rPr lang="zh-TW" altLang="en-US" sz="3600">
                <a:solidFill>
                  <a:srgbClr val="FF0000"/>
                </a:solidFill>
                <a:latin typeface="微軟正黑體" pitchFamily="34" charset="-120"/>
                <a:ea typeface="微軟正黑體" pitchFamily="34" charset="-120"/>
                <a:cs typeface="Arial" charset="0"/>
              </a:rPr>
            </a:br>
            <a:endParaRPr lang="zh-TW" altLang="en-US" sz="3600">
              <a:solidFill>
                <a:srgbClr val="FF0000"/>
              </a:solidFill>
              <a:latin typeface="微軟正黑體" pitchFamily="34" charset="-120"/>
              <a:ea typeface="微軟正黑體" pitchFamily="34" charset="-120"/>
              <a:cs typeface="Arial" charset="0"/>
            </a:endParaRPr>
          </a:p>
        </p:txBody>
      </p:sp>
      <p:sp>
        <p:nvSpPr>
          <p:cNvPr id="92163" name="Rectangle 3"/>
          <p:cNvSpPr>
            <a:spLocks noGrp="1" noChangeArrowheads="1"/>
          </p:cNvSpPr>
          <p:nvPr>
            <p:ph type="body" idx="4294967295"/>
          </p:nvPr>
        </p:nvSpPr>
        <p:spPr>
          <a:xfrm>
            <a:off x="457200" y="1052513"/>
            <a:ext cx="8435975" cy="3822700"/>
          </a:xfrm>
        </p:spPr>
        <p:txBody>
          <a:bodyPr/>
          <a:lstStyle/>
          <a:p>
            <a:pPr>
              <a:lnSpc>
                <a:spcPct val="80000"/>
              </a:lnSpc>
              <a:buFontTx/>
              <a:buNone/>
            </a:pPr>
            <a:endParaRPr lang="zh-TW" altLang="en-US" sz="1800">
              <a:latin typeface="標楷體" pitchFamily="65" charset="-120"/>
            </a:endParaRPr>
          </a:p>
          <a:p>
            <a:pPr>
              <a:lnSpc>
                <a:spcPct val="80000"/>
              </a:lnSpc>
              <a:buFontTx/>
              <a:buNone/>
            </a:pPr>
            <a:endParaRPr lang="en-US" altLang="zh-TW" sz="2400" dirty="0">
              <a:ea typeface="新細明體" charset="-120"/>
            </a:endParaRPr>
          </a:p>
        </p:txBody>
      </p:sp>
      <p:sp>
        <p:nvSpPr>
          <p:cNvPr id="92164" name="Text Box 4"/>
          <p:cNvSpPr txBox="1">
            <a:spLocks noChangeArrowheads="1"/>
          </p:cNvSpPr>
          <p:nvPr/>
        </p:nvSpPr>
        <p:spPr bwMode="auto">
          <a:xfrm>
            <a:off x="827088" y="4508500"/>
            <a:ext cx="1584325" cy="366713"/>
          </a:xfrm>
          <a:prstGeom prst="rect">
            <a:avLst/>
          </a:prstGeom>
          <a:noFill/>
          <a:ln w="9525">
            <a:noFill/>
            <a:miter lim="800000"/>
            <a:headEnd/>
            <a:tailEnd/>
          </a:ln>
        </p:spPr>
        <p:txBody>
          <a:bodyPr>
            <a:spAutoFit/>
          </a:bodyPr>
          <a:lstStyle/>
          <a:p>
            <a:pPr eaLnBrk="1" hangingPunct="1">
              <a:spcBef>
                <a:spcPct val="50000"/>
              </a:spcBef>
            </a:pPr>
            <a:endParaRPr lang="zh-TW" altLang="en-US" b="1">
              <a:latin typeface="Gulim" pitchFamily="34" charset="-127"/>
              <a:ea typeface="Gulim" pitchFamily="34" charset="-127"/>
            </a:endParaRPr>
          </a:p>
        </p:txBody>
      </p:sp>
      <p:sp>
        <p:nvSpPr>
          <p:cNvPr id="92165" name="矩形 3"/>
          <p:cNvSpPr>
            <a:spLocks noChangeArrowheads="1"/>
          </p:cNvSpPr>
          <p:nvPr/>
        </p:nvSpPr>
        <p:spPr bwMode="auto">
          <a:xfrm>
            <a:off x="6673850" y="6445250"/>
            <a:ext cx="1928813" cy="368300"/>
          </a:xfrm>
          <a:prstGeom prst="rect">
            <a:avLst/>
          </a:prstGeom>
          <a:noFill/>
          <a:ln w="9525">
            <a:noFill/>
            <a:miter lim="800000"/>
            <a:headEnd/>
            <a:tailEnd/>
          </a:ln>
        </p:spPr>
        <p:txBody>
          <a:bodyPr wrap="none">
            <a:spAutoFit/>
          </a:bodyPr>
          <a:lstStyle/>
          <a:p>
            <a:r>
              <a:rPr lang="en-US" altLang="zh-TW" dirty="0">
                <a:solidFill>
                  <a:srgbClr val="0000FF"/>
                </a:solidFill>
                <a:hlinkClick r:id="rId3"/>
              </a:rPr>
              <a:t>www.naer.edu.tw</a:t>
            </a:r>
            <a:endParaRPr lang="zh-TW" altLang="en-US">
              <a:solidFill>
                <a:srgbClr val="0000FF"/>
              </a:solidFill>
            </a:endParaRPr>
          </a:p>
        </p:txBody>
      </p:sp>
      <p:pic>
        <p:nvPicPr>
          <p:cNvPr id="92166"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038" y="669925"/>
            <a:ext cx="8250237" cy="5832475"/>
          </a:xfrm>
          <a:prstGeom prst="rect">
            <a:avLst/>
          </a:prstGeom>
          <a:noFill/>
          <a:ln w="9525">
            <a:noFill/>
            <a:miter lim="800000"/>
            <a:headEnd/>
            <a:tailEnd/>
          </a:ln>
        </p:spPr>
      </p:pic>
      <p:sp>
        <p:nvSpPr>
          <p:cNvPr id="5" name="橢圓 4"/>
          <p:cNvSpPr/>
          <p:nvPr/>
        </p:nvSpPr>
        <p:spPr>
          <a:xfrm>
            <a:off x="827088" y="4591050"/>
            <a:ext cx="1166812" cy="538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學校運作</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a:buNone/>
            </a:pPr>
            <a:r>
              <a:rPr lang="zh-TW" altLang="en-US" dirty="0" smtClean="0">
                <a:latin typeface="標楷體" panose="03000509000000000000" pitchFamily="65" charset="-120"/>
                <a:ea typeface="標楷體" panose="03000509000000000000" pitchFamily="65" charset="-120"/>
              </a:rPr>
              <a:t>一、健全法規（檢視並建立）</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（一）特殊教育推行委員會（宜依彰化縣規定設置，</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非僅任務或人員分工，應包含法源、功能任</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務、法定程序、組成成員、性別比例、運作</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方式、決議）</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（二）課程發展委員會（成員納入特教、出席委員</a:t>
            </a:r>
            <a:endParaRPr lang="en-US" altLang="zh-TW" dirty="0" smtClean="0">
              <a:latin typeface="標楷體" panose="03000509000000000000" pitchFamily="65" charset="-120"/>
              <a:ea typeface="標楷體" panose="03000509000000000000" pitchFamily="65" charset="-120"/>
            </a:endParaRPr>
          </a:p>
          <a:p>
            <a:pPr>
              <a:buNone/>
            </a:pP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人數、決議人數、性別比例</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None/>
            </a:pPr>
            <a:endParaRPr lang="zh-TW" alt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2800" dirty="0">
                <a:latin typeface="標楷體" panose="03000509000000000000" pitchFamily="65" charset="-120"/>
                <a:ea typeface="標楷體" panose="03000509000000000000" pitchFamily="65" charset="-120"/>
              </a:rPr>
              <a:t>南投縣中等及國民教育階段學校特殊教育推行委員會實施</a:t>
            </a:r>
            <a:r>
              <a:rPr lang="zh-TW" altLang="zh-TW" sz="2800" dirty="0" smtClean="0">
                <a:latin typeface="標楷體" panose="03000509000000000000" pitchFamily="65" charset="-120"/>
                <a:ea typeface="標楷體" panose="03000509000000000000" pitchFamily="65" charset="-120"/>
              </a:rPr>
              <a:t>要點</a:t>
            </a:r>
            <a:r>
              <a:rPr lang="zh-TW" altLang="zh-TW" sz="1800" dirty="0" smtClean="0">
                <a:latin typeface="標楷體" panose="03000509000000000000" pitchFamily="65" charset="-120"/>
                <a:ea typeface="標楷體" panose="03000509000000000000" pitchFamily="65" charset="-120"/>
              </a:rPr>
              <a:t>中華民國</a:t>
            </a:r>
            <a:r>
              <a:rPr lang="en-US" altLang="zh-TW" sz="1800" dirty="0">
                <a:latin typeface="標楷體" panose="03000509000000000000" pitchFamily="65" charset="-120"/>
                <a:ea typeface="標楷體" panose="03000509000000000000" pitchFamily="65" charset="-120"/>
              </a:rPr>
              <a:t>99</a:t>
            </a:r>
            <a:r>
              <a:rPr lang="zh-TW" altLang="zh-TW"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5</a:t>
            </a:r>
            <a:r>
              <a:rPr lang="zh-TW" altLang="zh-TW" sz="1800" dirty="0">
                <a:latin typeface="標楷體" panose="03000509000000000000" pitchFamily="65" charset="-120"/>
                <a:ea typeface="標楷體" panose="03000509000000000000" pitchFamily="65" charset="-120"/>
              </a:rPr>
              <a:t>月</a:t>
            </a:r>
            <a:r>
              <a:rPr lang="en-US" altLang="zh-TW" sz="1800" dirty="0">
                <a:latin typeface="標楷體" panose="03000509000000000000" pitchFamily="65" charset="-120"/>
                <a:ea typeface="標楷體" panose="03000509000000000000" pitchFamily="65" charset="-120"/>
              </a:rPr>
              <a:t>18</a:t>
            </a:r>
            <a:r>
              <a:rPr lang="zh-TW" altLang="zh-TW" sz="1800" dirty="0">
                <a:latin typeface="標楷體" panose="03000509000000000000" pitchFamily="65" charset="-120"/>
                <a:ea typeface="標楷體" panose="03000509000000000000" pitchFamily="65" charset="-120"/>
              </a:rPr>
              <a:t>日府教特字第</a:t>
            </a:r>
            <a:r>
              <a:rPr lang="en-US" altLang="zh-TW" sz="1800" dirty="0">
                <a:latin typeface="標楷體" panose="03000509000000000000" pitchFamily="65" charset="-120"/>
                <a:ea typeface="標楷體" panose="03000509000000000000" pitchFamily="65" charset="-120"/>
              </a:rPr>
              <a:t>09901046790</a:t>
            </a:r>
            <a:r>
              <a:rPr lang="zh-TW" altLang="zh-TW" sz="1800" dirty="0">
                <a:latin typeface="標楷體" panose="03000509000000000000" pitchFamily="65" charset="-120"/>
                <a:ea typeface="標楷體" panose="03000509000000000000" pitchFamily="65" charset="-120"/>
              </a:rPr>
              <a:t>號函公佈 </a:t>
            </a:r>
            <a:endParaRPr lang="zh-TW" altLang="en-US"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idx="1"/>
          </p:nvPr>
        </p:nvSpPr>
        <p:spPr>
          <a:xfrm>
            <a:off x="0" y="1268760"/>
            <a:ext cx="9144000" cy="4525963"/>
          </a:xfrm>
        </p:spPr>
        <p:txBody>
          <a:bodyPr/>
          <a:lstStyle/>
          <a:p>
            <a:pPr lvl="0">
              <a:lnSpc>
                <a:spcPct val="120000"/>
              </a:lnSpc>
            </a:pPr>
            <a:r>
              <a:rPr lang="zh-TW" altLang="zh-TW" dirty="0" smtClean="0">
                <a:latin typeface="標楷體" panose="03000509000000000000" pitchFamily="65" charset="-120"/>
                <a:ea typeface="標楷體" panose="03000509000000000000" pitchFamily="65" charset="-120"/>
              </a:rPr>
              <a:t>本</a:t>
            </a:r>
            <a:r>
              <a:rPr lang="zh-TW" altLang="zh-TW" dirty="0">
                <a:latin typeface="標楷體" panose="03000509000000000000" pitchFamily="65" charset="-120"/>
                <a:ea typeface="標楷體" panose="03000509000000000000" pitchFamily="65" charset="-120"/>
              </a:rPr>
              <a:t>要點依據特殊教育法第四十五條規定訂定之。</a:t>
            </a:r>
          </a:p>
          <a:p>
            <a:pPr lvl="0">
              <a:lnSpc>
                <a:spcPct val="120000"/>
              </a:lnSpc>
            </a:pPr>
            <a:r>
              <a:rPr lang="zh-TW" altLang="zh-TW" dirty="0">
                <a:latin typeface="標楷體" panose="03000509000000000000" pitchFamily="65" charset="-120"/>
                <a:ea typeface="標楷體" panose="03000509000000000000" pitchFamily="65" charset="-120"/>
              </a:rPr>
              <a:t>南投縣</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以下簡稱本縣</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所屬高級中等以下各教育階段各級學校為辦理特殊教育相關事宜，應組成特殊教育推行委員會（以下簡稱本會）。</a:t>
            </a:r>
          </a:p>
          <a:p>
            <a:pPr lvl="0">
              <a:lnSpc>
                <a:spcPct val="120000"/>
              </a:lnSpc>
            </a:pPr>
            <a:r>
              <a:rPr lang="zh-TW" altLang="zh-TW" dirty="0">
                <a:latin typeface="標楷體" panose="03000509000000000000" pitchFamily="65" charset="-120"/>
                <a:ea typeface="標楷體" panose="03000509000000000000" pitchFamily="65" charset="-120"/>
              </a:rPr>
              <a:t>本會之任務如下： </a:t>
            </a:r>
          </a:p>
          <a:p>
            <a:pPr>
              <a:lnSpc>
                <a:spcPct val="120000"/>
              </a:lnSpc>
            </a:pPr>
            <a:r>
              <a:rPr lang="zh-TW" altLang="zh-TW" dirty="0">
                <a:latin typeface="標楷體" panose="03000509000000000000" pitchFamily="65" charset="-120"/>
                <a:ea typeface="標楷體" panose="03000509000000000000" pitchFamily="65" charset="-120"/>
              </a:rPr>
              <a:t>（一）建立學校特殊教育學生暨教師支援體系。</a:t>
            </a:r>
          </a:p>
          <a:p>
            <a:pPr>
              <a:lnSpc>
                <a:spcPct val="120000"/>
              </a:lnSpc>
            </a:pPr>
            <a:r>
              <a:rPr lang="zh-TW" altLang="zh-TW" dirty="0">
                <a:latin typeface="標楷體" panose="03000509000000000000" pitchFamily="65" charset="-120"/>
                <a:ea typeface="標楷體" panose="03000509000000000000" pitchFamily="65" charset="-120"/>
              </a:rPr>
              <a:t>（二）協助特殊教育學生調整與適應教育環境。</a:t>
            </a:r>
          </a:p>
          <a:p>
            <a:pPr>
              <a:lnSpc>
                <a:spcPct val="120000"/>
              </a:lnSpc>
            </a:pPr>
            <a:r>
              <a:rPr lang="zh-TW" altLang="zh-TW" dirty="0">
                <a:latin typeface="標楷體" panose="03000509000000000000" pitchFamily="65" charset="-120"/>
                <a:ea typeface="標楷體" panose="03000509000000000000" pitchFamily="65" charset="-120"/>
              </a:rPr>
              <a:t>（三）協助本縣鑑定及就學輔導會辦理特殊教育學生</a:t>
            </a:r>
            <a:r>
              <a:rPr lang="zh-TW" altLang="zh-TW" dirty="0" smtClean="0">
                <a:latin typeface="標楷體" panose="03000509000000000000" pitchFamily="65" charset="-120"/>
                <a:ea typeface="標楷體" panose="03000509000000000000" pitchFamily="65" charset="-120"/>
              </a:rPr>
              <a:t>鑑</a:t>
            </a:r>
            <a:endParaRPr lang="en-US" altLang="zh-TW" dirty="0" smtClean="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定</a:t>
            </a:r>
            <a:r>
              <a:rPr lang="zh-TW" altLang="zh-TW" dirty="0">
                <a:latin typeface="標楷體" panose="03000509000000000000" pitchFamily="65" charset="-120"/>
                <a:ea typeface="標楷體" panose="03000509000000000000" pitchFamily="65" charset="-120"/>
              </a:rPr>
              <a:t>、安置及轉介相關工作。</a:t>
            </a:r>
          </a:p>
          <a:p>
            <a:endParaRPr lang="zh-TW"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846138"/>
            <a:ext cx="8964488" cy="4525962"/>
          </a:xfrm>
        </p:spPr>
        <p:txBody>
          <a:bodyPr/>
          <a:lstStyle/>
          <a:p>
            <a:r>
              <a:rPr lang="zh-TW" altLang="zh-TW" dirty="0">
                <a:latin typeface="標楷體" panose="03000509000000000000" pitchFamily="65" charset="-120"/>
                <a:ea typeface="標楷體" panose="03000509000000000000" pitchFamily="65" charset="-120"/>
              </a:rPr>
              <a:t>（四）提供特殊教育學生申訴服務。</a:t>
            </a:r>
          </a:p>
          <a:p>
            <a:r>
              <a:rPr lang="zh-TW" altLang="zh-TW" dirty="0">
                <a:latin typeface="標楷體" panose="03000509000000000000" pitchFamily="65" charset="-120"/>
                <a:ea typeface="標楷體" panose="03000509000000000000" pitchFamily="65" charset="-120"/>
              </a:rPr>
              <a:t>（五）審議特殊教育相關經費、輔具與專業團隊</a:t>
            </a:r>
            <a:r>
              <a:rPr lang="zh-TW" altLang="zh-TW" dirty="0" smtClean="0">
                <a:latin typeface="標楷體" panose="03000509000000000000" pitchFamily="65" charset="-120"/>
                <a:ea typeface="標楷體" panose="03000509000000000000" pitchFamily="65" charset="-120"/>
              </a:rPr>
              <a:t>服務</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之</a:t>
            </a:r>
            <a:r>
              <a:rPr lang="zh-TW" altLang="zh-TW" dirty="0">
                <a:latin typeface="標楷體" panose="03000509000000000000" pitchFamily="65" charset="-120"/>
                <a:ea typeface="標楷體" panose="03000509000000000000" pitchFamily="65" charset="-120"/>
              </a:rPr>
              <a:t>申請。</a:t>
            </a:r>
          </a:p>
          <a:p>
            <a:r>
              <a:rPr lang="zh-TW" altLang="zh-TW" dirty="0">
                <a:latin typeface="標楷體" panose="03000509000000000000" pitchFamily="65" charset="-120"/>
                <a:ea typeface="標楷體" panose="03000509000000000000" pitchFamily="65" charset="-120"/>
              </a:rPr>
              <a:t>（六）審查年度校內特殊教育相關工作之推動。</a:t>
            </a:r>
          </a:p>
          <a:p>
            <a:r>
              <a:rPr lang="zh-TW" altLang="zh-TW" dirty="0">
                <a:latin typeface="標楷體" panose="03000509000000000000" pitchFamily="65" charset="-120"/>
                <a:ea typeface="標楷體" panose="03000509000000000000" pitchFamily="65" charset="-120"/>
              </a:rPr>
              <a:t>（七）審查特殊教育學生課程與評量（含考試服務</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a:t>
            </a:r>
            <a:r>
              <a:rPr lang="zh-TW" altLang="en-US" dirty="0" smtClean="0">
                <a:latin typeface="標楷體" panose="03000509000000000000" pitchFamily="65" charset="-120"/>
                <a:ea typeface="標楷體" panose="03000509000000000000" pitchFamily="65" charset="-120"/>
              </a:rPr>
              <a:t>     </a:t>
            </a:r>
            <a:r>
              <a:rPr lang="zh-TW" altLang="zh-TW" dirty="0" smtClean="0">
                <a:latin typeface="標楷體" panose="03000509000000000000" pitchFamily="65" charset="-120"/>
                <a:ea typeface="標楷體" panose="03000509000000000000" pitchFamily="65" charset="-120"/>
              </a:rPr>
              <a:t>之</a:t>
            </a:r>
            <a:r>
              <a:rPr lang="zh-TW" altLang="zh-TW" dirty="0">
                <a:latin typeface="標楷體" panose="03000509000000000000" pitchFamily="65" charset="-120"/>
                <a:ea typeface="標楷體" panose="03000509000000000000" pitchFamily="65" charset="-120"/>
              </a:rPr>
              <a:t>調整方案。</a:t>
            </a:r>
          </a:p>
          <a:p>
            <a:r>
              <a:rPr lang="zh-TW" altLang="zh-TW" dirty="0">
                <a:latin typeface="標楷體" panose="03000509000000000000" pitchFamily="65" charset="-120"/>
                <a:ea typeface="標楷體" panose="03000509000000000000" pitchFamily="65" charset="-120"/>
              </a:rPr>
              <a:t>（八）處理特殊教育學生危機事件及問題行為。</a:t>
            </a:r>
          </a:p>
          <a:p>
            <a:r>
              <a:rPr lang="zh-TW" altLang="zh-TW" dirty="0">
                <a:latin typeface="標楷體" panose="03000509000000000000" pitchFamily="65" charset="-120"/>
                <a:ea typeface="標楷體" panose="03000509000000000000" pitchFamily="65" charset="-120"/>
              </a:rPr>
              <a:t>（九）處理特殊教育學生轉銜相關事宜。</a:t>
            </a:r>
          </a:p>
          <a:p>
            <a:r>
              <a:rPr lang="zh-TW" altLang="zh-TW" dirty="0">
                <a:latin typeface="標楷體" panose="03000509000000000000" pitchFamily="65" charset="-120"/>
                <a:ea typeface="標楷體" panose="03000509000000000000" pitchFamily="65" charset="-120"/>
              </a:rPr>
              <a:t>（十）審議校園無障礙環境設施之規劃。</a:t>
            </a:r>
          </a:p>
          <a:p>
            <a:r>
              <a:rPr lang="zh-TW" altLang="zh-TW" dirty="0">
                <a:latin typeface="標楷體" panose="03000509000000000000" pitchFamily="65" charset="-120"/>
                <a:ea typeface="標楷體" panose="03000509000000000000" pitchFamily="65" charset="-120"/>
              </a:rPr>
              <a:t>（十一）其他特殊教育相關業務之協調。</a:t>
            </a:r>
          </a:p>
          <a:p>
            <a:r>
              <a:rPr lang="zh-TW" altLang="zh-TW" dirty="0">
                <a:latin typeface="標楷體" panose="03000509000000000000" pitchFamily="65" charset="-120"/>
                <a:ea typeface="標楷體" panose="03000509000000000000" pitchFamily="65" charset="-120"/>
              </a:rPr>
              <a:t>（十二）評估年度校內辦理特殊教育工作之成效。</a:t>
            </a:r>
          </a:p>
          <a:p>
            <a:endParaRPr lang="zh-TW" altLang="en-US" dirty="0"/>
          </a:p>
        </p:txBody>
      </p:sp>
    </p:spTree>
    <p:extLst>
      <p:ext uri="{BB962C8B-B14F-4D97-AF65-F5344CB8AC3E}">
        <p14:creationId xmlns:p14="http://schemas.microsoft.com/office/powerpoint/2010/main" val="35400161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116632"/>
            <a:ext cx="8784976" cy="6297108"/>
          </a:xfrm>
          <a:prstGeom prst="rect">
            <a:avLst/>
          </a:prstGeom>
        </p:spPr>
        <p:txBody>
          <a:bodyPr wrap="square">
            <a:spAutoFit/>
          </a:bodyPr>
          <a:lstStyle/>
          <a:p>
            <a:pPr>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四、本會之組織及人員如下：</a:t>
            </a:r>
            <a:endParaRPr lang="zh-TW" altLang="zh-TW" sz="2800" kern="100" dirty="0">
              <a:latin typeface="Times New Roman" panose="02020603050405020304" pitchFamily="18" charset="0"/>
              <a:ea typeface="新細明體" panose="02020500000000000000" pitchFamily="18" charset="-120"/>
            </a:endParaRPr>
          </a:p>
          <a:p>
            <a:pPr marL="417830" indent="-417830">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一）本會置主任委員一人由所屬學校校長兼任，執行秘書一人由校長指定特殊教育業務主管擔任，委員若干人，由各處室主任、普通班教師代表、特殊教育教師代表、特殊教育學生家長代表等共同組成之，必要時得邀請專家學者或相關專業人員列席。</a:t>
            </a:r>
            <a:r>
              <a:rPr lang="en-US" altLang="zh-TW" sz="2800" kern="100" dirty="0">
                <a:latin typeface="Times New Roman" panose="02020603050405020304" pitchFamily="18" charset="0"/>
                <a:ea typeface="標楷體" panose="03000509000000000000" pitchFamily="65" charset="-120"/>
              </a:rPr>
              <a:t> </a:t>
            </a:r>
            <a:endParaRPr lang="zh-TW" altLang="zh-TW" sz="2800" kern="100" dirty="0">
              <a:latin typeface="Times New Roman" panose="02020603050405020304" pitchFamily="18" charset="0"/>
              <a:ea typeface="新細明體" panose="02020500000000000000" pitchFamily="18" charset="-120"/>
            </a:endParaRPr>
          </a:p>
          <a:p>
            <a:pPr marL="417830" indent="-417830">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（二）本會成員中，應至少具有身心障礙學生家長代表及特殊教育專長人員各乙名，且單一性別人數不得少於三分之一。</a:t>
            </a:r>
            <a:endParaRPr lang="zh-TW" altLang="zh-TW" sz="2800" kern="100" dirty="0">
              <a:latin typeface="Times New Roman" panose="02020603050405020304" pitchFamily="18" charset="0"/>
              <a:ea typeface="新細明體" panose="02020500000000000000" pitchFamily="18" charset="-120"/>
            </a:endParaRPr>
          </a:p>
          <a:p>
            <a:pPr>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（三）未設特殊教育班級且該校無特殊教育專長人員之學校，得邀請本縣</a:t>
            </a:r>
            <a:r>
              <a:rPr lang="zh-TW" altLang="zh-TW" sz="2800" kern="100" dirty="0" smtClean="0">
                <a:latin typeface="Times New Roman" panose="02020603050405020304" pitchFamily="18" charset="0"/>
                <a:ea typeface="標楷體" panose="03000509000000000000" pitchFamily="65" charset="-120"/>
              </a:rPr>
              <a:t>特殊教育</a:t>
            </a:r>
            <a:r>
              <a:rPr lang="zh-TW" altLang="zh-TW" sz="2800" kern="100" dirty="0">
                <a:latin typeface="Times New Roman" panose="02020603050405020304" pitchFamily="18" charset="0"/>
                <a:ea typeface="標楷體" panose="03000509000000000000" pitchFamily="65" charset="-120"/>
              </a:rPr>
              <a:t>巡迴輔導教師或鄰近學校特殊教育教師擔任委員。</a:t>
            </a:r>
            <a:endParaRPr lang="zh-TW" altLang="zh-TW" sz="2800" kern="100" dirty="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11152900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404664"/>
            <a:ext cx="7632848" cy="4228850"/>
          </a:xfrm>
          <a:prstGeom prst="rect">
            <a:avLst/>
          </a:prstGeom>
        </p:spPr>
        <p:txBody>
          <a:bodyPr wrap="square">
            <a:spAutoFit/>
          </a:bodyPr>
          <a:lstStyle/>
          <a:p>
            <a:pPr>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五、本會組成人員皆為無給職。但外聘委員</a:t>
            </a:r>
            <a:r>
              <a:rPr lang="zh-TW" altLang="zh-TW" sz="2800" kern="100" dirty="0" smtClean="0">
                <a:latin typeface="Times New Roman" panose="02020603050405020304" pitchFamily="18" charset="0"/>
                <a:ea typeface="標楷體" panose="03000509000000000000" pitchFamily="65" charset="-120"/>
              </a:rPr>
              <a:t>及</a:t>
            </a:r>
            <a:endParaRPr lang="en-US" altLang="zh-TW" sz="2800" kern="100" dirty="0" smtClean="0">
              <a:latin typeface="Times New Roman" panose="02020603050405020304" pitchFamily="18" charset="0"/>
              <a:ea typeface="標楷體" panose="03000509000000000000" pitchFamily="65" charset="-120"/>
            </a:endParaRPr>
          </a:p>
          <a:p>
            <a:pPr>
              <a:lnSpc>
                <a:spcPct val="120000"/>
              </a:lnSpc>
              <a:spcAft>
                <a:spcPts val="0"/>
              </a:spcAft>
            </a:pPr>
            <a:r>
              <a:rPr lang="zh-TW" altLang="en-US" sz="2800" kern="100" dirty="0">
                <a:latin typeface="Times New Roman" panose="02020603050405020304" pitchFamily="18" charset="0"/>
                <a:ea typeface="標楷體" panose="03000509000000000000" pitchFamily="65" charset="-120"/>
              </a:rPr>
              <a:t> </a:t>
            </a:r>
            <a:r>
              <a:rPr lang="zh-TW" altLang="en-US" sz="2800" kern="100" dirty="0" smtClean="0">
                <a:latin typeface="Times New Roman" panose="02020603050405020304" pitchFamily="18" charset="0"/>
                <a:ea typeface="標楷體" panose="03000509000000000000" pitchFamily="65" charset="-120"/>
              </a:rPr>
              <a:t>      </a:t>
            </a:r>
            <a:r>
              <a:rPr lang="zh-TW" altLang="zh-TW" sz="2800" kern="100" dirty="0" smtClean="0">
                <a:latin typeface="Times New Roman" panose="02020603050405020304" pitchFamily="18" charset="0"/>
                <a:ea typeface="標楷體" panose="03000509000000000000" pitchFamily="65" charset="-120"/>
              </a:rPr>
              <a:t>列席</a:t>
            </a:r>
            <a:r>
              <a:rPr lang="zh-TW" altLang="zh-TW" sz="2800" kern="100" dirty="0">
                <a:latin typeface="Times New Roman" panose="02020603050405020304" pitchFamily="18" charset="0"/>
                <a:ea typeface="標楷體" panose="03000509000000000000" pitchFamily="65" charset="-120"/>
              </a:rPr>
              <a:t>人員得依規定支領相關費用。</a:t>
            </a:r>
            <a:endParaRPr lang="zh-TW" altLang="zh-TW" sz="2800" kern="100" dirty="0">
              <a:latin typeface="Times New Roman" panose="02020603050405020304" pitchFamily="18" charset="0"/>
              <a:ea typeface="新細明體" panose="02020500000000000000" pitchFamily="18" charset="-120"/>
            </a:endParaRPr>
          </a:p>
          <a:p>
            <a:pPr>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六、本會每學期應固定召開會議一次，必要</a:t>
            </a:r>
            <a:r>
              <a:rPr lang="zh-TW" altLang="zh-TW" sz="2800" kern="100" dirty="0" smtClean="0">
                <a:latin typeface="Times New Roman" panose="02020603050405020304" pitchFamily="18" charset="0"/>
                <a:ea typeface="標楷體" panose="03000509000000000000" pitchFamily="65" charset="-120"/>
              </a:rPr>
              <a:t>時</a:t>
            </a:r>
            <a:endParaRPr lang="en-US" altLang="zh-TW" sz="2800" kern="100" dirty="0" smtClean="0">
              <a:latin typeface="Times New Roman" panose="02020603050405020304" pitchFamily="18" charset="0"/>
              <a:ea typeface="標楷體" panose="03000509000000000000" pitchFamily="65" charset="-120"/>
            </a:endParaRPr>
          </a:p>
          <a:p>
            <a:pPr>
              <a:lnSpc>
                <a:spcPct val="120000"/>
              </a:lnSpc>
              <a:spcAft>
                <a:spcPts val="0"/>
              </a:spcAft>
            </a:pPr>
            <a:r>
              <a:rPr lang="zh-TW" altLang="en-US" sz="2800" kern="100" dirty="0">
                <a:latin typeface="Times New Roman" panose="02020603050405020304" pitchFamily="18" charset="0"/>
                <a:ea typeface="標楷體" panose="03000509000000000000" pitchFamily="65" charset="-120"/>
              </a:rPr>
              <a:t> </a:t>
            </a:r>
            <a:r>
              <a:rPr lang="zh-TW" altLang="en-US" sz="2800" kern="100" dirty="0" smtClean="0">
                <a:latin typeface="Times New Roman" panose="02020603050405020304" pitchFamily="18" charset="0"/>
                <a:ea typeface="標楷體" panose="03000509000000000000" pitchFamily="65" charset="-120"/>
              </a:rPr>
              <a:t>       </a:t>
            </a:r>
            <a:r>
              <a:rPr lang="zh-TW" altLang="zh-TW" sz="2800" kern="100" dirty="0" smtClean="0">
                <a:latin typeface="Times New Roman" panose="02020603050405020304" pitchFamily="18" charset="0"/>
                <a:ea typeface="標楷體" panose="03000509000000000000" pitchFamily="65" charset="-120"/>
              </a:rPr>
              <a:t>得</a:t>
            </a:r>
            <a:r>
              <a:rPr lang="zh-TW" altLang="zh-TW" sz="2800" kern="100" dirty="0">
                <a:latin typeface="Times New Roman" panose="02020603050405020304" pitchFamily="18" charset="0"/>
                <a:ea typeface="標楷體" panose="03000509000000000000" pitchFamily="65" charset="-120"/>
              </a:rPr>
              <a:t>召開臨時會，會議內容應作成</a:t>
            </a:r>
            <a:r>
              <a:rPr lang="zh-TW" altLang="zh-TW" sz="2800" kern="100" dirty="0" smtClean="0">
                <a:latin typeface="Times New Roman" panose="02020603050405020304" pitchFamily="18" charset="0"/>
                <a:ea typeface="標楷體" panose="03000509000000000000" pitchFamily="65" charset="-120"/>
              </a:rPr>
              <a:t>紀錄</a:t>
            </a:r>
            <a:r>
              <a:rPr lang="zh-TW" altLang="zh-TW" sz="2800" kern="100" dirty="0">
                <a:latin typeface="Times New Roman" panose="02020603050405020304" pitchFamily="18" charset="0"/>
                <a:ea typeface="標楷體" panose="03000509000000000000" pitchFamily="65" charset="-120"/>
              </a:rPr>
              <a:t>後</a:t>
            </a:r>
            <a:r>
              <a:rPr lang="zh-TW" altLang="zh-TW" sz="2800" kern="100" dirty="0" smtClean="0">
                <a:latin typeface="Times New Roman" panose="02020603050405020304" pitchFamily="18" charset="0"/>
                <a:ea typeface="標楷體" panose="03000509000000000000" pitchFamily="65" charset="-120"/>
              </a:rPr>
              <a:t>留</a:t>
            </a:r>
            <a:endParaRPr lang="en-US" altLang="zh-TW" sz="2800" kern="100" dirty="0" smtClean="0">
              <a:latin typeface="Times New Roman" panose="02020603050405020304" pitchFamily="18" charset="0"/>
              <a:ea typeface="標楷體" panose="03000509000000000000" pitchFamily="65" charset="-120"/>
            </a:endParaRPr>
          </a:p>
          <a:p>
            <a:pPr>
              <a:lnSpc>
                <a:spcPct val="120000"/>
              </a:lnSpc>
              <a:spcAft>
                <a:spcPts val="0"/>
              </a:spcAft>
            </a:pPr>
            <a:r>
              <a:rPr lang="zh-TW" altLang="en-US" sz="2800" kern="100" dirty="0">
                <a:latin typeface="Times New Roman" panose="02020603050405020304" pitchFamily="18" charset="0"/>
                <a:ea typeface="標楷體" panose="03000509000000000000" pitchFamily="65" charset="-120"/>
              </a:rPr>
              <a:t> </a:t>
            </a:r>
            <a:r>
              <a:rPr lang="zh-TW" altLang="en-US" sz="2800" kern="100" dirty="0" smtClean="0">
                <a:latin typeface="Times New Roman" panose="02020603050405020304" pitchFamily="18" charset="0"/>
                <a:ea typeface="標楷體" panose="03000509000000000000" pitchFamily="65" charset="-120"/>
              </a:rPr>
              <a:t>       </a:t>
            </a:r>
            <a:r>
              <a:rPr lang="zh-TW" altLang="zh-TW" sz="2800" kern="100" dirty="0" smtClean="0">
                <a:latin typeface="Times New Roman" panose="02020603050405020304" pitchFamily="18" charset="0"/>
                <a:ea typeface="標楷體" panose="03000509000000000000" pitchFamily="65" charset="-120"/>
              </a:rPr>
              <a:t>存</a:t>
            </a:r>
            <a:r>
              <a:rPr lang="zh-TW" altLang="zh-TW" sz="2800" kern="100" dirty="0">
                <a:latin typeface="Times New Roman" panose="02020603050405020304" pitchFamily="18" charset="0"/>
                <a:ea typeface="標楷體" panose="03000509000000000000" pitchFamily="65" charset="-120"/>
              </a:rPr>
              <a:t>備查，議案表決需有二分之ㄧ以上</a:t>
            </a:r>
            <a:r>
              <a:rPr lang="zh-TW" altLang="zh-TW" sz="2800" kern="100" dirty="0" smtClean="0">
                <a:latin typeface="Times New Roman" panose="02020603050405020304" pitchFamily="18" charset="0"/>
                <a:ea typeface="標楷體" panose="03000509000000000000" pitchFamily="65" charset="-120"/>
              </a:rPr>
              <a:t>委員</a:t>
            </a:r>
            <a:endParaRPr lang="en-US" altLang="zh-TW" sz="2800" kern="100" dirty="0" smtClean="0">
              <a:latin typeface="Times New Roman" panose="02020603050405020304" pitchFamily="18" charset="0"/>
              <a:ea typeface="標楷體" panose="03000509000000000000" pitchFamily="65" charset="-120"/>
            </a:endParaRPr>
          </a:p>
          <a:p>
            <a:pPr>
              <a:lnSpc>
                <a:spcPct val="120000"/>
              </a:lnSpc>
              <a:spcAft>
                <a:spcPts val="0"/>
              </a:spcAft>
            </a:pPr>
            <a:r>
              <a:rPr lang="zh-TW" altLang="en-US" sz="2800" kern="100" dirty="0">
                <a:latin typeface="Times New Roman" panose="02020603050405020304" pitchFamily="18" charset="0"/>
                <a:ea typeface="標楷體" panose="03000509000000000000" pitchFamily="65" charset="-120"/>
              </a:rPr>
              <a:t> </a:t>
            </a:r>
            <a:r>
              <a:rPr lang="zh-TW" altLang="en-US" sz="2800" kern="100" dirty="0" smtClean="0">
                <a:latin typeface="Times New Roman" panose="02020603050405020304" pitchFamily="18" charset="0"/>
                <a:ea typeface="標楷體" panose="03000509000000000000" pitchFamily="65" charset="-120"/>
              </a:rPr>
              <a:t>       </a:t>
            </a:r>
            <a:r>
              <a:rPr lang="zh-TW" altLang="zh-TW" sz="2800" kern="100" dirty="0" smtClean="0">
                <a:latin typeface="Times New Roman" panose="02020603050405020304" pitchFamily="18" charset="0"/>
                <a:ea typeface="標楷體" panose="03000509000000000000" pitchFamily="65" charset="-120"/>
              </a:rPr>
              <a:t>出席</a:t>
            </a:r>
            <a:r>
              <a:rPr lang="zh-TW" altLang="zh-TW" sz="2800" kern="100" dirty="0">
                <a:latin typeface="Times New Roman" panose="02020603050405020304" pitchFamily="18" charset="0"/>
                <a:ea typeface="標楷體" panose="03000509000000000000" pitchFamily="65" charset="-120"/>
              </a:rPr>
              <a:t>且過半數同意方得</a:t>
            </a:r>
            <a:r>
              <a:rPr lang="zh-TW" altLang="zh-TW" sz="2800" kern="100" dirty="0" smtClean="0">
                <a:latin typeface="Times New Roman" panose="02020603050405020304" pitchFamily="18" charset="0"/>
                <a:ea typeface="標楷體" panose="03000509000000000000" pitchFamily="65" charset="-120"/>
              </a:rPr>
              <a:t>決議</a:t>
            </a:r>
            <a:r>
              <a:rPr lang="zh-TW" altLang="zh-TW" sz="2800" kern="100" dirty="0">
                <a:latin typeface="Times New Roman" panose="02020603050405020304" pitchFamily="18" charset="0"/>
                <a:ea typeface="標楷體" panose="03000509000000000000" pitchFamily="65" charset="-120"/>
              </a:rPr>
              <a:t>，同票時由</a:t>
            </a:r>
            <a:r>
              <a:rPr lang="zh-TW" altLang="zh-TW" sz="2800" kern="100" dirty="0" smtClean="0">
                <a:latin typeface="Times New Roman" panose="02020603050405020304" pitchFamily="18" charset="0"/>
                <a:ea typeface="標楷體" panose="03000509000000000000" pitchFamily="65" charset="-120"/>
              </a:rPr>
              <a:t>會</a:t>
            </a:r>
            <a:endParaRPr lang="en-US" altLang="zh-TW" sz="2800" kern="100" dirty="0" smtClean="0">
              <a:latin typeface="Times New Roman" panose="02020603050405020304" pitchFamily="18" charset="0"/>
              <a:ea typeface="標楷體" panose="03000509000000000000" pitchFamily="65" charset="-120"/>
            </a:endParaRPr>
          </a:p>
          <a:p>
            <a:pPr>
              <a:lnSpc>
                <a:spcPct val="120000"/>
              </a:lnSpc>
              <a:spcAft>
                <a:spcPts val="0"/>
              </a:spcAft>
            </a:pPr>
            <a:r>
              <a:rPr lang="zh-TW" altLang="en-US" sz="2800" kern="100" dirty="0">
                <a:latin typeface="Times New Roman" panose="02020603050405020304" pitchFamily="18" charset="0"/>
                <a:ea typeface="標楷體" panose="03000509000000000000" pitchFamily="65" charset="-120"/>
              </a:rPr>
              <a:t> </a:t>
            </a:r>
            <a:r>
              <a:rPr lang="zh-TW" altLang="en-US" sz="2800" kern="100" dirty="0" smtClean="0">
                <a:latin typeface="Times New Roman" panose="02020603050405020304" pitchFamily="18" charset="0"/>
                <a:ea typeface="標楷體" panose="03000509000000000000" pitchFamily="65" charset="-120"/>
              </a:rPr>
              <a:t>       </a:t>
            </a:r>
            <a:r>
              <a:rPr lang="zh-TW" altLang="zh-TW" sz="2800" kern="100" dirty="0" smtClean="0">
                <a:latin typeface="Times New Roman" panose="02020603050405020304" pitchFamily="18" charset="0"/>
                <a:ea typeface="標楷體" panose="03000509000000000000" pitchFamily="65" charset="-120"/>
              </a:rPr>
              <a:t>議</a:t>
            </a:r>
            <a:r>
              <a:rPr lang="zh-TW" altLang="zh-TW" sz="2800" kern="100" dirty="0">
                <a:latin typeface="Times New Roman" panose="02020603050405020304" pitchFamily="18" charset="0"/>
                <a:ea typeface="標楷體" panose="03000509000000000000" pitchFamily="65" charset="-120"/>
              </a:rPr>
              <a:t>主席逕行裁決。</a:t>
            </a:r>
            <a:endParaRPr lang="zh-TW" altLang="zh-TW" sz="2800" kern="100" dirty="0">
              <a:latin typeface="Times New Roman" panose="02020603050405020304" pitchFamily="18" charset="0"/>
              <a:ea typeface="新細明體" panose="02020500000000000000" pitchFamily="18" charset="-120"/>
            </a:endParaRPr>
          </a:p>
          <a:p>
            <a:pPr>
              <a:lnSpc>
                <a:spcPct val="120000"/>
              </a:lnSpc>
              <a:spcAft>
                <a:spcPts val="0"/>
              </a:spcAft>
            </a:pPr>
            <a:r>
              <a:rPr lang="zh-TW" altLang="zh-TW" sz="2800" kern="100" dirty="0">
                <a:latin typeface="Times New Roman" panose="02020603050405020304" pitchFamily="18" charset="0"/>
                <a:ea typeface="標楷體" panose="03000509000000000000" pitchFamily="65" charset="-120"/>
              </a:rPr>
              <a:t>七、其他未盡事宜悉依照相關規定辦理。</a:t>
            </a:r>
            <a:endParaRPr lang="zh-TW" altLang="zh-TW" sz="2800" kern="100" dirty="0">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98522911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二、重要事項及工作時程規劃</a:t>
            </a:r>
            <a:endParaRPr lang="zh-TW" altLang="en-US" dirty="0"/>
          </a:p>
        </p:txBody>
      </p:sp>
      <p:sp>
        <p:nvSpPr>
          <p:cNvPr id="3" name="內容版面配置區 2"/>
          <p:cNvSpPr>
            <a:spLocks noGrp="1"/>
          </p:cNvSpPr>
          <p:nvPr>
            <p:ph idx="1"/>
          </p:nvPr>
        </p:nvSpPr>
        <p:spPr/>
        <p:txBody>
          <a:bodyPr/>
          <a:lstStyle/>
          <a:p>
            <a:pPr>
              <a:buNone/>
            </a:pPr>
            <a:r>
              <a:rPr lang="zh-TW" altLang="en-US" dirty="0" smtClean="0"/>
              <a:t>年度特殊教育工作計畫</a:t>
            </a:r>
            <a:r>
              <a:rPr lang="en-US" altLang="zh-TW" dirty="0" smtClean="0"/>
              <a:t>--</a:t>
            </a:r>
          </a:p>
          <a:p>
            <a:pPr>
              <a:buNone/>
            </a:pPr>
            <a:r>
              <a:rPr lang="zh-TW" altLang="en-US" b="1" u="sng" dirty="0" smtClean="0"/>
              <a:t>不完整態樣</a:t>
            </a:r>
            <a:endParaRPr lang="en-US" altLang="zh-TW" b="1" u="sng" dirty="0" smtClean="0"/>
          </a:p>
          <a:p>
            <a:pPr>
              <a:buNone/>
            </a:pPr>
            <a:r>
              <a:rPr lang="en-US" altLang="zh-TW" dirty="0" smtClean="0"/>
              <a:t>1.</a:t>
            </a:r>
            <a:r>
              <a:rPr lang="zh-TW" altLang="en-US" dirty="0" smtClean="0"/>
              <a:t>年度特教工作計畫不具體（僅原則性、宣示 性）</a:t>
            </a:r>
            <a:endParaRPr lang="en-US" altLang="zh-TW" dirty="0" smtClean="0"/>
          </a:p>
          <a:p>
            <a:pPr>
              <a:buNone/>
            </a:pPr>
            <a:r>
              <a:rPr lang="zh-TW" altLang="en-US" dirty="0" smtClean="0"/>
              <a:t>   不宜年年相同，類似行事曆寫法。</a:t>
            </a:r>
            <a:endParaRPr lang="en-US" altLang="zh-TW" dirty="0" smtClean="0"/>
          </a:p>
          <a:p>
            <a:pPr>
              <a:buNone/>
            </a:pPr>
            <a:r>
              <a:rPr lang="en-US" altLang="zh-TW" dirty="0" smtClean="0"/>
              <a:t>2.</a:t>
            </a:r>
            <a:r>
              <a:rPr lang="zh-TW" altLang="en-US" dirty="0" smtClean="0"/>
              <a:t>特教課程未列入課程發展委員會討論。</a:t>
            </a:r>
            <a:endParaRPr lang="en-US" altLang="zh-TW" dirty="0" smtClean="0"/>
          </a:p>
          <a:p>
            <a:pPr>
              <a:buNone/>
            </a:pPr>
            <a:r>
              <a:rPr lang="zh-TW" altLang="en-US" dirty="0" smtClean="0"/>
              <a:t>   課程發展委員會為學校唯一課程最終審核會議。</a:t>
            </a:r>
            <a:endParaRPr lang="en-US" altLang="zh-TW" dirty="0" smtClean="0"/>
          </a:p>
          <a:p>
            <a:pPr>
              <a:buNone/>
            </a:pPr>
            <a:r>
              <a:rPr lang="zh-TW" altLang="en-US" dirty="0" smtClean="0"/>
              <a:t>   和課程不能套脫此一程序。</a:t>
            </a:r>
            <a:endParaRPr lang="en-US" altLang="zh-TW" dirty="0" smtClean="0"/>
          </a:p>
          <a:p>
            <a:pPr>
              <a:buNone/>
            </a:pPr>
            <a:r>
              <a:rPr lang="en-US" altLang="zh-TW" dirty="0" smtClean="0"/>
              <a:t>3.</a:t>
            </a:r>
            <a:r>
              <a:rPr lang="zh-TW" altLang="en-US" dirty="0" smtClean="0"/>
              <a:t>未依</a:t>
            </a:r>
            <a:r>
              <a:rPr lang="en-US" altLang="zh-TW" dirty="0" smtClean="0"/>
              <a:t>IEP</a:t>
            </a:r>
            <a:r>
              <a:rPr lang="zh-TW" altLang="en-US" dirty="0" smtClean="0"/>
              <a:t>會議</a:t>
            </a:r>
            <a:r>
              <a:rPr lang="en-US" altLang="zh-TW" dirty="0" smtClean="0"/>
              <a:t>—</a:t>
            </a:r>
            <a:r>
              <a:rPr lang="zh-TW" altLang="en-US" dirty="0" smtClean="0"/>
              <a:t>特推會</a:t>
            </a:r>
            <a:r>
              <a:rPr lang="en-US" altLang="zh-TW" dirty="0" smtClean="0"/>
              <a:t>—</a:t>
            </a:r>
            <a:r>
              <a:rPr lang="zh-TW" altLang="en-US" dirty="0" smtClean="0"/>
              <a:t>課發會順序規劃時程。</a:t>
            </a:r>
            <a:endParaRPr lang="en-US" altLang="zh-TW" dirty="0" smtClean="0"/>
          </a:p>
          <a:p>
            <a:endParaRPr lang="en-US" altLang="zh-TW" dirty="0" smtClean="0"/>
          </a:p>
          <a:p>
            <a:endParaRPr lang="zh-TW" alt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buNone/>
            </a:pPr>
            <a:r>
              <a:rPr lang="en-US" altLang="zh-TW" dirty="0"/>
              <a:t>4.</a:t>
            </a:r>
            <a:r>
              <a:rPr lang="zh-TW" altLang="en-US" dirty="0"/>
              <a:t>新生之課程規劃在等</a:t>
            </a:r>
            <a:r>
              <a:rPr lang="en-US" altLang="zh-TW" dirty="0"/>
              <a:t>IEP</a:t>
            </a:r>
            <a:r>
              <a:rPr lang="zh-TW" altLang="en-US" dirty="0"/>
              <a:t>會議。</a:t>
            </a:r>
            <a:endParaRPr lang="en-US" altLang="zh-TW" dirty="0"/>
          </a:p>
          <a:p>
            <a:pPr>
              <a:buNone/>
            </a:pPr>
            <a:r>
              <a:rPr lang="zh-TW" altLang="en-US" dirty="0"/>
              <a:t> </a:t>
            </a:r>
            <a:r>
              <a:rPr lang="zh-TW" altLang="en-US" dirty="0" smtClean="0"/>
              <a:t> 所有的課程規劃宜在開學前初略完成。</a:t>
            </a:r>
            <a:endParaRPr lang="en-US" altLang="zh-TW" dirty="0" smtClean="0"/>
          </a:p>
          <a:p>
            <a:pPr>
              <a:buNone/>
            </a:pPr>
            <a:r>
              <a:rPr lang="zh-TW" altLang="en-US" dirty="0" smtClean="0"/>
              <a:t>  新生課程規劃亦不宜等學生入學後再討論。</a:t>
            </a:r>
            <a:endParaRPr lang="en-US" altLang="zh-TW" dirty="0" smtClean="0"/>
          </a:p>
          <a:p>
            <a:pPr>
              <a:buNone/>
            </a:pPr>
            <a:r>
              <a:rPr lang="en-US" altLang="zh-TW" dirty="0" smtClean="0"/>
              <a:t>5.IEP</a:t>
            </a:r>
            <a:r>
              <a:rPr lang="zh-TW" altLang="en-US" dirty="0"/>
              <a:t>會議功能</a:t>
            </a:r>
            <a:r>
              <a:rPr lang="zh-TW" altLang="en-US" dirty="0" smtClean="0"/>
              <a:t>與學校特殊教育推行委員會會</a:t>
            </a:r>
            <a:r>
              <a:rPr lang="zh-TW" altLang="en-US" dirty="0"/>
              <a:t>功能混淆</a:t>
            </a:r>
            <a:r>
              <a:rPr lang="zh-TW" altLang="en-US" dirty="0" smtClean="0"/>
              <a:t>。</a:t>
            </a:r>
            <a:endParaRPr lang="en-US" altLang="zh-TW" dirty="0" smtClean="0"/>
          </a:p>
          <a:p>
            <a:pPr>
              <a:buNone/>
            </a:pPr>
            <a:r>
              <a:rPr lang="zh-TW" altLang="en-US" dirty="0" smtClean="0"/>
              <a:t>   兩種會議參與人員、任務、法定效力並不相同。</a:t>
            </a:r>
            <a:endParaRPr lang="en-US" altLang="zh-TW" dirty="0"/>
          </a:p>
          <a:p>
            <a:pPr>
              <a:buNone/>
            </a:pPr>
            <a:r>
              <a:rPr lang="en-US" altLang="zh-TW" dirty="0"/>
              <a:t>6.</a:t>
            </a:r>
            <a:r>
              <a:rPr lang="zh-TW" altLang="en-US" dirty="0"/>
              <a:t>家長座談會中，以特教宣導方式完成</a:t>
            </a:r>
            <a:r>
              <a:rPr lang="en-US" altLang="zh-TW" dirty="0"/>
              <a:t>IEP</a:t>
            </a:r>
            <a:r>
              <a:rPr lang="zh-TW" altLang="en-US" dirty="0" smtClean="0"/>
              <a:t>。</a:t>
            </a:r>
            <a:endParaRPr lang="en-US" altLang="zh-TW" dirty="0" smtClean="0"/>
          </a:p>
          <a:p>
            <a:pPr>
              <a:buNone/>
            </a:pPr>
            <a:r>
              <a:rPr lang="zh-TW" altLang="en-US" dirty="0" smtClean="0"/>
              <a:t>   家長座談會聊備一格，不宜同時</a:t>
            </a:r>
            <a:r>
              <a:rPr lang="en-US" altLang="zh-TW" dirty="0" smtClean="0"/>
              <a:t>IEP</a:t>
            </a:r>
            <a:r>
              <a:rPr lang="zh-TW" altLang="en-US" dirty="0" smtClean="0"/>
              <a:t>簽名</a:t>
            </a:r>
            <a:endParaRPr lang="en-US" altLang="zh-TW" dirty="0"/>
          </a:p>
          <a:p>
            <a:endParaRPr lang="zh-TW" alt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不完整態</a:t>
            </a:r>
            <a:r>
              <a:rPr lang="zh-TW" altLang="en-US" dirty="0" smtClean="0"/>
              <a:t>樣</a:t>
            </a:r>
            <a:endParaRPr lang="zh-TW" altLang="en-US" dirty="0"/>
          </a:p>
        </p:txBody>
      </p:sp>
      <p:sp>
        <p:nvSpPr>
          <p:cNvPr id="3" name="內容版面配置區 2"/>
          <p:cNvSpPr>
            <a:spLocks noGrp="1"/>
          </p:cNvSpPr>
          <p:nvPr>
            <p:ph idx="1"/>
          </p:nvPr>
        </p:nvSpPr>
        <p:spPr/>
        <p:txBody>
          <a:bodyPr/>
          <a:lstStyle/>
          <a:p>
            <a:pPr>
              <a:lnSpc>
                <a:spcPct val="120000"/>
              </a:lnSpc>
            </a:pPr>
            <a:r>
              <a:rPr lang="en-US" altLang="zh-TW" dirty="0"/>
              <a:t>7.IEP</a:t>
            </a:r>
            <a:r>
              <a:rPr lang="zh-TW" altLang="en-US" dirty="0"/>
              <a:t>期末檢討會與期初</a:t>
            </a:r>
            <a:r>
              <a:rPr lang="en-US" altLang="zh-TW" dirty="0"/>
              <a:t>IEP</a:t>
            </a:r>
            <a:r>
              <a:rPr lang="zh-TW" altLang="en-US" dirty="0"/>
              <a:t>會議一起召開，卻無</a:t>
            </a:r>
            <a:r>
              <a:rPr lang="en-US" altLang="zh-TW" dirty="0"/>
              <a:t>IEP</a:t>
            </a:r>
            <a:r>
              <a:rPr lang="zh-TW" altLang="en-US" dirty="0"/>
              <a:t>所需具備之內涵</a:t>
            </a:r>
            <a:r>
              <a:rPr lang="zh-TW" altLang="en-US" dirty="0" smtClean="0"/>
              <a:t>。</a:t>
            </a:r>
            <a:endParaRPr lang="en-US" altLang="zh-TW" dirty="0" smtClean="0"/>
          </a:p>
          <a:p>
            <a:pPr>
              <a:lnSpc>
                <a:spcPct val="120000"/>
              </a:lnSpc>
            </a:pPr>
            <a:r>
              <a:rPr lang="en-US" altLang="zh-TW" dirty="0" smtClean="0"/>
              <a:t>(</a:t>
            </a:r>
            <a:r>
              <a:rPr lang="zh-TW" altLang="en-US" dirty="0"/>
              <a:t>須依特教法施行</a:t>
            </a:r>
            <a:r>
              <a:rPr lang="zh-TW" altLang="en-US" dirty="0" smtClean="0"/>
              <a:t>細則</a:t>
            </a:r>
            <a:r>
              <a:rPr lang="zh-TW" altLang="en-US" dirty="0"/>
              <a:t>第九條</a:t>
            </a:r>
            <a:r>
              <a:rPr lang="en-US" altLang="zh-TW" dirty="0" smtClean="0"/>
              <a:t>102.07.12)</a:t>
            </a:r>
          </a:p>
          <a:p>
            <a:pPr>
              <a:lnSpc>
                <a:spcPct val="120000"/>
              </a:lnSpc>
            </a:pPr>
            <a:r>
              <a:rPr lang="zh-TW" altLang="en-US" dirty="0"/>
              <a:t>本法第二十八條所稱個別化教育計畫，指運用團隊合作方式，針對身心</a:t>
            </a:r>
            <a:r>
              <a:rPr lang="zh-TW" altLang="en-US" dirty="0" smtClean="0"/>
              <a:t>障礙</a:t>
            </a:r>
            <a:r>
              <a:rPr lang="zh-TW" altLang="en-US" dirty="0"/>
              <a:t>學生個別特性所訂定之特殊教育及相關服務計畫</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20000"/>
              </a:lnSpc>
            </a:pPr>
            <a:r>
              <a:rPr lang="zh-TW" altLang="en-US" dirty="0"/>
              <a:t>其內容包括下列</a:t>
            </a:r>
            <a:r>
              <a:rPr lang="zh-TW" altLang="en-US" dirty="0" smtClean="0"/>
              <a:t>事項：</a:t>
            </a:r>
            <a:r>
              <a:rPr lang="zh-TW" altLang="en-US" dirty="0"/>
              <a:t/>
            </a:r>
            <a:br>
              <a:rPr lang="zh-TW" altLang="en-US" dirty="0"/>
            </a:br>
            <a:r>
              <a:rPr lang="zh-TW" altLang="en-US" dirty="0"/>
              <a:t>一、學生能力現況、家庭狀況及需求評估。</a:t>
            </a:r>
            <a:br>
              <a:rPr lang="zh-TW" altLang="en-US" dirty="0"/>
            </a:br>
            <a:r>
              <a:rPr lang="zh-TW" altLang="en-US" dirty="0"/>
              <a:t>二、學生所需特殊教育、相關服務及支持策略。</a:t>
            </a:r>
            <a:br>
              <a:rPr lang="zh-TW" altLang="en-US" dirty="0"/>
            </a:br>
            <a:r>
              <a:rPr lang="zh-TW" altLang="en-US" dirty="0"/>
              <a:t>三、學年與學期教育目標、達成學期教育目標</a:t>
            </a:r>
            <a:r>
              <a:rPr lang="zh-TW" altLang="en-US" dirty="0" smtClean="0"/>
              <a:t>之</a:t>
            </a:r>
            <a:endParaRPr lang="en-US" altLang="zh-TW" dirty="0" smtClean="0"/>
          </a:p>
          <a:p>
            <a:pPr>
              <a:lnSpc>
                <a:spcPct val="120000"/>
              </a:lnSpc>
            </a:pPr>
            <a:r>
              <a:rPr lang="zh-TW" altLang="en-US" dirty="0"/>
              <a:t> </a:t>
            </a:r>
            <a:r>
              <a:rPr lang="zh-TW" altLang="en-US" dirty="0" smtClean="0"/>
              <a:t>      評量</a:t>
            </a:r>
            <a:r>
              <a:rPr lang="zh-TW" altLang="en-US" dirty="0"/>
              <a:t>方式、日期及標準。</a:t>
            </a:r>
            <a:br>
              <a:rPr lang="zh-TW" altLang="en-US" dirty="0"/>
            </a:br>
            <a:r>
              <a:rPr lang="zh-TW" altLang="en-US" dirty="0"/>
              <a:t>四、具情緒與行為問題學生所需之行為功能</a:t>
            </a:r>
            <a:r>
              <a:rPr lang="zh-TW" altLang="en-US" dirty="0" smtClean="0"/>
              <a:t>介入</a:t>
            </a:r>
            <a:endParaRPr lang="en-US" altLang="zh-TW" dirty="0" smtClean="0"/>
          </a:p>
          <a:p>
            <a:pPr>
              <a:lnSpc>
                <a:spcPct val="120000"/>
              </a:lnSpc>
            </a:pPr>
            <a:r>
              <a:rPr lang="zh-TW" altLang="en-US" dirty="0"/>
              <a:t> </a:t>
            </a:r>
            <a:r>
              <a:rPr lang="zh-TW" altLang="en-US" dirty="0" smtClean="0"/>
              <a:t>      方案</a:t>
            </a:r>
            <a:r>
              <a:rPr lang="zh-TW" altLang="en-US" dirty="0"/>
              <a:t>及行政支援。</a:t>
            </a:r>
            <a:br>
              <a:rPr lang="zh-TW" altLang="en-US" dirty="0"/>
            </a:br>
            <a:r>
              <a:rPr lang="zh-TW" altLang="en-US" dirty="0"/>
              <a:t>五、學生之轉銜輔導及服務內容。</a:t>
            </a:r>
            <a:br>
              <a:rPr lang="zh-TW" altLang="en-US" dirty="0"/>
            </a:br>
            <a:endParaRPr lang="en-US" altLang="zh-TW"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4D9FB4-79A8-405C-AFA6-1C1DAEF9942B}"/>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28A0B773-5748-43CF-84CB-05CD2B7C55C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7" name="矩形 6">
            <a:extLst>
              <a:ext uri="{FF2B5EF4-FFF2-40B4-BE49-F238E27FC236}">
                <a16:creationId xmlns:a16="http://schemas.microsoft.com/office/drawing/2014/main" id="{BAAB40BF-DD01-46E2-AF51-1573FD951334}"/>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參、訂定背景與目的</a:t>
            </a:r>
            <a:endParaRPr lang="zh-CN" altLang="en-US" sz="1138" dirty="0">
              <a:solidFill>
                <a:schemeClr val="bg1"/>
              </a:solidFill>
              <a:latin typeface="+mj-ea"/>
              <a:ea typeface="+mj-ea"/>
            </a:endParaRPr>
          </a:p>
        </p:txBody>
      </p:sp>
      <p:sp>
        <p:nvSpPr>
          <p:cNvPr id="8" name="矩形 7">
            <a:extLst>
              <a:ext uri="{FF2B5EF4-FFF2-40B4-BE49-F238E27FC236}">
                <a16:creationId xmlns:a16="http://schemas.microsoft.com/office/drawing/2014/main" id="{289EA218-838B-4A97-A595-6EF66298CC6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6" name="手繪多邊形 5"/>
          <p:cNvSpPr/>
          <p:nvPr/>
        </p:nvSpPr>
        <p:spPr>
          <a:xfrm>
            <a:off x="251520" y="1722356"/>
            <a:ext cx="8712968" cy="1418612"/>
          </a:xfrm>
          <a:custGeom>
            <a:avLst/>
            <a:gdLst>
              <a:gd name="connsiteX0" fmla="*/ 0 w 2212228"/>
              <a:gd name="connsiteY0" fmla="*/ 186240 h 1117416"/>
              <a:gd name="connsiteX1" fmla="*/ 186240 w 2212228"/>
              <a:gd name="connsiteY1" fmla="*/ 0 h 1117416"/>
              <a:gd name="connsiteX2" fmla="*/ 2025988 w 2212228"/>
              <a:gd name="connsiteY2" fmla="*/ 0 h 1117416"/>
              <a:gd name="connsiteX3" fmla="*/ 2212228 w 2212228"/>
              <a:gd name="connsiteY3" fmla="*/ 186240 h 1117416"/>
              <a:gd name="connsiteX4" fmla="*/ 2212228 w 2212228"/>
              <a:gd name="connsiteY4" fmla="*/ 931176 h 1117416"/>
              <a:gd name="connsiteX5" fmla="*/ 2025988 w 2212228"/>
              <a:gd name="connsiteY5" fmla="*/ 1117416 h 1117416"/>
              <a:gd name="connsiteX6" fmla="*/ 186240 w 2212228"/>
              <a:gd name="connsiteY6" fmla="*/ 1117416 h 1117416"/>
              <a:gd name="connsiteX7" fmla="*/ 0 w 2212228"/>
              <a:gd name="connsiteY7" fmla="*/ 931176 h 1117416"/>
              <a:gd name="connsiteX8" fmla="*/ 0 w 2212228"/>
              <a:gd name="connsiteY8" fmla="*/ 186240 h 11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28" h="1117416">
                <a:moveTo>
                  <a:pt x="0" y="186240"/>
                </a:moveTo>
                <a:cubicBezTo>
                  <a:pt x="0" y="83382"/>
                  <a:pt x="83382" y="0"/>
                  <a:pt x="186240" y="0"/>
                </a:cubicBezTo>
                <a:lnTo>
                  <a:pt x="2025988" y="0"/>
                </a:lnTo>
                <a:cubicBezTo>
                  <a:pt x="2128846" y="0"/>
                  <a:pt x="2212228" y="83382"/>
                  <a:pt x="2212228" y="186240"/>
                </a:cubicBezTo>
                <a:lnTo>
                  <a:pt x="2212228" y="931176"/>
                </a:lnTo>
                <a:cubicBezTo>
                  <a:pt x="2212228" y="1034034"/>
                  <a:pt x="2128846" y="1117416"/>
                  <a:pt x="2025988" y="1117416"/>
                </a:cubicBezTo>
                <a:lnTo>
                  <a:pt x="186240" y="1117416"/>
                </a:lnTo>
                <a:cubicBezTo>
                  <a:pt x="83382" y="1117416"/>
                  <a:pt x="0" y="1034034"/>
                  <a:pt x="0" y="931176"/>
                </a:cubicBezTo>
                <a:lnTo>
                  <a:pt x="0" y="186240"/>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1228" tIns="107888" rIns="161228" bIns="107888" numCol="1" spcCol="1270" anchor="ctr" anchorCtr="0">
            <a:noAutofit/>
          </a:bodyPr>
          <a:lstStyle/>
          <a:p>
            <a:pPr lvl="0" algn="ctr" defTabSz="1244600">
              <a:lnSpc>
                <a:spcPct val="90000"/>
              </a:lnSpc>
              <a:spcBef>
                <a:spcPct val="0"/>
              </a:spcBef>
              <a:spcAft>
                <a:spcPct val="35000"/>
              </a:spcAft>
            </a:pPr>
            <a:r>
              <a:rPr lang="zh-TW" altLang="en-US" sz="3200" b="1" kern="1200" dirty="0">
                <a:solidFill>
                  <a:srgbClr val="0070C0"/>
                </a:solidFill>
              </a:rPr>
              <a:t>適用對象</a:t>
            </a:r>
            <a:endParaRPr lang="en-US" altLang="zh-TW" sz="3200" b="1" kern="1200" dirty="0">
              <a:solidFill>
                <a:srgbClr val="0070C0"/>
              </a:solidFill>
            </a:endParaRPr>
          </a:p>
          <a:p>
            <a:pPr lvl="0" algn="ctr" defTabSz="1244600">
              <a:lnSpc>
                <a:spcPct val="90000"/>
              </a:lnSpc>
              <a:spcBef>
                <a:spcPct val="0"/>
              </a:spcBef>
              <a:spcAft>
                <a:spcPct val="35000"/>
              </a:spcAft>
            </a:pPr>
            <a:endParaRPr lang="zh-TW" altLang="en-US" sz="2800" kern="1200" dirty="0">
              <a:solidFill>
                <a:schemeClr val="tx1"/>
              </a:solidFill>
            </a:endParaRPr>
          </a:p>
        </p:txBody>
      </p:sp>
      <p:sp>
        <p:nvSpPr>
          <p:cNvPr id="14" name="手繪多邊形 10">
            <a:extLst>
              <a:ext uri="{FF2B5EF4-FFF2-40B4-BE49-F238E27FC236}">
                <a16:creationId xmlns:a16="http://schemas.microsoft.com/office/drawing/2014/main" id="{0F207E47-FA76-4862-AABA-D44A0BCB2EA2}"/>
              </a:ext>
            </a:extLst>
          </p:cNvPr>
          <p:cNvSpPr/>
          <p:nvPr/>
        </p:nvSpPr>
        <p:spPr>
          <a:xfrm>
            <a:off x="292746" y="3368338"/>
            <a:ext cx="8671742" cy="1572830"/>
          </a:xfrm>
          <a:custGeom>
            <a:avLst/>
            <a:gdLst>
              <a:gd name="connsiteX0" fmla="*/ 0 w 2212228"/>
              <a:gd name="connsiteY0" fmla="*/ 186240 h 1117416"/>
              <a:gd name="connsiteX1" fmla="*/ 186240 w 2212228"/>
              <a:gd name="connsiteY1" fmla="*/ 0 h 1117416"/>
              <a:gd name="connsiteX2" fmla="*/ 2025988 w 2212228"/>
              <a:gd name="connsiteY2" fmla="*/ 0 h 1117416"/>
              <a:gd name="connsiteX3" fmla="*/ 2212228 w 2212228"/>
              <a:gd name="connsiteY3" fmla="*/ 186240 h 1117416"/>
              <a:gd name="connsiteX4" fmla="*/ 2212228 w 2212228"/>
              <a:gd name="connsiteY4" fmla="*/ 931176 h 1117416"/>
              <a:gd name="connsiteX5" fmla="*/ 2025988 w 2212228"/>
              <a:gd name="connsiteY5" fmla="*/ 1117416 h 1117416"/>
              <a:gd name="connsiteX6" fmla="*/ 186240 w 2212228"/>
              <a:gd name="connsiteY6" fmla="*/ 1117416 h 1117416"/>
              <a:gd name="connsiteX7" fmla="*/ 0 w 2212228"/>
              <a:gd name="connsiteY7" fmla="*/ 931176 h 1117416"/>
              <a:gd name="connsiteX8" fmla="*/ 0 w 2212228"/>
              <a:gd name="connsiteY8" fmla="*/ 186240 h 11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28" h="1117416">
                <a:moveTo>
                  <a:pt x="0" y="186240"/>
                </a:moveTo>
                <a:cubicBezTo>
                  <a:pt x="0" y="83382"/>
                  <a:pt x="83382" y="0"/>
                  <a:pt x="186240" y="0"/>
                </a:cubicBezTo>
                <a:lnTo>
                  <a:pt x="2025988" y="0"/>
                </a:lnTo>
                <a:cubicBezTo>
                  <a:pt x="2128846" y="0"/>
                  <a:pt x="2212228" y="83382"/>
                  <a:pt x="2212228" y="186240"/>
                </a:cubicBezTo>
                <a:lnTo>
                  <a:pt x="2212228" y="931176"/>
                </a:lnTo>
                <a:cubicBezTo>
                  <a:pt x="2212228" y="1034034"/>
                  <a:pt x="2128846" y="1117416"/>
                  <a:pt x="2025988" y="1117416"/>
                </a:cubicBezTo>
                <a:lnTo>
                  <a:pt x="186240" y="1117416"/>
                </a:lnTo>
                <a:cubicBezTo>
                  <a:pt x="83382" y="1117416"/>
                  <a:pt x="0" y="1034034"/>
                  <a:pt x="0" y="931176"/>
                </a:cubicBezTo>
                <a:lnTo>
                  <a:pt x="0" y="186240"/>
                </a:lnTo>
                <a:close/>
              </a:path>
            </a:pathLst>
          </a:custGeom>
          <a:solidFill>
            <a:srgbClr val="FFE1E1"/>
          </a:solidFill>
        </p:spPr>
        <p:style>
          <a:lnRef idx="2">
            <a:schemeClr val="lt1">
              <a:hueOff val="0"/>
              <a:satOff val="0"/>
              <a:lumOff val="0"/>
              <a:alphaOff val="0"/>
            </a:schemeClr>
          </a:lnRef>
          <a:fillRef idx="1">
            <a:scrgbClr r="0" g="0" b="0"/>
          </a:fillRef>
          <a:effectRef idx="0">
            <a:schemeClr val="accent2">
              <a:hueOff val="-7200000"/>
              <a:satOff val="-25001"/>
              <a:lumOff val="30001"/>
              <a:alphaOff val="0"/>
            </a:schemeClr>
          </a:effectRef>
          <a:fontRef idx="minor">
            <a:schemeClr val="lt1"/>
          </a:fontRef>
        </p:style>
        <p:txBody>
          <a:bodyPr spcFirstLastPara="0" vert="horz" wrap="square" lIns="161228" tIns="107888" rIns="161228" bIns="107888" numCol="1" spcCol="1270" anchor="ctr" anchorCtr="0">
            <a:noAutofit/>
          </a:bodyPr>
          <a:lstStyle/>
          <a:p>
            <a:pPr algn="ctr" defTabSz="1244600">
              <a:lnSpc>
                <a:spcPct val="90000"/>
              </a:lnSpc>
              <a:spcAft>
                <a:spcPct val="35000"/>
              </a:spcAft>
            </a:pPr>
            <a:r>
              <a:rPr lang="zh-TW" altLang="en-US" sz="3200" b="1" dirty="0">
                <a:solidFill>
                  <a:srgbClr val="0070C0"/>
                </a:solidFill>
              </a:rPr>
              <a:t>身心障礙者權利公約</a:t>
            </a:r>
            <a:r>
              <a:rPr lang="en-US" altLang="zh-TW" sz="3200" b="1" dirty="0">
                <a:solidFill>
                  <a:srgbClr val="0070C0"/>
                </a:solidFill>
              </a:rPr>
              <a:t>(CRPD)</a:t>
            </a:r>
          </a:p>
          <a:p>
            <a:pPr lvl="0" algn="ctr" defTabSz="1244600">
              <a:lnSpc>
                <a:spcPct val="90000"/>
              </a:lnSpc>
              <a:spcAft>
                <a:spcPct val="35000"/>
              </a:spcAft>
            </a:pPr>
            <a:r>
              <a:rPr lang="zh-TW" altLang="en-US" sz="2800" dirty="0">
                <a:solidFill>
                  <a:schemeClr val="tx1"/>
                </a:solidFill>
              </a:rPr>
              <a:t>  </a:t>
            </a:r>
          </a:p>
        </p:txBody>
      </p:sp>
      <p:sp>
        <p:nvSpPr>
          <p:cNvPr id="34" name="矩形 33">
            <a:extLst>
              <a:ext uri="{FF2B5EF4-FFF2-40B4-BE49-F238E27FC236}">
                <a16:creationId xmlns:a16="http://schemas.microsoft.com/office/drawing/2014/main" id="{13252D50-AFF1-474E-97A6-1700ED66588F}"/>
              </a:ext>
            </a:extLst>
          </p:cNvPr>
          <p:cNvSpPr/>
          <p:nvPr/>
        </p:nvSpPr>
        <p:spPr bwMode="auto">
          <a:xfrm>
            <a:off x="827792" y="2564904"/>
            <a:ext cx="1872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a:extLst>
              <a:ext uri="{FF2B5EF4-FFF2-40B4-BE49-F238E27FC236}">
                <a16:creationId xmlns:a16="http://schemas.microsoft.com/office/drawing/2014/main" id="{43095316-6C5E-4E4B-A99F-18C904F0020B}"/>
              </a:ext>
            </a:extLst>
          </p:cNvPr>
          <p:cNvSpPr/>
          <p:nvPr/>
        </p:nvSpPr>
        <p:spPr bwMode="auto">
          <a:xfrm>
            <a:off x="3204056" y="2564904"/>
            <a:ext cx="1872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a:extLst>
              <a:ext uri="{FF2B5EF4-FFF2-40B4-BE49-F238E27FC236}">
                <a16:creationId xmlns:a16="http://schemas.microsoft.com/office/drawing/2014/main" id="{23C7CC5F-3DC8-4FD7-B5FD-4B6AB269B560}"/>
              </a:ext>
            </a:extLst>
          </p:cNvPr>
          <p:cNvSpPr/>
          <p:nvPr/>
        </p:nvSpPr>
        <p:spPr bwMode="auto">
          <a:xfrm>
            <a:off x="5580112" y="2564904"/>
            <a:ext cx="3060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 name="矩形 1">
            <a:extLst>
              <a:ext uri="{FF2B5EF4-FFF2-40B4-BE49-F238E27FC236}">
                <a16:creationId xmlns:a16="http://schemas.microsoft.com/office/drawing/2014/main" id="{0759012C-DD47-47BC-8194-527A2069C04D}"/>
              </a:ext>
            </a:extLst>
          </p:cNvPr>
          <p:cNvSpPr/>
          <p:nvPr/>
        </p:nvSpPr>
        <p:spPr>
          <a:xfrm>
            <a:off x="701415" y="2463279"/>
            <a:ext cx="8136904" cy="461665"/>
          </a:xfrm>
          <a:prstGeom prst="rect">
            <a:avLst/>
          </a:prstGeom>
        </p:spPr>
        <p:txBody>
          <a:bodyPr wrap="square">
            <a:spAutoFit/>
          </a:bodyPr>
          <a:lstStyle/>
          <a:p>
            <a:pPr>
              <a:spcAft>
                <a:spcPts val="0"/>
              </a:spcAft>
            </a:pPr>
            <a:r>
              <a:rPr lang="zh-TW" altLang="zh-TW" sz="2400" u="dbl" kern="100" dirty="0">
                <a:latin typeface="Times New Roman" panose="02020603050405020304" pitchFamily="18" charset="0"/>
                <a:ea typeface="標楷體" panose="03000509000000000000" pitchFamily="65" charset="-120"/>
              </a:rPr>
              <a:t>身心障礙</a:t>
            </a:r>
            <a:r>
              <a:rPr lang="zh-TW" altLang="en-US" sz="2400" u="dbl" kern="100" dirty="0">
                <a:latin typeface="Times New Roman" panose="02020603050405020304" pitchFamily="18" charset="0"/>
                <a:ea typeface="標楷體" panose="03000509000000000000" pitchFamily="65" charset="-120"/>
              </a:rPr>
              <a:t>學生       </a:t>
            </a:r>
            <a:r>
              <a:rPr lang="zh-TW" altLang="zh-TW" sz="2400" u="dbl" kern="100" dirty="0">
                <a:latin typeface="Times New Roman" panose="02020603050405020304" pitchFamily="18" charset="0"/>
                <a:ea typeface="標楷體" panose="03000509000000000000" pitchFamily="65" charset="-120"/>
              </a:rPr>
              <a:t>資賦優異學生</a:t>
            </a:r>
            <a:r>
              <a:rPr lang="zh-TW" altLang="en-US" sz="2400" u="dbl" kern="100" dirty="0">
                <a:latin typeface="Times New Roman" panose="02020603050405020304" pitchFamily="18" charset="0"/>
                <a:ea typeface="標楷體" panose="03000509000000000000" pitchFamily="65" charset="-120"/>
              </a:rPr>
              <a:t>        </a:t>
            </a:r>
            <a:r>
              <a:rPr lang="zh-TW" altLang="zh-TW" sz="2400" u="dbl" kern="100" dirty="0">
                <a:latin typeface="Times New Roman" panose="02020603050405020304" pitchFamily="18" charset="0"/>
                <a:ea typeface="標楷體" panose="03000509000000000000" pitchFamily="65" charset="-120"/>
              </a:rPr>
              <a:t>身心障礙資賦優異學生</a:t>
            </a:r>
            <a:endParaRPr lang="zh-TW" altLang="zh-TW" sz="2400" kern="100" dirty="0">
              <a:latin typeface="Times New Roman" panose="02020603050405020304" pitchFamily="18" charset="0"/>
            </a:endParaRPr>
          </a:p>
        </p:txBody>
      </p:sp>
      <p:sp>
        <p:nvSpPr>
          <p:cNvPr id="32" name="矩形 31">
            <a:extLst>
              <a:ext uri="{FF2B5EF4-FFF2-40B4-BE49-F238E27FC236}">
                <a16:creationId xmlns:a16="http://schemas.microsoft.com/office/drawing/2014/main" id="{914086E9-DA69-4F70-9732-1D80273FB1D4}"/>
              </a:ext>
            </a:extLst>
          </p:cNvPr>
          <p:cNvSpPr/>
          <p:nvPr/>
        </p:nvSpPr>
        <p:spPr bwMode="auto">
          <a:xfrm>
            <a:off x="1250130" y="4354400"/>
            <a:ext cx="1440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dirty="0"/>
          </a:p>
        </p:txBody>
      </p:sp>
      <p:sp>
        <p:nvSpPr>
          <p:cNvPr id="33" name="矩形 32">
            <a:extLst>
              <a:ext uri="{FF2B5EF4-FFF2-40B4-BE49-F238E27FC236}">
                <a16:creationId xmlns:a16="http://schemas.microsoft.com/office/drawing/2014/main" id="{FA202B2A-9597-4166-896E-8323CDDB1859}"/>
              </a:ext>
            </a:extLst>
          </p:cNvPr>
          <p:cNvSpPr/>
          <p:nvPr/>
        </p:nvSpPr>
        <p:spPr bwMode="auto">
          <a:xfrm>
            <a:off x="3563888" y="4354400"/>
            <a:ext cx="1440000" cy="320188"/>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5" name="手繪多邊形 10">
            <a:extLst>
              <a:ext uri="{FF2B5EF4-FFF2-40B4-BE49-F238E27FC236}">
                <a16:creationId xmlns:a16="http://schemas.microsoft.com/office/drawing/2014/main" id="{AAF8BB3D-B591-4F9E-AACC-ECCC33070D30}"/>
              </a:ext>
            </a:extLst>
          </p:cNvPr>
          <p:cNvSpPr/>
          <p:nvPr/>
        </p:nvSpPr>
        <p:spPr>
          <a:xfrm>
            <a:off x="292746" y="5168538"/>
            <a:ext cx="8671742" cy="1212790"/>
          </a:xfrm>
          <a:custGeom>
            <a:avLst/>
            <a:gdLst>
              <a:gd name="connsiteX0" fmla="*/ 0 w 2212228"/>
              <a:gd name="connsiteY0" fmla="*/ 186240 h 1117416"/>
              <a:gd name="connsiteX1" fmla="*/ 186240 w 2212228"/>
              <a:gd name="connsiteY1" fmla="*/ 0 h 1117416"/>
              <a:gd name="connsiteX2" fmla="*/ 2025988 w 2212228"/>
              <a:gd name="connsiteY2" fmla="*/ 0 h 1117416"/>
              <a:gd name="connsiteX3" fmla="*/ 2212228 w 2212228"/>
              <a:gd name="connsiteY3" fmla="*/ 186240 h 1117416"/>
              <a:gd name="connsiteX4" fmla="*/ 2212228 w 2212228"/>
              <a:gd name="connsiteY4" fmla="*/ 931176 h 1117416"/>
              <a:gd name="connsiteX5" fmla="*/ 2025988 w 2212228"/>
              <a:gd name="connsiteY5" fmla="*/ 1117416 h 1117416"/>
              <a:gd name="connsiteX6" fmla="*/ 186240 w 2212228"/>
              <a:gd name="connsiteY6" fmla="*/ 1117416 h 1117416"/>
              <a:gd name="connsiteX7" fmla="*/ 0 w 2212228"/>
              <a:gd name="connsiteY7" fmla="*/ 931176 h 1117416"/>
              <a:gd name="connsiteX8" fmla="*/ 0 w 2212228"/>
              <a:gd name="connsiteY8" fmla="*/ 186240 h 111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228" h="1117416">
                <a:moveTo>
                  <a:pt x="0" y="186240"/>
                </a:moveTo>
                <a:cubicBezTo>
                  <a:pt x="0" y="83382"/>
                  <a:pt x="83382" y="0"/>
                  <a:pt x="186240" y="0"/>
                </a:cubicBezTo>
                <a:lnTo>
                  <a:pt x="2025988" y="0"/>
                </a:lnTo>
                <a:cubicBezTo>
                  <a:pt x="2128846" y="0"/>
                  <a:pt x="2212228" y="83382"/>
                  <a:pt x="2212228" y="186240"/>
                </a:cubicBezTo>
                <a:lnTo>
                  <a:pt x="2212228" y="931176"/>
                </a:lnTo>
                <a:cubicBezTo>
                  <a:pt x="2212228" y="1034034"/>
                  <a:pt x="2128846" y="1117416"/>
                  <a:pt x="2025988" y="1117416"/>
                </a:cubicBezTo>
                <a:lnTo>
                  <a:pt x="186240" y="1117416"/>
                </a:lnTo>
                <a:cubicBezTo>
                  <a:pt x="83382" y="1117416"/>
                  <a:pt x="0" y="1034034"/>
                  <a:pt x="0" y="931176"/>
                </a:cubicBezTo>
                <a:lnTo>
                  <a:pt x="0" y="186240"/>
                </a:lnTo>
                <a:close/>
              </a:path>
            </a:pathLst>
          </a:custGeom>
          <a:solidFill>
            <a:srgbClr val="C9FFC9"/>
          </a:solidFill>
        </p:spPr>
        <p:style>
          <a:lnRef idx="2">
            <a:schemeClr val="lt1">
              <a:hueOff val="0"/>
              <a:satOff val="0"/>
              <a:lumOff val="0"/>
              <a:alphaOff val="0"/>
            </a:schemeClr>
          </a:lnRef>
          <a:fillRef idx="1">
            <a:scrgbClr r="0" g="0" b="0"/>
          </a:fillRef>
          <a:effectRef idx="0">
            <a:schemeClr val="accent2">
              <a:hueOff val="-7200000"/>
              <a:satOff val="-25001"/>
              <a:lumOff val="30001"/>
              <a:alphaOff val="0"/>
            </a:schemeClr>
          </a:effectRef>
          <a:fontRef idx="minor">
            <a:schemeClr val="lt1"/>
          </a:fontRef>
        </p:style>
        <p:txBody>
          <a:bodyPr spcFirstLastPara="0" vert="horz" wrap="square" lIns="161228" tIns="107888" rIns="161228" bIns="107888" numCol="1" spcCol="1270" anchor="ctr" anchorCtr="0">
            <a:noAutofit/>
          </a:bodyPr>
          <a:lstStyle/>
          <a:p>
            <a:pPr lvl="0" algn="ctr" defTabSz="1244600">
              <a:lnSpc>
                <a:spcPct val="90000"/>
              </a:lnSpc>
              <a:spcBef>
                <a:spcPct val="0"/>
              </a:spcBef>
              <a:spcAft>
                <a:spcPct val="35000"/>
              </a:spcAft>
            </a:pPr>
            <a:r>
              <a:rPr kumimoji="1" lang="en-US" altLang="zh-TW" sz="3200" kern="1200" dirty="0">
                <a:solidFill>
                  <a:srgbClr val="0070C0"/>
                </a:solidFill>
              </a:rPr>
              <a:t>IEP/IGP</a:t>
            </a:r>
            <a:r>
              <a:rPr lang="zh-TW" altLang="en-US" sz="3200" dirty="0">
                <a:solidFill>
                  <a:srgbClr val="0070C0"/>
                </a:solidFill>
              </a:rPr>
              <a:t>與</a:t>
            </a:r>
            <a:r>
              <a:rPr kumimoji="1" lang="zh-TW" sz="3200" kern="1200" dirty="0">
                <a:solidFill>
                  <a:srgbClr val="0070C0"/>
                </a:solidFill>
              </a:rPr>
              <a:t>課程</a:t>
            </a:r>
            <a:r>
              <a:rPr lang="zh-TW" altLang="en-US" sz="3200" dirty="0">
                <a:solidFill>
                  <a:srgbClr val="0070C0"/>
                </a:solidFill>
              </a:rPr>
              <a:t>規劃及</a:t>
            </a:r>
            <a:r>
              <a:rPr kumimoji="1" lang="zh-TW" sz="3200" kern="1200" dirty="0">
                <a:solidFill>
                  <a:srgbClr val="0070C0"/>
                </a:solidFill>
              </a:rPr>
              <a:t>調整</a:t>
            </a:r>
            <a:endParaRPr lang="zh-TW" sz="3200" kern="1200" dirty="0">
              <a:solidFill>
                <a:srgbClr val="0070C0"/>
              </a:solidFill>
            </a:endParaRPr>
          </a:p>
        </p:txBody>
      </p:sp>
      <p:sp>
        <p:nvSpPr>
          <p:cNvPr id="23" name="矩形 22">
            <a:extLst>
              <a:ext uri="{FF2B5EF4-FFF2-40B4-BE49-F238E27FC236}">
                <a16:creationId xmlns:a16="http://schemas.microsoft.com/office/drawing/2014/main" id="{C6CCE3B5-8D0D-4A5D-9789-F917BAE27CBF}"/>
              </a:ext>
            </a:extLst>
          </p:cNvPr>
          <p:cNvSpPr/>
          <p:nvPr/>
        </p:nvSpPr>
        <p:spPr bwMode="auto">
          <a:xfrm>
            <a:off x="5880520" y="4338376"/>
            <a:ext cx="2219872" cy="320189"/>
          </a:xfrm>
          <a:prstGeom prst="rect">
            <a:avLst/>
          </a:prstGeom>
          <a:solidFill>
            <a:srgbClr val="FFFF99"/>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dirty="0"/>
          </a:p>
        </p:txBody>
      </p:sp>
      <p:sp>
        <p:nvSpPr>
          <p:cNvPr id="22" name="矩形 21">
            <a:extLst>
              <a:ext uri="{FF2B5EF4-FFF2-40B4-BE49-F238E27FC236}">
                <a16:creationId xmlns:a16="http://schemas.microsoft.com/office/drawing/2014/main" id="{022D0288-FB17-4359-9CC1-C12BB65BE9E9}"/>
              </a:ext>
            </a:extLst>
          </p:cNvPr>
          <p:cNvSpPr/>
          <p:nvPr/>
        </p:nvSpPr>
        <p:spPr>
          <a:xfrm>
            <a:off x="1154992" y="4267638"/>
            <a:ext cx="7017408" cy="461665"/>
          </a:xfrm>
          <a:prstGeom prst="rect">
            <a:avLst/>
          </a:prstGeom>
        </p:spPr>
        <p:txBody>
          <a:bodyPr wrap="square">
            <a:spAutoFit/>
          </a:bodyPr>
          <a:lstStyle/>
          <a:p>
            <a:pPr>
              <a:spcAft>
                <a:spcPts val="0"/>
              </a:spcAft>
            </a:pPr>
            <a:r>
              <a:rPr lang="zh-TW" altLang="zh-TW" sz="2400" dirty="0">
                <a:solidFill>
                  <a:schemeClr val="dk1">
                    <a:hueOff val="0"/>
                    <a:satOff val="0"/>
                    <a:lumOff val="0"/>
                    <a:alphaOff val="0"/>
                  </a:schemeClr>
                </a:solidFill>
                <a:latin typeface="+mn-lt"/>
                <a:ea typeface="+mn-ea"/>
              </a:rPr>
              <a:t>合理調整</a:t>
            </a:r>
            <a:r>
              <a:rPr lang="zh-TW" altLang="en-US" sz="2400" dirty="0">
                <a:solidFill>
                  <a:schemeClr val="dk1">
                    <a:hueOff val="0"/>
                    <a:satOff val="0"/>
                    <a:lumOff val="0"/>
                    <a:alphaOff val="0"/>
                  </a:schemeClr>
                </a:solidFill>
                <a:latin typeface="+mn-lt"/>
                <a:ea typeface="+mn-ea"/>
              </a:rPr>
              <a:t>               </a:t>
            </a:r>
            <a:r>
              <a:rPr lang="zh-TW" altLang="zh-TW" sz="2400" dirty="0">
                <a:solidFill>
                  <a:schemeClr val="dk1">
                    <a:hueOff val="0"/>
                    <a:satOff val="0"/>
                    <a:lumOff val="0"/>
                    <a:alphaOff val="0"/>
                  </a:schemeClr>
                </a:solidFill>
                <a:latin typeface="+mn-lt"/>
                <a:ea typeface="+mn-ea"/>
              </a:rPr>
              <a:t>通用設計</a:t>
            </a:r>
            <a:r>
              <a:rPr lang="zh-TW" altLang="en-US" sz="2400" dirty="0">
                <a:solidFill>
                  <a:schemeClr val="dk1">
                    <a:hueOff val="0"/>
                    <a:satOff val="0"/>
                    <a:lumOff val="0"/>
                    <a:alphaOff val="0"/>
                  </a:schemeClr>
                </a:solidFill>
                <a:latin typeface="+mn-lt"/>
                <a:ea typeface="+mn-ea"/>
              </a:rPr>
              <a:t>              平等與不歧視            </a:t>
            </a:r>
            <a:endParaRPr lang="zh-TW" altLang="zh-TW" sz="2400" dirty="0">
              <a:solidFill>
                <a:schemeClr val="dk1">
                  <a:hueOff val="0"/>
                  <a:satOff val="0"/>
                  <a:lumOff val="0"/>
                  <a:alphaOff val="0"/>
                </a:schemeClr>
              </a:solidFill>
              <a:latin typeface="+mn-lt"/>
              <a:ea typeface="+mn-ea"/>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20000"/>
              </a:lnSpc>
            </a:pPr>
            <a:r>
              <a:rPr lang="zh-TW" altLang="en-US" dirty="0"/>
              <a:t>前項第五款所定轉銜輔導及服務，包括升學輔導、生活、就業、心理輔導、福利服務及其他相關專業服務等項目。</a:t>
            </a:r>
            <a:br>
              <a:rPr lang="zh-TW" altLang="en-US" dirty="0"/>
            </a:br>
            <a:r>
              <a:rPr lang="zh-TW" altLang="en-US" dirty="0"/>
              <a:t>參與訂定個別化教育計畫之人員，應包括學校行政人員、特殊教育及相關教師、學生家長</a:t>
            </a:r>
            <a:r>
              <a:rPr lang="zh-TW" altLang="en-US" dirty="0" smtClean="0"/>
              <a:t>；</a:t>
            </a:r>
            <a:endParaRPr lang="en-US" altLang="zh-TW" dirty="0" smtClean="0"/>
          </a:p>
          <a:p>
            <a:pPr>
              <a:lnSpc>
                <a:spcPct val="120000"/>
              </a:lnSpc>
            </a:pPr>
            <a:r>
              <a:rPr lang="zh-TW" altLang="en-US" dirty="0" smtClean="0"/>
              <a:t>必要</a:t>
            </a:r>
            <a:r>
              <a:rPr lang="zh-TW" altLang="en-US" dirty="0"/>
              <a:t>時，得邀請相關專業人員及學生本人參與，學生家長亦得邀請相關人員陪同。</a:t>
            </a:r>
            <a:endParaRPr lang="en-US" altLang="zh-TW" dirty="0"/>
          </a:p>
          <a:p>
            <a:endParaRPr lang="zh-TW"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特殊教育法第 </a:t>
            </a:r>
            <a:r>
              <a:rPr lang="en-US" altLang="zh-TW" dirty="0"/>
              <a:t>28-1 </a:t>
            </a:r>
            <a:r>
              <a:rPr lang="zh-TW" altLang="en-US" dirty="0" smtClean="0"/>
              <a:t>條</a:t>
            </a:r>
            <a:r>
              <a:rPr lang="en-US" altLang="zh-TW" dirty="0"/>
              <a:t>108.04.12</a:t>
            </a:r>
            <a:endParaRPr lang="zh-TW" altLang="en-US" dirty="0"/>
          </a:p>
        </p:txBody>
      </p:sp>
      <p:sp>
        <p:nvSpPr>
          <p:cNvPr id="3" name="內容版面配置區 2"/>
          <p:cNvSpPr>
            <a:spLocks noGrp="1"/>
          </p:cNvSpPr>
          <p:nvPr>
            <p:ph idx="1"/>
          </p:nvPr>
        </p:nvSpPr>
        <p:spPr/>
        <p:txBody>
          <a:bodyPr/>
          <a:lstStyle/>
          <a:p>
            <a:pPr>
              <a:lnSpc>
                <a:spcPct val="120000"/>
              </a:lnSpc>
            </a:pPr>
            <a:r>
              <a:rPr lang="zh-TW" altLang="en-US" dirty="0" smtClean="0"/>
              <a:t>為</a:t>
            </a:r>
            <a:r>
              <a:rPr lang="zh-TW" altLang="en-US" dirty="0"/>
              <a:t>增進前條團隊之特殊教育知能，以利訂定個別化教育計畫，各</a:t>
            </a:r>
            <a:r>
              <a:rPr lang="zh-TW" altLang="en-US" dirty="0" smtClean="0"/>
              <a:t>主管機關應</a:t>
            </a:r>
            <a:r>
              <a:rPr lang="zh-TW" altLang="en-US" dirty="0"/>
              <a:t>視所屬高級中等以下各教育階段學校身心障礙學生之障礙類別，</a:t>
            </a:r>
            <a:r>
              <a:rPr lang="zh-TW" altLang="en-US" b="1" u="sng" dirty="0"/>
              <a:t>加強</a:t>
            </a:r>
            <a:r>
              <a:rPr lang="zh-TW" altLang="en-US" b="1" u="sng" dirty="0" smtClean="0"/>
              <a:t>辦理</a:t>
            </a:r>
            <a:r>
              <a:rPr lang="zh-TW" altLang="en-US" b="1" u="sng" dirty="0"/>
              <a:t>普通班教師、特殊教育教師及相關人員之培訓及在職進修</a:t>
            </a:r>
            <a:r>
              <a:rPr lang="zh-TW" altLang="en-US" dirty="0"/>
              <a:t>，並提供</a:t>
            </a:r>
            <a:r>
              <a:rPr lang="zh-TW" altLang="en-US" dirty="0" smtClean="0"/>
              <a:t>相關支持</a:t>
            </a:r>
            <a:r>
              <a:rPr lang="zh-TW" altLang="en-US" dirty="0"/>
              <a:t>服務之</a:t>
            </a:r>
            <a:r>
              <a:rPr lang="zh-TW" altLang="en-US" dirty="0" smtClean="0"/>
              <a:t>協助。</a:t>
            </a:r>
            <a:endParaRPr lang="zh-TW" altLang="en-US" dirty="0"/>
          </a:p>
          <a:p>
            <a:pPr>
              <a:lnSpc>
                <a:spcPct val="120000"/>
              </a:lnSpc>
            </a:pPr>
            <a:endParaRPr lang="zh-TW" altLang="en-US" dirty="0"/>
          </a:p>
        </p:txBody>
      </p:sp>
    </p:spTree>
    <p:extLst>
      <p:ext uri="{BB962C8B-B14F-4D97-AF65-F5344CB8AC3E}">
        <p14:creationId xmlns:p14="http://schemas.microsoft.com/office/powerpoint/2010/main" val="159998055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特殊教育課程實施規範</a:t>
            </a:r>
            <a:endParaRPr lang="zh-TW" altLang="en-US" dirty="0"/>
          </a:p>
        </p:txBody>
      </p:sp>
      <p:sp>
        <p:nvSpPr>
          <p:cNvPr id="3" name="內容版面配置區 2"/>
          <p:cNvSpPr>
            <a:spLocks noGrp="1"/>
          </p:cNvSpPr>
          <p:nvPr>
            <p:ph idx="1"/>
          </p:nvPr>
        </p:nvSpPr>
        <p:spPr/>
        <p:txBody>
          <a:bodyPr/>
          <a:lstStyle/>
          <a:p>
            <a:pPr hangingPunct="0">
              <a:lnSpc>
                <a:spcPct val="120000"/>
              </a:lnSpc>
            </a:pPr>
            <a:r>
              <a:rPr lang="en-US" altLang="zh-TW" dirty="0"/>
              <a:t>4. </a:t>
            </a:r>
            <a:r>
              <a:rPr lang="zh-TW" altLang="zh-TW" dirty="0"/>
              <a:t>訂定過程</a:t>
            </a:r>
          </a:p>
          <a:p>
            <a:pPr hangingPunct="0">
              <a:lnSpc>
                <a:spcPct val="120000"/>
              </a:lnSpc>
            </a:pPr>
            <a:r>
              <a:rPr lang="zh-TW" altLang="zh-TW" dirty="0"/>
              <a:t>（</a:t>
            </a:r>
            <a:r>
              <a:rPr lang="en-US" altLang="zh-TW" dirty="0"/>
              <a:t>1</a:t>
            </a:r>
            <a:r>
              <a:rPr lang="zh-TW" altLang="zh-TW" dirty="0"/>
              <a:t>）個別化教育計畫必須以團隊合作方式進行評估，並成立個別化教育計畫小組，小組成員需於個別化教育計畫會議中依學生之個別特性訂定特殊教育及相關服務計畫</a:t>
            </a:r>
            <a:r>
              <a:rPr lang="zh-TW" altLang="zh-TW" dirty="0" smtClean="0"/>
              <a:t>。</a:t>
            </a:r>
            <a:endParaRPr lang="en-US" altLang="zh-TW" dirty="0" smtClean="0"/>
          </a:p>
          <a:p>
            <a:pPr hangingPunct="0"/>
            <a:endParaRPr lang="zh-TW" altLang="zh-TW"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20000"/>
              </a:lnSpc>
            </a:pPr>
            <a:r>
              <a:rPr lang="zh-TW" altLang="zh-TW" dirty="0"/>
              <a:t>（</a:t>
            </a:r>
            <a:r>
              <a:rPr lang="en-US" altLang="zh-TW" dirty="0"/>
              <a:t>2</a:t>
            </a:r>
            <a:r>
              <a:rPr lang="zh-TW" altLang="zh-TW" dirty="0"/>
              <a:t>）個別化教育計畫小組參與訂定之人員</a:t>
            </a:r>
            <a:r>
              <a:rPr lang="zh-TW" altLang="zh-TW" b="1" u="sng" dirty="0"/>
              <a:t>應包括</a:t>
            </a:r>
            <a:r>
              <a:rPr lang="zh-TW" altLang="zh-TW" dirty="0"/>
              <a:t>學校行政人員、特殊教育與相關教師、學生家長及</a:t>
            </a:r>
            <a:r>
              <a:rPr lang="zh-TW" altLang="zh-TW" b="1" u="sng" dirty="0"/>
              <a:t>學生本人</a:t>
            </a:r>
            <a:r>
              <a:rPr lang="zh-TW" altLang="zh-TW" dirty="0"/>
              <a:t>；必要時，得邀請相關專業人員參與，學生家長亦得邀請相關人員陪同</a:t>
            </a:r>
            <a:r>
              <a:rPr lang="zh-TW" altLang="zh-TW" dirty="0" smtClean="0"/>
              <a:t>。</a:t>
            </a:r>
            <a:endParaRPr lang="en-US" altLang="zh-TW" dirty="0" smtClean="0"/>
          </a:p>
          <a:p>
            <a:pPr>
              <a:lnSpc>
                <a:spcPct val="120000"/>
              </a:lnSpc>
            </a:pPr>
            <a:r>
              <a:rPr lang="zh-TW" altLang="zh-TW" dirty="0" smtClean="0"/>
              <a:t>學校</a:t>
            </a:r>
            <a:r>
              <a:rPr lang="zh-TW" altLang="zh-TW" dirty="0"/>
              <a:t>應確保身心障礙學生有權就所有影響其本人之事項自由表達意見，並獲得適合其身心障礙狀況及年齡之協助措施。</a:t>
            </a:r>
          </a:p>
          <a:p>
            <a:pPr>
              <a:lnSpc>
                <a:spcPct val="120000"/>
              </a:lnSpc>
            </a:pPr>
            <a:endParaRPr lang="zh-TW" altLang="en-US" dirty="0"/>
          </a:p>
        </p:txBody>
      </p:sp>
    </p:spTree>
    <p:extLst>
      <p:ext uri="{BB962C8B-B14F-4D97-AF65-F5344CB8AC3E}">
        <p14:creationId xmlns:p14="http://schemas.microsoft.com/office/powerpoint/2010/main" val="5354019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hangingPunct="0"/>
            <a:r>
              <a:rPr lang="en-US" altLang="zh-TW" dirty="0"/>
              <a:t>5. </a:t>
            </a:r>
            <a:r>
              <a:rPr lang="zh-TW" altLang="zh-TW" dirty="0"/>
              <a:t>行政程序</a:t>
            </a:r>
          </a:p>
          <a:p>
            <a:r>
              <a:rPr lang="zh-TW" altLang="zh-TW" dirty="0"/>
              <a:t>（</a:t>
            </a:r>
            <a:r>
              <a:rPr lang="en-US" altLang="zh-TW" dirty="0"/>
              <a:t>1</a:t>
            </a:r>
            <a:r>
              <a:rPr lang="zh-TW" altLang="zh-TW" dirty="0"/>
              <a:t>）須將身心障礙學生的課程規劃送學校</a:t>
            </a:r>
            <a:r>
              <a:rPr lang="zh-TW" altLang="zh-TW" dirty="0" smtClean="0"/>
              <a:t>特殊</a:t>
            </a:r>
            <a:endParaRPr lang="en-US" altLang="zh-TW" dirty="0" smtClean="0"/>
          </a:p>
          <a:p>
            <a:pPr hangingPunct="0"/>
            <a:r>
              <a:rPr lang="zh-TW" altLang="zh-TW" dirty="0"/>
              <a:t>教育推行委員會審議，融入學校課程計畫後，再送學校課程發展委員會通過並陳報各該主管機關備查。</a:t>
            </a:r>
          </a:p>
          <a:p>
            <a:pPr hangingPunct="0"/>
            <a:r>
              <a:rPr lang="zh-TW" altLang="zh-TW" dirty="0"/>
              <a:t>（</a:t>
            </a:r>
            <a:r>
              <a:rPr lang="en-US" altLang="zh-TW" dirty="0"/>
              <a:t>2</a:t>
            </a:r>
            <a:r>
              <a:rPr lang="zh-TW" altLang="zh-TW" dirty="0"/>
              <a:t>）個別化教育計畫需經家長同意後確實執行，若有意見得再召開個別化教育計畫會議修正；若仍有爭議時，應依據《特殊教育學生申訴服務辦法》，以書面向學校提起申訴。</a:t>
            </a:r>
          </a:p>
          <a:p>
            <a:endParaRPr lang="zh-TW" alt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a:t>（</a:t>
            </a:r>
            <a:r>
              <a:rPr lang="en-US" altLang="zh-TW" dirty="0"/>
              <a:t>3</a:t>
            </a:r>
            <a:r>
              <a:rPr lang="zh-TW" altLang="zh-TW" dirty="0"/>
              <a:t>）學生之個別化教育計畫經特殊教育推行委員會審議不通過達二次者，應再送主管機關審議。若主管機關認為該委員會不通過之決定係無理由者，學校應依該個別化教育計畫進行課程調整</a:t>
            </a:r>
            <a:r>
              <a:rPr lang="zh-TW" altLang="zh-TW" dirty="0" smtClean="0"/>
              <a:t>。</a:t>
            </a:r>
            <a:endParaRPr lang="zh-TW" altLang="zh-TW"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hangingPunct="0"/>
            <a:r>
              <a:rPr lang="en-US" altLang="zh-TW" dirty="0"/>
              <a:t>6. </a:t>
            </a:r>
            <a:r>
              <a:rPr lang="zh-TW" altLang="zh-TW" dirty="0"/>
              <a:t>注意事項</a:t>
            </a:r>
          </a:p>
          <a:p>
            <a:r>
              <a:rPr lang="zh-TW" altLang="zh-TW" dirty="0"/>
              <a:t>（</a:t>
            </a:r>
            <a:r>
              <a:rPr lang="en-US" altLang="zh-TW" dirty="0"/>
              <a:t>1</a:t>
            </a:r>
            <a:r>
              <a:rPr lang="zh-TW" altLang="zh-TW" dirty="0"/>
              <a:t>）個別化教育計畫團隊進行評估時，需檢視調整措施能否符合相關之客觀標準，包括</a:t>
            </a:r>
            <a:endParaRPr lang="en-US" altLang="zh-TW" dirty="0"/>
          </a:p>
          <a:p>
            <a:r>
              <a:rPr lang="en-US" altLang="zh-TW" dirty="0"/>
              <a:t>a.</a:t>
            </a:r>
            <a:r>
              <a:rPr lang="zh-TW" altLang="zh-TW" dirty="0"/>
              <a:t>相關性：該調整措施與有效實現該名身心</a:t>
            </a:r>
            <a:r>
              <a:rPr lang="zh-TW" altLang="zh-TW" dirty="0" smtClean="0"/>
              <a:t>障礙</a:t>
            </a:r>
            <a:endParaRPr lang="en-US" altLang="zh-TW" dirty="0" smtClean="0"/>
          </a:p>
          <a:p>
            <a:r>
              <a:rPr lang="zh-TW" altLang="en-US" dirty="0"/>
              <a:t> </a:t>
            </a:r>
            <a:r>
              <a:rPr lang="zh-TW" altLang="en-US" dirty="0" smtClean="0"/>
              <a:t>                </a:t>
            </a:r>
            <a:r>
              <a:rPr lang="zh-TW" altLang="zh-TW" dirty="0" smtClean="0"/>
              <a:t>學生</a:t>
            </a:r>
            <a:r>
              <a:rPr lang="zh-TW" altLang="zh-TW" dirty="0"/>
              <a:t>權利之目的具相關性</a:t>
            </a:r>
            <a:r>
              <a:rPr lang="zh-TW" altLang="zh-TW" dirty="0" smtClean="0"/>
              <a:t>；</a:t>
            </a:r>
            <a:endParaRPr lang="en-US" altLang="zh-TW" dirty="0" smtClean="0"/>
          </a:p>
          <a:p>
            <a:r>
              <a:rPr lang="en-US" altLang="zh-TW" dirty="0"/>
              <a:t>b.</a:t>
            </a:r>
            <a:r>
              <a:rPr lang="zh-TW" altLang="zh-TW" dirty="0"/>
              <a:t>比例性：該調整措施與能為該名障礙者實現</a:t>
            </a:r>
            <a:r>
              <a:rPr lang="zh-TW" altLang="zh-TW" dirty="0" smtClean="0"/>
              <a:t>之</a:t>
            </a:r>
            <a:endParaRPr lang="en-US" altLang="zh-TW" dirty="0" smtClean="0"/>
          </a:p>
          <a:p>
            <a:r>
              <a:rPr lang="zh-TW" altLang="en-US" dirty="0"/>
              <a:t> </a:t>
            </a:r>
            <a:r>
              <a:rPr lang="zh-TW" altLang="en-US" dirty="0" smtClean="0"/>
              <a:t>                </a:t>
            </a:r>
            <a:r>
              <a:rPr lang="zh-TW" altLang="zh-TW" dirty="0" smtClean="0"/>
              <a:t>權利符合</a:t>
            </a:r>
            <a:r>
              <a:rPr lang="zh-TW" altLang="zh-TW" dirty="0"/>
              <a:t>比例；</a:t>
            </a:r>
            <a:endParaRPr lang="en-US" altLang="zh-TW" dirty="0"/>
          </a:p>
          <a:p>
            <a:endParaRPr lang="zh-TW" altLang="en-US" dirty="0"/>
          </a:p>
          <a:p>
            <a:endParaRPr lang="zh-TW" altLang="en-US" dirty="0"/>
          </a:p>
        </p:txBody>
      </p:sp>
    </p:spTree>
    <p:extLst>
      <p:ext uri="{BB962C8B-B14F-4D97-AF65-F5344CB8AC3E}">
        <p14:creationId xmlns:p14="http://schemas.microsoft.com/office/powerpoint/2010/main" val="1992338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79512" y="1417638"/>
            <a:ext cx="8964488" cy="4525963"/>
          </a:xfrm>
        </p:spPr>
        <p:txBody>
          <a:bodyPr/>
          <a:lstStyle/>
          <a:p>
            <a:r>
              <a:rPr lang="en-US" altLang="zh-TW" dirty="0" smtClean="0"/>
              <a:t>c</a:t>
            </a:r>
            <a:r>
              <a:rPr lang="en-US" altLang="zh-TW" dirty="0"/>
              <a:t>.</a:t>
            </a:r>
            <a:r>
              <a:rPr lang="zh-TW" altLang="zh-TW" dirty="0"/>
              <a:t>可能性：該調整措施在事實上與法律上可能</a:t>
            </a:r>
            <a:r>
              <a:rPr lang="zh-TW" altLang="zh-TW" dirty="0" smtClean="0"/>
              <a:t>做到</a:t>
            </a:r>
            <a:endParaRPr lang="en-US" altLang="zh-TW" dirty="0" smtClean="0"/>
          </a:p>
          <a:p>
            <a:r>
              <a:rPr lang="zh-TW" altLang="en-US" dirty="0"/>
              <a:t> </a:t>
            </a:r>
            <a:r>
              <a:rPr lang="zh-TW" altLang="en-US" dirty="0" smtClean="0"/>
              <a:t>             </a:t>
            </a:r>
            <a:r>
              <a:rPr lang="zh-TW" altLang="zh-TW" dirty="0" smtClean="0"/>
              <a:t>（</a:t>
            </a:r>
            <a:r>
              <a:rPr lang="zh-TW" altLang="zh-TW" dirty="0"/>
              <a:t>如：現行科技可以做到的調整措施），</a:t>
            </a:r>
            <a:r>
              <a:rPr lang="zh-TW" altLang="zh-TW" dirty="0" smtClean="0"/>
              <a:t>或</a:t>
            </a:r>
            <a:endParaRPr lang="en-US" altLang="zh-TW" dirty="0" smtClean="0"/>
          </a:p>
          <a:p>
            <a:r>
              <a:rPr lang="zh-TW" altLang="en-US" dirty="0"/>
              <a:t> </a:t>
            </a:r>
            <a:r>
              <a:rPr lang="zh-TW" altLang="en-US" dirty="0" smtClean="0"/>
              <a:t>               </a:t>
            </a:r>
            <a:r>
              <a:rPr lang="zh-TW" altLang="zh-TW" dirty="0" smtClean="0"/>
              <a:t>是</a:t>
            </a:r>
            <a:r>
              <a:rPr lang="zh-TW" altLang="zh-TW" dirty="0"/>
              <a:t>實現該調整措施不會違反現行法律</a:t>
            </a:r>
            <a:r>
              <a:rPr lang="zh-TW" altLang="zh-TW" dirty="0" smtClean="0"/>
              <a:t>；</a:t>
            </a:r>
            <a:endParaRPr lang="en-US" altLang="zh-TW" dirty="0" smtClean="0"/>
          </a:p>
          <a:p>
            <a:r>
              <a:rPr lang="en-US" altLang="zh-TW" dirty="0"/>
              <a:t>d.</a:t>
            </a:r>
            <a:r>
              <a:rPr lang="zh-TW" altLang="zh-TW" dirty="0"/>
              <a:t>財政上的可行性：窮盡可得的財政支援還是可以</a:t>
            </a:r>
            <a:r>
              <a:rPr lang="zh-TW" altLang="zh-TW" dirty="0" smtClean="0"/>
              <a:t>提</a:t>
            </a:r>
            <a:endParaRPr lang="en-US" altLang="zh-TW" dirty="0" smtClean="0"/>
          </a:p>
          <a:p>
            <a:r>
              <a:rPr lang="zh-TW" altLang="en-US" dirty="0"/>
              <a:t> </a:t>
            </a:r>
            <a:r>
              <a:rPr lang="zh-TW" altLang="en-US" dirty="0" smtClean="0"/>
              <a:t>               </a:t>
            </a:r>
            <a:r>
              <a:rPr lang="zh-TW" altLang="zh-TW" dirty="0" smtClean="0"/>
              <a:t>供；</a:t>
            </a:r>
            <a:endParaRPr lang="en-US" altLang="zh-TW" dirty="0" smtClean="0"/>
          </a:p>
          <a:p>
            <a:r>
              <a:rPr lang="en-US" altLang="zh-TW" dirty="0" smtClean="0"/>
              <a:t>e</a:t>
            </a:r>
            <a:r>
              <a:rPr lang="en-US" altLang="zh-TW" dirty="0"/>
              <a:t>.</a:t>
            </a:r>
            <a:r>
              <a:rPr lang="zh-TW" altLang="zh-TW" dirty="0"/>
              <a:t>經濟上的可行性：提供該調整措施不會危害義務</a:t>
            </a:r>
            <a:r>
              <a:rPr lang="zh-TW" altLang="zh-TW" dirty="0" smtClean="0"/>
              <a:t>承</a:t>
            </a:r>
            <a:endParaRPr lang="en-US" altLang="zh-TW" dirty="0" smtClean="0"/>
          </a:p>
          <a:p>
            <a:r>
              <a:rPr lang="zh-TW" altLang="en-US" dirty="0"/>
              <a:t> </a:t>
            </a:r>
            <a:r>
              <a:rPr lang="zh-TW" altLang="en-US" dirty="0" smtClean="0"/>
              <a:t>   </a:t>
            </a:r>
            <a:r>
              <a:rPr lang="zh-TW" altLang="en-US" dirty="0" smtClean="0"/>
              <a:t>      </a:t>
            </a:r>
            <a:r>
              <a:rPr lang="zh-TW" altLang="zh-TW" dirty="0" smtClean="0"/>
              <a:t>擔</a:t>
            </a:r>
            <a:r>
              <a:rPr lang="zh-TW" altLang="zh-TW" dirty="0"/>
              <a:t>方（如：學校）之營運與生存，或實質</a:t>
            </a:r>
            <a:r>
              <a:rPr lang="zh-TW" altLang="zh-TW" dirty="0" smtClean="0"/>
              <a:t>傷害</a:t>
            </a:r>
            <a:endParaRPr lang="en-US" altLang="zh-TW" dirty="0" smtClean="0"/>
          </a:p>
          <a:p>
            <a:r>
              <a:rPr lang="zh-TW" altLang="en-US" dirty="0"/>
              <a:t> </a:t>
            </a:r>
            <a:r>
              <a:rPr lang="zh-TW" altLang="en-US" dirty="0" smtClean="0"/>
              <a:t>         </a:t>
            </a:r>
            <a:r>
              <a:rPr lang="zh-TW" altLang="zh-TW" dirty="0" smtClean="0"/>
              <a:t>其核心</a:t>
            </a:r>
            <a:r>
              <a:rPr lang="zh-TW" altLang="zh-TW" dirty="0"/>
              <a:t>功能之執行。若學生所提出的調整措施</a:t>
            </a:r>
            <a:r>
              <a:rPr lang="zh-TW" altLang="zh-TW" dirty="0" smtClean="0"/>
              <a:t>，</a:t>
            </a:r>
            <a:r>
              <a:rPr lang="zh-TW" altLang="en-US" dirty="0" smtClean="0"/>
              <a:t> </a:t>
            </a:r>
            <a:endParaRPr lang="en-US" altLang="zh-TW" dirty="0" smtClean="0"/>
          </a:p>
          <a:p>
            <a:r>
              <a:rPr lang="zh-TW" altLang="en-US" dirty="0"/>
              <a:t> </a:t>
            </a:r>
            <a:r>
              <a:rPr lang="zh-TW" altLang="en-US" dirty="0" smtClean="0"/>
              <a:t>         </a:t>
            </a:r>
            <a:r>
              <a:rPr lang="zh-TW" altLang="zh-TW" dirty="0" smtClean="0"/>
              <a:t>不符合上述</a:t>
            </a:r>
            <a:r>
              <a:rPr lang="zh-TW" altLang="zh-TW" dirty="0"/>
              <a:t>標準之任何一項，學校得拒絕調整。</a:t>
            </a:r>
          </a:p>
          <a:p>
            <a:endParaRPr lang="zh-TW" alt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20000"/>
              </a:lnSpc>
            </a:pPr>
            <a:r>
              <a:rPr lang="zh-TW" altLang="zh-TW" dirty="0"/>
              <a:t>（</a:t>
            </a:r>
            <a:r>
              <a:rPr lang="en-US" altLang="zh-TW" dirty="0"/>
              <a:t>2</a:t>
            </a:r>
            <a:r>
              <a:rPr lang="zh-TW" altLang="zh-TW" dirty="0"/>
              <a:t>）學生之個別化教育計畫團隊評估且經學校特殊教育推行委員會確認之調整需求，若非有不可抗力之因素，學校與教師需盡其義務與職責實踐該調整措施，以免使身心障礙學生遭排拒於普通教育系統之外，而違背《身心障礙者權利公約》第</a:t>
            </a:r>
            <a:r>
              <a:rPr lang="en-US" altLang="zh-TW" dirty="0"/>
              <a:t>24</a:t>
            </a:r>
            <a:r>
              <a:rPr lang="zh-TW" altLang="zh-TW" dirty="0"/>
              <a:t>條所明定之</a:t>
            </a:r>
            <a:r>
              <a:rPr lang="zh-TW" altLang="zh-TW" dirty="0" smtClean="0"/>
              <a:t>教育</a:t>
            </a:r>
            <a:r>
              <a:rPr lang="zh-TW" altLang="en-US" dirty="0" smtClean="0"/>
              <a:t>權。</a:t>
            </a:r>
            <a:endParaRPr lang="zh-TW" altLang="en-US" dirty="0"/>
          </a:p>
        </p:txBody>
      </p:sp>
    </p:spTree>
    <p:extLst>
      <p:ext uri="{BB962C8B-B14F-4D97-AF65-F5344CB8AC3E}">
        <p14:creationId xmlns:p14="http://schemas.microsoft.com/office/powerpoint/2010/main" val="276902413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（二）資賦優異學生之個別輔導</a:t>
            </a:r>
            <a:r>
              <a:rPr lang="zh-TW" altLang="zh-TW" dirty="0" smtClean="0"/>
              <a:t>計畫</a:t>
            </a:r>
            <a:endParaRPr lang="zh-TW" altLang="en-US" dirty="0"/>
          </a:p>
        </p:txBody>
      </p:sp>
      <p:sp>
        <p:nvSpPr>
          <p:cNvPr id="3" name="內容版面配置區 2"/>
          <p:cNvSpPr>
            <a:spLocks noGrp="1"/>
          </p:cNvSpPr>
          <p:nvPr>
            <p:ph idx="1"/>
          </p:nvPr>
        </p:nvSpPr>
        <p:spPr>
          <a:xfrm>
            <a:off x="251520" y="1417638"/>
            <a:ext cx="8784976" cy="4708525"/>
          </a:xfrm>
        </p:spPr>
        <p:txBody>
          <a:bodyPr/>
          <a:lstStyle/>
          <a:p>
            <a:pPr hangingPunct="0"/>
            <a:r>
              <a:rPr lang="en-US" altLang="zh-TW" dirty="0" smtClean="0"/>
              <a:t>1</a:t>
            </a:r>
            <a:r>
              <a:rPr lang="en-US" altLang="zh-TW" dirty="0"/>
              <a:t>. </a:t>
            </a:r>
            <a:r>
              <a:rPr lang="zh-TW" altLang="zh-TW" dirty="0"/>
              <a:t>訂定與檢討時間：資賦優異新生及轉學生之個別輔導計畫，學校應於其安置或入學後一個月內訂定，在學舊生之個別輔導計畫，則應於開學前訂定；且每學期應至少檢討一次</a:t>
            </a:r>
            <a:r>
              <a:rPr lang="zh-TW" altLang="zh-TW" dirty="0" smtClean="0"/>
              <a:t>。</a:t>
            </a:r>
            <a:endParaRPr lang="en-US" altLang="zh-TW" dirty="0" smtClean="0"/>
          </a:p>
          <a:p>
            <a:pPr hangingPunct="0"/>
            <a:r>
              <a:rPr lang="en-US" altLang="zh-TW" dirty="0"/>
              <a:t>2. </a:t>
            </a:r>
            <a:r>
              <a:rPr lang="zh-TW" altLang="zh-TW" dirty="0"/>
              <a:t>訂定內容</a:t>
            </a:r>
          </a:p>
          <a:p>
            <a:pPr hangingPunct="0"/>
            <a:r>
              <a:rPr lang="zh-TW" altLang="zh-TW" dirty="0"/>
              <a:t>（</a:t>
            </a:r>
            <a:r>
              <a:rPr lang="en-US" altLang="zh-TW" dirty="0"/>
              <a:t>1</a:t>
            </a:r>
            <a:r>
              <a:rPr lang="zh-TW" altLang="zh-TW" dirty="0"/>
              <a:t>）基本項目：學生基本資料（含家庭背景）、鑑定評量紀錄（含認知</a:t>
            </a:r>
            <a:r>
              <a:rPr lang="en-US" altLang="zh-TW" dirty="0"/>
              <a:t>/</a:t>
            </a:r>
            <a:r>
              <a:rPr lang="zh-TW" altLang="zh-TW" dirty="0"/>
              <a:t>情意特質、社會適應、性向、興趣）、優弱勢能力（含領域</a:t>
            </a:r>
            <a:r>
              <a:rPr lang="en-US" altLang="zh-TW" dirty="0"/>
              <a:t>/</a:t>
            </a:r>
            <a:r>
              <a:rPr lang="zh-TW" altLang="zh-TW" dirty="0"/>
              <a:t>科目學習功能）及教育需求評估、教育目標（含學年</a:t>
            </a:r>
            <a:r>
              <a:rPr lang="en-US" altLang="zh-TW" dirty="0"/>
              <a:t>/</a:t>
            </a:r>
            <a:r>
              <a:rPr lang="zh-TW" altLang="zh-TW" dirty="0"/>
              <a:t>學期教育目標、評量方式與標準）及特殊表現、獨立研究、輔導紀錄（含生活、學習與生涯輔導）等項目。</a:t>
            </a:r>
          </a:p>
          <a:p>
            <a:pPr hangingPunct="0"/>
            <a:endParaRPr lang="en-US" altLang="zh-TW" dirty="0" smtClean="0"/>
          </a:p>
          <a:p>
            <a:pPr hangingPunct="0"/>
            <a:endParaRPr lang="zh-TW" altLang="zh-TW" dirty="0"/>
          </a:p>
          <a:p>
            <a:endParaRPr lang="zh-TW" altLang="en-US" dirty="0"/>
          </a:p>
        </p:txBody>
      </p:sp>
    </p:spTree>
    <p:extLst>
      <p:ext uri="{BB962C8B-B14F-4D97-AF65-F5344CB8AC3E}">
        <p14:creationId xmlns:p14="http://schemas.microsoft.com/office/powerpoint/2010/main" val="1037361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接點 88">
            <a:extLst>
              <a:ext uri="{FF2B5EF4-FFF2-40B4-BE49-F238E27FC236}">
                <a16:creationId xmlns:a16="http://schemas.microsoft.com/office/drawing/2014/main" id="{9EB31072-FEE4-476F-BE08-626B27FB1503}"/>
              </a:ext>
            </a:extLst>
          </p:cNvPr>
          <p:cNvCxnSpPr/>
          <p:nvPr/>
        </p:nvCxnSpPr>
        <p:spPr>
          <a:xfrm flipV="1">
            <a:off x="4067944" y="3429000"/>
            <a:ext cx="5532" cy="29767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直線接點 17">
            <a:extLst>
              <a:ext uri="{FF2B5EF4-FFF2-40B4-BE49-F238E27FC236}">
                <a16:creationId xmlns:a16="http://schemas.microsoft.com/office/drawing/2014/main" id="{BDF6F851-FC9C-442F-A178-AD7F60E3ED72}"/>
              </a:ext>
            </a:extLst>
          </p:cNvPr>
          <p:cNvCxnSpPr>
            <a:stCxn id="58" idx="0"/>
            <a:endCxn id="48" idx="2"/>
          </p:cNvCxnSpPr>
          <p:nvPr/>
        </p:nvCxnSpPr>
        <p:spPr>
          <a:xfrm flipV="1">
            <a:off x="2413950" y="3419340"/>
            <a:ext cx="5532" cy="297671"/>
          </a:xfrm>
          <a:prstGeom prst="line">
            <a:avLst/>
          </a:prstGeom>
          <a:ln w="28575"/>
        </p:spPr>
        <p:style>
          <a:lnRef idx="1">
            <a:schemeClr val="dk1"/>
          </a:lnRef>
          <a:fillRef idx="0">
            <a:schemeClr val="dk1"/>
          </a:fillRef>
          <a:effectRef idx="0">
            <a:schemeClr val="dk1"/>
          </a:effectRef>
          <a:fontRef idx="minor">
            <a:schemeClr val="tx1"/>
          </a:fontRef>
        </p:style>
      </p:cxnSp>
      <p:sp>
        <p:nvSpPr>
          <p:cNvPr id="48" name="Shape 302">
            <a:extLst>
              <a:ext uri="{FF2B5EF4-FFF2-40B4-BE49-F238E27FC236}">
                <a16:creationId xmlns:a16="http://schemas.microsoft.com/office/drawing/2014/main" id="{B6FBD2FE-72E3-4EC9-90DA-E1A72870B400}"/>
              </a:ext>
            </a:extLst>
          </p:cNvPr>
          <p:cNvSpPr/>
          <p:nvPr/>
        </p:nvSpPr>
        <p:spPr>
          <a:xfrm>
            <a:off x="1785148" y="2276788"/>
            <a:ext cx="1268667" cy="1142552"/>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dirty="0"/>
          </a:p>
        </p:txBody>
      </p:sp>
      <p:sp>
        <p:nvSpPr>
          <p:cNvPr id="4" name="矩形 3">
            <a:extLst>
              <a:ext uri="{FF2B5EF4-FFF2-40B4-BE49-F238E27FC236}">
                <a16:creationId xmlns:a16="http://schemas.microsoft.com/office/drawing/2014/main" id="{68928E47-577A-4716-814D-0BF81B86BE15}"/>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BCE5D431-846B-4602-B11D-E1EEABE4F4D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7" name="矩形 6">
            <a:extLst>
              <a:ext uri="{FF2B5EF4-FFF2-40B4-BE49-F238E27FC236}">
                <a16:creationId xmlns:a16="http://schemas.microsoft.com/office/drawing/2014/main" id="{1E269D22-D8AD-451E-A446-C1BE25B7D910}"/>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參、訂定背景與目的</a:t>
            </a:r>
            <a:endParaRPr lang="zh-CN" altLang="en-US" sz="1138" dirty="0">
              <a:solidFill>
                <a:schemeClr val="bg1"/>
              </a:solidFill>
              <a:latin typeface="+mj-ea"/>
              <a:ea typeface="+mj-ea"/>
            </a:endParaRPr>
          </a:p>
        </p:txBody>
      </p:sp>
      <p:sp>
        <p:nvSpPr>
          <p:cNvPr id="8" name="矩形 7">
            <a:extLst>
              <a:ext uri="{FF2B5EF4-FFF2-40B4-BE49-F238E27FC236}">
                <a16:creationId xmlns:a16="http://schemas.microsoft.com/office/drawing/2014/main" id="{637D814F-2078-48CA-A50C-17E8298486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pSp>
        <p:nvGrpSpPr>
          <p:cNvPr id="2" name="Group 311">
            <a:extLst>
              <a:ext uri="{FF2B5EF4-FFF2-40B4-BE49-F238E27FC236}">
                <a16:creationId xmlns:a16="http://schemas.microsoft.com/office/drawing/2014/main" id="{0BDEE173-6308-4D1B-8F19-ACEA16D901A2}"/>
              </a:ext>
            </a:extLst>
          </p:cNvPr>
          <p:cNvGrpSpPr/>
          <p:nvPr/>
        </p:nvGrpSpPr>
        <p:grpSpPr>
          <a:xfrm>
            <a:off x="-282282" y="1390035"/>
            <a:ext cx="9251980" cy="3822728"/>
            <a:chOff x="-395313" y="427869"/>
            <a:chExt cx="9251978" cy="3822727"/>
          </a:xfrm>
        </p:grpSpPr>
        <p:sp>
          <p:nvSpPr>
            <p:cNvPr id="83" name="Shape 268">
              <a:extLst>
                <a:ext uri="{FF2B5EF4-FFF2-40B4-BE49-F238E27FC236}">
                  <a16:creationId xmlns:a16="http://schemas.microsoft.com/office/drawing/2014/main" id="{23EDCB51-53EC-4A1A-A3C1-3E08D7D2614B}"/>
                </a:ext>
              </a:extLst>
            </p:cNvPr>
            <p:cNvSpPr/>
            <p:nvPr/>
          </p:nvSpPr>
          <p:spPr>
            <a:xfrm>
              <a:off x="4320034" y="972191"/>
              <a:ext cx="1" cy="756000"/>
            </a:xfrm>
            <a:prstGeom prst="line">
              <a:avLst/>
            </a:prstGeom>
            <a:noFill/>
            <a:ln w="38100" cap="flat">
              <a:solidFill>
                <a:srgbClr val="193A63"/>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dirty="0"/>
            </a:p>
          </p:txBody>
        </p:sp>
        <p:grpSp>
          <p:nvGrpSpPr>
            <p:cNvPr id="6" name="Group 271">
              <a:extLst>
                <a:ext uri="{FF2B5EF4-FFF2-40B4-BE49-F238E27FC236}">
                  <a16:creationId xmlns:a16="http://schemas.microsoft.com/office/drawing/2014/main" id="{ED1404A1-ADA0-47DC-B0F1-189F0A535AC3}"/>
                </a:ext>
              </a:extLst>
            </p:cNvPr>
            <p:cNvGrpSpPr/>
            <p:nvPr/>
          </p:nvGrpSpPr>
          <p:grpSpPr>
            <a:xfrm>
              <a:off x="-1" y="427869"/>
              <a:ext cx="8856666" cy="540000"/>
              <a:chOff x="-1" y="427869"/>
              <a:chExt cx="8856665" cy="539999"/>
            </a:xfrm>
          </p:grpSpPr>
          <p:sp>
            <p:nvSpPr>
              <p:cNvPr id="109" name="Shape 269">
                <a:extLst>
                  <a:ext uri="{FF2B5EF4-FFF2-40B4-BE49-F238E27FC236}">
                    <a16:creationId xmlns:a16="http://schemas.microsoft.com/office/drawing/2014/main" id="{9EE2C43B-0B7D-4DB1-8F16-EF89ED953522}"/>
                  </a:ext>
                </a:extLst>
              </p:cNvPr>
              <p:cNvSpPr/>
              <p:nvPr/>
            </p:nvSpPr>
            <p:spPr>
              <a:xfrm>
                <a:off x="-1" y="427869"/>
                <a:ext cx="8856665" cy="539999"/>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800100">
                  <a:lnSpc>
                    <a:spcPct val="90000"/>
                  </a:lnSpc>
                  <a:spcBef>
                    <a:spcPts val="700"/>
                  </a:spcBef>
                  <a:defRPr>
                    <a:solidFill>
                      <a:srgbClr val="1F497D"/>
                    </a:solidFill>
                  </a:defRPr>
                </a:pPr>
                <a:endParaRPr sz="2400" b="1" dirty="0"/>
              </a:p>
            </p:txBody>
          </p:sp>
          <p:sp>
            <p:nvSpPr>
              <p:cNvPr id="110" name="Shape 270">
                <a:extLst>
                  <a:ext uri="{FF2B5EF4-FFF2-40B4-BE49-F238E27FC236}">
                    <a16:creationId xmlns:a16="http://schemas.microsoft.com/office/drawing/2014/main" id="{974E432C-ECB0-429D-A1AC-4E42BCA50343}"/>
                  </a:ext>
                </a:extLst>
              </p:cNvPr>
              <p:cNvSpPr/>
              <p:nvPr/>
            </p:nvSpPr>
            <p:spPr>
              <a:xfrm>
                <a:off x="-1" y="508615"/>
                <a:ext cx="8856665" cy="35547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429" tIns="11429" rIns="11429" bIns="11429" numCol="1" anchor="ctr">
                <a:spAutoFit/>
              </a:bodyPr>
              <a:lstStyle>
                <a:lvl1pPr algn="ctr" defTabSz="800100">
                  <a:lnSpc>
                    <a:spcPct val="90000"/>
                  </a:lnSpc>
                  <a:spcBef>
                    <a:spcPts val="700"/>
                  </a:spcBef>
                  <a:defRPr>
                    <a:latin typeface="標楷體"/>
                    <a:ea typeface="標楷體"/>
                    <a:cs typeface="標楷體"/>
                    <a:sym typeface="標楷體"/>
                  </a:defRPr>
                </a:lvl1pPr>
              </a:lstStyle>
              <a:p>
                <a:pPr lvl="0"/>
                <a:r>
                  <a:rPr sz="2400" b="1" dirty="0" err="1"/>
                  <a:t>十二年國民基本教育課程綱要總綱</a:t>
                </a:r>
                <a:endParaRPr sz="2400" b="1" dirty="0"/>
              </a:p>
            </p:txBody>
          </p:sp>
        </p:grpSp>
        <p:grpSp>
          <p:nvGrpSpPr>
            <p:cNvPr id="10" name="Group 274">
              <a:extLst>
                <a:ext uri="{FF2B5EF4-FFF2-40B4-BE49-F238E27FC236}">
                  <a16:creationId xmlns:a16="http://schemas.microsoft.com/office/drawing/2014/main" id="{3227CDDC-70C3-4690-AB2A-B0CD92DCDDCB}"/>
                </a:ext>
              </a:extLst>
            </p:cNvPr>
            <p:cNvGrpSpPr/>
            <p:nvPr/>
          </p:nvGrpSpPr>
          <p:grpSpPr>
            <a:xfrm>
              <a:off x="3113127" y="1314707"/>
              <a:ext cx="3423008" cy="1136758"/>
              <a:chOff x="3113127" y="805119"/>
              <a:chExt cx="3423008" cy="1136756"/>
            </a:xfrm>
          </p:grpSpPr>
          <p:sp>
            <p:nvSpPr>
              <p:cNvPr id="107" name="Shape 272">
                <a:extLst>
                  <a:ext uri="{FF2B5EF4-FFF2-40B4-BE49-F238E27FC236}">
                    <a16:creationId xmlns:a16="http://schemas.microsoft.com/office/drawing/2014/main" id="{579F7B13-8DA7-4AB5-AA9F-BB4671A15790}"/>
                  </a:ext>
                </a:extLst>
              </p:cNvPr>
              <p:cNvSpPr/>
              <p:nvPr/>
            </p:nvSpPr>
            <p:spPr>
              <a:xfrm>
                <a:off x="3113127" y="805119"/>
                <a:ext cx="3423008" cy="1136756"/>
              </a:xfrm>
              <a:prstGeom prst="rect">
                <a:avLst/>
              </a:prstGeom>
              <a:solidFill>
                <a:srgbClr val="FFFF00"/>
              </a:solidFill>
              <a:ln w="38100" cap="flat">
                <a:solidFill>
                  <a:srgbClr val="1C4271"/>
                </a:solidFill>
                <a:prstDash val="solid"/>
                <a:bevel/>
              </a:ln>
              <a:effectLst/>
            </p:spPr>
            <p:txBody>
              <a:bodyPr wrap="square" lIns="0" tIns="0" rIns="0" bIns="0" numCol="1" anchor="ctr">
                <a:noAutofit/>
              </a:bodyPr>
              <a:lstStyle/>
              <a:p>
                <a:pPr lvl="0" algn="ctr" defTabSz="800100">
                  <a:lnSpc>
                    <a:spcPct val="90000"/>
                  </a:lnSpc>
                  <a:spcBef>
                    <a:spcPts val="700"/>
                  </a:spcBef>
                  <a:defRPr>
                    <a:latin typeface="標楷體"/>
                    <a:ea typeface="標楷體"/>
                    <a:cs typeface="標楷體"/>
                    <a:sym typeface="標楷體"/>
                  </a:defRPr>
                </a:pPr>
                <a:endParaRPr b="1"/>
              </a:p>
            </p:txBody>
          </p:sp>
          <p:sp>
            <p:nvSpPr>
              <p:cNvPr id="108" name="Shape 273">
                <a:extLst>
                  <a:ext uri="{FF2B5EF4-FFF2-40B4-BE49-F238E27FC236}">
                    <a16:creationId xmlns:a16="http://schemas.microsoft.com/office/drawing/2014/main" id="{715FF19F-9BBA-4287-9A8A-3EB6A602F69E}"/>
                  </a:ext>
                </a:extLst>
              </p:cNvPr>
              <p:cNvSpPr/>
              <p:nvPr/>
            </p:nvSpPr>
            <p:spPr>
              <a:xfrm>
                <a:off x="3565314" y="1154428"/>
                <a:ext cx="2520411" cy="52167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429" tIns="11429" rIns="11429" bIns="11429" numCol="1" anchor="ctr">
                <a:spAutoFit/>
              </a:bodyPr>
              <a:lstStyle/>
              <a:p>
                <a:pPr lvl="0" algn="ctr" defTabSz="800100">
                  <a:lnSpc>
                    <a:spcPct val="90000"/>
                  </a:lnSpc>
                  <a:spcBef>
                    <a:spcPts val="700"/>
                  </a:spcBef>
                </a:pPr>
                <a:r>
                  <a:rPr b="1" dirty="0" err="1">
                    <a:latin typeface="標楷體"/>
                    <a:ea typeface="標楷體"/>
                    <a:cs typeface="標楷體"/>
                    <a:sym typeface="標楷體"/>
                  </a:rPr>
                  <a:t>特殊教育課程</a:t>
                </a:r>
                <a:r>
                  <a:rPr lang="en-US" altLang="zh-TW" b="1" dirty="0">
                    <a:latin typeface="標楷體"/>
                    <a:ea typeface="標楷體"/>
                    <a:cs typeface="標楷體"/>
                    <a:sym typeface="標楷體"/>
                  </a:rPr>
                  <a:t/>
                </a:r>
                <a:br>
                  <a:rPr lang="en-US" altLang="zh-TW" b="1" dirty="0">
                    <a:latin typeface="標楷體"/>
                    <a:ea typeface="標楷體"/>
                    <a:cs typeface="標楷體"/>
                    <a:sym typeface="標楷體"/>
                  </a:rPr>
                </a:br>
                <a:r>
                  <a:rPr b="1" dirty="0" err="1">
                    <a:latin typeface="標楷體"/>
                    <a:ea typeface="標楷體"/>
                    <a:cs typeface="標楷體"/>
                    <a:sym typeface="標楷體"/>
                  </a:rPr>
                  <a:t>實施規範</a:t>
                </a:r>
                <a:endParaRPr b="1" dirty="0">
                  <a:latin typeface="標楷體"/>
                  <a:ea typeface="標楷體"/>
                  <a:cs typeface="標楷體"/>
                  <a:sym typeface="標楷體"/>
                </a:endParaRPr>
              </a:p>
            </p:txBody>
          </p:sp>
        </p:grpSp>
        <p:grpSp>
          <p:nvGrpSpPr>
            <p:cNvPr id="14" name="Group 280">
              <a:extLst>
                <a:ext uri="{FF2B5EF4-FFF2-40B4-BE49-F238E27FC236}">
                  <a16:creationId xmlns:a16="http://schemas.microsoft.com/office/drawing/2014/main" id="{0DA216E0-BFD9-4F7C-BF46-D80F67BB156B}"/>
                </a:ext>
              </a:extLst>
            </p:cNvPr>
            <p:cNvGrpSpPr/>
            <p:nvPr/>
          </p:nvGrpSpPr>
          <p:grpSpPr>
            <a:xfrm>
              <a:off x="-5316" y="2682857"/>
              <a:ext cx="755892" cy="1567739"/>
              <a:chOff x="-5316" y="-421181"/>
              <a:chExt cx="755890" cy="1567738"/>
            </a:xfrm>
          </p:grpSpPr>
          <p:sp>
            <p:nvSpPr>
              <p:cNvPr id="103" name="Shape 278">
                <a:extLst>
                  <a:ext uri="{FF2B5EF4-FFF2-40B4-BE49-F238E27FC236}">
                    <a16:creationId xmlns:a16="http://schemas.microsoft.com/office/drawing/2014/main" id="{2D6202D1-BF0D-437B-959D-1563DF6974C1}"/>
                  </a:ext>
                </a:extLst>
              </p:cNvPr>
              <p:cNvSpPr/>
              <p:nvPr/>
            </p:nvSpPr>
            <p:spPr>
              <a:xfrm>
                <a:off x="-5316" y="-421181"/>
                <a:ext cx="755890" cy="1462900"/>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dirty="0"/>
              </a:p>
            </p:txBody>
          </p:sp>
          <p:sp>
            <p:nvSpPr>
              <p:cNvPr id="104" name="Shape 279">
                <a:extLst>
                  <a:ext uri="{FF2B5EF4-FFF2-40B4-BE49-F238E27FC236}">
                    <a16:creationId xmlns:a16="http://schemas.microsoft.com/office/drawing/2014/main" id="{7613B3A0-AA06-4493-AB13-54B572A909AE}"/>
                  </a:ext>
                </a:extLst>
              </p:cNvPr>
              <p:cNvSpPr/>
              <p:nvPr/>
            </p:nvSpPr>
            <p:spPr>
              <a:xfrm>
                <a:off x="89978" y="-369816"/>
                <a:ext cx="533222" cy="15163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國民中小學暨普通型高中</a:t>
                </a:r>
                <a:endParaRPr b="1" dirty="0">
                  <a:latin typeface="標楷體"/>
                  <a:ea typeface="標楷體"/>
                  <a:cs typeface="標楷體"/>
                  <a:sym typeface="標楷體"/>
                </a:endParaRPr>
              </a:p>
            </p:txBody>
          </p:sp>
        </p:grpSp>
        <p:sp>
          <p:nvSpPr>
            <p:cNvPr id="90" name="Shape 299">
              <a:extLst>
                <a:ext uri="{FF2B5EF4-FFF2-40B4-BE49-F238E27FC236}">
                  <a16:creationId xmlns:a16="http://schemas.microsoft.com/office/drawing/2014/main" id="{B633824D-6495-4A68-992C-389A418B930E}"/>
                </a:ext>
              </a:extLst>
            </p:cNvPr>
            <p:cNvSpPr/>
            <p:nvPr/>
          </p:nvSpPr>
          <p:spPr>
            <a:xfrm flipV="1">
              <a:off x="1074592" y="2430849"/>
              <a:ext cx="1" cy="252000"/>
            </a:xfrm>
            <a:prstGeom prst="line">
              <a:avLst/>
            </a:prstGeom>
            <a:noFill/>
            <a:ln w="38100" cap="flat">
              <a:solidFill>
                <a:srgbClr val="1C4271"/>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a:p>
          </p:txBody>
        </p:sp>
        <p:grpSp>
          <p:nvGrpSpPr>
            <p:cNvPr id="15" name="Group 304">
              <a:extLst>
                <a:ext uri="{FF2B5EF4-FFF2-40B4-BE49-F238E27FC236}">
                  <a16:creationId xmlns:a16="http://schemas.microsoft.com/office/drawing/2014/main" id="{9E7598BE-AD8E-4E66-B6EA-863BAB46A3F3}"/>
                </a:ext>
              </a:extLst>
            </p:cNvPr>
            <p:cNvGrpSpPr/>
            <p:nvPr/>
          </p:nvGrpSpPr>
          <p:grpSpPr>
            <a:xfrm>
              <a:off x="-395313" y="1296143"/>
              <a:ext cx="2225787" cy="1161125"/>
              <a:chOff x="-395313" y="-981441"/>
              <a:chExt cx="2225786" cy="1161123"/>
            </a:xfrm>
          </p:grpSpPr>
          <p:sp>
            <p:nvSpPr>
              <p:cNvPr id="99" name="Shape 302">
                <a:extLst>
                  <a:ext uri="{FF2B5EF4-FFF2-40B4-BE49-F238E27FC236}">
                    <a16:creationId xmlns:a16="http://schemas.microsoft.com/office/drawing/2014/main" id="{2B6A2E19-A6F3-4F20-8675-CF1793135E41}"/>
                  </a:ext>
                </a:extLst>
              </p:cNvPr>
              <p:cNvSpPr/>
              <p:nvPr/>
            </p:nvSpPr>
            <p:spPr>
              <a:xfrm>
                <a:off x="-444" y="-981441"/>
                <a:ext cx="1440111" cy="1161123"/>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0"/>
                  </a:spcBef>
                  <a:defRPr>
                    <a:solidFill>
                      <a:srgbClr val="1F497D"/>
                    </a:solidFill>
                  </a:defRPr>
                </a:pPr>
                <a:endParaRPr b="1" dirty="0"/>
              </a:p>
            </p:txBody>
          </p:sp>
          <p:sp>
            <p:nvSpPr>
              <p:cNvPr id="100" name="Shape 303">
                <a:extLst>
                  <a:ext uri="{FF2B5EF4-FFF2-40B4-BE49-F238E27FC236}">
                    <a16:creationId xmlns:a16="http://schemas.microsoft.com/office/drawing/2014/main" id="{A58F5C75-B4CD-44CD-8A21-099BB8788852}"/>
                  </a:ext>
                </a:extLst>
              </p:cNvPr>
              <p:cNvSpPr/>
              <p:nvPr/>
            </p:nvSpPr>
            <p:spPr>
              <a:xfrm>
                <a:off x="-395313" y="-746854"/>
                <a:ext cx="2225786" cy="6229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b="1" dirty="0" err="1"/>
                  <a:t>各領域</a:t>
                </a:r>
                <a:r>
                  <a:rPr lang="en-US" altLang="zh-TW" b="1" dirty="0"/>
                  <a:t>/</a:t>
                </a:r>
                <a:r>
                  <a:rPr lang="zh-TW" altLang="en-US" b="1" dirty="0"/>
                  <a:t>科目</a:t>
                </a:r>
                <a:endParaRPr lang="en-US" altLang="zh-TW" b="1" dirty="0"/>
              </a:p>
              <a:p>
                <a:pPr lvl="0"/>
                <a:r>
                  <a:rPr b="1" dirty="0" err="1"/>
                  <a:t>課程綱要</a:t>
                </a:r>
                <a:endParaRPr b="1" dirty="0"/>
              </a:p>
            </p:txBody>
          </p:sp>
        </p:grpSp>
      </p:grpSp>
      <p:sp>
        <p:nvSpPr>
          <p:cNvPr id="42" name="Shape 308">
            <a:extLst>
              <a:ext uri="{FF2B5EF4-FFF2-40B4-BE49-F238E27FC236}">
                <a16:creationId xmlns:a16="http://schemas.microsoft.com/office/drawing/2014/main" id="{50C9343C-8AEE-435E-AF60-B8AF57C27232}"/>
              </a:ext>
            </a:extLst>
          </p:cNvPr>
          <p:cNvSpPr/>
          <p:nvPr/>
        </p:nvSpPr>
        <p:spPr>
          <a:xfrm>
            <a:off x="1619672" y="5821539"/>
            <a:ext cx="1152000" cy="837810"/>
          </a:xfrm>
          <a:prstGeom prst="rect">
            <a:avLst/>
          </a:prstGeom>
          <a:solidFill>
            <a:srgbClr val="5ECCF3"/>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43" name="Shape 309">
            <a:extLst>
              <a:ext uri="{FF2B5EF4-FFF2-40B4-BE49-F238E27FC236}">
                <a16:creationId xmlns:a16="http://schemas.microsoft.com/office/drawing/2014/main" id="{E6EE53E6-8861-499B-ACCC-A054160C15FC}"/>
              </a:ext>
            </a:extLst>
          </p:cNvPr>
          <p:cNvSpPr/>
          <p:nvPr/>
        </p:nvSpPr>
        <p:spPr>
          <a:xfrm>
            <a:off x="1686550" y="5886838"/>
            <a:ext cx="990113" cy="7825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en-US" dirty="0"/>
              <a:t>專業群科課程調整應用手冊</a:t>
            </a:r>
            <a:endParaRPr dirty="0"/>
          </a:p>
        </p:txBody>
      </p:sp>
      <p:sp>
        <p:nvSpPr>
          <p:cNvPr id="9" name="矩形 8">
            <a:extLst>
              <a:ext uri="{FF2B5EF4-FFF2-40B4-BE49-F238E27FC236}">
                <a16:creationId xmlns:a16="http://schemas.microsoft.com/office/drawing/2014/main" id="{2B05600B-BA90-49B9-A77D-CAD0D13A16BC}"/>
              </a:ext>
            </a:extLst>
          </p:cNvPr>
          <p:cNvSpPr/>
          <p:nvPr/>
        </p:nvSpPr>
        <p:spPr>
          <a:xfrm>
            <a:off x="-449531" y="5121714"/>
            <a:ext cx="1503485" cy="523220"/>
          </a:xfrm>
          <a:prstGeom prst="rect">
            <a:avLst/>
          </a:prstGeom>
        </p:spPr>
        <p:txBody>
          <a:bodyPr wrap="square">
            <a:spAutoFit/>
          </a:bodyPr>
          <a:lstStyle/>
          <a:p>
            <a:pPr algn="ct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視需要</a:t>
            </a:r>
            <a:r>
              <a:rPr lang="en-US" altLang="zh-TW"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調整</a:t>
            </a:r>
          </a:p>
        </p:txBody>
      </p:sp>
      <p:sp>
        <p:nvSpPr>
          <p:cNvPr id="45" name="Shape 308">
            <a:extLst>
              <a:ext uri="{FF2B5EF4-FFF2-40B4-BE49-F238E27FC236}">
                <a16:creationId xmlns:a16="http://schemas.microsoft.com/office/drawing/2014/main" id="{03782D58-EB9D-4DB4-B259-327AB7951021}"/>
              </a:ext>
            </a:extLst>
          </p:cNvPr>
          <p:cNvSpPr/>
          <p:nvPr/>
        </p:nvSpPr>
        <p:spPr>
          <a:xfrm>
            <a:off x="251648" y="5805264"/>
            <a:ext cx="1152000" cy="836712"/>
          </a:xfrm>
          <a:prstGeom prst="rect">
            <a:avLst/>
          </a:prstGeom>
          <a:solidFill>
            <a:srgbClr val="5ECCF3"/>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46" name="Shape 309">
            <a:extLst>
              <a:ext uri="{FF2B5EF4-FFF2-40B4-BE49-F238E27FC236}">
                <a16:creationId xmlns:a16="http://schemas.microsoft.com/office/drawing/2014/main" id="{E667E984-573C-42BD-B25F-FD67F7CF4296}"/>
              </a:ext>
            </a:extLst>
          </p:cNvPr>
          <p:cNvSpPr/>
          <p:nvPr/>
        </p:nvSpPr>
        <p:spPr>
          <a:xfrm>
            <a:off x="323658" y="5882516"/>
            <a:ext cx="1017240" cy="7825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en-US" dirty="0"/>
              <a:t>一般領域課程調整應用手冊</a:t>
            </a:r>
            <a:endParaRPr dirty="0"/>
          </a:p>
        </p:txBody>
      </p:sp>
      <p:sp>
        <p:nvSpPr>
          <p:cNvPr id="47" name="Shape 303">
            <a:extLst>
              <a:ext uri="{FF2B5EF4-FFF2-40B4-BE49-F238E27FC236}">
                <a16:creationId xmlns:a16="http://schemas.microsoft.com/office/drawing/2014/main" id="{FBBA516D-54AF-4CA7-9DC4-CB3E605D953D}"/>
              </a:ext>
            </a:extLst>
          </p:cNvPr>
          <p:cNvSpPr/>
          <p:nvPr/>
        </p:nvSpPr>
        <p:spPr>
          <a:xfrm>
            <a:off x="1741515" y="2495762"/>
            <a:ext cx="1350211" cy="78252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lang="zh-TW" altLang="en-US" b="1" dirty="0"/>
              <a:t>技術型高中</a:t>
            </a:r>
            <a:r>
              <a:rPr lang="en-US" altLang="zh-TW" b="1" dirty="0"/>
              <a:t/>
            </a:r>
            <a:br>
              <a:rPr lang="en-US" altLang="zh-TW" b="1" dirty="0"/>
            </a:br>
            <a:r>
              <a:rPr lang="zh-TW" altLang="en-US" b="1" dirty="0"/>
              <a:t>群科</a:t>
            </a:r>
            <a:r>
              <a:rPr lang="en-US" altLang="zh-TW" b="1" dirty="0"/>
              <a:t/>
            </a:r>
            <a:br>
              <a:rPr lang="en-US" altLang="zh-TW" b="1" dirty="0"/>
            </a:br>
            <a:r>
              <a:rPr b="1" dirty="0" err="1"/>
              <a:t>課程綱要</a:t>
            </a:r>
            <a:endParaRPr b="1" dirty="0"/>
          </a:p>
        </p:txBody>
      </p:sp>
      <p:sp>
        <p:nvSpPr>
          <p:cNvPr id="49" name="Shape 278">
            <a:extLst>
              <a:ext uri="{FF2B5EF4-FFF2-40B4-BE49-F238E27FC236}">
                <a16:creationId xmlns:a16="http://schemas.microsoft.com/office/drawing/2014/main" id="{6A256545-B970-42D1-BE4B-B4790233E010}"/>
              </a:ext>
            </a:extLst>
          </p:cNvPr>
          <p:cNvSpPr/>
          <p:nvPr/>
        </p:nvSpPr>
        <p:spPr>
          <a:xfrm>
            <a:off x="987602" y="3643425"/>
            <a:ext cx="432000" cy="1440160"/>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50" name="Shape 279">
            <a:extLst>
              <a:ext uri="{FF2B5EF4-FFF2-40B4-BE49-F238E27FC236}">
                <a16:creationId xmlns:a16="http://schemas.microsoft.com/office/drawing/2014/main" id="{FA62B1F8-DBDE-4745-9D22-B14124EA022D}"/>
              </a:ext>
            </a:extLst>
          </p:cNvPr>
          <p:cNvSpPr/>
          <p:nvPr/>
        </p:nvSpPr>
        <p:spPr>
          <a:xfrm>
            <a:off x="1061437" y="3692876"/>
            <a:ext cx="283924" cy="118442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技術型高中</a:t>
            </a:r>
            <a:endParaRPr b="1" dirty="0">
              <a:latin typeface="標楷體"/>
              <a:ea typeface="標楷體"/>
              <a:cs typeface="標楷體"/>
              <a:sym typeface="標楷體"/>
            </a:endParaRPr>
          </a:p>
        </p:txBody>
      </p:sp>
      <p:sp>
        <p:nvSpPr>
          <p:cNvPr id="53" name="Shape 278">
            <a:extLst>
              <a:ext uri="{FF2B5EF4-FFF2-40B4-BE49-F238E27FC236}">
                <a16:creationId xmlns:a16="http://schemas.microsoft.com/office/drawing/2014/main" id="{9E32E778-3667-45A8-A0FF-78B77B514BD1}"/>
              </a:ext>
            </a:extLst>
          </p:cNvPr>
          <p:cNvSpPr/>
          <p:nvPr/>
        </p:nvSpPr>
        <p:spPr>
          <a:xfrm>
            <a:off x="1475704" y="3645003"/>
            <a:ext cx="432000" cy="1440160"/>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54" name="Shape 279">
            <a:extLst>
              <a:ext uri="{FF2B5EF4-FFF2-40B4-BE49-F238E27FC236}">
                <a16:creationId xmlns:a16="http://schemas.microsoft.com/office/drawing/2014/main" id="{740F1F77-1118-446E-8CAC-B4A440C18C89}"/>
              </a:ext>
            </a:extLst>
          </p:cNvPr>
          <p:cNvSpPr/>
          <p:nvPr/>
        </p:nvSpPr>
        <p:spPr>
          <a:xfrm>
            <a:off x="1551772" y="3689283"/>
            <a:ext cx="283924" cy="120769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綜合型高中</a:t>
            </a:r>
            <a:endParaRPr b="1" dirty="0">
              <a:latin typeface="標楷體"/>
              <a:ea typeface="標楷體"/>
              <a:cs typeface="標楷體"/>
              <a:sym typeface="標楷體"/>
            </a:endParaRPr>
          </a:p>
        </p:txBody>
      </p:sp>
      <p:sp>
        <p:nvSpPr>
          <p:cNvPr id="57" name="Shape 278">
            <a:extLst>
              <a:ext uri="{FF2B5EF4-FFF2-40B4-BE49-F238E27FC236}">
                <a16:creationId xmlns:a16="http://schemas.microsoft.com/office/drawing/2014/main" id="{CB00D220-E85C-4F6A-8C7F-DD2305FA740E}"/>
              </a:ext>
            </a:extLst>
          </p:cNvPr>
          <p:cNvSpPr/>
          <p:nvPr/>
        </p:nvSpPr>
        <p:spPr>
          <a:xfrm>
            <a:off x="2123864" y="3645003"/>
            <a:ext cx="580806" cy="1462901"/>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58" name="Shape 279">
            <a:extLst>
              <a:ext uri="{FF2B5EF4-FFF2-40B4-BE49-F238E27FC236}">
                <a16:creationId xmlns:a16="http://schemas.microsoft.com/office/drawing/2014/main" id="{AD100E61-059C-41DD-8D24-96122B603206}"/>
              </a:ext>
            </a:extLst>
          </p:cNvPr>
          <p:cNvSpPr/>
          <p:nvPr/>
        </p:nvSpPr>
        <p:spPr>
          <a:xfrm>
            <a:off x="2271988" y="3717011"/>
            <a:ext cx="283924" cy="25695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pPr lvl="0" defTabSz="1200150">
              <a:lnSpc>
                <a:spcPct val="90000"/>
              </a:lnSpc>
              <a:spcBef>
                <a:spcPts val="600"/>
              </a:spcBef>
            </a:pPr>
            <a:r>
              <a:rPr lang="zh-TW" altLang="en-US" b="1" dirty="0">
                <a:latin typeface="標楷體"/>
                <a:ea typeface="標楷體"/>
                <a:cs typeface="標楷體"/>
                <a:sym typeface="標楷體"/>
              </a:rPr>
              <a:t>十五群科</a:t>
            </a:r>
            <a:endParaRPr b="1" dirty="0">
              <a:latin typeface="標楷體"/>
              <a:ea typeface="標楷體"/>
              <a:cs typeface="標楷體"/>
              <a:sym typeface="標楷體"/>
            </a:endParaRPr>
          </a:p>
        </p:txBody>
      </p:sp>
      <p:sp>
        <p:nvSpPr>
          <p:cNvPr id="59" name="Shape 278">
            <a:extLst>
              <a:ext uri="{FF2B5EF4-FFF2-40B4-BE49-F238E27FC236}">
                <a16:creationId xmlns:a16="http://schemas.microsoft.com/office/drawing/2014/main" id="{AFEBC2A4-A21C-492B-B63B-9A015A92E072}"/>
              </a:ext>
            </a:extLst>
          </p:cNvPr>
          <p:cNvSpPr/>
          <p:nvPr/>
        </p:nvSpPr>
        <p:spPr>
          <a:xfrm>
            <a:off x="3597370" y="3620587"/>
            <a:ext cx="895942" cy="2903832"/>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sz="1700">
                <a:latin typeface="標楷體"/>
                <a:ea typeface="標楷體"/>
                <a:cs typeface="標楷體"/>
                <a:sym typeface="標楷體"/>
              </a:defRPr>
            </a:pPr>
            <a:endParaRPr/>
          </a:p>
        </p:txBody>
      </p:sp>
      <p:sp>
        <p:nvSpPr>
          <p:cNvPr id="60" name="Shape 279">
            <a:extLst>
              <a:ext uri="{FF2B5EF4-FFF2-40B4-BE49-F238E27FC236}">
                <a16:creationId xmlns:a16="http://schemas.microsoft.com/office/drawing/2014/main" id="{85CC91C4-8C6C-44BC-A502-16AC499276E1}"/>
              </a:ext>
            </a:extLst>
          </p:cNvPr>
          <p:cNvSpPr/>
          <p:nvPr/>
        </p:nvSpPr>
        <p:spPr>
          <a:xfrm>
            <a:off x="3636254" y="3720523"/>
            <a:ext cx="865622" cy="28507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eaVert" wrap="square" lIns="17145" tIns="17145" rIns="17145" bIns="17145" numCol="1" anchor="ctr">
            <a:spAutoFit/>
          </a:bodyPr>
          <a:lstStyle/>
          <a:p>
            <a:r>
              <a:rPr lang="zh-TW" altLang="en-US" b="1" dirty="0">
                <a:latin typeface="+mj-ea"/>
                <a:ea typeface="+mj-ea"/>
              </a:rPr>
              <a:t>高級中等教育階段學校集中式特殊教育班服務群科課程綱要</a:t>
            </a:r>
          </a:p>
        </p:txBody>
      </p:sp>
      <p:sp>
        <p:nvSpPr>
          <p:cNvPr id="61" name="Shape 302">
            <a:extLst>
              <a:ext uri="{FF2B5EF4-FFF2-40B4-BE49-F238E27FC236}">
                <a16:creationId xmlns:a16="http://schemas.microsoft.com/office/drawing/2014/main" id="{3BF56058-9F62-4664-A21E-0428A3F0A325}"/>
              </a:ext>
            </a:extLst>
          </p:cNvPr>
          <p:cNvSpPr/>
          <p:nvPr/>
        </p:nvSpPr>
        <p:spPr>
          <a:xfrm>
            <a:off x="6799207" y="2260097"/>
            <a:ext cx="2177835" cy="1159337"/>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sz="1400"/>
          </a:p>
        </p:txBody>
      </p:sp>
      <p:sp>
        <p:nvSpPr>
          <p:cNvPr id="62" name="Shape 303">
            <a:extLst>
              <a:ext uri="{FF2B5EF4-FFF2-40B4-BE49-F238E27FC236}">
                <a16:creationId xmlns:a16="http://schemas.microsoft.com/office/drawing/2014/main" id="{DDF6D4E6-B051-48B4-93E7-0EBA590D7FBA}"/>
              </a:ext>
            </a:extLst>
          </p:cNvPr>
          <p:cNvSpPr/>
          <p:nvPr/>
        </p:nvSpPr>
        <p:spPr>
          <a:xfrm>
            <a:off x="6795586" y="2387554"/>
            <a:ext cx="2177836" cy="921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lang="zh-TW" altLang="en-US" sz="1600" b="1" dirty="0"/>
              <a:t>高級中等學校進修部、實用技能學程、建教合作班、特殊類型班級</a:t>
            </a:r>
            <a:r>
              <a:rPr lang="en-US" altLang="zh-TW" sz="1600" b="1" dirty="0"/>
              <a:t/>
            </a:r>
            <a:br>
              <a:rPr lang="en-US" altLang="zh-TW" sz="1600" b="1" dirty="0"/>
            </a:br>
            <a:r>
              <a:rPr lang="zh-TW" altLang="en-US" sz="1600" b="1" dirty="0"/>
              <a:t>等實施規範</a:t>
            </a:r>
            <a:endParaRPr sz="1600" b="1" dirty="0"/>
          </a:p>
        </p:txBody>
      </p:sp>
      <p:grpSp>
        <p:nvGrpSpPr>
          <p:cNvPr id="17" name="群組 1">
            <a:extLst>
              <a:ext uri="{FF2B5EF4-FFF2-40B4-BE49-F238E27FC236}">
                <a16:creationId xmlns:a16="http://schemas.microsoft.com/office/drawing/2014/main" id="{FDCFA2BC-8B75-4D09-8152-49B7A3112943}"/>
              </a:ext>
            </a:extLst>
          </p:cNvPr>
          <p:cNvGrpSpPr/>
          <p:nvPr/>
        </p:nvGrpSpPr>
        <p:grpSpPr>
          <a:xfrm>
            <a:off x="7162419" y="5193731"/>
            <a:ext cx="1802069" cy="1331613"/>
            <a:chOff x="1558758" y="2387577"/>
            <a:chExt cx="1309120" cy="1620198"/>
          </a:xfrm>
        </p:grpSpPr>
        <p:sp>
          <p:nvSpPr>
            <p:cNvPr id="114" name="Shape 302">
              <a:extLst>
                <a:ext uri="{FF2B5EF4-FFF2-40B4-BE49-F238E27FC236}">
                  <a16:creationId xmlns:a16="http://schemas.microsoft.com/office/drawing/2014/main" id="{BBF7EC4E-3DA4-4042-8D14-BF52403192D9}"/>
                </a:ext>
              </a:extLst>
            </p:cNvPr>
            <p:cNvSpPr/>
            <p:nvPr/>
          </p:nvSpPr>
          <p:spPr>
            <a:xfrm>
              <a:off x="1558758" y="2387577"/>
              <a:ext cx="1309120" cy="1620198"/>
            </a:xfrm>
            <a:prstGeom prst="rect">
              <a:avLst/>
            </a:prstGeom>
            <a:solidFill>
              <a:srgbClr val="FFFFFF"/>
            </a:solid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115" name="Shape 303">
              <a:extLst>
                <a:ext uri="{FF2B5EF4-FFF2-40B4-BE49-F238E27FC236}">
                  <a16:creationId xmlns:a16="http://schemas.microsoft.com/office/drawing/2014/main" id="{611989BA-10FD-4432-B951-9E9FC8659F52}"/>
                </a:ext>
              </a:extLst>
            </p:cNvPr>
            <p:cNvSpPr/>
            <p:nvPr/>
          </p:nvSpPr>
          <p:spPr>
            <a:xfrm>
              <a:off x="1588137" y="2612776"/>
              <a:ext cx="1243853" cy="125543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pPr lvl="0"/>
              <a:r>
                <a:rPr lang="zh-TW" altLang="en-US" dirty="0"/>
                <a:t>藝術才能資賦</a:t>
              </a:r>
              <a:r>
                <a:rPr lang="en-US" altLang="zh-TW" dirty="0"/>
                <a:t/>
              </a:r>
              <a:br>
                <a:rPr lang="en-US" altLang="zh-TW" dirty="0"/>
              </a:br>
              <a:r>
                <a:rPr lang="zh-TW" altLang="en-US" dirty="0"/>
                <a:t>優異專長領域</a:t>
              </a:r>
              <a:r>
                <a:rPr lang="en-US" altLang="zh-TW" dirty="0"/>
                <a:t/>
              </a:r>
              <a:br>
                <a:rPr lang="en-US" altLang="zh-TW" dirty="0"/>
              </a:br>
              <a:r>
                <a:rPr dirty="0" err="1"/>
                <a:t>課程</a:t>
              </a:r>
              <a:r>
                <a:rPr lang="zh-TW" altLang="en-US" dirty="0"/>
                <a:t>綱要</a:t>
              </a:r>
              <a:r>
                <a:rPr lang="en-US" altLang="zh-TW" dirty="0"/>
                <a:t/>
              </a:r>
              <a:br>
                <a:rPr lang="en-US" altLang="zh-TW" dirty="0"/>
              </a:br>
              <a:r>
                <a:rPr lang="en-US" altLang="zh-TW" dirty="0"/>
                <a:t>(</a:t>
              </a:r>
              <a:r>
                <a:rPr lang="zh-TW" altLang="en-US" dirty="0"/>
                <a:t>高中</a:t>
              </a:r>
              <a:r>
                <a:rPr lang="en-US" altLang="zh-TW" dirty="0"/>
                <a:t>)</a:t>
              </a:r>
              <a:endParaRPr dirty="0"/>
            </a:p>
          </p:txBody>
        </p:sp>
      </p:grpSp>
      <p:cxnSp>
        <p:nvCxnSpPr>
          <p:cNvPr id="12" name="直線單箭頭接點 11">
            <a:extLst>
              <a:ext uri="{FF2B5EF4-FFF2-40B4-BE49-F238E27FC236}">
                <a16:creationId xmlns:a16="http://schemas.microsoft.com/office/drawing/2014/main" id="{246947D3-4FB9-4D59-AA8A-94EDE2F04C24}"/>
              </a:ext>
            </a:extLst>
          </p:cNvPr>
          <p:cNvCxnSpPr>
            <a:cxnSpLocks/>
          </p:cNvCxnSpPr>
          <p:nvPr/>
        </p:nvCxnSpPr>
        <p:spPr>
          <a:xfrm>
            <a:off x="5461360" y="3433819"/>
            <a:ext cx="8179" cy="39600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Shape 308">
            <a:extLst>
              <a:ext uri="{FF2B5EF4-FFF2-40B4-BE49-F238E27FC236}">
                <a16:creationId xmlns:a16="http://schemas.microsoft.com/office/drawing/2014/main" id="{C2FDF09A-4A52-4661-B14C-68C4C2EB0BB8}"/>
              </a:ext>
            </a:extLst>
          </p:cNvPr>
          <p:cNvSpPr/>
          <p:nvPr/>
        </p:nvSpPr>
        <p:spPr>
          <a:xfrm>
            <a:off x="4644008" y="3973456"/>
            <a:ext cx="1175708" cy="952630"/>
          </a:xfrm>
          <a:prstGeom prst="rect">
            <a:avLst/>
          </a:prstGeom>
          <a:solidFill>
            <a:srgbClr val="D8F6B4"/>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64" name="Shape 309">
            <a:extLst>
              <a:ext uri="{FF2B5EF4-FFF2-40B4-BE49-F238E27FC236}">
                <a16:creationId xmlns:a16="http://schemas.microsoft.com/office/drawing/2014/main" id="{1A7CACB0-3F4D-44BC-AC95-D31040079FFD}"/>
              </a:ext>
            </a:extLst>
          </p:cNvPr>
          <p:cNvSpPr/>
          <p:nvPr/>
        </p:nvSpPr>
        <p:spPr>
          <a:xfrm>
            <a:off x="4669078" y="4005064"/>
            <a:ext cx="1093147" cy="9210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vert="horz"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zh-TW" sz="1600" kern="100" dirty="0">
                <a:latin typeface="Times New Roman" panose="02020603050405020304" pitchFamily="18" charset="0"/>
                <a:ea typeface="標楷體" panose="03000509000000000000" pitchFamily="65" charset="-120"/>
                <a:cs typeface="Times New Roman" panose="02020603050405020304" pitchFamily="18" charset="0"/>
              </a:rPr>
              <a:t>身心障礙相關之特殊需求領域課程綱要</a:t>
            </a:r>
            <a:endParaRPr sz="1600" dirty="0"/>
          </a:p>
        </p:txBody>
      </p:sp>
      <p:sp>
        <p:nvSpPr>
          <p:cNvPr id="65" name="Shape 308">
            <a:extLst>
              <a:ext uri="{FF2B5EF4-FFF2-40B4-BE49-F238E27FC236}">
                <a16:creationId xmlns:a16="http://schemas.microsoft.com/office/drawing/2014/main" id="{BC996AA9-932F-489E-924A-4D07C47DB799}"/>
              </a:ext>
            </a:extLst>
          </p:cNvPr>
          <p:cNvSpPr/>
          <p:nvPr/>
        </p:nvSpPr>
        <p:spPr>
          <a:xfrm>
            <a:off x="5866889" y="3973456"/>
            <a:ext cx="1175708" cy="951382"/>
          </a:xfrm>
          <a:prstGeom prst="rect">
            <a:avLst/>
          </a:prstGeom>
          <a:solidFill>
            <a:srgbClr val="D8F6B4"/>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66" name="Shape 309">
            <a:extLst>
              <a:ext uri="{FF2B5EF4-FFF2-40B4-BE49-F238E27FC236}">
                <a16:creationId xmlns:a16="http://schemas.microsoft.com/office/drawing/2014/main" id="{265F5595-C377-4FEB-B9F2-8E889EBBA2B2}"/>
              </a:ext>
            </a:extLst>
          </p:cNvPr>
          <p:cNvSpPr/>
          <p:nvPr/>
        </p:nvSpPr>
        <p:spPr>
          <a:xfrm>
            <a:off x="5926988" y="4016469"/>
            <a:ext cx="1093147" cy="921021"/>
          </a:xfrm>
          <a:prstGeom prst="rect">
            <a:avLst/>
          </a:prstGeom>
          <a:solidFill>
            <a:srgbClr val="D8F6B4"/>
          </a:solidFill>
          <a:ln w="12700" cap="flat">
            <a:noFill/>
            <a:miter lim="400000"/>
          </a:ln>
          <a:effectLst/>
          <a:extLst>
            <a:ext uri="{C572A759-6A51-4108-AA02-DFA0A04FC94B}">
              <ma14:wrappingTextBoxFlag xmlns:ma14="http://schemas.microsoft.com/office/mac/drawingml/2011/main" xmlns="" val="1"/>
            </a:ext>
          </a:extLst>
        </p:spPr>
        <p:txBody>
          <a:bodyPr vert="horz"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zh-TW" sz="1600" kern="100" dirty="0">
                <a:latin typeface="Times New Roman" panose="02020603050405020304" pitchFamily="18" charset="0"/>
                <a:ea typeface="標楷體" panose="03000509000000000000" pitchFamily="65" charset="-120"/>
                <a:cs typeface="Times New Roman" panose="02020603050405020304" pitchFamily="18" charset="0"/>
              </a:rPr>
              <a:t>資賦優異相關之特殊需求領域課程綱要</a:t>
            </a:r>
            <a:endParaRPr sz="1600" dirty="0"/>
          </a:p>
        </p:txBody>
      </p:sp>
      <p:sp>
        <p:nvSpPr>
          <p:cNvPr id="67" name="Shape 308">
            <a:extLst>
              <a:ext uri="{FF2B5EF4-FFF2-40B4-BE49-F238E27FC236}">
                <a16:creationId xmlns:a16="http://schemas.microsoft.com/office/drawing/2014/main" id="{7996C45E-AE11-4FB9-9CD9-0C910F847179}"/>
              </a:ext>
            </a:extLst>
          </p:cNvPr>
          <p:cNvSpPr/>
          <p:nvPr/>
        </p:nvSpPr>
        <p:spPr>
          <a:xfrm>
            <a:off x="4628237" y="3656877"/>
            <a:ext cx="4355775" cy="335604"/>
          </a:xfrm>
          <a:prstGeom prst="rect">
            <a:avLst/>
          </a:prstGeom>
          <a:solidFill>
            <a:srgbClr val="00B050"/>
          </a:solidFill>
          <a:ln w="38100" cap="flat">
            <a:no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68" name="Shape 309">
            <a:extLst>
              <a:ext uri="{FF2B5EF4-FFF2-40B4-BE49-F238E27FC236}">
                <a16:creationId xmlns:a16="http://schemas.microsoft.com/office/drawing/2014/main" id="{89B610C7-3540-486C-B368-BBDBE3FE08F1}"/>
              </a:ext>
            </a:extLst>
          </p:cNvPr>
          <p:cNvSpPr/>
          <p:nvPr/>
        </p:nvSpPr>
        <p:spPr>
          <a:xfrm>
            <a:off x="4676872" y="3645024"/>
            <a:ext cx="4143599" cy="283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7145" tIns="17145" rIns="17145" bIns="17145" numCol="1" anchor="ctr">
            <a:spAutoFit/>
          </a:bodyPr>
          <a:lstStyle>
            <a:lvl1pPr algn="ctr" defTabSz="1200150">
              <a:lnSpc>
                <a:spcPct val="90000"/>
              </a:lnSpc>
              <a:spcBef>
                <a:spcPts val="700"/>
              </a:spcBef>
              <a:defRPr>
                <a:latin typeface="標楷體"/>
                <a:ea typeface="標楷體"/>
                <a:cs typeface="標楷體"/>
                <a:sym typeface="標楷體"/>
              </a:defRPr>
            </a:lvl1pPr>
          </a:lstStyle>
          <a:p>
            <a:r>
              <a:rPr lang="zh-TW" altLang="en-US" b="1" dirty="0">
                <a:solidFill>
                  <a:schemeClr val="bg1"/>
                </a:solidFill>
              </a:rPr>
              <a:t>特殊需求領域</a:t>
            </a:r>
            <a:endParaRPr b="1" dirty="0">
              <a:solidFill>
                <a:schemeClr val="bg1"/>
              </a:solidFill>
            </a:endParaRPr>
          </a:p>
        </p:txBody>
      </p:sp>
      <p:sp>
        <p:nvSpPr>
          <p:cNvPr id="69" name="矩形 68">
            <a:extLst>
              <a:ext uri="{FF2B5EF4-FFF2-40B4-BE49-F238E27FC236}">
                <a16:creationId xmlns:a16="http://schemas.microsoft.com/office/drawing/2014/main" id="{0BE10400-74CF-4359-9753-90C169991AAF}"/>
              </a:ext>
            </a:extLst>
          </p:cNvPr>
          <p:cNvSpPr/>
          <p:nvPr/>
        </p:nvSpPr>
        <p:spPr>
          <a:xfrm>
            <a:off x="1987738" y="5107904"/>
            <a:ext cx="1503485" cy="523220"/>
          </a:xfrm>
          <a:prstGeom prst="rect">
            <a:avLst/>
          </a:prstGeom>
        </p:spPr>
        <p:txBody>
          <a:bodyPr wrap="square">
            <a:spAutoFit/>
          </a:bodyPr>
          <a:lstStyle/>
          <a:p>
            <a:pPr algn="ct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視需要</a:t>
            </a:r>
            <a:r>
              <a:rPr lang="en-US" altLang="zh-TW"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1400" kern="1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調整</a:t>
            </a:r>
          </a:p>
        </p:txBody>
      </p:sp>
      <p:cxnSp>
        <p:nvCxnSpPr>
          <p:cNvPr id="70" name="直線單箭頭接點 69">
            <a:extLst>
              <a:ext uri="{FF2B5EF4-FFF2-40B4-BE49-F238E27FC236}">
                <a16:creationId xmlns:a16="http://schemas.microsoft.com/office/drawing/2014/main" id="{EC60FD65-D5CB-4F78-9474-9BF79690297E}"/>
              </a:ext>
            </a:extLst>
          </p:cNvPr>
          <p:cNvCxnSpPr>
            <a:cxnSpLocks/>
          </p:cNvCxnSpPr>
          <p:nvPr/>
        </p:nvCxnSpPr>
        <p:spPr>
          <a:xfrm>
            <a:off x="2430420" y="5108584"/>
            <a:ext cx="1630" cy="756000"/>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54BE230B-D565-4BE3-BBCA-44899BB31C45}"/>
              </a:ext>
            </a:extLst>
          </p:cNvPr>
          <p:cNvSpPr/>
          <p:nvPr/>
        </p:nvSpPr>
        <p:spPr bwMode="auto">
          <a:xfrm>
            <a:off x="110238" y="5612591"/>
            <a:ext cx="2879472" cy="1142552"/>
          </a:xfrm>
          <a:prstGeom prst="rect">
            <a:avLst/>
          </a:prstGeom>
          <a:noFill/>
          <a:ln w="57150">
            <a:solidFill>
              <a:srgbClr val="FF0000"/>
            </a:solidFill>
            <a:prstDash val="dash"/>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cxnSp>
        <p:nvCxnSpPr>
          <p:cNvPr id="13" name="直線單箭頭接點 12">
            <a:extLst>
              <a:ext uri="{FF2B5EF4-FFF2-40B4-BE49-F238E27FC236}">
                <a16:creationId xmlns:a16="http://schemas.microsoft.com/office/drawing/2014/main" id="{94444924-6B65-4343-9156-35E23977F0CD}"/>
              </a:ext>
            </a:extLst>
          </p:cNvPr>
          <p:cNvCxnSpPr/>
          <p:nvPr/>
        </p:nvCxnSpPr>
        <p:spPr>
          <a:xfrm>
            <a:off x="3419872" y="3413631"/>
            <a:ext cx="0" cy="2386214"/>
          </a:xfrm>
          <a:prstGeom prst="straightConnector1">
            <a:avLst/>
          </a:prstGeom>
          <a:ln w="571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A0BCB274-189E-40FF-882D-F7D710E2C3ED}"/>
              </a:ext>
            </a:extLst>
          </p:cNvPr>
          <p:cNvCxnSpPr>
            <a:cxnSpLocks/>
          </p:cNvCxnSpPr>
          <p:nvPr/>
        </p:nvCxnSpPr>
        <p:spPr>
          <a:xfrm flipH="1">
            <a:off x="2987824" y="5771570"/>
            <a:ext cx="432000" cy="0"/>
          </a:xfrm>
          <a:prstGeom prst="straightConnector1">
            <a:avLst/>
          </a:prstGeom>
          <a:ln w="571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2" name="矩形 21">
            <a:extLst>
              <a:ext uri="{FF2B5EF4-FFF2-40B4-BE49-F238E27FC236}">
                <a16:creationId xmlns:a16="http://schemas.microsoft.com/office/drawing/2014/main" id="{79539405-A2B1-44C0-B4A6-697702D62060}"/>
              </a:ext>
            </a:extLst>
          </p:cNvPr>
          <p:cNvSpPr/>
          <p:nvPr/>
        </p:nvSpPr>
        <p:spPr>
          <a:xfrm>
            <a:off x="7092280" y="4078813"/>
            <a:ext cx="1886220" cy="923330"/>
          </a:xfrm>
          <a:prstGeom prst="rect">
            <a:avLst/>
          </a:prstGeom>
        </p:spPr>
        <p:txBody>
          <a:bodyPr wrap="square">
            <a:spAutoFit/>
          </a:bodyPr>
          <a:lstStyle/>
          <a:p>
            <a:pPr algn="ctr">
              <a:defRPr/>
            </a:pPr>
            <a:r>
              <a:rPr lang="zh-TW" altLang="en-US" dirty="0">
                <a:latin typeface="標楷體" panose="03000509000000000000" pitchFamily="65" charset="-120"/>
                <a:ea typeface="標楷體" panose="03000509000000000000" pitchFamily="65" charset="-120"/>
              </a:rPr>
              <a:t>藝術才能專長領域課程綱要</a:t>
            </a:r>
            <a:endParaRPr lang="en-US" altLang="zh-TW" dirty="0">
              <a:latin typeface="標楷體" panose="03000509000000000000" pitchFamily="65" charset="-120"/>
              <a:ea typeface="標楷體" panose="03000509000000000000" pitchFamily="65" charset="-120"/>
            </a:endParaRPr>
          </a:p>
          <a:p>
            <a:pPr algn="ctr">
              <a:defRPr/>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國中小</a:t>
            </a:r>
            <a:r>
              <a:rPr lang="en-US" altLang="zh-TW" dirty="0">
                <a:latin typeface="標楷體" panose="03000509000000000000" pitchFamily="65" charset="-120"/>
                <a:ea typeface="標楷體" panose="03000509000000000000" pitchFamily="65" charset="-120"/>
              </a:rPr>
              <a:t>)</a:t>
            </a:r>
          </a:p>
        </p:txBody>
      </p:sp>
      <p:sp>
        <p:nvSpPr>
          <p:cNvPr id="88" name="Shape 302">
            <a:extLst>
              <a:ext uri="{FF2B5EF4-FFF2-40B4-BE49-F238E27FC236}">
                <a16:creationId xmlns:a16="http://schemas.microsoft.com/office/drawing/2014/main" id="{9DABC8FF-266D-4308-B4FD-2EAEFA9BC2E6}"/>
              </a:ext>
            </a:extLst>
          </p:cNvPr>
          <p:cNvSpPr/>
          <p:nvPr/>
        </p:nvSpPr>
        <p:spPr>
          <a:xfrm>
            <a:off x="7173379" y="4063266"/>
            <a:ext cx="1802069" cy="1021918"/>
          </a:xfrm>
          <a:prstGeom prst="rect">
            <a:avLst/>
          </a:prstGeom>
          <a:noFill/>
          <a:ln w="38100" cap="flat">
            <a:solidFill>
              <a:srgbClr val="1C4271"/>
            </a:solidFill>
            <a:prstDash val="solid"/>
            <a:bevel/>
          </a:ln>
          <a:effectLst/>
        </p:spPr>
        <p:txBody>
          <a:bodyPr wrap="square" lIns="0" tIns="0" rIns="0" bIns="0" numCol="1" anchor="ctr">
            <a:noAutofit/>
          </a:bodyPr>
          <a:lstStyle/>
          <a:p>
            <a:pPr lvl="0" algn="ctr" defTabSz="1200150">
              <a:lnSpc>
                <a:spcPct val="90000"/>
              </a:lnSpc>
              <a:spcBef>
                <a:spcPts val="700"/>
              </a:spcBef>
              <a:defRPr>
                <a:solidFill>
                  <a:srgbClr val="1F497D"/>
                </a:solidFill>
              </a:defRPr>
            </a:pPr>
            <a:endParaRPr/>
          </a:p>
        </p:txBody>
      </p:sp>
      <p:sp>
        <p:nvSpPr>
          <p:cNvPr id="28" name="矩形 27">
            <a:extLst>
              <a:ext uri="{FF2B5EF4-FFF2-40B4-BE49-F238E27FC236}">
                <a16:creationId xmlns:a16="http://schemas.microsoft.com/office/drawing/2014/main" id="{A7A13AAF-6115-4A2A-AE9B-C91D03A09193}"/>
              </a:ext>
            </a:extLst>
          </p:cNvPr>
          <p:cNvSpPr/>
          <p:nvPr/>
        </p:nvSpPr>
        <p:spPr>
          <a:xfrm>
            <a:off x="4572000" y="4869160"/>
            <a:ext cx="1590246" cy="1892826"/>
          </a:xfrm>
          <a:prstGeom prst="rect">
            <a:avLst/>
          </a:prstGeom>
        </p:spPr>
        <p:txBody>
          <a:bodyPr wrap="square">
            <a:spAutoFit/>
          </a:bodyPr>
          <a:lstStyle/>
          <a:p>
            <a:pPr marL="88900" indent="-88900">
              <a:buFont typeface="Arial" panose="020B0604020202020204" pitchFamily="34" charset="0"/>
              <a:buChar char="•"/>
            </a:pPr>
            <a:r>
              <a:rPr lang="zh-TW" altLang="en-US" sz="1300" b="1" dirty="0"/>
              <a:t>生活管理</a:t>
            </a:r>
            <a:endParaRPr lang="en-US" altLang="zh-TW" sz="1300" b="1" dirty="0"/>
          </a:p>
          <a:p>
            <a:pPr marL="88900" indent="-88900">
              <a:buFont typeface="Arial" panose="020B0604020202020204" pitchFamily="34" charset="0"/>
              <a:buChar char="•"/>
            </a:pPr>
            <a:r>
              <a:rPr lang="zh-TW" altLang="en-US" sz="1300" b="1" dirty="0"/>
              <a:t>社會技巧</a:t>
            </a:r>
            <a:endParaRPr lang="en-US" altLang="zh-TW" sz="1300" b="1" dirty="0"/>
          </a:p>
          <a:p>
            <a:pPr marL="88900" indent="-88900">
              <a:buFont typeface="Arial" panose="020B0604020202020204" pitchFamily="34" charset="0"/>
              <a:buChar char="•"/>
            </a:pPr>
            <a:r>
              <a:rPr lang="zh-TW" altLang="en-US" sz="1300" b="1" dirty="0"/>
              <a:t>學習策略</a:t>
            </a:r>
            <a:endParaRPr lang="en-US" altLang="zh-TW" sz="1300" b="1" dirty="0"/>
          </a:p>
          <a:p>
            <a:pPr marL="88900" indent="-88900">
              <a:buFont typeface="Arial" panose="020B0604020202020204" pitchFamily="34" charset="0"/>
              <a:buChar char="•"/>
            </a:pPr>
            <a:r>
              <a:rPr lang="zh-TW" altLang="en-US" sz="1300" b="1" dirty="0"/>
              <a:t>職業教育</a:t>
            </a:r>
            <a:endParaRPr lang="en-US" altLang="zh-TW" sz="1300" b="1" dirty="0"/>
          </a:p>
          <a:p>
            <a:pPr marL="88900" indent="-88900">
              <a:buFont typeface="Arial" panose="020B0604020202020204" pitchFamily="34" charset="0"/>
              <a:buChar char="•"/>
            </a:pPr>
            <a:r>
              <a:rPr lang="zh-TW" altLang="en-US" sz="1300" b="1" dirty="0"/>
              <a:t>溝通訓練</a:t>
            </a:r>
            <a:endParaRPr lang="en-US" altLang="zh-TW" sz="1300" b="1" dirty="0"/>
          </a:p>
          <a:p>
            <a:pPr marL="88900" indent="-88900">
              <a:buFont typeface="Arial" panose="020B0604020202020204" pitchFamily="34" charset="0"/>
              <a:buChar char="•"/>
            </a:pPr>
            <a:r>
              <a:rPr lang="zh-TW" altLang="en-US" sz="1300" b="1" dirty="0"/>
              <a:t>點字</a:t>
            </a:r>
            <a:endParaRPr lang="en-US" altLang="zh-TW" sz="1300" b="1" dirty="0"/>
          </a:p>
          <a:p>
            <a:pPr marL="88900" indent="-88900">
              <a:buFont typeface="Arial" panose="020B0604020202020204" pitchFamily="34" charset="0"/>
              <a:buChar char="•"/>
            </a:pPr>
            <a:r>
              <a:rPr lang="zh-TW" altLang="en-US" sz="1300" b="1" dirty="0"/>
              <a:t>定向行動</a:t>
            </a:r>
            <a:endParaRPr lang="en-US" altLang="zh-TW" sz="1300" b="1" dirty="0"/>
          </a:p>
          <a:p>
            <a:pPr marL="88900" indent="-88900">
              <a:buFont typeface="Arial" panose="020B0604020202020204" pitchFamily="34" charset="0"/>
              <a:buChar char="•"/>
            </a:pPr>
            <a:r>
              <a:rPr lang="zh-TW" altLang="en-US" sz="1300" b="1" dirty="0"/>
              <a:t>功能性動作訓練</a:t>
            </a:r>
            <a:endParaRPr lang="en-US" altLang="zh-TW" sz="1300" b="1" dirty="0"/>
          </a:p>
          <a:p>
            <a:pPr marL="88900" indent="-88900">
              <a:buFont typeface="Arial" panose="020B0604020202020204" pitchFamily="34" charset="0"/>
              <a:buChar char="•"/>
            </a:pPr>
            <a:r>
              <a:rPr lang="zh-TW" altLang="en-US" sz="1300" b="1" dirty="0"/>
              <a:t>輔助科技應用</a:t>
            </a:r>
          </a:p>
        </p:txBody>
      </p:sp>
      <p:sp>
        <p:nvSpPr>
          <p:cNvPr id="91" name="矩形 90">
            <a:extLst>
              <a:ext uri="{FF2B5EF4-FFF2-40B4-BE49-F238E27FC236}">
                <a16:creationId xmlns:a16="http://schemas.microsoft.com/office/drawing/2014/main" id="{C29124D3-56EB-40C6-B8A1-BB6279785955}"/>
              </a:ext>
            </a:extLst>
          </p:cNvPr>
          <p:cNvSpPr/>
          <p:nvPr/>
        </p:nvSpPr>
        <p:spPr>
          <a:xfrm>
            <a:off x="5839544" y="4903325"/>
            <a:ext cx="1292998" cy="1169551"/>
          </a:xfrm>
          <a:prstGeom prst="rect">
            <a:avLst/>
          </a:prstGeom>
        </p:spPr>
        <p:txBody>
          <a:bodyPr wrap="square">
            <a:spAutoFit/>
          </a:bodyPr>
          <a:lstStyle/>
          <a:p>
            <a:pPr marL="88900" indent="-88900">
              <a:buFont typeface="Arial" panose="020B0604020202020204" pitchFamily="34" charset="0"/>
              <a:buChar char="•"/>
            </a:pPr>
            <a:r>
              <a:rPr lang="zh-TW" altLang="en-US" sz="1400" b="1" dirty="0"/>
              <a:t>創造力</a:t>
            </a:r>
            <a:endParaRPr lang="en-US" altLang="zh-TW" sz="1400" b="1" dirty="0"/>
          </a:p>
          <a:p>
            <a:pPr marL="88900" indent="-88900">
              <a:buFont typeface="Arial" panose="020B0604020202020204" pitchFamily="34" charset="0"/>
              <a:buChar char="•"/>
            </a:pPr>
            <a:r>
              <a:rPr lang="zh-TW" altLang="en-US" sz="1400" b="1" dirty="0"/>
              <a:t>領導才能</a:t>
            </a:r>
            <a:endParaRPr lang="en-US" altLang="zh-TW" sz="1400" b="1" dirty="0"/>
          </a:p>
          <a:p>
            <a:pPr marL="88900" indent="-88900">
              <a:buFont typeface="Arial" panose="020B0604020202020204" pitchFamily="34" charset="0"/>
              <a:buChar char="•"/>
            </a:pPr>
            <a:r>
              <a:rPr lang="zh-TW" altLang="en-US" sz="1400" b="1" dirty="0"/>
              <a:t>情意發展</a:t>
            </a:r>
            <a:endParaRPr lang="en-US" altLang="zh-TW" sz="1400" b="1" dirty="0"/>
          </a:p>
          <a:p>
            <a:pPr marL="88900" indent="-88900">
              <a:buFont typeface="Arial" panose="020B0604020202020204" pitchFamily="34" charset="0"/>
              <a:buChar char="•"/>
            </a:pPr>
            <a:r>
              <a:rPr lang="zh-TW" altLang="en-US" sz="1400" b="1" dirty="0"/>
              <a:t>獨立研究</a:t>
            </a:r>
            <a:endParaRPr lang="en-US" altLang="zh-TW" sz="1400" b="1" dirty="0"/>
          </a:p>
          <a:p>
            <a:pPr marL="88900" indent="-88900">
              <a:buFont typeface="Arial" panose="020B0604020202020204" pitchFamily="34" charset="0"/>
              <a:buChar char="•"/>
            </a:pPr>
            <a:r>
              <a:rPr lang="zh-TW" altLang="en-US" sz="1400" b="1" dirty="0"/>
              <a:t>專長領域</a:t>
            </a:r>
          </a:p>
        </p:txBody>
      </p:sp>
      <p:cxnSp>
        <p:nvCxnSpPr>
          <p:cNvPr id="31" name="直線接點 30">
            <a:extLst>
              <a:ext uri="{FF2B5EF4-FFF2-40B4-BE49-F238E27FC236}">
                <a16:creationId xmlns:a16="http://schemas.microsoft.com/office/drawing/2014/main" id="{56C1EE81-1C31-44A3-A723-DC969E6A9ED3}"/>
              </a:ext>
            </a:extLst>
          </p:cNvPr>
          <p:cNvCxnSpPr/>
          <p:nvPr/>
        </p:nvCxnSpPr>
        <p:spPr>
          <a:xfrm>
            <a:off x="673930" y="5118753"/>
            <a:ext cx="0" cy="254463"/>
          </a:xfrm>
          <a:prstGeom prst="line">
            <a:avLst/>
          </a:prstGeom>
          <a:ln w="38100">
            <a:solidFill>
              <a:srgbClr val="5ECCF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直線接點 96">
            <a:extLst>
              <a:ext uri="{FF2B5EF4-FFF2-40B4-BE49-F238E27FC236}">
                <a16:creationId xmlns:a16="http://schemas.microsoft.com/office/drawing/2014/main" id="{740671A5-2DD7-41C7-A707-6A072165AADD}"/>
              </a:ext>
            </a:extLst>
          </p:cNvPr>
          <p:cNvCxnSpPr/>
          <p:nvPr/>
        </p:nvCxnSpPr>
        <p:spPr>
          <a:xfrm>
            <a:off x="1691680" y="5118753"/>
            <a:ext cx="0" cy="254463"/>
          </a:xfrm>
          <a:prstGeom prst="line">
            <a:avLst/>
          </a:prstGeom>
          <a:ln w="38100">
            <a:solidFill>
              <a:srgbClr val="5ECCF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直線接點 97">
            <a:extLst>
              <a:ext uri="{FF2B5EF4-FFF2-40B4-BE49-F238E27FC236}">
                <a16:creationId xmlns:a16="http://schemas.microsoft.com/office/drawing/2014/main" id="{0F37ADFB-4270-493B-BD40-66BD3BEEAD26}"/>
              </a:ext>
            </a:extLst>
          </p:cNvPr>
          <p:cNvCxnSpPr>
            <a:cxnSpLocks/>
          </p:cNvCxnSpPr>
          <p:nvPr/>
        </p:nvCxnSpPr>
        <p:spPr>
          <a:xfrm>
            <a:off x="688698" y="5373216"/>
            <a:ext cx="1008000" cy="0"/>
          </a:xfrm>
          <a:prstGeom prst="line">
            <a:avLst/>
          </a:prstGeom>
          <a:ln w="38100">
            <a:solidFill>
              <a:srgbClr val="5ECCF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直線單箭頭接點 100">
            <a:extLst>
              <a:ext uri="{FF2B5EF4-FFF2-40B4-BE49-F238E27FC236}">
                <a16:creationId xmlns:a16="http://schemas.microsoft.com/office/drawing/2014/main" id="{651AE171-5B00-465F-B593-FF9E77F0512F}"/>
              </a:ext>
            </a:extLst>
          </p:cNvPr>
          <p:cNvCxnSpPr>
            <a:cxnSpLocks/>
          </p:cNvCxnSpPr>
          <p:nvPr/>
        </p:nvCxnSpPr>
        <p:spPr>
          <a:xfrm>
            <a:off x="1189254" y="5387219"/>
            <a:ext cx="0" cy="453965"/>
          </a:xfrm>
          <a:prstGeom prst="straightConnector1">
            <a:avLst/>
          </a:prstGeom>
          <a:ln w="57150">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72FD90AC-DD4B-4C41-8E85-F06B53C542AF}"/>
              </a:ext>
            </a:extLst>
          </p:cNvPr>
          <p:cNvCxnSpPr>
            <a:cxnSpLocks/>
          </p:cNvCxnSpPr>
          <p:nvPr/>
        </p:nvCxnSpPr>
        <p:spPr>
          <a:xfrm>
            <a:off x="492034" y="3532316"/>
            <a:ext cx="1274368" cy="0"/>
          </a:xfrm>
          <a:prstGeom prst="line">
            <a:avLst/>
          </a:prstGeom>
          <a:ln w="38100">
            <a:solidFill>
              <a:srgbClr val="1C427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Shape 299">
            <a:extLst>
              <a:ext uri="{FF2B5EF4-FFF2-40B4-BE49-F238E27FC236}">
                <a16:creationId xmlns:a16="http://schemas.microsoft.com/office/drawing/2014/main" id="{431B839E-EE22-4716-A7E0-44B699A85B65}"/>
              </a:ext>
            </a:extLst>
          </p:cNvPr>
          <p:cNvSpPr/>
          <p:nvPr/>
        </p:nvSpPr>
        <p:spPr>
          <a:xfrm flipV="1">
            <a:off x="496139" y="3530510"/>
            <a:ext cx="0" cy="109088"/>
          </a:xfrm>
          <a:prstGeom prst="line">
            <a:avLst/>
          </a:prstGeom>
          <a:noFill/>
          <a:ln w="38100" cap="flat">
            <a:solidFill>
              <a:srgbClr val="1C4271"/>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a:p>
        </p:txBody>
      </p:sp>
      <p:sp>
        <p:nvSpPr>
          <p:cNvPr id="77" name="Shape 299">
            <a:extLst>
              <a:ext uri="{FF2B5EF4-FFF2-40B4-BE49-F238E27FC236}">
                <a16:creationId xmlns:a16="http://schemas.microsoft.com/office/drawing/2014/main" id="{6C7E1EB7-A4E6-40E6-A20F-D8FBA2C5CA89}"/>
              </a:ext>
            </a:extLst>
          </p:cNvPr>
          <p:cNvSpPr/>
          <p:nvPr/>
        </p:nvSpPr>
        <p:spPr>
          <a:xfrm flipV="1">
            <a:off x="1763688" y="3535936"/>
            <a:ext cx="0" cy="109088"/>
          </a:xfrm>
          <a:prstGeom prst="line">
            <a:avLst/>
          </a:prstGeom>
          <a:noFill/>
          <a:ln w="38100" cap="flat">
            <a:solidFill>
              <a:srgbClr val="1C4271"/>
            </a:solidFill>
            <a:prstDash val="solid"/>
            <a:bevel/>
          </a:ln>
          <a:effectLst/>
        </p:spPr>
        <p:txBody>
          <a:bodyPr wrap="square" lIns="0" tIns="0" rIns="0" bIns="0" numCol="1" anchor="t">
            <a:noAutofit/>
          </a:bodyPr>
          <a:lstStyle/>
          <a:p>
            <a:pPr lvl="0">
              <a:defRPr sz="1200">
                <a:latin typeface="+mn-lt"/>
                <a:ea typeface="+mn-ea"/>
                <a:cs typeface="+mn-cs"/>
                <a:sym typeface="Helvetica"/>
              </a:defRPr>
            </a:pPr>
            <a:endParaRPr b="1"/>
          </a:p>
        </p:txBody>
      </p:sp>
      <p:cxnSp>
        <p:nvCxnSpPr>
          <p:cNvPr id="79" name="直線接點 78">
            <a:extLst>
              <a:ext uri="{FF2B5EF4-FFF2-40B4-BE49-F238E27FC236}">
                <a16:creationId xmlns:a16="http://schemas.microsoft.com/office/drawing/2014/main" id="{E1F2B0A7-61A6-4B11-9C0A-2E862DFDC90C}"/>
              </a:ext>
            </a:extLst>
          </p:cNvPr>
          <p:cNvCxnSpPr>
            <a:cxnSpLocks/>
          </p:cNvCxnSpPr>
          <p:nvPr/>
        </p:nvCxnSpPr>
        <p:spPr>
          <a:xfrm>
            <a:off x="827584" y="2132856"/>
            <a:ext cx="7236000" cy="0"/>
          </a:xfrm>
          <a:prstGeom prst="line">
            <a:avLst/>
          </a:prstGeom>
          <a:ln w="38100">
            <a:solidFill>
              <a:srgbClr val="1C427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直線接點 79">
            <a:extLst>
              <a:ext uri="{FF2B5EF4-FFF2-40B4-BE49-F238E27FC236}">
                <a16:creationId xmlns:a16="http://schemas.microsoft.com/office/drawing/2014/main" id="{505C3EF1-2166-464C-BFDF-256953814FAA}"/>
              </a:ext>
            </a:extLst>
          </p:cNvPr>
          <p:cNvCxnSpPr/>
          <p:nvPr/>
        </p:nvCxnSpPr>
        <p:spPr>
          <a:xfrm flipV="1">
            <a:off x="2411760" y="2132856"/>
            <a:ext cx="5532" cy="14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81" name="直線接點 80">
            <a:extLst>
              <a:ext uri="{FF2B5EF4-FFF2-40B4-BE49-F238E27FC236}">
                <a16:creationId xmlns:a16="http://schemas.microsoft.com/office/drawing/2014/main" id="{F8FF19D7-4F36-48D0-9250-A68625DE5C63}"/>
              </a:ext>
            </a:extLst>
          </p:cNvPr>
          <p:cNvCxnSpPr/>
          <p:nvPr/>
        </p:nvCxnSpPr>
        <p:spPr>
          <a:xfrm flipV="1">
            <a:off x="827584" y="2132856"/>
            <a:ext cx="5532" cy="144000"/>
          </a:xfrm>
          <a:prstGeom prst="line">
            <a:avLst/>
          </a:prstGeom>
          <a:ln w="28575"/>
        </p:spPr>
        <p:style>
          <a:lnRef idx="1">
            <a:schemeClr val="dk1"/>
          </a:lnRef>
          <a:fillRef idx="0">
            <a:schemeClr val="dk1"/>
          </a:fillRef>
          <a:effectRef idx="0">
            <a:schemeClr val="dk1"/>
          </a:effectRef>
          <a:fontRef idx="minor">
            <a:schemeClr val="tx1"/>
          </a:fontRef>
        </p:style>
      </p:cxnSp>
      <p:cxnSp>
        <p:nvCxnSpPr>
          <p:cNvPr id="82" name="直線接點 81">
            <a:extLst>
              <a:ext uri="{FF2B5EF4-FFF2-40B4-BE49-F238E27FC236}">
                <a16:creationId xmlns:a16="http://schemas.microsoft.com/office/drawing/2014/main" id="{37681015-6A2C-4CD1-8445-39575271DD40}"/>
              </a:ext>
            </a:extLst>
          </p:cNvPr>
          <p:cNvCxnSpPr/>
          <p:nvPr/>
        </p:nvCxnSpPr>
        <p:spPr>
          <a:xfrm flipV="1">
            <a:off x="8028384" y="2132856"/>
            <a:ext cx="5532" cy="144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76563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hangingPunct="0"/>
            <a:r>
              <a:rPr lang="zh-TW" altLang="zh-TW" dirty="0"/>
              <a:t>（</a:t>
            </a:r>
            <a:r>
              <a:rPr lang="en-US" altLang="zh-TW" dirty="0"/>
              <a:t>2</a:t>
            </a:r>
            <a:r>
              <a:rPr lang="zh-TW" altLang="zh-TW" dirty="0"/>
              <a:t>）教育需求評估：對於學生之認知</a:t>
            </a:r>
            <a:r>
              <a:rPr lang="en-US" altLang="zh-TW" dirty="0"/>
              <a:t>/</a:t>
            </a:r>
            <a:r>
              <a:rPr lang="zh-TW" altLang="zh-TW" dirty="0"/>
              <a:t>情意特質、社會適應、性向、興趣、優弱勢能力（含領域</a:t>
            </a:r>
            <a:r>
              <a:rPr lang="en-US" altLang="zh-TW" dirty="0"/>
              <a:t>/</a:t>
            </a:r>
            <a:r>
              <a:rPr lang="zh-TW" altLang="zh-TW" dirty="0"/>
              <a:t>科目學習功能）、課程需求（含領域</a:t>
            </a:r>
            <a:r>
              <a:rPr lang="zh-TW" altLang="zh-TW" dirty="0" smtClean="0"/>
              <a:t>學</a:t>
            </a:r>
            <a:r>
              <a:rPr lang="zh-TW" altLang="zh-TW" dirty="0"/>
              <a:t>習課程、特殊需求領域課程、認知教學與情意輔導及技能培訓等方面）、相關服務及支持策略；同時亦需考量多元文化背景（如：族群文化、宗教飲食習慣、性別）與學校條件（含資源、物理環境、心理環境），以及社區環境資源對學生可能之影響進行評估。</a:t>
            </a:r>
          </a:p>
          <a:p>
            <a:pPr hangingPunct="0"/>
            <a:r>
              <a:rPr lang="zh-TW" altLang="zh-TW" dirty="0"/>
              <a:t>（</a:t>
            </a:r>
            <a:r>
              <a:rPr lang="en-US" altLang="zh-TW" dirty="0"/>
              <a:t>3</a:t>
            </a:r>
            <a:r>
              <a:rPr lang="zh-TW" altLang="zh-TW" dirty="0"/>
              <a:t>）相關服務與支持策略：包含學習所需之適性教材、相關設備設施或外聘專才教師人力資源及其他必要之行政支持與服務。</a:t>
            </a:r>
          </a:p>
          <a:p>
            <a:pPr hangingPunct="0"/>
            <a:endParaRPr lang="zh-TW" altLang="zh-TW" dirty="0"/>
          </a:p>
        </p:txBody>
      </p:sp>
    </p:spTree>
    <p:extLst>
      <p:ext uri="{BB962C8B-B14F-4D97-AF65-F5344CB8AC3E}">
        <p14:creationId xmlns:p14="http://schemas.microsoft.com/office/powerpoint/2010/main" val="22205121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zh-TW" dirty="0"/>
              <a:t>（</a:t>
            </a:r>
            <a:r>
              <a:rPr lang="en-US" altLang="zh-TW" dirty="0"/>
              <a:t>4</a:t>
            </a:r>
            <a:r>
              <a:rPr lang="zh-TW" altLang="zh-TW" dirty="0"/>
              <a:t>）學年與學期教育目標：需參考部定必修課程（包括各領域課程綱要）、領域課程調整應用手冊、「十二年國民基本教育資賦優異相關之特殊需求領域課程綱要」（普通型高中集中式藝術才能資賦優異班學生之專長領域課程，應參考「十二年國民基本教育藝術才能資賦優異專長領域課程綱要」）之學習重點訂定</a:t>
            </a:r>
            <a:r>
              <a:rPr lang="zh-TW" altLang="zh-TW" dirty="0" smtClean="0"/>
              <a:t>。</a:t>
            </a:r>
            <a:endParaRPr lang="en-US" altLang="zh-TW" dirty="0" smtClean="0"/>
          </a:p>
          <a:p>
            <a:r>
              <a:rPr lang="zh-TW" altLang="zh-TW" dirty="0" smtClean="0"/>
              <a:t>關於</a:t>
            </a:r>
            <a:r>
              <a:rPr lang="zh-TW" altLang="zh-TW" dirty="0"/>
              <a:t>校訂課程（科目）部分，則應依各類型資賦優異學生之特質與需求訂定，並得參照學校課程計畫發展。</a:t>
            </a:r>
          </a:p>
          <a:p>
            <a:endParaRPr lang="zh-TW" altLang="en-US" dirty="0"/>
          </a:p>
        </p:txBody>
      </p:sp>
    </p:spTree>
    <p:extLst>
      <p:ext uri="{BB962C8B-B14F-4D97-AF65-F5344CB8AC3E}">
        <p14:creationId xmlns:p14="http://schemas.microsoft.com/office/powerpoint/2010/main" val="38618049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07504" y="1484784"/>
            <a:ext cx="9036496" cy="4641379"/>
          </a:xfrm>
        </p:spPr>
        <p:txBody>
          <a:bodyPr/>
          <a:lstStyle/>
          <a:p>
            <a:pPr hangingPunct="0"/>
            <a:r>
              <a:rPr lang="en-US" altLang="zh-TW" dirty="0"/>
              <a:t>4. </a:t>
            </a:r>
            <a:r>
              <a:rPr lang="zh-TW" altLang="zh-TW" dirty="0"/>
              <a:t>訂定過程</a:t>
            </a:r>
          </a:p>
          <a:p>
            <a:pPr hangingPunct="0"/>
            <a:r>
              <a:rPr lang="zh-TW" altLang="zh-TW" dirty="0"/>
              <a:t>（</a:t>
            </a:r>
            <a:r>
              <a:rPr lang="en-US" altLang="zh-TW" dirty="0"/>
              <a:t>1</a:t>
            </a:r>
            <a:r>
              <a:rPr lang="zh-TW" altLang="zh-TW" dirty="0"/>
              <a:t>）個別輔導計畫須以團隊合作方式進行評估，小組成員需於個別輔導計畫會議中依學生之個別特質及需求，訂定特殊教育及相關服務計畫。</a:t>
            </a:r>
          </a:p>
          <a:p>
            <a:pPr hangingPunct="0"/>
            <a:r>
              <a:rPr lang="zh-TW" altLang="zh-TW" dirty="0"/>
              <a:t>（</a:t>
            </a:r>
            <a:r>
              <a:rPr lang="en-US" altLang="zh-TW" dirty="0"/>
              <a:t>2</a:t>
            </a:r>
            <a:r>
              <a:rPr lang="zh-TW" altLang="zh-TW" dirty="0"/>
              <a:t>）個別輔導計畫小組參與訂定之人員，應包括學校行政人員、特殊教育與相關教師、學生家長及</a:t>
            </a:r>
            <a:r>
              <a:rPr lang="zh-TW" altLang="zh-TW" b="1" u="sng" dirty="0"/>
              <a:t>學生本人</a:t>
            </a:r>
            <a:r>
              <a:rPr lang="zh-TW" altLang="zh-TW" dirty="0"/>
              <a:t>；必要時，得邀請相關專業人員參與，學生家長亦得邀請相關人員陪同。學校應確保資賦優異學生有權就所有影響其本人之事項自由表達意見，並獲得適合其資優優異特質及發展之協助措施。</a:t>
            </a:r>
          </a:p>
          <a:p>
            <a:endParaRPr lang="zh-TW" alt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結語</a:t>
            </a:r>
            <a:endParaRPr lang="zh-TW" altLang="en-US" dirty="0"/>
          </a:p>
        </p:txBody>
      </p:sp>
      <p:sp>
        <p:nvSpPr>
          <p:cNvPr id="3" name="內容版面配置區 2"/>
          <p:cNvSpPr>
            <a:spLocks noGrp="1"/>
          </p:cNvSpPr>
          <p:nvPr>
            <p:ph idx="1"/>
          </p:nvPr>
        </p:nvSpPr>
        <p:spPr/>
        <p:txBody>
          <a:bodyPr/>
          <a:lstStyle/>
          <a:p>
            <a:r>
              <a:rPr lang="zh-TW" altLang="en-US" dirty="0" smtClean="0"/>
              <a:t>一、普特結合，熟悉普教</a:t>
            </a:r>
            <a:endParaRPr lang="en-US" altLang="zh-TW" dirty="0" smtClean="0"/>
          </a:p>
          <a:p>
            <a:r>
              <a:rPr lang="zh-TW" altLang="en-US" dirty="0" smtClean="0"/>
              <a:t>二、漸進式、滾動式修調</a:t>
            </a:r>
            <a:endParaRPr lang="en-US" altLang="zh-TW" dirty="0" smtClean="0"/>
          </a:p>
          <a:p>
            <a:r>
              <a:rPr lang="zh-TW" altLang="en-US" dirty="0" smtClean="0"/>
              <a:t>三、組成專業社群</a:t>
            </a:r>
            <a:endParaRPr lang="en-US" altLang="zh-TW" dirty="0" smtClean="0"/>
          </a:p>
          <a:p>
            <a:r>
              <a:rPr lang="zh-TW" altLang="en-US" dirty="0" smtClean="0"/>
              <a:t>四、教材研發</a:t>
            </a:r>
            <a:r>
              <a:rPr lang="en-US" altLang="zh-TW" dirty="0" smtClean="0"/>
              <a:t>(</a:t>
            </a:r>
            <a:r>
              <a:rPr lang="zh-TW" altLang="en-US" dirty="0" smtClean="0"/>
              <a:t>特需領域</a:t>
            </a:r>
            <a:r>
              <a:rPr lang="en-US" altLang="zh-TW" dirty="0" smtClean="0"/>
              <a:t>)</a:t>
            </a:r>
          </a:p>
          <a:p>
            <a:r>
              <a:rPr lang="zh-TW" altLang="en-US" dirty="0" smtClean="0"/>
              <a:t>五、善用資源</a:t>
            </a:r>
            <a:endParaRPr lang="en-US" altLang="zh-TW" dirty="0" smtClean="0"/>
          </a:p>
          <a:p>
            <a:r>
              <a:rPr lang="en-US" altLang="zh-TW" dirty="0" smtClean="0"/>
              <a:t>(</a:t>
            </a:r>
            <a:r>
              <a:rPr lang="zh-TW" altLang="en-US" dirty="0" smtClean="0"/>
              <a:t>一</a:t>
            </a:r>
            <a:r>
              <a:rPr lang="en-US" altLang="zh-TW" dirty="0" smtClean="0"/>
              <a:t>)</a:t>
            </a:r>
            <a:r>
              <a:rPr lang="zh-TW" altLang="en-US" dirty="0" smtClean="0"/>
              <a:t>行政支持</a:t>
            </a:r>
            <a:endParaRPr lang="en-US" altLang="zh-TW" dirty="0" smtClean="0"/>
          </a:p>
          <a:p>
            <a:r>
              <a:rPr lang="en-US" altLang="zh-TW" dirty="0" smtClean="0"/>
              <a:t>(</a:t>
            </a:r>
            <a:r>
              <a:rPr lang="zh-TW" altLang="en-US" dirty="0" smtClean="0"/>
              <a:t>二</a:t>
            </a:r>
            <a:r>
              <a:rPr lang="en-US" altLang="zh-TW" dirty="0" smtClean="0"/>
              <a:t>)</a:t>
            </a:r>
            <a:r>
              <a:rPr lang="zh-TW" altLang="en-US" dirty="0" smtClean="0"/>
              <a:t>外部資源</a:t>
            </a:r>
            <a:endParaRPr lang="en-US" altLang="zh-TW" dirty="0" smtClean="0"/>
          </a:p>
          <a:p>
            <a:endParaRPr lang="zh-TW" altLang="en-US" dirty="0"/>
          </a:p>
        </p:txBody>
      </p:sp>
    </p:spTree>
    <p:extLst>
      <p:ext uri="{BB962C8B-B14F-4D97-AF65-F5344CB8AC3E}">
        <p14:creationId xmlns:p14="http://schemas.microsoft.com/office/powerpoint/2010/main" val="2110640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矩形: 圓角 189">
            <a:extLst>
              <a:ext uri="{FF2B5EF4-FFF2-40B4-BE49-F238E27FC236}">
                <a16:creationId xmlns:a16="http://schemas.microsoft.com/office/drawing/2014/main" id="{5A7AD618-EDBB-428D-8B1E-B66D2C26339E}"/>
              </a:ext>
            </a:extLst>
          </p:cNvPr>
          <p:cNvSpPr/>
          <p:nvPr/>
        </p:nvSpPr>
        <p:spPr bwMode="auto">
          <a:xfrm>
            <a:off x="107503" y="5073575"/>
            <a:ext cx="8928992" cy="1595785"/>
          </a:xfrm>
          <a:prstGeom prst="roundRect">
            <a:avLst>
              <a:gd name="adj" fmla="val 4628"/>
            </a:avLst>
          </a:prstGeom>
          <a:solidFill>
            <a:schemeClr val="accent5"/>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nSpc>
                <a:spcPts val="2800"/>
              </a:lnSpc>
            </a:pPr>
            <a:r>
              <a:rPr lang="zh-TW" altLang="en-US" sz="2800" dirty="0">
                <a:solidFill>
                  <a:srgbClr val="FF0000"/>
                </a:solidFill>
              </a:rPr>
              <a:t>課</a:t>
            </a:r>
            <a:r>
              <a:rPr lang="en-US" altLang="zh-TW" sz="2800" dirty="0">
                <a:solidFill>
                  <a:srgbClr val="FF0000"/>
                </a:solidFill>
              </a:rPr>
              <a:t/>
            </a:r>
            <a:br>
              <a:rPr lang="en-US" altLang="zh-TW" sz="2800" dirty="0">
                <a:solidFill>
                  <a:srgbClr val="FF0000"/>
                </a:solidFill>
              </a:rPr>
            </a:br>
            <a:r>
              <a:rPr lang="zh-TW" altLang="en-US" sz="2800" dirty="0">
                <a:solidFill>
                  <a:srgbClr val="FF0000"/>
                </a:solidFill>
              </a:rPr>
              <a:t>程</a:t>
            </a:r>
            <a:r>
              <a:rPr lang="en-US" altLang="zh-TW" sz="2800" dirty="0">
                <a:solidFill>
                  <a:srgbClr val="FF0000"/>
                </a:solidFill>
              </a:rPr>
              <a:t/>
            </a:r>
            <a:br>
              <a:rPr lang="en-US" altLang="zh-TW" sz="2800" dirty="0">
                <a:solidFill>
                  <a:srgbClr val="FF0000"/>
                </a:solidFill>
              </a:rPr>
            </a:br>
            <a:r>
              <a:rPr lang="zh-TW" altLang="en-US" sz="2800" dirty="0">
                <a:solidFill>
                  <a:srgbClr val="FF0000"/>
                </a:solidFill>
              </a:rPr>
              <a:t>目</a:t>
            </a:r>
            <a:r>
              <a:rPr lang="en-US" altLang="zh-TW" sz="2800" dirty="0">
                <a:solidFill>
                  <a:srgbClr val="FF0000"/>
                </a:solidFill>
              </a:rPr>
              <a:t/>
            </a:r>
            <a:br>
              <a:rPr lang="en-US" altLang="zh-TW" sz="2800" dirty="0">
                <a:solidFill>
                  <a:srgbClr val="FF0000"/>
                </a:solidFill>
              </a:rPr>
            </a:br>
            <a:r>
              <a:rPr lang="zh-TW" altLang="en-US" sz="2800" dirty="0">
                <a:solidFill>
                  <a:srgbClr val="FF0000"/>
                </a:solidFill>
              </a:rPr>
              <a:t>標</a:t>
            </a:r>
          </a:p>
        </p:txBody>
      </p:sp>
      <p:sp>
        <p:nvSpPr>
          <p:cNvPr id="16" name="矩形: 圓角 15">
            <a:extLst>
              <a:ext uri="{FF2B5EF4-FFF2-40B4-BE49-F238E27FC236}">
                <a16:creationId xmlns:a16="http://schemas.microsoft.com/office/drawing/2014/main" id="{9667E395-A434-45C2-B99B-6F90ABD67994}"/>
              </a:ext>
            </a:extLst>
          </p:cNvPr>
          <p:cNvSpPr/>
          <p:nvPr/>
        </p:nvSpPr>
        <p:spPr bwMode="auto">
          <a:xfrm>
            <a:off x="107504" y="1412776"/>
            <a:ext cx="8928992" cy="3563180"/>
          </a:xfrm>
          <a:prstGeom prst="roundRect">
            <a:avLst>
              <a:gd name="adj" fmla="val 4628"/>
            </a:avLst>
          </a:prstGeom>
          <a:no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2800" dirty="0">
                <a:solidFill>
                  <a:srgbClr val="FF0000"/>
                </a:solidFill>
              </a:rPr>
              <a:t>基</a:t>
            </a:r>
            <a:r>
              <a:rPr lang="en-US" altLang="zh-TW" sz="2800" dirty="0">
                <a:solidFill>
                  <a:srgbClr val="FF0000"/>
                </a:solidFill>
              </a:rPr>
              <a:t/>
            </a:r>
            <a:br>
              <a:rPr lang="en-US" altLang="zh-TW" sz="2800" dirty="0">
                <a:solidFill>
                  <a:srgbClr val="FF0000"/>
                </a:solidFill>
              </a:rPr>
            </a:br>
            <a:r>
              <a:rPr lang="zh-TW" altLang="en-US" sz="2800" dirty="0">
                <a:solidFill>
                  <a:srgbClr val="FF0000"/>
                </a:solidFill>
              </a:rPr>
              <a:t>本</a:t>
            </a:r>
            <a:r>
              <a:rPr lang="en-US" altLang="zh-TW" sz="2800" dirty="0">
                <a:solidFill>
                  <a:srgbClr val="FF0000"/>
                </a:solidFill>
              </a:rPr>
              <a:t/>
            </a:r>
            <a:br>
              <a:rPr lang="en-US" altLang="zh-TW" sz="2800" dirty="0">
                <a:solidFill>
                  <a:srgbClr val="FF0000"/>
                </a:solidFill>
              </a:rPr>
            </a:br>
            <a:r>
              <a:rPr lang="zh-TW" altLang="en-US" sz="2800" dirty="0">
                <a:solidFill>
                  <a:srgbClr val="FF0000"/>
                </a:solidFill>
              </a:rPr>
              <a:t>理</a:t>
            </a:r>
            <a:r>
              <a:rPr lang="en-US" altLang="zh-TW" sz="2800" dirty="0">
                <a:solidFill>
                  <a:srgbClr val="FF0000"/>
                </a:solidFill>
              </a:rPr>
              <a:t/>
            </a:r>
            <a:br>
              <a:rPr lang="en-US" altLang="zh-TW" sz="2800" dirty="0">
                <a:solidFill>
                  <a:srgbClr val="FF0000"/>
                </a:solidFill>
              </a:rPr>
            </a:br>
            <a:r>
              <a:rPr lang="zh-TW" altLang="en-US" sz="2800" dirty="0">
                <a:solidFill>
                  <a:srgbClr val="FF0000"/>
                </a:solidFill>
              </a:rPr>
              <a:t>念</a:t>
            </a:r>
          </a:p>
        </p:txBody>
      </p:sp>
      <p:sp>
        <p:nvSpPr>
          <p:cNvPr id="5" name="矩形 4">
            <a:extLst>
              <a:ext uri="{FF2B5EF4-FFF2-40B4-BE49-F238E27FC236}">
                <a16:creationId xmlns:a16="http://schemas.microsoft.com/office/drawing/2014/main" id="{31A22946-5F3F-4EF6-9FC6-4C74C2BF40C3}"/>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2F1E67-CDE3-4F16-A835-FBFCFE38A2E2}"/>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1F53F55B-E8E1-4B1F-B387-F5A7D1579BBD}"/>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74" name="Rectangle 59">
            <a:extLst>
              <a:ext uri="{FF2B5EF4-FFF2-40B4-BE49-F238E27FC236}">
                <a16:creationId xmlns:a16="http://schemas.microsoft.com/office/drawing/2014/main" id="{DB77EF17-2912-4FB6-A7E9-554F2A0271F2}"/>
              </a:ext>
            </a:extLst>
          </p:cNvPr>
          <p:cNvSpPr/>
          <p:nvPr/>
        </p:nvSpPr>
        <p:spPr>
          <a:xfrm>
            <a:off x="755866" y="1637908"/>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落實</a:t>
            </a:r>
            <a:endParaRPr lang="en-US" altLang="zh-TW" sz="2800" b="1" dirty="0">
              <a:latin typeface="+mj-ea"/>
              <a:ea typeface="+mj-ea"/>
            </a:endParaRPr>
          </a:p>
          <a:p>
            <a:pPr algn="ctr"/>
            <a:r>
              <a:rPr lang="zh-TW" altLang="en-US" sz="2800" b="1" dirty="0">
                <a:latin typeface="+mj-ea"/>
                <a:ea typeface="+mj-ea"/>
              </a:rPr>
              <a:t>融合教育</a:t>
            </a:r>
            <a:endParaRPr lang="en-US" sz="2800" b="1" dirty="0">
              <a:latin typeface="+mj-ea"/>
              <a:ea typeface="+mj-ea"/>
            </a:endParaRPr>
          </a:p>
        </p:txBody>
      </p:sp>
      <p:sp>
        <p:nvSpPr>
          <p:cNvPr id="175" name="Rectangle 56">
            <a:extLst>
              <a:ext uri="{FF2B5EF4-FFF2-40B4-BE49-F238E27FC236}">
                <a16:creationId xmlns:a16="http://schemas.microsoft.com/office/drawing/2014/main" id="{AEF9B3DA-3812-4B21-942B-26EECE2A5BEF}"/>
              </a:ext>
            </a:extLst>
          </p:cNvPr>
          <p:cNvSpPr/>
          <p:nvPr/>
        </p:nvSpPr>
        <p:spPr>
          <a:xfrm>
            <a:off x="2844098" y="1643378"/>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因應</a:t>
            </a:r>
            <a:endParaRPr lang="en-US" altLang="zh-TW" sz="2800" b="1" dirty="0">
              <a:latin typeface="+mj-ea"/>
              <a:ea typeface="+mj-ea"/>
            </a:endParaRPr>
          </a:p>
          <a:p>
            <a:pPr algn="ctr"/>
            <a:r>
              <a:rPr lang="zh-TW" altLang="en-US" sz="2800" b="1" dirty="0">
                <a:latin typeface="+mj-ea"/>
                <a:ea typeface="+mj-ea"/>
              </a:rPr>
              <a:t>學生需求</a:t>
            </a:r>
            <a:endParaRPr lang="en-US" sz="2800" b="1" dirty="0">
              <a:latin typeface="+mj-ea"/>
              <a:ea typeface="+mj-ea"/>
            </a:endParaRPr>
          </a:p>
        </p:txBody>
      </p:sp>
      <p:sp>
        <p:nvSpPr>
          <p:cNvPr id="176" name="Rectangle 53">
            <a:extLst>
              <a:ext uri="{FF2B5EF4-FFF2-40B4-BE49-F238E27FC236}">
                <a16:creationId xmlns:a16="http://schemas.microsoft.com/office/drawing/2014/main" id="{98341435-E6FF-47FF-B844-A7A76B1EFDAC}"/>
              </a:ext>
            </a:extLst>
          </p:cNvPr>
          <p:cNvSpPr/>
          <p:nvPr/>
        </p:nvSpPr>
        <p:spPr>
          <a:xfrm>
            <a:off x="4932330" y="1636089"/>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善用</a:t>
            </a:r>
            <a:endParaRPr lang="en-US" altLang="zh-TW" sz="2800" b="1" dirty="0">
              <a:latin typeface="+mj-ea"/>
              <a:ea typeface="+mj-ea"/>
            </a:endParaRPr>
          </a:p>
          <a:p>
            <a:pPr algn="ctr"/>
            <a:r>
              <a:rPr lang="zh-TW" altLang="en-US" sz="2800" b="1" dirty="0">
                <a:latin typeface="+mj-ea"/>
                <a:ea typeface="+mj-ea"/>
              </a:rPr>
              <a:t>課程調整</a:t>
            </a:r>
            <a:endParaRPr lang="en-US" sz="2800" b="1" dirty="0">
              <a:latin typeface="+mj-ea"/>
              <a:ea typeface="+mj-ea"/>
            </a:endParaRPr>
          </a:p>
        </p:txBody>
      </p:sp>
      <p:sp>
        <p:nvSpPr>
          <p:cNvPr id="177" name="Rectangle 50">
            <a:extLst>
              <a:ext uri="{FF2B5EF4-FFF2-40B4-BE49-F238E27FC236}">
                <a16:creationId xmlns:a16="http://schemas.microsoft.com/office/drawing/2014/main" id="{248D3615-B3A7-4F2A-BFB3-221FC6660455}"/>
              </a:ext>
            </a:extLst>
          </p:cNvPr>
          <p:cNvSpPr/>
          <p:nvPr/>
        </p:nvSpPr>
        <p:spPr>
          <a:xfrm>
            <a:off x="7020562" y="1631122"/>
            <a:ext cx="1728192" cy="861774"/>
          </a:xfrm>
          <a:prstGeom prst="rect">
            <a:avLst/>
          </a:prstGeom>
          <a:solidFill>
            <a:srgbClr val="C9FFC9"/>
          </a:solidFill>
        </p:spPr>
        <p:txBody>
          <a:bodyPr wrap="square" lIns="0" tIns="0" rIns="0" bIns="0">
            <a:spAutoFit/>
          </a:bodyPr>
          <a:lstStyle/>
          <a:p>
            <a:pPr algn="ctr"/>
            <a:r>
              <a:rPr lang="zh-TW" altLang="en-US" sz="2800" b="1" dirty="0">
                <a:latin typeface="+mj-ea"/>
                <a:ea typeface="+mj-ea"/>
              </a:rPr>
              <a:t>結合</a:t>
            </a:r>
            <a:r>
              <a:rPr lang="en-US" altLang="zh-TW" sz="2800" b="1" dirty="0">
                <a:latin typeface="+mj-ea"/>
                <a:ea typeface="+mj-ea"/>
              </a:rPr>
              <a:t>IEP/IGP</a:t>
            </a:r>
            <a:endParaRPr lang="en-US" sz="2800" b="1" dirty="0">
              <a:latin typeface="+mj-ea"/>
              <a:ea typeface="+mj-ea"/>
            </a:endParaRPr>
          </a:p>
        </p:txBody>
      </p:sp>
      <p:sp>
        <p:nvSpPr>
          <p:cNvPr id="178" name="矩形 177">
            <a:extLst>
              <a:ext uri="{FF2B5EF4-FFF2-40B4-BE49-F238E27FC236}">
                <a16:creationId xmlns:a16="http://schemas.microsoft.com/office/drawing/2014/main" id="{4113F1C3-CAA7-41F0-8B3A-641A3A3EC79F}"/>
              </a:ext>
            </a:extLst>
          </p:cNvPr>
          <p:cNvSpPr/>
          <p:nvPr/>
        </p:nvSpPr>
        <p:spPr>
          <a:xfrm>
            <a:off x="2483768" y="926928"/>
            <a:ext cx="4248472"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肆、基本理念與課程目標</a:t>
            </a:r>
            <a:endParaRPr lang="zh-CN" altLang="en-US" sz="1138" dirty="0">
              <a:solidFill>
                <a:schemeClr val="bg1"/>
              </a:solidFill>
              <a:latin typeface="+mj-ea"/>
              <a:ea typeface="+mj-ea"/>
            </a:endParaRPr>
          </a:p>
        </p:txBody>
      </p:sp>
      <p:sp>
        <p:nvSpPr>
          <p:cNvPr id="11" name="等腰三角形 10">
            <a:extLst>
              <a:ext uri="{FF2B5EF4-FFF2-40B4-BE49-F238E27FC236}">
                <a16:creationId xmlns:a16="http://schemas.microsoft.com/office/drawing/2014/main" id="{E84CA761-3375-4AD7-AD83-EF0A21ECD195}"/>
              </a:ext>
            </a:extLst>
          </p:cNvPr>
          <p:cNvSpPr/>
          <p:nvPr/>
        </p:nvSpPr>
        <p:spPr bwMode="auto">
          <a:xfrm>
            <a:off x="1403938"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79" name="等腰三角形 178">
            <a:extLst>
              <a:ext uri="{FF2B5EF4-FFF2-40B4-BE49-F238E27FC236}">
                <a16:creationId xmlns:a16="http://schemas.microsoft.com/office/drawing/2014/main" id="{1B73217D-91AC-42E4-BED0-253DC5193F50}"/>
              </a:ext>
            </a:extLst>
          </p:cNvPr>
          <p:cNvSpPr/>
          <p:nvPr/>
        </p:nvSpPr>
        <p:spPr bwMode="auto">
          <a:xfrm>
            <a:off x="3492170"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0" name="等腰三角形 179">
            <a:extLst>
              <a:ext uri="{FF2B5EF4-FFF2-40B4-BE49-F238E27FC236}">
                <a16:creationId xmlns:a16="http://schemas.microsoft.com/office/drawing/2014/main" id="{55B478AA-3D4B-4FBB-A331-11CDED7EF4D4}"/>
              </a:ext>
            </a:extLst>
          </p:cNvPr>
          <p:cNvSpPr/>
          <p:nvPr/>
        </p:nvSpPr>
        <p:spPr bwMode="auto">
          <a:xfrm>
            <a:off x="5580402"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1" name="等腰三角形 180">
            <a:extLst>
              <a:ext uri="{FF2B5EF4-FFF2-40B4-BE49-F238E27FC236}">
                <a16:creationId xmlns:a16="http://schemas.microsoft.com/office/drawing/2014/main" id="{ED9AA02D-5D2E-4EE2-AB55-B453F9016EBB}"/>
              </a:ext>
            </a:extLst>
          </p:cNvPr>
          <p:cNvSpPr/>
          <p:nvPr/>
        </p:nvSpPr>
        <p:spPr bwMode="auto">
          <a:xfrm>
            <a:off x="7668634" y="1477495"/>
            <a:ext cx="360040" cy="151305"/>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2" name="矩形 11">
            <a:extLst>
              <a:ext uri="{FF2B5EF4-FFF2-40B4-BE49-F238E27FC236}">
                <a16:creationId xmlns:a16="http://schemas.microsoft.com/office/drawing/2014/main" id="{1CE49173-DFC3-4EBC-93E1-47FC27E3F6FF}"/>
              </a:ext>
            </a:extLst>
          </p:cNvPr>
          <p:cNvSpPr/>
          <p:nvPr/>
        </p:nvSpPr>
        <p:spPr>
          <a:xfrm>
            <a:off x="755866" y="2647953"/>
            <a:ext cx="1728192" cy="1015663"/>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不再採取以類別或安置型態分開設計課程</a:t>
            </a:r>
            <a:endParaRPr lang="zh-TW" altLang="en-US" sz="2000" dirty="0"/>
          </a:p>
        </p:txBody>
      </p:sp>
      <p:sp>
        <p:nvSpPr>
          <p:cNvPr id="13" name="矩形 12">
            <a:extLst>
              <a:ext uri="{FF2B5EF4-FFF2-40B4-BE49-F238E27FC236}">
                <a16:creationId xmlns:a16="http://schemas.microsoft.com/office/drawing/2014/main" id="{155A399C-19EB-4086-A20B-07FE8F630A70}"/>
              </a:ext>
            </a:extLst>
          </p:cNvPr>
          <p:cNvSpPr/>
          <p:nvPr/>
        </p:nvSpPr>
        <p:spPr>
          <a:xfrm>
            <a:off x="2833992" y="2694399"/>
            <a:ext cx="1810306" cy="1323439"/>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設計符合需求之補救性、功能性或充實性課程</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矩形 13">
            <a:extLst>
              <a:ext uri="{FF2B5EF4-FFF2-40B4-BE49-F238E27FC236}">
                <a16:creationId xmlns:a16="http://schemas.microsoft.com/office/drawing/2014/main" id="{4C8D839B-22E0-4E33-9AB8-C2500BD5F45C}"/>
              </a:ext>
            </a:extLst>
          </p:cNvPr>
          <p:cNvSpPr/>
          <p:nvPr/>
        </p:nvSpPr>
        <p:spPr>
          <a:xfrm>
            <a:off x="4861573" y="2694399"/>
            <a:ext cx="2107864" cy="2246769"/>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重視課程與教材的鬆綁，</a:t>
            </a:r>
            <a:r>
              <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rPr>
              <a:t>依學生需求</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調整學習節數</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學分數配置比例，並彈性調整課程之</a:t>
            </a:r>
            <a:r>
              <a:rPr lang="zh-TW" altLang="zh-TW" sz="2000" kern="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領域目標</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與學習重點</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a:extLst>
              <a:ext uri="{FF2B5EF4-FFF2-40B4-BE49-F238E27FC236}">
                <a16:creationId xmlns:a16="http://schemas.microsoft.com/office/drawing/2014/main" id="{749C0BF6-D6A5-46C6-923F-3BBD909B7828}"/>
              </a:ext>
            </a:extLst>
          </p:cNvPr>
          <p:cNvSpPr/>
          <p:nvPr/>
        </p:nvSpPr>
        <p:spPr>
          <a:xfrm>
            <a:off x="6945882" y="2700049"/>
            <a:ext cx="1946598" cy="1938992"/>
          </a:xfrm>
          <a:prstGeom prst="rect">
            <a:avLst/>
          </a:prstGeom>
        </p:spPr>
        <p:txBody>
          <a:bodyPr wrap="square">
            <a:spAutoFit/>
          </a:bodyPr>
          <a:lstStyle/>
          <a:p>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將課程與</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IGP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密切結合，以充分發揮</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IEP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2000" kern="100" dirty="0">
                <a:latin typeface="Times New Roman" panose="02020603050405020304" pitchFamily="18" charset="0"/>
                <a:ea typeface="標楷體" panose="03000509000000000000" pitchFamily="65" charset="-120"/>
                <a:cs typeface="Times New Roman" panose="02020603050405020304" pitchFamily="18" charset="0"/>
              </a:rPr>
              <a:t>IGP</a:t>
            </a:r>
            <a:r>
              <a:rPr lang="zh-TW" altLang="zh-TW" sz="2000" kern="100" dirty="0">
                <a:latin typeface="Times New Roman" panose="02020603050405020304" pitchFamily="18" charset="0"/>
                <a:ea typeface="標楷體" panose="03000509000000000000" pitchFamily="65" charset="-120"/>
                <a:cs typeface="Times New Roman" panose="02020603050405020304" pitchFamily="18" charset="0"/>
              </a:rPr>
              <a:t>在行政與教學規劃與執行督導之功能</a:t>
            </a:r>
            <a:endParaRPr lang="zh-TW" altLang="en-US" sz="20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2" name="Rectangle 59">
            <a:extLst>
              <a:ext uri="{FF2B5EF4-FFF2-40B4-BE49-F238E27FC236}">
                <a16:creationId xmlns:a16="http://schemas.microsoft.com/office/drawing/2014/main" id="{F050C8E7-C027-40AB-8CA9-C45E61318A72}"/>
              </a:ext>
            </a:extLst>
          </p:cNvPr>
          <p:cNvSpPr/>
          <p:nvPr/>
        </p:nvSpPr>
        <p:spPr>
          <a:xfrm>
            <a:off x="771367" y="5504396"/>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啟發</a:t>
            </a:r>
            <a:endParaRPr lang="en-US" altLang="zh-TW" sz="2800" b="1" dirty="0">
              <a:latin typeface="+mj-ea"/>
              <a:ea typeface="+mj-ea"/>
            </a:endParaRPr>
          </a:p>
          <a:p>
            <a:pPr algn="ctr"/>
            <a:r>
              <a:rPr lang="zh-TW" altLang="en-US" sz="2800" b="1" dirty="0">
                <a:latin typeface="+mj-ea"/>
                <a:ea typeface="+mj-ea"/>
              </a:rPr>
              <a:t>生命潛能</a:t>
            </a:r>
            <a:endParaRPr lang="en-US" sz="2800" b="1" dirty="0">
              <a:latin typeface="+mj-ea"/>
              <a:ea typeface="+mj-ea"/>
            </a:endParaRPr>
          </a:p>
        </p:txBody>
      </p:sp>
      <p:sp>
        <p:nvSpPr>
          <p:cNvPr id="183" name="Rectangle 56">
            <a:extLst>
              <a:ext uri="{FF2B5EF4-FFF2-40B4-BE49-F238E27FC236}">
                <a16:creationId xmlns:a16="http://schemas.microsoft.com/office/drawing/2014/main" id="{2626D7F6-BC2D-4457-87C5-A047FC42F69E}"/>
              </a:ext>
            </a:extLst>
          </p:cNvPr>
          <p:cNvSpPr/>
          <p:nvPr/>
        </p:nvSpPr>
        <p:spPr>
          <a:xfrm>
            <a:off x="2859599" y="5509866"/>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陶養</a:t>
            </a:r>
            <a:endParaRPr lang="en-US" altLang="zh-TW" sz="2800" b="1" dirty="0">
              <a:latin typeface="+mj-ea"/>
              <a:ea typeface="+mj-ea"/>
            </a:endParaRPr>
          </a:p>
          <a:p>
            <a:pPr algn="ctr"/>
            <a:r>
              <a:rPr lang="zh-TW" altLang="en-US" sz="2800" b="1" dirty="0">
                <a:latin typeface="+mj-ea"/>
                <a:ea typeface="+mj-ea"/>
              </a:rPr>
              <a:t>生活知能</a:t>
            </a:r>
            <a:endParaRPr lang="en-US" sz="2800" b="1" dirty="0">
              <a:latin typeface="+mj-ea"/>
              <a:ea typeface="+mj-ea"/>
            </a:endParaRPr>
          </a:p>
        </p:txBody>
      </p:sp>
      <p:sp>
        <p:nvSpPr>
          <p:cNvPr id="184" name="Rectangle 53">
            <a:extLst>
              <a:ext uri="{FF2B5EF4-FFF2-40B4-BE49-F238E27FC236}">
                <a16:creationId xmlns:a16="http://schemas.microsoft.com/office/drawing/2014/main" id="{1BFF7F3E-6286-474E-9651-AAF639C0069B}"/>
              </a:ext>
            </a:extLst>
          </p:cNvPr>
          <p:cNvSpPr/>
          <p:nvPr/>
        </p:nvSpPr>
        <p:spPr>
          <a:xfrm>
            <a:off x="4947831" y="5502577"/>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促進</a:t>
            </a:r>
            <a:endParaRPr lang="en-US" altLang="zh-TW" sz="2800" b="1" dirty="0">
              <a:latin typeface="+mj-ea"/>
              <a:ea typeface="+mj-ea"/>
            </a:endParaRPr>
          </a:p>
          <a:p>
            <a:pPr algn="ctr"/>
            <a:r>
              <a:rPr lang="zh-TW" altLang="en-US" sz="2800" b="1" dirty="0">
                <a:latin typeface="+mj-ea"/>
                <a:ea typeface="+mj-ea"/>
              </a:rPr>
              <a:t>生涯發展</a:t>
            </a:r>
            <a:endParaRPr lang="en-US" sz="2800" b="1" dirty="0">
              <a:latin typeface="+mj-ea"/>
              <a:ea typeface="+mj-ea"/>
            </a:endParaRPr>
          </a:p>
        </p:txBody>
      </p:sp>
      <p:sp>
        <p:nvSpPr>
          <p:cNvPr id="185" name="Rectangle 50">
            <a:extLst>
              <a:ext uri="{FF2B5EF4-FFF2-40B4-BE49-F238E27FC236}">
                <a16:creationId xmlns:a16="http://schemas.microsoft.com/office/drawing/2014/main" id="{49972A40-53E4-45BB-B06B-71296B54A095}"/>
              </a:ext>
            </a:extLst>
          </p:cNvPr>
          <p:cNvSpPr/>
          <p:nvPr/>
        </p:nvSpPr>
        <p:spPr>
          <a:xfrm>
            <a:off x="7036063" y="5505148"/>
            <a:ext cx="1728192" cy="861774"/>
          </a:xfrm>
          <a:prstGeom prst="rect">
            <a:avLst/>
          </a:prstGeom>
          <a:solidFill>
            <a:srgbClr val="FFE1E1"/>
          </a:solidFill>
        </p:spPr>
        <p:txBody>
          <a:bodyPr wrap="square" lIns="0" tIns="0" rIns="0" bIns="0">
            <a:spAutoFit/>
          </a:bodyPr>
          <a:lstStyle/>
          <a:p>
            <a:pPr algn="ctr"/>
            <a:r>
              <a:rPr lang="zh-TW" altLang="en-US" sz="2800" b="1" dirty="0">
                <a:latin typeface="+mj-ea"/>
                <a:ea typeface="+mj-ea"/>
              </a:rPr>
              <a:t>涵育</a:t>
            </a:r>
            <a:endParaRPr lang="en-US" altLang="zh-TW" sz="2800" b="1" dirty="0">
              <a:latin typeface="+mj-ea"/>
              <a:ea typeface="+mj-ea"/>
            </a:endParaRPr>
          </a:p>
          <a:p>
            <a:pPr algn="ctr"/>
            <a:r>
              <a:rPr lang="zh-TW" altLang="en-US" sz="2800" b="1" dirty="0">
                <a:latin typeface="+mj-ea"/>
                <a:ea typeface="+mj-ea"/>
              </a:rPr>
              <a:t>公民責任</a:t>
            </a:r>
            <a:endParaRPr lang="en-US" sz="2800" b="1" dirty="0">
              <a:latin typeface="+mj-ea"/>
              <a:ea typeface="+mj-ea"/>
            </a:endParaRPr>
          </a:p>
        </p:txBody>
      </p:sp>
      <p:sp>
        <p:nvSpPr>
          <p:cNvPr id="186" name="等腰三角形 185">
            <a:extLst>
              <a:ext uri="{FF2B5EF4-FFF2-40B4-BE49-F238E27FC236}">
                <a16:creationId xmlns:a16="http://schemas.microsoft.com/office/drawing/2014/main" id="{CC02A9AE-8E1A-429D-A4C3-B12F030D20D7}"/>
              </a:ext>
            </a:extLst>
          </p:cNvPr>
          <p:cNvSpPr/>
          <p:nvPr/>
        </p:nvSpPr>
        <p:spPr bwMode="auto">
          <a:xfrm rot="10800000">
            <a:off x="1475946" y="6372725"/>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7" name="等腰三角形 186">
            <a:extLst>
              <a:ext uri="{FF2B5EF4-FFF2-40B4-BE49-F238E27FC236}">
                <a16:creationId xmlns:a16="http://schemas.microsoft.com/office/drawing/2014/main" id="{D4922AF3-A1A6-496B-A33A-54169E7E04FD}"/>
              </a:ext>
            </a:extLst>
          </p:cNvPr>
          <p:cNvSpPr/>
          <p:nvPr/>
        </p:nvSpPr>
        <p:spPr bwMode="auto">
          <a:xfrm rot="10800000">
            <a:off x="3564178" y="6372724"/>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8" name="等腰三角形 187">
            <a:extLst>
              <a:ext uri="{FF2B5EF4-FFF2-40B4-BE49-F238E27FC236}">
                <a16:creationId xmlns:a16="http://schemas.microsoft.com/office/drawing/2014/main" id="{47641375-5B70-4E17-8FC7-3076D4FB6376}"/>
              </a:ext>
            </a:extLst>
          </p:cNvPr>
          <p:cNvSpPr/>
          <p:nvPr/>
        </p:nvSpPr>
        <p:spPr bwMode="auto">
          <a:xfrm rot="10800000">
            <a:off x="5652410" y="6372724"/>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89" name="等腰三角形 188">
            <a:extLst>
              <a:ext uri="{FF2B5EF4-FFF2-40B4-BE49-F238E27FC236}">
                <a16:creationId xmlns:a16="http://schemas.microsoft.com/office/drawing/2014/main" id="{4F20C425-95E1-4B62-A798-3903F40A3BCB}"/>
              </a:ext>
            </a:extLst>
          </p:cNvPr>
          <p:cNvSpPr/>
          <p:nvPr/>
        </p:nvSpPr>
        <p:spPr bwMode="auto">
          <a:xfrm rot="10800000">
            <a:off x="7740642" y="6372724"/>
            <a:ext cx="360040" cy="152619"/>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6" name="等腰三角形 195">
            <a:extLst>
              <a:ext uri="{FF2B5EF4-FFF2-40B4-BE49-F238E27FC236}">
                <a16:creationId xmlns:a16="http://schemas.microsoft.com/office/drawing/2014/main" id="{B8C19F5C-B220-4455-9BB6-098A77ECDC96}"/>
              </a:ext>
            </a:extLst>
          </p:cNvPr>
          <p:cNvSpPr/>
          <p:nvPr/>
        </p:nvSpPr>
        <p:spPr bwMode="auto">
          <a:xfrm rot="10800000">
            <a:off x="1403649" y="2525437"/>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7" name="等腰三角形 196">
            <a:extLst>
              <a:ext uri="{FF2B5EF4-FFF2-40B4-BE49-F238E27FC236}">
                <a16:creationId xmlns:a16="http://schemas.microsoft.com/office/drawing/2014/main" id="{C421E9F2-91FD-4910-9ECE-00BB3A31002B}"/>
              </a:ext>
            </a:extLst>
          </p:cNvPr>
          <p:cNvSpPr/>
          <p:nvPr/>
        </p:nvSpPr>
        <p:spPr bwMode="auto">
          <a:xfrm rot="10800000">
            <a:off x="3491881" y="2525436"/>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8" name="等腰三角形 197">
            <a:extLst>
              <a:ext uri="{FF2B5EF4-FFF2-40B4-BE49-F238E27FC236}">
                <a16:creationId xmlns:a16="http://schemas.microsoft.com/office/drawing/2014/main" id="{43E09D5D-7AF3-4BE5-9592-B554088F40A3}"/>
              </a:ext>
            </a:extLst>
          </p:cNvPr>
          <p:cNvSpPr/>
          <p:nvPr/>
        </p:nvSpPr>
        <p:spPr bwMode="auto">
          <a:xfrm rot="10800000">
            <a:off x="5580113" y="2525436"/>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99" name="等腰三角形 198">
            <a:extLst>
              <a:ext uri="{FF2B5EF4-FFF2-40B4-BE49-F238E27FC236}">
                <a16:creationId xmlns:a16="http://schemas.microsoft.com/office/drawing/2014/main" id="{25193183-FF93-4582-B55E-F5FC3E835F0D}"/>
              </a:ext>
            </a:extLst>
          </p:cNvPr>
          <p:cNvSpPr/>
          <p:nvPr/>
        </p:nvSpPr>
        <p:spPr bwMode="auto">
          <a:xfrm rot="10800000">
            <a:off x="7668345" y="2492896"/>
            <a:ext cx="360040" cy="152619"/>
          </a:xfrm>
          <a:prstGeom prst="triangle">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0" name="等腰三角形 199">
            <a:extLst>
              <a:ext uri="{FF2B5EF4-FFF2-40B4-BE49-F238E27FC236}">
                <a16:creationId xmlns:a16="http://schemas.microsoft.com/office/drawing/2014/main" id="{92AFAC77-9F35-4153-AD4F-55D985693C20}"/>
              </a:ext>
            </a:extLst>
          </p:cNvPr>
          <p:cNvSpPr/>
          <p:nvPr/>
        </p:nvSpPr>
        <p:spPr bwMode="auto">
          <a:xfrm>
            <a:off x="1449945" y="5365927"/>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1" name="等腰三角形 200">
            <a:extLst>
              <a:ext uri="{FF2B5EF4-FFF2-40B4-BE49-F238E27FC236}">
                <a16:creationId xmlns:a16="http://schemas.microsoft.com/office/drawing/2014/main" id="{9409EC6E-0D2E-4DA1-991A-637A26551285}"/>
              </a:ext>
            </a:extLst>
          </p:cNvPr>
          <p:cNvSpPr/>
          <p:nvPr/>
        </p:nvSpPr>
        <p:spPr bwMode="auto">
          <a:xfrm>
            <a:off x="3538177" y="5365927"/>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2" name="等腰三角形 201">
            <a:extLst>
              <a:ext uri="{FF2B5EF4-FFF2-40B4-BE49-F238E27FC236}">
                <a16:creationId xmlns:a16="http://schemas.microsoft.com/office/drawing/2014/main" id="{813765CF-03D6-4525-B807-3F67828B09C0}"/>
              </a:ext>
            </a:extLst>
          </p:cNvPr>
          <p:cNvSpPr/>
          <p:nvPr/>
        </p:nvSpPr>
        <p:spPr bwMode="auto">
          <a:xfrm>
            <a:off x="5626409" y="5358638"/>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3" name="等腰三角形 202">
            <a:extLst>
              <a:ext uri="{FF2B5EF4-FFF2-40B4-BE49-F238E27FC236}">
                <a16:creationId xmlns:a16="http://schemas.microsoft.com/office/drawing/2014/main" id="{ABA60BEB-AD2B-4FAE-87E9-1A7132EDAB96}"/>
              </a:ext>
            </a:extLst>
          </p:cNvPr>
          <p:cNvSpPr/>
          <p:nvPr/>
        </p:nvSpPr>
        <p:spPr bwMode="auto">
          <a:xfrm>
            <a:off x="7714641" y="5365927"/>
            <a:ext cx="360040" cy="151305"/>
          </a:xfrm>
          <a:prstGeom prst="triangle">
            <a:avLst/>
          </a:prstGeom>
          <a:solidFill>
            <a:srgbClr val="FF5353"/>
          </a:solid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a:extLst>
              <a:ext uri="{FF2B5EF4-FFF2-40B4-BE49-F238E27FC236}">
                <a16:creationId xmlns:a16="http://schemas.microsoft.com/office/drawing/2014/main" id="{84A7339F-1324-4783-A284-12396B9B0D9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07704" y="1765542"/>
            <a:ext cx="4603023" cy="398187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矩形 10">
            <a:extLst>
              <a:ext uri="{FF2B5EF4-FFF2-40B4-BE49-F238E27FC236}">
                <a16:creationId xmlns:a16="http://schemas.microsoft.com/office/drawing/2014/main" id="{58C125C1-E808-4CD0-A79A-E3B444AA1D5C}"/>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17A5D3-D47E-4603-B7C4-A18FCE80881A}"/>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4" name="矩形 13">
            <a:extLst>
              <a:ext uri="{FF2B5EF4-FFF2-40B4-BE49-F238E27FC236}">
                <a16:creationId xmlns:a16="http://schemas.microsoft.com/office/drawing/2014/main" id="{742DF1C4-09F0-4912-9671-8C5D4A63ADA8}"/>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伍、核心素養</a:t>
            </a:r>
            <a:endParaRPr lang="zh-CN" altLang="en-US" sz="1138" dirty="0">
              <a:solidFill>
                <a:schemeClr val="bg1"/>
              </a:solidFill>
              <a:latin typeface="+mj-ea"/>
              <a:ea typeface="+mj-ea"/>
            </a:endParaRPr>
          </a:p>
        </p:txBody>
      </p:sp>
      <p:sp>
        <p:nvSpPr>
          <p:cNvPr id="15" name="矩形 14">
            <a:extLst>
              <a:ext uri="{FF2B5EF4-FFF2-40B4-BE49-F238E27FC236}">
                <a16:creationId xmlns:a16="http://schemas.microsoft.com/office/drawing/2014/main" id="{57741FEB-B162-4BD1-8072-B5AE07E606ED}"/>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5" name="拱形 4">
            <a:extLst>
              <a:ext uri="{FF2B5EF4-FFF2-40B4-BE49-F238E27FC236}">
                <a16:creationId xmlns:a16="http://schemas.microsoft.com/office/drawing/2014/main" id="{4FEDBE94-866B-4011-B076-8832D0C89179}"/>
              </a:ext>
            </a:extLst>
          </p:cNvPr>
          <p:cNvSpPr/>
          <p:nvPr/>
        </p:nvSpPr>
        <p:spPr bwMode="auto">
          <a:xfrm rot="20305069">
            <a:off x="1918039" y="1508104"/>
            <a:ext cx="4891055" cy="4720391"/>
          </a:xfrm>
          <a:prstGeom prst="blockArc">
            <a:avLst>
              <a:gd name="adj1" fmla="val 13897604"/>
              <a:gd name="adj2" fmla="val 21538094"/>
              <a:gd name="adj3" fmla="val 17352"/>
            </a:avLst>
          </a:prstGeom>
          <a:solidFill>
            <a:srgbClr val="FFCCCC"/>
          </a:solidFill>
          <a:ln>
            <a:noFill/>
          </a:ln>
        </p:spPr>
        <p:txBody>
          <a:bodyPr vert="horz" wrap="square" lIns="91440" tIns="45720" rIns="91440" bIns="45720" numCol="1" rtlCol="0" anchor="t" anchorCtr="0" compatLnSpc="1"/>
          <a:lstStyle/>
          <a:p>
            <a:pPr algn="ctr"/>
            <a:endParaRPr lang="zh-TW" altLang="en-US"/>
          </a:p>
        </p:txBody>
      </p:sp>
      <p:sp>
        <p:nvSpPr>
          <p:cNvPr id="24" name="拱形 23">
            <a:extLst>
              <a:ext uri="{FF2B5EF4-FFF2-40B4-BE49-F238E27FC236}">
                <a16:creationId xmlns:a16="http://schemas.microsoft.com/office/drawing/2014/main" id="{8F3F4EE7-911F-4994-8615-8F8DF150BCA2}"/>
              </a:ext>
            </a:extLst>
          </p:cNvPr>
          <p:cNvSpPr/>
          <p:nvPr/>
        </p:nvSpPr>
        <p:spPr bwMode="auto">
          <a:xfrm rot="12669221">
            <a:off x="1836716" y="1721505"/>
            <a:ext cx="4891055" cy="4720391"/>
          </a:xfrm>
          <a:prstGeom prst="blockArc">
            <a:avLst>
              <a:gd name="adj1" fmla="val 14192888"/>
              <a:gd name="adj2" fmla="val 240974"/>
              <a:gd name="adj3" fmla="val 17818"/>
            </a:avLst>
          </a:prstGeom>
          <a:solidFill>
            <a:srgbClr val="99FF99"/>
          </a:solidFill>
          <a:ln>
            <a:noFill/>
          </a:ln>
        </p:spPr>
        <p:txBody>
          <a:bodyPr vert="horz" wrap="square" lIns="91440" tIns="45720" rIns="91440" bIns="45720" numCol="1" rtlCol="0" anchor="t" anchorCtr="0" compatLnSpc="1"/>
          <a:lstStyle/>
          <a:p>
            <a:pPr algn="ctr"/>
            <a:endParaRPr lang="zh-TW" altLang="en-US"/>
          </a:p>
        </p:txBody>
      </p:sp>
      <p:sp>
        <p:nvSpPr>
          <p:cNvPr id="25" name="拱形 24">
            <a:extLst>
              <a:ext uri="{FF2B5EF4-FFF2-40B4-BE49-F238E27FC236}">
                <a16:creationId xmlns:a16="http://schemas.microsoft.com/office/drawing/2014/main" id="{962F4DDA-4DB6-449C-982C-DD3935C53C66}"/>
              </a:ext>
            </a:extLst>
          </p:cNvPr>
          <p:cNvSpPr/>
          <p:nvPr/>
        </p:nvSpPr>
        <p:spPr bwMode="auto">
          <a:xfrm rot="5645448">
            <a:off x="2074907" y="1645067"/>
            <a:ext cx="4891055" cy="4720391"/>
          </a:xfrm>
          <a:prstGeom prst="blockArc">
            <a:avLst>
              <a:gd name="adj1" fmla="val 14339273"/>
              <a:gd name="adj2" fmla="val 21538094"/>
              <a:gd name="adj3" fmla="val 17352"/>
            </a:avLst>
          </a:prstGeom>
          <a:solidFill>
            <a:srgbClr val="FFFF00"/>
          </a:solidFill>
          <a:ln>
            <a:noFill/>
          </a:ln>
        </p:spPr>
        <p:txBody>
          <a:bodyPr vert="horz" wrap="square" lIns="91440" tIns="45720" rIns="91440" bIns="45720" numCol="1" rtlCol="0" anchor="t" anchorCtr="0" compatLnSpc="1"/>
          <a:lstStyle/>
          <a:p>
            <a:pPr algn="ctr"/>
            <a:endParaRPr lang="zh-TW" altLang="en-US" dirty="0"/>
          </a:p>
        </p:txBody>
      </p:sp>
      <p:sp>
        <p:nvSpPr>
          <p:cNvPr id="3" name="矩形 2">
            <a:extLst>
              <a:ext uri="{FF2B5EF4-FFF2-40B4-BE49-F238E27FC236}">
                <a16:creationId xmlns:a16="http://schemas.microsoft.com/office/drawing/2014/main" id="{CADF09BE-C686-47DF-9609-6347190FB5B0}"/>
              </a:ext>
            </a:extLst>
          </p:cNvPr>
          <p:cNvSpPr/>
          <p:nvPr/>
        </p:nvSpPr>
        <p:spPr>
          <a:xfrm>
            <a:off x="6510727" y="1333876"/>
            <a:ext cx="2633272" cy="1350063"/>
          </a:xfrm>
          <a:prstGeom prst="rect">
            <a:avLst/>
          </a:prstGeom>
        </p:spPr>
        <p:txBody>
          <a:bodyPr wrap="square">
            <a:spAutoFit/>
          </a:bodyPr>
          <a:lstStyle/>
          <a:p>
            <a:r>
              <a:rPr lang="zh-TW" altLang="zh-TW" sz="2000" b="1" dirty="0">
                <a:solidFill>
                  <a:srgbClr val="FF5353"/>
                </a:solidFill>
              </a:rPr>
              <a:t>能選擇適當學習方式，進行系統思考以解決問題，並具備創造力與行動力。</a:t>
            </a:r>
            <a:endParaRPr lang="zh-TW" altLang="en-US" sz="2000" b="1" dirty="0">
              <a:solidFill>
                <a:srgbClr val="FF5353"/>
              </a:solidFill>
            </a:endParaRPr>
          </a:p>
        </p:txBody>
      </p:sp>
      <p:sp>
        <p:nvSpPr>
          <p:cNvPr id="6" name="矩形 5">
            <a:extLst>
              <a:ext uri="{FF2B5EF4-FFF2-40B4-BE49-F238E27FC236}">
                <a16:creationId xmlns:a16="http://schemas.microsoft.com/office/drawing/2014/main" id="{8C266D41-24D9-4EB8-87F7-68D8DE028494}"/>
              </a:ext>
            </a:extLst>
          </p:cNvPr>
          <p:cNvSpPr/>
          <p:nvPr/>
        </p:nvSpPr>
        <p:spPr>
          <a:xfrm rot="994059">
            <a:off x="5791698" y="3291060"/>
            <a:ext cx="444481" cy="3063936"/>
          </a:xfrm>
          <a:prstGeom prst="rect">
            <a:avLst/>
          </a:prstGeom>
        </p:spPr>
        <p:txBody>
          <a:bodyPr vert="eaVert" wrap="square">
            <a:spAutoFit/>
          </a:bodyPr>
          <a:lstStyle/>
          <a:p>
            <a:pPr>
              <a:lnSpc>
                <a:spcPts val="2000"/>
              </a:lnSpc>
            </a:pPr>
            <a:r>
              <a:rPr lang="zh-TW" altLang="zh-TW" sz="2200" dirty="0">
                <a:latin typeface="+mj-ea"/>
                <a:ea typeface="+mj-ea"/>
              </a:rPr>
              <a:t>廣泛運用社會文化工具</a:t>
            </a:r>
            <a:endParaRPr lang="zh-TW" altLang="en-US" sz="2200" dirty="0">
              <a:latin typeface="+mj-ea"/>
              <a:ea typeface="+mj-ea"/>
            </a:endParaRPr>
          </a:p>
        </p:txBody>
      </p:sp>
      <p:sp>
        <p:nvSpPr>
          <p:cNvPr id="7" name="矩形 6">
            <a:extLst>
              <a:ext uri="{FF2B5EF4-FFF2-40B4-BE49-F238E27FC236}">
                <a16:creationId xmlns:a16="http://schemas.microsoft.com/office/drawing/2014/main" id="{1D3D63AD-5062-4D20-8771-A02F7FFE18AA}"/>
              </a:ext>
            </a:extLst>
          </p:cNvPr>
          <p:cNvSpPr/>
          <p:nvPr/>
        </p:nvSpPr>
        <p:spPr>
          <a:xfrm>
            <a:off x="120017" y="3076014"/>
            <a:ext cx="1735170" cy="2862322"/>
          </a:xfrm>
          <a:prstGeom prst="rect">
            <a:avLst/>
          </a:prstGeom>
        </p:spPr>
        <p:txBody>
          <a:bodyPr wrap="square">
            <a:spAutoFit/>
          </a:bodyPr>
          <a:lstStyle/>
          <a:p>
            <a:r>
              <a:rPr lang="zh-TW" altLang="zh-TW" sz="2000" b="1" dirty="0">
                <a:solidFill>
                  <a:srgbClr val="006600"/>
                </a:solidFill>
              </a:rPr>
              <a:t>以主動參與方式與他人建立適切的合作模式與人際關係，培養與他人或群體互動的素養，俾提升人類整體生活品質。</a:t>
            </a:r>
          </a:p>
        </p:txBody>
      </p:sp>
      <p:sp>
        <p:nvSpPr>
          <p:cNvPr id="8" name="矩形 7">
            <a:extLst>
              <a:ext uri="{FF2B5EF4-FFF2-40B4-BE49-F238E27FC236}">
                <a16:creationId xmlns:a16="http://schemas.microsoft.com/office/drawing/2014/main" id="{4757F482-0CF9-424E-B1DB-18BE2C060D54}"/>
              </a:ext>
            </a:extLst>
          </p:cNvPr>
          <p:cNvSpPr/>
          <p:nvPr/>
        </p:nvSpPr>
        <p:spPr>
          <a:xfrm rot="20868831">
            <a:off x="2417210" y="3128630"/>
            <a:ext cx="523220" cy="3233910"/>
          </a:xfrm>
          <a:prstGeom prst="rect">
            <a:avLst/>
          </a:prstGeom>
        </p:spPr>
        <p:txBody>
          <a:bodyPr vert="eaVert" wrap="square">
            <a:spAutoFit/>
          </a:bodyPr>
          <a:lstStyle/>
          <a:p>
            <a:r>
              <a:rPr lang="zh-TW" altLang="zh-TW" sz="2200" dirty="0">
                <a:latin typeface="+mj-ea"/>
                <a:ea typeface="+mj-ea"/>
              </a:rPr>
              <a:t>學習處理社會的多元性</a:t>
            </a:r>
            <a:endParaRPr lang="zh-TW" altLang="en-US" sz="2200" dirty="0">
              <a:latin typeface="+mj-ea"/>
              <a:ea typeface="+mj-ea"/>
            </a:endParaRPr>
          </a:p>
        </p:txBody>
      </p:sp>
      <p:sp>
        <p:nvSpPr>
          <p:cNvPr id="19" name="矩形 18">
            <a:extLst>
              <a:ext uri="{FF2B5EF4-FFF2-40B4-BE49-F238E27FC236}">
                <a16:creationId xmlns:a16="http://schemas.microsoft.com/office/drawing/2014/main" id="{DC38C04D-1BE5-4B77-9CD1-1F8FE4E46407}"/>
              </a:ext>
            </a:extLst>
          </p:cNvPr>
          <p:cNvSpPr/>
          <p:nvPr/>
        </p:nvSpPr>
        <p:spPr>
          <a:xfrm>
            <a:off x="3190539" y="1894270"/>
            <a:ext cx="2441694" cy="430887"/>
          </a:xfrm>
          <a:prstGeom prst="rect">
            <a:avLst/>
          </a:prstGeom>
        </p:spPr>
        <p:txBody>
          <a:bodyPr wrap="none">
            <a:spAutoFit/>
          </a:bodyPr>
          <a:lstStyle/>
          <a:p>
            <a:r>
              <a:rPr lang="zh-TW" altLang="zh-TW" sz="2200" dirty="0">
                <a:latin typeface="+mj-ea"/>
                <a:ea typeface="+mj-ea"/>
              </a:rPr>
              <a:t>個人為學習的主體</a:t>
            </a:r>
            <a:endParaRPr lang="zh-TW" altLang="en-US" sz="2200" dirty="0">
              <a:latin typeface="+mj-ea"/>
              <a:ea typeface="+mj-ea"/>
            </a:endParaRPr>
          </a:p>
        </p:txBody>
      </p:sp>
      <p:sp>
        <p:nvSpPr>
          <p:cNvPr id="20" name="矩形 19">
            <a:extLst>
              <a:ext uri="{FF2B5EF4-FFF2-40B4-BE49-F238E27FC236}">
                <a16:creationId xmlns:a16="http://schemas.microsoft.com/office/drawing/2014/main" id="{FB36D8C6-B19A-47AB-B18F-65C6DFD034C1}"/>
              </a:ext>
            </a:extLst>
          </p:cNvPr>
          <p:cNvSpPr/>
          <p:nvPr/>
        </p:nvSpPr>
        <p:spPr>
          <a:xfrm>
            <a:off x="6816478" y="4397412"/>
            <a:ext cx="2306761" cy="1323439"/>
          </a:xfrm>
          <a:prstGeom prst="rect">
            <a:avLst/>
          </a:prstGeom>
        </p:spPr>
        <p:txBody>
          <a:bodyPr wrap="square">
            <a:spAutoFit/>
          </a:bodyPr>
          <a:lstStyle/>
          <a:p>
            <a:r>
              <a:rPr lang="zh-TW" altLang="zh-TW" sz="2000" b="1" dirty="0"/>
              <a:t>有效與他人及環境互動，並強調學生應具備藝術涵養與生活美感。</a:t>
            </a:r>
            <a:endParaRPr lang="zh-TW" altLang="en-US" sz="2000" b="1" dirty="0"/>
          </a:p>
        </p:txBody>
      </p:sp>
      <p:cxnSp>
        <p:nvCxnSpPr>
          <p:cNvPr id="23" name="直線接點 22">
            <a:extLst>
              <a:ext uri="{FF2B5EF4-FFF2-40B4-BE49-F238E27FC236}">
                <a16:creationId xmlns:a16="http://schemas.microsoft.com/office/drawing/2014/main" id="{764D3D62-7728-40B7-8DBB-CB4BFF58B944}"/>
              </a:ext>
            </a:extLst>
          </p:cNvPr>
          <p:cNvCxnSpPr/>
          <p:nvPr/>
        </p:nvCxnSpPr>
        <p:spPr>
          <a:xfrm flipV="1">
            <a:off x="5632233" y="1556792"/>
            <a:ext cx="878494" cy="33747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0A6B5510-CA74-4404-A396-34EDFAD70818}"/>
              </a:ext>
            </a:extLst>
          </p:cNvPr>
          <p:cNvCxnSpPr>
            <a:cxnSpLocks/>
          </p:cNvCxnSpPr>
          <p:nvPr/>
        </p:nvCxnSpPr>
        <p:spPr>
          <a:xfrm>
            <a:off x="6604990" y="4198213"/>
            <a:ext cx="611022" cy="168799"/>
          </a:xfrm>
          <a:prstGeom prst="line">
            <a:avLst/>
          </a:prstGeom>
          <a:ln w="28575">
            <a:solidFill>
              <a:srgbClr val="993300"/>
            </a:solidFill>
          </a:ln>
        </p:spPr>
        <p:style>
          <a:lnRef idx="1">
            <a:schemeClr val="accent2"/>
          </a:lnRef>
          <a:fillRef idx="0">
            <a:schemeClr val="accent2"/>
          </a:fillRef>
          <a:effectRef idx="0">
            <a:schemeClr val="accent2"/>
          </a:effectRef>
          <a:fontRef idx="minor">
            <a:schemeClr val="tx1"/>
          </a:fontRef>
        </p:style>
      </p:cxnSp>
      <p:cxnSp>
        <p:nvCxnSpPr>
          <p:cNvPr id="29" name="直線接點 28">
            <a:extLst>
              <a:ext uri="{FF2B5EF4-FFF2-40B4-BE49-F238E27FC236}">
                <a16:creationId xmlns:a16="http://schemas.microsoft.com/office/drawing/2014/main" id="{5310E8F5-57AA-4C23-96CA-1B3ADF01F17E}"/>
              </a:ext>
            </a:extLst>
          </p:cNvPr>
          <p:cNvCxnSpPr>
            <a:cxnSpLocks/>
          </p:cNvCxnSpPr>
          <p:nvPr/>
        </p:nvCxnSpPr>
        <p:spPr>
          <a:xfrm flipV="1">
            <a:off x="1763688" y="4498722"/>
            <a:ext cx="432048" cy="154414"/>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6385" name="矩形 16384">
            <a:extLst>
              <a:ext uri="{FF2B5EF4-FFF2-40B4-BE49-F238E27FC236}">
                <a16:creationId xmlns:a16="http://schemas.microsoft.com/office/drawing/2014/main" id="{7C0D3712-11E9-48FD-A875-91F1E3D936B7}"/>
              </a:ext>
            </a:extLst>
          </p:cNvPr>
          <p:cNvSpPr/>
          <p:nvPr/>
        </p:nvSpPr>
        <p:spPr bwMode="auto">
          <a:xfrm>
            <a:off x="8460432" y="2852936"/>
            <a:ext cx="683568" cy="1152327"/>
          </a:xfrm>
          <a:prstGeom prst="rect">
            <a:avLst/>
          </a:prstGeom>
          <a:solidFill>
            <a:schemeClr val="bg1"/>
          </a:solidFill>
          <a:ln>
            <a:noFill/>
          </a:ln>
        </p:spPr>
        <p:txBody>
          <a:bodyPr vert="horz" wrap="square" lIns="91440" tIns="45720" rIns="91440" bIns="45720" numCol="1" rtlCol="0" anchor="t" anchorCtr="0" compatLnSpc="1"/>
          <a:lstStyle/>
          <a:p>
            <a:pPr algn="ct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a:xfrm>
            <a:off x="596900" y="274638"/>
            <a:ext cx="7854950" cy="582612"/>
          </a:xfrm>
        </p:spPr>
        <p:txBody>
          <a:bodyPr>
            <a:normAutofit fontScale="90000"/>
          </a:bodyPr>
          <a:lstStyle/>
          <a:p>
            <a:pPr eaLnBrk="1" hangingPunct="1">
              <a:defRPr/>
            </a:pPr>
            <a:r>
              <a:rPr lang="zh-TW" altLang="zh-TW" sz="3500" dirty="0" smtClean="0">
                <a:latin typeface="標楷體" panose="03000509000000000000" pitchFamily="65" charset="-120"/>
                <a:ea typeface="標楷體" panose="03000509000000000000" pitchFamily="65" charset="-120"/>
              </a:rPr>
              <a:t>九年一貫</a:t>
            </a:r>
            <a:r>
              <a:rPr lang="zh-TW" altLang="en-US" sz="3500" dirty="0" smtClean="0">
                <a:latin typeface="標楷體" panose="03000509000000000000" pitchFamily="65" charset="-120"/>
                <a:ea typeface="標楷體" panose="03000509000000000000" pitchFamily="65" charset="-120"/>
              </a:rPr>
              <a:t>課綱</a:t>
            </a:r>
            <a:r>
              <a:rPr lang="zh-TW" altLang="zh-TW" sz="3500" dirty="0" smtClean="0">
                <a:latin typeface="標楷體" panose="03000509000000000000" pitchFamily="65" charset="-120"/>
                <a:ea typeface="標楷體" panose="03000509000000000000" pitchFamily="65" charset="-120"/>
              </a:rPr>
              <a:t>及</a:t>
            </a:r>
            <a:r>
              <a:rPr lang="en-US" altLang="zh-TW" sz="3500" dirty="0" smtClean="0">
                <a:latin typeface="標楷體" panose="03000509000000000000" pitchFamily="65" charset="-120"/>
                <a:ea typeface="標楷體" panose="03000509000000000000" pitchFamily="65" charset="-120"/>
              </a:rPr>
              <a:t>108</a:t>
            </a:r>
            <a:r>
              <a:rPr lang="zh-TW" altLang="en-US" sz="3500" dirty="0" smtClean="0">
                <a:latin typeface="標楷體" panose="03000509000000000000" pitchFamily="65" charset="-120"/>
                <a:ea typeface="標楷體" panose="03000509000000000000" pitchFamily="65" charset="-120"/>
              </a:rPr>
              <a:t>課</a:t>
            </a:r>
            <a:r>
              <a:rPr lang="zh-TW" altLang="zh-TW" sz="3500" dirty="0" smtClean="0">
                <a:latin typeface="標楷體" panose="03000509000000000000" pitchFamily="65" charset="-120"/>
                <a:ea typeface="標楷體" panose="03000509000000000000" pitchFamily="65" charset="-120"/>
              </a:rPr>
              <a:t>綱</a:t>
            </a:r>
            <a:r>
              <a:rPr lang="zh-TW" altLang="en-US" sz="3500" dirty="0" smtClean="0">
                <a:latin typeface="標楷體" panose="03000509000000000000" pitchFamily="65" charset="-120"/>
                <a:ea typeface="標楷體" panose="03000509000000000000" pitchFamily="65" charset="-120"/>
              </a:rPr>
              <a:t>之比較</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6328444"/>
              </p:ext>
            </p:extLst>
          </p:nvPr>
        </p:nvGraphicFramePr>
        <p:xfrm>
          <a:off x="-180975" y="1506538"/>
          <a:ext cx="9324975" cy="5234830"/>
        </p:xfrm>
        <a:graphic>
          <a:graphicData uri="http://schemas.openxmlformats.org/drawingml/2006/table">
            <a:tbl>
              <a:tblPr firstRow="1" bandRow="1">
                <a:tableStyleId>{5C22544A-7EE6-4342-B048-85BDC9FD1C3A}</a:tableStyleId>
              </a:tblPr>
              <a:tblGrid>
                <a:gridCol w="1224195">
                  <a:extLst>
                    <a:ext uri="{9D8B030D-6E8A-4147-A177-3AD203B41FA5}">
                      <a16:colId xmlns:a16="http://schemas.microsoft.com/office/drawing/2014/main" val="20000"/>
                    </a:ext>
                  </a:extLst>
                </a:gridCol>
                <a:gridCol w="3672584">
                  <a:extLst>
                    <a:ext uri="{9D8B030D-6E8A-4147-A177-3AD203B41FA5}">
                      <a16:colId xmlns:a16="http://schemas.microsoft.com/office/drawing/2014/main" val="20001"/>
                    </a:ext>
                  </a:extLst>
                </a:gridCol>
                <a:gridCol w="4428196">
                  <a:extLst>
                    <a:ext uri="{9D8B030D-6E8A-4147-A177-3AD203B41FA5}">
                      <a16:colId xmlns:a16="http://schemas.microsoft.com/office/drawing/2014/main" val="20002"/>
                    </a:ext>
                  </a:extLst>
                </a:gridCol>
              </a:tblGrid>
              <a:tr h="578165">
                <a:tc>
                  <a:txBody>
                    <a:bodyPr/>
                    <a:lstStyle/>
                    <a:p>
                      <a:pPr algn="ctr"/>
                      <a:endParaRPr lang="zh-TW" altLang="en-US" sz="2000" dirty="0">
                        <a:solidFill>
                          <a:schemeClr val="tx1"/>
                        </a:solidFill>
                        <a:latin typeface="標楷體" panose="03000509000000000000" pitchFamily="65" charset="-120"/>
                        <a:ea typeface="標楷體" panose="03000509000000000000" pitchFamily="65" charset="-120"/>
                      </a:endParaRPr>
                    </a:p>
                  </a:txBody>
                  <a:tcPr marL="86231" marR="86231" marT="45718" marB="45718"/>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九年一貫</a:t>
                      </a:r>
                      <a:endParaRPr lang="zh-TW" altLang="en-US" sz="2000" dirty="0">
                        <a:solidFill>
                          <a:schemeClr val="tx1"/>
                        </a:solidFill>
                        <a:latin typeface="標楷體" panose="03000509000000000000" pitchFamily="65" charset="-120"/>
                        <a:ea typeface="標楷體" panose="03000509000000000000" pitchFamily="65" charset="-120"/>
                      </a:endParaRPr>
                    </a:p>
                  </a:txBody>
                  <a:tcPr marL="86231" marR="86231" marT="45718" marB="45718"/>
                </a:tc>
                <a:tc>
                  <a:txBody>
                    <a:bodyPr/>
                    <a:lstStyle/>
                    <a:p>
                      <a:pPr algn="ctr"/>
                      <a:r>
                        <a:rPr lang="zh-TW" altLang="en-US" sz="2000" dirty="0" smtClean="0">
                          <a:solidFill>
                            <a:schemeClr val="tx1"/>
                          </a:solidFill>
                          <a:latin typeface="標楷體" panose="03000509000000000000" pitchFamily="65" charset="-120"/>
                          <a:ea typeface="標楷體" panose="03000509000000000000" pitchFamily="65" charset="-120"/>
                        </a:rPr>
                        <a:t>十二年國教</a:t>
                      </a:r>
                      <a:endParaRPr lang="zh-TW" altLang="en-US" sz="2000" dirty="0">
                        <a:solidFill>
                          <a:schemeClr val="tx1"/>
                        </a:solidFill>
                        <a:latin typeface="標楷體" panose="03000509000000000000" pitchFamily="65" charset="-120"/>
                        <a:ea typeface="標楷體" panose="03000509000000000000" pitchFamily="65" charset="-120"/>
                      </a:endParaRPr>
                    </a:p>
                  </a:txBody>
                  <a:tcPr marL="86231" marR="86231" marT="45718" marB="45718"/>
                </a:tc>
                <a:extLst>
                  <a:ext uri="{0D108BD9-81ED-4DB2-BD59-A6C34878D82A}">
                    <a16:rowId xmlns:a16="http://schemas.microsoft.com/office/drawing/2014/main" val="10000"/>
                  </a:ext>
                </a:extLst>
              </a:tr>
              <a:tr h="438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latin typeface="標楷體" panose="03000509000000000000" pitchFamily="65" charset="-120"/>
                          <a:ea typeface="標楷體" panose="03000509000000000000" pitchFamily="65" charset="-120"/>
                        </a:rPr>
                        <a:t>課程理念</a:t>
                      </a:r>
                    </a:p>
                  </a:txBody>
                  <a:tcPr marL="86231" marR="86231" marT="45718" marB="45718"/>
                </a:tc>
                <a:tc>
                  <a:txBody>
                    <a:bodyPr/>
                    <a:lstStyle/>
                    <a:p>
                      <a:pPr marL="180975" indent="-180975">
                        <a:buFont typeface="Arial" pitchFamily="34" charset="0"/>
                        <a:buChar char="•"/>
                      </a:pPr>
                      <a:r>
                        <a:rPr lang="zh-TW" altLang="en-US" sz="2000" dirty="0" smtClean="0">
                          <a:latin typeface="標楷體" panose="03000509000000000000" pitchFamily="65" charset="-120"/>
                          <a:ea typeface="標楷體" panose="03000509000000000000" pitchFamily="65" charset="-120"/>
                        </a:rPr>
                        <a:t>能力導向</a:t>
                      </a:r>
                      <a:endParaRPr lang="zh-TW" altLang="en-US" sz="2000" dirty="0">
                        <a:latin typeface="標楷體" panose="03000509000000000000" pitchFamily="65" charset="-120"/>
                        <a:ea typeface="標楷體" panose="03000509000000000000" pitchFamily="65" charset="-120"/>
                      </a:endParaRPr>
                    </a:p>
                  </a:txBody>
                  <a:tcPr marL="86231" marR="86231" marT="45718" marB="45718"/>
                </a:tc>
                <a:tc>
                  <a:txBody>
                    <a:bodyPr/>
                    <a:lstStyle/>
                    <a:p>
                      <a:pPr marL="180975" indent="-180975">
                        <a:buFont typeface="Arial" pitchFamily="34" charset="0"/>
                        <a:buChar char="•"/>
                      </a:pPr>
                      <a:r>
                        <a:rPr lang="zh-TW" altLang="en-US" sz="2000" b="1" u="sng" kern="1200" dirty="0" smtClean="0">
                          <a:solidFill>
                            <a:srgbClr val="FF0000"/>
                          </a:solidFill>
                          <a:latin typeface="標楷體" panose="03000509000000000000" pitchFamily="65" charset="-120"/>
                          <a:ea typeface="標楷體" panose="03000509000000000000" pitchFamily="65" charset="-120"/>
                          <a:cs typeface="+mn-cs"/>
                        </a:rPr>
                        <a:t>素養導向</a:t>
                      </a:r>
                      <a:endParaRPr lang="zh-TW" altLang="en-US" sz="2000" b="1" u="sng" kern="1200" dirty="0">
                        <a:solidFill>
                          <a:srgbClr val="FF0000"/>
                        </a:solidFill>
                        <a:latin typeface="標楷體" panose="03000509000000000000" pitchFamily="65" charset="-120"/>
                        <a:ea typeface="標楷體" panose="03000509000000000000" pitchFamily="65" charset="-120"/>
                        <a:cs typeface="+mn-cs"/>
                      </a:endParaRPr>
                    </a:p>
                  </a:txBody>
                  <a:tcPr marL="86231" marR="86231" marT="45718" marB="45718"/>
                </a:tc>
                <a:extLst>
                  <a:ext uri="{0D108BD9-81ED-4DB2-BD59-A6C34878D82A}">
                    <a16:rowId xmlns:a16="http://schemas.microsoft.com/office/drawing/2014/main" val="10001"/>
                  </a:ext>
                </a:extLst>
              </a:tr>
              <a:tr h="3219979">
                <a:tc>
                  <a:txBody>
                    <a:bodyPr/>
                    <a:lstStyle/>
                    <a:p>
                      <a:r>
                        <a:rPr lang="zh-TW" altLang="en-US" sz="2000" dirty="0" smtClean="0">
                          <a:latin typeface="標楷體" panose="03000509000000000000" pitchFamily="65" charset="-120"/>
                          <a:ea typeface="標楷體" panose="03000509000000000000" pitchFamily="65" charset="-120"/>
                        </a:rPr>
                        <a:t>課程架構</a:t>
                      </a:r>
                      <a:endParaRPr lang="zh-TW" altLang="en-US" sz="2000" dirty="0">
                        <a:latin typeface="標楷體" panose="03000509000000000000" pitchFamily="65" charset="-120"/>
                        <a:ea typeface="標楷體" panose="03000509000000000000" pitchFamily="65" charset="-120"/>
                      </a:endParaRPr>
                    </a:p>
                  </a:txBody>
                  <a:tcPr marL="86231" marR="86231" marT="45718" marB="45718"/>
                </a:tc>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b="1" kern="1200" dirty="0" smtClean="0">
                          <a:solidFill>
                            <a:schemeClr val="dk1"/>
                          </a:solidFill>
                          <a:latin typeface="標楷體" panose="03000509000000000000" pitchFamily="65" charset="-120"/>
                          <a:ea typeface="標楷體" panose="03000509000000000000" pitchFamily="65" charset="-120"/>
                          <a:cs typeface="+mn-cs"/>
                        </a:rPr>
                        <a:t>七大領域</a:t>
                      </a:r>
                      <a:endParaRPr lang="en-US" altLang="zh-TW" sz="2000" b="1" kern="1200" dirty="0" smtClean="0">
                        <a:solidFill>
                          <a:schemeClr val="dk1"/>
                        </a:solidFill>
                        <a:latin typeface="標楷體" panose="03000509000000000000" pitchFamily="65" charset="-120"/>
                        <a:ea typeface="標楷體" panose="03000509000000000000" pitchFamily="65" charset="-120"/>
                        <a:cs typeface="+mn-cs"/>
                      </a:endParaRPr>
                    </a:p>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kern="1200" dirty="0" smtClean="0">
                          <a:solidFill>
                            <a:schemeClr val="dk1"/>
                          </a:solidFill>
                          <a:latin typeface="標楷體" panose="03000509000000000000" pitchFamily="65" charset="-120"/>
                          <a:ea typeface="標楷體" panose="03000509000000000000" pitchFamily="65" charset="-120"/>
                          <a:cs typeface="+mn-cs"/>
                        </a:rPr>
                        <a:t>「自然與生活科技」合一</a:t>
                      </a:r>
                      <a:endParaRPr lang="en-US" altLang="zh-TW" sz="2000" kern="1200" dirty="0" smtClean="0">
                        <a:solidFill>
                          <a:schemeClr val="dk1"/>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chemeClr val="dk1"/>
                          </a:solidFill>
                          <a:latin typeface="標楷體" panose="03000509000000000000" pitchFamily="65" charset="-120"/>
                          <a:ea typeface="標楷體" panose="03000509000000000000" pitchFamily="65" charset="-120"/>
                          <a:cs typeface="+mn-cs"/>
                        </a:rPr>
                        <a:t>彈性</a:t>
                      </a:r>
                      <a:r>
                        <a:rPr lang="zh-TW" altLang="en-US" sz="2000" kern="1200" dirty="0" smtClean="0">
                          <a:solidFill>
                            <a:schemeClr val="dk1"/>
                          </a:solidFill>
                          <a:latin typeface="標楷體" panose="03000509000000000000" pitchFamily="65" charset="-120"/>
                          <a:ea typeface="標楷體" panose="03000509000000000000" pitchFamily="65" charset="-120"/>
                          <a:cs typeface="+mn-cs"/>
                        </a:rPr>
                        <a:t>學習「</a:t>
                      </a:r>
                      <a:r>
                        <a:rPr lang="zh-TW" altLang="en-US" sz="2000" u="sng" kern="1200" dirty="0" smtClean="0">
                          <a:solidFill>
                            <a:schemeClr val="dk1"/>
                          </a:solidFill>
                          <a:latin typeface="標楷體" panose="03000509000000000000" pitchFamily="65" charset="-120"/>
                          <a:ea typeface="標楷體" panose="03000509000000000000" pitchFamily="65" charset="-120"/>
                          <a:cs typeface="+mn-cs"/>
                        </a:rPr>
                        <a:t>節數</a:t>
                      </a:r>
                      <a:r>
                        <a:rPr lang="zh-TW" altLang="en-US" sz="2000" kern="1200" dirty="0" smtClean="0">
                          <a:solidFill>
                            <a:schemeClr val="dk1"/>
                          </a:solidFill>
                          <a:latin typeface="標楷體" panose="03000509000000000000" pitchFamily="65" charset="-120"/>
                          <a:ea typeface="標楷體" panose="03000509000000000000" pitchFamily="65" charset="-120"/>
                          <a:cs typeface="+mn-cs"/>
                        </a:rPr>
                        <a:t>」，其使用無明確規範</a:t>
                      </a:r>
                      <a:endParaRPr lang="en-US" altLang="zh-TW" sz="2000" kern="1200" dirty="0" smtClean="0">
                        <a:solidFill>
                          <a:schemeClr val="dk1"/>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chemeClr val="dk1"/>
                          </a:solidFill>
                          <a:latin typeface="標楷體" panose="03000509000000000000" pitchFamily="65" charset="-120"/>
                          <a:ea typeface="標楷體" panose="03000509000000000000" pitchFamily="65" charset="-120"/>
                          <a:cs typeface="+mn-cs"/>
                        </a:rPr>
                        <a:t>重大議題設置課綱</a:t>
                      </a:r>
                      <a:endParaRPr lang="en-US" altLang="zh-TW" sz="2000" kern="1200" dirty="0" smtClean="0">
                        <a:solidFill>
                          <a:schemeClr val="dk1"/>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chemeClr val="dk1"/>
                          </a:solidFill>
                          <a:latin typeface="標楷體" panose="03000509000000000000" pitchFamily="65" charset="-120"/>
                          <a:ea typeface="標楷體" panose="03000509000000000000" pitchFamily="65" charset="-120"/>
                          <a:cs typeface="+mn-cs"/>
                        </a:rPr>
                        <a:t>低年級「生活課程」與「綜合活動」分設</a:t>
                      </a:r>
                      <a:endParaRPr lang="en-US" altLang="zh-TW" sz="2000" kern="1200" dirty="0" smtClean="0">
                        <a:solidFill>
                          <a:schemeClr val="dk1"/>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chemeClr val="dk1"/>
                          </a:solidFill>
                          <a:latin typeface="標楷體" panose="03000509000000000000" pitchFamily="65" charset="-120"/>
                          <a:ea typeface="標楷體" panose="03000509000000000000" pitchFamily="65" charset="-120"/>
                          <a:cs typeface="+mn-cs"/>
                        </a:rPr>
                        <a:t>各領域學習階段劃分不一</a:t>
                      </a:r>
                      <a:endParaRPr lang="zh-TW" altLang="en-US" sz="2000" kern="1200" dirty="0">
                        <a:solidFill>
                          <a:schemeClr val="dk1"/>
                        </a:solidFill>
                        <a:latin typeface="標楷體" panose="03000509000000000000" pitchFamily="65" charset="-120"/>
                        <a:ea typeface="標楷體" panose="03000509000000000000" pitchFamily="65" charset="-120"/>
                        <a:cs typeface="+mn-cs"/>
                      </a:endParaRPr>
                    </a:p>
                  </a:txBody>
                  <a:tcPr marL="86231" marR="86231" marT="45718" marB="45718"/>
                </a:tc>
                <a:tc>
                  <a:txBody>
                    <a:bodyPr/>
                    <a:lstStyle/>
                    <a:p>
                      <a:pPr marL="180975" indent="-180975">
                        <a:buFont typeface="Arial" pitchFamily="34" charset="0"/>
                        <a:buChar char="•"/>
                      </a:pP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八</a:t>
                      </a:r>
                      <a:r>
                        <a:rPr lang="zh-TW" altLang="en-US" sz="2000" b="1" kern="1200" dirty="0" smtClean="0">
                          <a:solidFill>
                            <a:srgbClr val="C00000"/>
                          </a:solidFill>
                          <a:latin typeface="標楷體" panose="03000509000000000000" pitchFamily="65" charset="-120"/>
                          <a:ea typeface="標楷體" panose="03000509000000000000" pitchFamily="65" charset="-120"/>
                          <a:cs typeface="+mn-cs"/>
                        </a:rPr>
                        <a:t>大領域</a:t>
                      </a:r>
                      <a:endParaRPr lang="en-US" altLang="zh-TW" sz="2000" b="1" kern="1200" dirty="0" smtClean="0">
                        <a:solidFill>
                          <a:srgbClr val="C00000"/>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分為「自然科學」及「科技」領域</a:t>
                      </a:r>
                      <a:endParaRPr lang="en-US" altLang="zh-TW" sz="2000" kern="1200" dirty="0" smtClean="0">
                        <a:solidFill>
                          <a:srgbClr val="C00000"/>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彈性</a:t>
                      </a: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學習「</a:t>
                      </a: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課程</a:t>
                      </a: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」，其使用有明確規範</a:t>
                      </a:r>
                      <a:endParaRPr lang="en-US" altLang="zh-TW" sz="2000" kern="1200" dirty="0" smtClean="0">
                        <a:solidFill>
                          <a:srgbClr val="C00000"/>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重大議題</a:t>
                      </a:r>
                      <a:r>
                        <a:rPr lang="zh-TW" altLang="en-US" sz="2000" u="sng" kern="1200" dirty="0" smtClean="0">
                          <a:solidFill>
                            <a:srgbClr val="C00000"/>
                          </a:solidFill>
                          <a:latin typeface="標楷體" panose="03000509000000000000" pitchFamily="65" charset="-120"/>
                          <a:ea typeface="標楷體" panose="03000509000000000000" pitchFamily="65" charset="-120"/>
                          <a:cs typeface="+mn-cs"/>
                        </a:rPr>
                        <a:t>融入各領域</a:t>
                      </a:r>
                      <a:endParaRPr lang="en-US" altLang="zh-TW" sz="2000" u="sng" kern="1200" dirty="0" smtClean="0">
                        <a:solidFill>
                          <a:srgbClr val="C00000"/>
                        </a:solidFill>
                        <a:latin typeface="標楷體" panose="03000509000000000000" pitchFamily="65" charset="-120"/>
                        <a:ea typeface="標楷體" panose="03000509000000000000" pitchFamily="65" charset="-120"/>
                        <a:cs typeface="+mn-cs"/>
                      </a:endParaRPr>
                    </a:p>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b="1" kern="1200" dirty="0" smtClean="0">
                          <a:solidFill>
                            <a:srgbClr val="C00000"/>
                          </a:solidFill>
                          <a:latin typeface="標楷體" panose="03000509000000000000" pitchFamily="65" charset="-120"/>
                          <a:ea typeface="標楷體" panose="03000509000000000000" pitchFamily="65" charset="-120"/>
                          <a:cs typeface="+mn-cs"/>
                        </a:rPr>
                        <a:t>低年級「</a:t>
                      </a: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綜合活動</a:t>
                      </a:r>
                      <a:r>
                        <a:rPr lang="zh-TW" altLang="en-US" sz="2000" b="1" kern="1200" dirty="0" smtClean="0">
                          <a:solidFill>
                            <a:srgbClr val="C00000"/>
                          </a:solidFill>
                          <a:latin typeface="標楷體" panose="03000509000000000000" pitchFamily="65" charset="-120"/>
                          <a:ea typeface="標楷體" panose="03000509000000000000" pitchFamily="65" charset="-120"/>
                          <a:cs typeface="+mn-cs"/>
                        </a:rPr>
                        <a:t>」融入「</a:t>
                      </a: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生活課程</a:t>
                      </a:r>
                      <a:r>
                        <a:rPr lang="zh-TW" altLang="en-US" sz="2000" u="sng" kern="1200" dirty="0" smtClean="0">
                          <a:solidFill>
                            <a:srgbClr val="C00000"/>
                          </a:solidFill>
                          <a:latin typeface="標楷體" panose="03000509000000000000" pitchFamily="65" charset="-120"/>
                          <a:ea typeface="標楷體" panose="03000509000000000000" pitchFamily="65" charset="-120"/>
                          <a:cs typeface="+mn-cs"/>
                        </a:rPr>
                        <a:t>」</a:t>
                      </a:r>
                      <a:endParaRPr lang="en-US" altLang="zh-TW" sz="2000" u="sng" kern="1200" dirty="0" smtClean="0">
                        <a:solidFill>
                          <a:srgbClr val="C00000"/>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endParaRPr lang="en-US" altLang="zh-TW" sz="2000" kern="1200" dirty="0" smtClean="0">
                        <a:solidFill>
                          <a:srgbClr val="C00000"/>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各領域學習階段</a:t>
                      </a: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統一劃分</a:t>
                      </a:r>
                      <a:endParaRPr lang="en-US" altLang="zh-TW" sz="2000" b="1" u="sng" kern="1200" dirty="0" smtClean="0">
                        <a:solidFill>
                          <a:srgbClr val="C00000"/>
                        </a:solidFill>
                        <a:latin typeface="標楷體" panose="03000509000000000000" pitchFamily="65" charset="-120"/>
                        <a:ea typeface="標楷體" panose="03000509000000000000" pitchFamily="65" charset="-120"/>
                        <a:cs typeface="+mn-cs"/>
                      </a:endParaRPr>
                    </a:p>
                    <a:p>
                      <a:pPr marL="180975" indent="-180975">
                        <a:buFont typeface="Arial" pitchFamily="34" charset="0"/>
                        <a:buChar char="•"/>
                      </a:pP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增設「</a:t>
                      </a: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新住民語文</a:t>
                      </a: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a:t>
                      </a:r>
                      <a:endParaRPr lang="zh-TW" altLang="en-US" sz="2000" kern="1200" dirty="0">
                        <a:solidFill>
                          <a:srgbClr val="C00000"/>
                        </a:solidFill>
                        <a:latin typeface="標楷體" panose="03000509000000000000" pitchFamily="65" charset="-120"/>
                        <a:ea typeface="標楷體" panose="03000509000000000000" pitchFamily="65" charset="-120"/>
                        <a:cs typeface="+mn-cs"/>
                      </a:endParaRPr>
                    </a:p>
                  </a:txBody>
                  <a:tcPr marL="86231" marR="86231" marT="45718" marB="45718"/>
                </a:tc>
                <a:extLst>
                  <a:ext uri="{0D108BD9-81ED-4DB2-BD59-A6C34878D82A}">
                    <a16:rowId xmlns:a16="http://schemas.microsoft.com/office/drawing/2014/main" val="10002"/>
                  </a:ext>
                </a:extLst>
              </a:tr>
              <a:tr h="997929">
                <a:tc>
                  <a:txBody>
                    <a:bodyPr/>
                    <a:lstStyle/>
                    <a:p>
                      <a:r>
                        <a:rPr lang="zh-TW" altLang="en-US" sz="2000" dirty="0" smtClean="0">
                          <a:latin typeface="標楷體" panose="03000509000000000000" pitchFamily="65" charset="-120"/>
                          <a:ea typeface="標楷體" panose="03000509000000000000" pitchFamily="65" charset="-120"/>
                        </a:rPr>
                        <a:t>實施要點</a:t>
                      </a:r>
                      <a:endParaRPr lang="zh-TW" altLang="en-US" sz="2000" dirty="0">
                        <a:latin typeface="標楷體" panose="03000509000000000000" pitchFamily="65" charset="-120"/>
                        <a:ea typeface="標楷體" panose="03000509000000000000" pitchFamily="65" charset="-120"/>
                      </a:endParaRPr>
                    </a:p>
                  </a:txBody>
                  <a:tcPr marL="86231" marR="86231" marT="45718" marB="45718"/>
                </a:tc>
                <a:tc>
                  <a:txBody>
                    <a:bodyPr/>
                    <a:lstStyle/>
                    <a:p>
                      <a:pPr marL="180975" marR="0" indent="-180975" algn="l" defTabSz="914400" rtl="0" eaLnBrk="1" fontAlgn="auto" latinLnBrk="0" hangingPunct="1">
                        <a:lnSpc>
                          <a:spcPct val="100000"/>
                        </a:lnSpc>
                        <a:spcBef>
                          <a:spcPts val="0"/>
                        </a:spcBef>
                        <a:spcAft>
                          <a:spcPts val="0"/>
                        </a:spcAft>
                        <a:buClrTx/>
                        <a:buSzTx/>
                        <a:buFont typeface="Arial" pitchFamily="34" charset="0"/>
                        <a:buChar char="•"/>
                        <a:tabLst/>
                        <a:defRPr/>
                      </a:pP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沒有</a:t>
                      </a:r>
                      <a:r>
                        <a:rPr lang="zh-TW" altLang="en-US" sz="2000" kern="1200" dirty="0" smtClean="0">
                          <a:solidFill>
                            <a:schemeClr val="dk1"/>
                          </a:solidFill>
                          <a:latin typeface="標楷體" panose="03000509000000000000" pitchFamily="65" charset="-120"/>
                          <a:ea typeface="標楷體" panose="03000509000000000000" pitchFamily="65" charset="-120"/>
                          <a:cs typeface="+mn-cs"/>
                        </a:rPr>
                        <a:t>「教師專業發展」與</a:t>
                      </a:r>
                      <a:r>
                        <a:rPr lang="zh-TW" altLang="zh-TW" sz="2000" kern="1200" dirty="0" smtClean="0">
                          <a:solidFill>
                            <a:schemeClr val="dk1"/>
                          </a:solidFill>
                          <a:latin typeface="標楷體" panose="03000509000000000000" pitchFamily="65" charset="-120"/>
                          <a:ea typeface="標楷體" panose="03000509000000000000" pitchFamily="65" charset="-120"/>
                          <a:cs typeface="+mn-cs"/>
                        </a:rPr>
                        <a:t>「家長及民間參與」</a:t>
                      </a:r>
                      <a:endParaRPr lang="zh-TW" altLang="en-US" sz="2000" kern="1200" dirty="0" smtClean="0">
                        <a:solidFill>
                          <a:schemeClr val="dk1"/>
                        </a:solidFill>
                        <a:latin typeface="標楷體" panose="03000509000000000000" pitchFamily="65" charset="-120"/>
                        <a:ea typeface="標楷體" panose="03000509000000000000" pitchFamily="65" charset="-120"/>
                        <a:cs typeface="+mn-cs"/>
                      </a:endParaRPr>
                    </a:p>
                  </a:txBody>
                  <a:tcPr marL="86231" marR="86231" marT="45718" marB="45718"/>
                </a:tc>
                <a:tc>
                  <a:txBody>
                    <a:bodyPr/>
                    <a:lstStyle/>
                    <a:p>
                      <a:pPr marL="180975" indent="-180975">
                        <a:buFont typeface="Arial" pitchFamily="34" charset="0"/>
                        <a:buChar char="•"/>
                      </a:pP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加入「</a:t>
                      </a:r>
                      <a:r>
                        <a:rPr lang="zh-TW" altLang="en-US" sz="2000" b="1" u="sng" kern="1200" dirty="0" smtClean="0">
                          <a:solidFill>
                            <a:srgbClr val="C00000"/>
                          </a:solidFill>
                          <a:latin typeface="標楷體" panose="03000509000000000000" pitchFamily="65" charset="-120"/>
                          <a:ea typeface="標楷體" panose="03000509000000000000" pitchFamily="65" charset="-120"/>
                          <a:cs typeface="+mn-cs"/>
                        </a:rPr>
                        <a:t>教師專業發展</a:t>
                      </a:r>
                      <a:r>
                        <a:rPr lang="zh-TW" altLang="en-US" sz="2000" kern="1200" dirty="0" smtClean="0">
                          <a:solidFill>
                            <a:srgbClr val="C00000"/>
                          </a:solidFill>
                          <a:latin typeface="標楷體" panose="03000509000000000000" pitchFamily="65" charset="-120"/>
                          <a:ea typeface="標楷體" panose="03000509000000000000" pitchFamily="65" charset="-120"/>
                          <a:cs typeface="+mn-cs"/>
                        </a:rPr>
                        <a:t>」與</a:t>
                      </a:r>
                      <a:r>
                        <a:rPr lang="zh-TW" altLang="zh-TW" sz="2000" kern="1200" dirty="0" smtClean="0">
                          <a:solidFill>
                            <a:srgbClr val="C00000"/>
                          </a:solidFill>
                          <a:latin typeface="標楷體" panose="03000509000000000000" pitchFamily="65" charset="-120"/>
                          <a:ea typeface="標楷體" panose="03000509000000000000" pitchFamily="65" charset="-120"/>
                          <a:cs typeface="+mn-cs"/>
                        </a:rPr>
                        <a:t>「</a:t>
                      </a:r>
                      <a:r>
                        <a:rPr lang="zh-TW" altLang="zh-TW" sz="2000" b="1" u="sng" kern="1200" dirty="0" smtClean="0">
                          <a:solidFill>
                            <a:srgbClr val="FF0000"/>
                          </a:solidFill>
                          <a:latin typeface="標楷體" panose="03000509000000000000" pitchFamily="65" charset="-120"/>
                          <a:ea typeface="標楷體" panose="03000509000000000000" pitchFamily="65" charset="-120"/>
                          <a:cs typeface="+mn-cs"/>
                        </a:rPr>
                        <a:t>家長及民間參與</a:t>
                      </a:r>
                      <a:r>
                        <a:rPr lang="zh-TW" altLang="zh-TW" sz="2000" kern="1200" dirty="0" smtClean="0">
                          <a:solidFill>
                            <a:srgbClr val="C00000"/>
                          </a:solidFill>
                          <a:latin typeface="標楷體" panose="03000509000000000000" pitchFamily="65" charset="-120"/>
                          <a:ea typeface="標楷體" panose="03000509000000000000" pitchFamily="65" charset="-120"/>
                          <a:cs typeface="+mn-cs"/>
                        </a:rPr>
                        <a:t>」</a:t>
                      </a:r>
                      <a:endParaRPr lang="zh-TW" altLang="en-US" sz="2000" kern="1200" dirty="0">
                        <a:solidFill>
                          <a:srgbClr val="C00000"/>
                        </a:solidFill>
                        <a:latin typeface="標楷體" panose="03000509000000000000" pitchFamily="65" charset="-120"/>
                        <a:ea typeface="標楷體" panose="03000509000000000000" pitchFamily="65" charset="-120"/>
                        <a:cs typeface="+mn-cs"/>
                      </a:endParaRPr>
                    </a:p>
                  </a:txBody>
                  <a:tcPr marL="86231" marR="86231" marT="45718" marB="45718"/>
                </a:tc>
                <a:extLst>
                  <a:ext uri="{0D108BD9-81ED-4DB2-BD59-A6C34878D82A}">
                    <a16:rowId xmlns:a16="http://schemas.microsoft.com/office/drawing/2014/main" val="10003"/>
                  </a:ext>
                </a:extLst>
              </a:tr>
            </a:tbl>
          </a:graphicData>
        </a:graphic>
      </p:graphicFrame>
      <p:sp>
        <p:nvSpPr>
          <p:cNvPr id="59417" name="文字方塊 4"/>
          <p:cNvSpPr txBox="1">
            <a:spLocks noChangeArrowheads="1"/>
          </p:cNvSpPr>
          <p:nvPr/>
        </p:nvSpPr>
        <p:spPr bwMode="auto">
          <a:xfrm>
            <a:off x="800100" y="928688"/>
            <a:ext cx="441325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r>
              <a:rPr lang="en-US" altLang="zh-TW" sz="2700" b="1">
                <a:solidFill>
                  <a:schemeClr val="tx1"/>
                </a:solidFill>
                <a:latin typeface="標楷體" panose="03000509000000000000" pitchFamily="65" charset="-120"/>
                <a:ea typeface="標楷體" panose="03000509000000000000" pitchFamily="65" charset="-120"/>
                <a:hlinkClick r:id="rId3" action="ppaction://hlinkfile"/>
              </a:rPr>
              <a:t>※</a:t>
            </a:r>
            <a:r>
              <a:rPr lang="zh-TW" altLang="en-US" sz="2700" b="1">
                <a:solidFill>
                  <a:schemeClr val="tx1"/>
                </a:solidFill>
                <a:latin typeface="標楷體" panose="03000509000000000000" pitchFamily="65" charset="-120"/>
                <a:ea typeface="標楷體" panose="03000509000000000000" pitchFamily="65" charset="-120"/>
              </a:rPr>
              <a:t>學習總節數不變</a:t>
            </a:r>
          </a:p>
        </p:txBody>
      </p:sp>
    </p:spTree>
    <p:extLst>
      <p:ext uri="{BB962C8B-B14F-4D97-AF65-F5344CB8AC3E}">
        <p14:creationId xmlns:p14="http://schemas.microsoft.com/office/powerpoint/2010/main" val="384980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標題 1"/>
          <p:cNvSpPr>
            <a:spLocks noGrp="1"/>
          </p:cNvSpPr>
          <p:nvPr>
            <p:ph type="title"/>
          </p:nvPr>
        </p:nvSpPr>
        <p:spPr/>
        <p:txBody>
          <a:bodyPr/>
          <a:lstStyle/>
          <a:p>
            <a:pPr>
              <a:defRPr/>
            </a:pPr>
            <a:endParaRPr lang="zh-TW" altLang="en-US" smtClean="0"/>
          </a:p>
        </p:txBody>
      </p:sp>
      <p:pic>
        <p:nvPicPr>
          <p:cNvPr id="6246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0"/>
            <a:ext cx="8936038" cy="6669088"/>
          </a:xfrm>
          <a:noFill/>
        </p:spPr>
      </p:pic>
      <p:sp>
        <p:nvSpPr>
          <p:cNvPr id="6246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1C6FB584-A59A-44B0-A75C-85509F393B93}"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16</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233698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1"/>
          <p:cNvSpPr>
            <a:spLocks noGrp="1"/>
          </p:cNvSpPr>
          <p:nvPr>
            <p:ph type="title"/>
          </p:nvPr>
        </p:nvSpPr>
        <p:spPr/>
        <p:txBody>
          <a:bodyPr/>
          <a:lstStyle/>
          <a:p>
            <a:pPr>
              <a:defRPr/>
            </a:pPr>
            <a:r>
              <a:rPr lang="zh-TW" altLang="en-US" smtClean="0"/>
              <a:t>學習階段</a:t>
            </a:r>
          </a:p>
        </p:txBody>
      </p:sp>
      <p:graphicFrame>
        <p:nvGraphicFramePr>
          <p:cNvPr id="5" name="內容版面配置區 4"/>
          <p:cNvGraphicFramePr>
            <a:graphicFrameLocks noGrp="1"/>
          </p:cNvGraphicFramePr>
          <p:nvPr>
            <p:ph idx="1"/>
          </p:nvPr>
        </p:nvGraphicFramePr>
        <p:xfrm>
          <a:off x="914400" y="1556792"/>
          <a:ext cx="82296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C87318ED-8B0A-41BA-819C-641F5742258B}"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17</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03235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60350" y="3175"/>
            <a:ext cx="2224088" cy="6854825"/>
          </a:xfrm>
          <a:solidFill>
            <a:srgbClr val="002F8E"/>
          </a:solidFill>
        </p:spPr>
        <p:txBody>
          <a:bodyPr/>
          <a:lstStyle/>
          <a:p>
            <a:pPr marL="90535" eaLnBrk="1" hangingPunct="1">
              <a:defRPr/>
            </a:pPr>
            <a:r>
              <a:rPr lang="en-US" altLang="zh-TW" sz="2300" b="1" dirty="0">
                <a:solidFill>
                  <a:srgbClr val="C00000"/>
                </a:solidFill>
                <a:latin typeface="Calibri"/>
              </a:rPr>
              <a:t/>
            </a:r>
            <a:br>
              <a:rPr lang="en-US" altLang="zh-TW" sz="2300" b="1" dirty="0">
                <a:solidFill>
                  <a:srgbClr val="C00000"/>
                </a:solidFill>
                <a:latin typeface="Calibri"/>
              </a:rPr>
            </a:br>
            <a:r>
              <a:rPr lang="zh-TW" altLang="en-US" dirty="0">
                <a:solidFill>
                  <a:schemeClr val="accent1">
                    <a:lumMod val="20000"/>
                    <a:lumOff val="80000"/>
                  </a:schemeClr>
                </a:solidFill>
                <a:latin typeface="微軟正黑體" pitchFamily="34" charset="-120"/>
              </a:rPr>
              <a:t>新課綱強調</a:t>
            </a:r>
            <a:r>
              <a:rPr lang="en-US" altLang="zh-TW" dirty="0">
                <a:solidFill>
                  <a:schemeClr val="accent1">
                    <a:lumMod val="20000"/>
                    <a:lumOff val="80000"/>
                  </a:schemeClr>
                </a:solidFill>
                <a:latin typeface="微軟正黑體" pitchFamily="34" charset="-120"/>
              </a:rPr>
              <a:t/>
            </a:r>
            <a:br>
              <a:rPr lang="en-US" altLang="zh-TW" dirty="0">
                <a:solidFill>
                  <a:schemeClr val="accent1">
                    <a:lumMod val="20000"/>
                    <a:lumOff val="80000"/>
                  </a:schemeClr>
                </a:solidFill>
                <a:latin typeface="微軟正黑體" pitchFamily="34" charset="-120"/>
              </a:rPr>
            </a:br>
            <a:r>
              <a:rPr lang="zh-TW" altLang="en-US" dirty="0">
                <a:solidFill>
                  <a:schemeClr val="accent1">
                    <a:lumMod val="20000"/>
                    <a:lumOff val="80000"/>
                  </a:schemeClr>
                </a:solidFill>
                <a:latin typeface="微軟正黑體" pitchFamily="34" charset="-120"/>
              </a:rPr>
              <a:t>國中小學校本位課程的</a:t>
            </a:r>
            <a:r>
              <a:rPr lang="zh-TW" altLang="en-US" dirty="0" smtClean="0">
                <a:solidFill>
                  <a:schemeClr val="accent1">
                    <a:lumMod val="20000"/>
                    <a:lumOff val="80000"/>
                  </a:schemeClr>
                </a:solidFill>
                <a:latin typeface="微軟正黑體" pitchFamily="34" charset="-120"/>
              </a:rPr>
              <a:t>發展</a:t>
            </a:r>
            <a:endParaRPr lang="zh-TW" altLang="en-US" dirty="0">
              <a:solidFill>
                <a:schemeClr val="accent4">
                  <a:lumMod val="60000"/>
                  <a:lumOff val="40000"/>
                </a:schemeClr>
              </a:solidFill>
              <a:latin typeface="微軟正黑體" pitchFamily="34" charset="-120"/>
            </a:endParaRPr>
          </a:p>
        </p:txBody>
      </p:sp>
      <p:sp>
        <p:nvSpPr>
          <p:cNvPr id="6144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147ED251-4A90-4733-AD7F-EE23D167A908}" type="slidenum">
              <a:rPr lang="en-US" altLang="zh-TW" sz="1200">
                <a:solidFill>
                  <a:srgbClr val="898989"/>
                </a:solidFill>
                <a:latin typeface="Calibri" panose="020F0502020204030204" pitchFamily="34" charset="0"/>
                <a:ea typeface="標楷體" panose="03000509000000000000" pitchFamily="65" charset="-120"/>
              </a:rPr>
              <a:pPr>
                <a:spcBef>
                  <a:spcPct val="0"/>
                </a:spcBef>
                <a:buClrTx/>
                <a:buSzTx/>
                <a:buFontTx/>
                <a:buNone/>
              </a:pPr>
              <a:t>18</a:t>
            </a:fld>
            <a:endParaRPr lang="en-US" altLang="zh-TW" sz="1200">
              <a:solidFill>
                <a:srgbClr val="898989"/>
              </a:solidFill>
              <a:latin typeface="Calibri" panose="020F0502020204030204" pitchFamily="34" charset="0"/>
              <a:ea typeface="標楷體" panose="03000509000000000000" pitchFamily="65" charset="-120"/>
            </a:endParaRPr>
          </a:p>
        </p:txBody>
      </p:sp>
      <p:grpSp>
        <p:nvGrpSpPr>
          <p:cNvPr id="61444" name="群組 35"/>
          <p:cNvGrpSpPr>
            <a:grpSpLocks/>
          </p:cNvGrpSpPr>
          <p:nvPr/>
        </p:nvGrpSpPr>
        <p:grpSpPr bwMode="auto">
          <a:xfrm>
            <a:off x="2590800" y="-14288"/>
            <a:ext cx="6292850" cy="6735763"/>
            <a:chOff x="1139323" y="1341813"/>
            <a:chExt cx="8989610" cy="5465876"/>
          </a:xfrm>
        </p:grpSpPr>
        <p:grpSp>
          <p:nvGrpSpPr>
            <p:cNvPr id="61450" name="群組 6"/>
            <p:cNvGrpSpPr>
              <a:grpSpLocks/>
            </p:cNvGrpSpPr>
            <p:nvPr/>
          </p:nvGrpSpPr>
          <p:grpSpPr bwMode="auto">
            <a:xfrm>
              <a:off x="1139323" y="1341813"/>
              <a:ext cx="8989610" cy="5465876"/>
              <a:chOff x="1139323" y="1453509"/>
              <a:chExt cx="8989610" cy="5465876"/>
            </a:xfrm>
          </p:grpSpPr>
          <p:sp>
            <p:nvSpPr>
              <p:cNvPr id="47" name="圓角矩形 46"/>
              <p:cNvSpPr/>
              <p:nvPr/>
            </p:nvSpPr>
            <p:spPr bwMode="auto">
              <a:xfrm>
                <a:off x="1139323" y="3591939"/>
                <a:ext cx="8989610" cy="1075655"/>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300" b="1" dirty="0">
                    <a:solidFill>
                      <a:prstClr val="black"/>
                    </a:solidFill>
                    <a:latin typeface="標楷體" panose="03000509000000000000" pitchFamily="65" charset="-120"/>
                    <a:ea typeface="標楷體" panose="03000509000000000000" pitchFamily="65" charset="-120"/>
                  </a:rPr>
                  <a:t>主要</a:t>
                </a:r>
                <a:endParaRPr lang="en-US" altLang="zh-TW" sz="2300" b="1" dirty="0">
                  <a:solidFill>
                    <a:prstClr val="black"/>
                  </a:solidFill>
                  <a:latin typeface="標楷體" panose="03000509000000000000" pitchFamily="65" charset="-120"/>
                  <a:ea typeface="標楷體" panose="03000509000000000000" pitchFamily="65" charset="-120"/>
                </a:endParaRPr>
              </a:p>
              <a:p>
                <a:pPr>
                  <a:defRPr/>
                </a:pPr>
                <a:r>
                  <a:rPr lang="zh-TW" altLang="en-US" sz="2300" b="1" dirty="0">
                    <a:solidFill>
                      <a:prstClr val="black"/>
                    </a:solidFill>
                    <a:latin typeface="標楷體" panose="03000509000000000000" pitchFamily="65" charset="-120"/>
                    <a:ea typeface="標楷體" panose="03000509000000000000" pitchFamily="65" charset="-120"/>
                  </a:rPr>
                  <a:t>項目</a:t>
                </a:r>
              </a:p>
            </p:txBody>
          </p:sp>
          <p:sp>
            <p:nvSpPr>
              <p:cNvPr id="48" name="圓角矩形 47"/>
              <p:cNvSpPr/>
              <p:nvPr/>
            </p:nvSpPr>
            <p:spPr bwMode="auto">
              <a:xfrm>
                <a:off x="1139323" y="2482789"/>
                <a:ext cx="8989610" cy="933953"/>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300" b="1" dirty="0">
                    <a:solidFill>
                      <a:prstClr val="black"/>
                    </a:solidFill>
                    <a:latin typeface="標楷體" panose="03000509000000000000" pitchFamily="65" charset="-120"/>
                    <a:ea typeface="標楷體" panose="03000509000000000000" pitchFamily="65" charset="-120"/>
                  </a:rPr>
                  <a:t>課程</a:t>
                </a:r>
                <a:endParaRPr lang="en-US" altLang="zh-TW" sz="2300" b="1" dirty="0">
                  <a:solidFill>
                    <a:prstClr val="black"/>
                  </a:solidFill>
                  <a:latin typeface="標楷體" panose="03000509000000000000" pitchFamily="65" charset="-120"/>
                  <a:ea typeface="標楷體" panose="03000509000000000000" pitchFamily="65" charset="-120"/>
                </a:endParaRPr>
              </a:p>
              <a:p>
                <a:pPr>
                  <a:defRPr/>
                </a:pPr>
                <a:r>
                  <a:rPr lang="zh-TW" altLang="en-US" sz="2300" b="1" dirty="0">
                    <a:solidFill>
                      <a:prstClr val="black"/>
                    </a:solidFill>
                    <a:latin typeface="標楷體" panose="03000509000000000000" pitchFamily="65" charset="-120"/>
                    <a:ea typeface="標楷體" panose="03000509000000000000" pitchFamily="65" charset="-120"/>
                  </a:rPr>
                  <a:t>類型</a:t>
                </a:r>
              </a:p>
            </p:txBody>
          </p:sp>
          <p:sp>
            <p:nvSpPr>
              <p:cNvPr id="49" name="圓角矩形 48"/>
              <p:cNvSpPr/>
              <p:nvPr/>
            </p:nvSpPr>
            <p:spPr bwMode="auto">
              <a:xfrm>
                <a:off x="1139323" y="1467680"/>
                <a:ext cx="8989610" cy="775503"/>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300" b="1" dirty="0">
                    <a:solidFill>
                      <a:prstClr val="black"/>
                    </a:solidFill>
                    <a:latin typeface="標楷體" panose="03000509000000000000" pitchFamily="65" charset="-120"/>
                    <a:ea typeface="標楷體" panose="03000509000000000000" pitchFamily="65" charset="-120"/>
                  </a:rPr>
                  <a:t>教育</a:t>
                </a:r>
                <a:endParaRPr lang="en-US" altLang="zh-TW" sz="2300" b="1" dirty="0">
                  <a:solidFill>
                    <a:prstClr val="black"/>
                  </a:solidFill>
                  <a:latin typeface="標楷體" panose="03000509000000000000" pitchFamily="65" charset="-120"/>
                  <a:ea typeface="標楷體" panose="03000509000000000000" pitchFamily="65" charset="-120"/>
                </a:endParaRPr>
              </a:p>
              <a:p>
                <a:pPr>
                  <a:defRPr/>
                </a:pPr>
                <a:r>
                  <a:rPr lang="zh-TW" altLang="en-US" sz="2300" b="1" dirty="0">
                    <a:solidFill>
                      <a:prstClr val="black"/>
                    </a:solidFill>
                    <a:latin typeface="標楷體" panose="03000509000000000000" pitchFamily="65" charset="-120"/>
                    <a:ea typeface="標楷體" panose="03000509000000000000" pitchFamily="65" charset="-120"/>
                  </a:rPr>
                  <a:t>階段</a:t>
                </a:r>
              </a:p>
            </p:txBody>
          </p:sp>
          <p:grpSp>
            <p:nvGrpSpPr>
              <p:cNvPr id="61462" name="群組 5"/>
              <p:cNvGrpSpPr>
                <a:grpSpLocks/>
              </p:cNvGrpSpPr>
              <p:nvPr/>
            </p:nvGrpSpPr>
            <p:grpSpPr bwMode="auto">
              <a:xfrm>
                <a:off x="1265849" y="1453509"/>
                <a:ext cx="8699092" cy="5465876"/>
                <a:chOff x="1265849" y="1131285"/>
                <a:chExt cx="8699092" cy="5800997"/>
              </a:xfrm>
            </p:grpSpPr>
            <p:sp>
              <p:nvSpPr>
                <p:cNvPr id="52" name="圓角矩形 51"/>
                <p:cNvSpPr/>
                <p:nvPr/>
              </p:nvSpPr>
              <p:spPr bwMode="auto">
                <a:xfrm>
                  <a:off x="5797411" y="3456879"/>
                  <a:ext cx="1444598" cy="992582"/>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700" b="1" dirty="0">
                    <a:solidFill>
                      <a:prstClr val="white"/>
                    </a:solidFill>
                    <a:latin typeface="標楷體" panose="03000509000000000000" pitchFamily="65" charset="-120"/>
                    <a:ea typeface="標楷體" panose="03000509000000000000" pitchFamily="65" charset="-120"/>
                  </a:endParaRPr>
                </a:p>
              </p:txBody>
            </p:sp>
            <p:grpSp>
              <p:nvGrpSpPr>
                <p:cNvPr id="61464" name="群組 19"/>
                <p:cNvGrpSpPr>
                  <a:grpSpLocks/>
                </p:cNvGrpSpPr>
                <p:nvPr/>
              </p:nvGrpSpPr>
              <p:grpSpPr bwMode="auto">
                <a:xfrm>
                  <a:off x="1265849" y="1131285"/>
                  <a:ext cx="8699092" cy="5800997"/>
                  <a:chOff x="1073386" y="1426606"/>
                  <a:chExt cx="7768407" cy="5456282"/>
                </a:xfrm>
              </p:grpSpPr>
              <p:sp>
                <p:nvSpPr>
                  <p:cNvPr id="20505" name="圓角矩形圖說文字 10"/>
                  <p:cNvSpPr>
                    <a:spLocks noChangeArrowheads="1"/>
                  </p:cNvSpPr>
                  <p:nvPr/>
                </p:nvSpPr>
                <p:spPr bwMode="auto">
                  <a:xfrm>
                    <a:off x="1073807" y="4745641"/>
                    <a:ext cx="3531927" cy="2137247"/>
                  </a:xfrm>
                  <a:prstGeom prst="wedgeRoundRectCallout">
                    <a:avLst>
                      <a:gd name="adj1" fmla="val 8263"/>
                      <a:gd name="adj2" fmla="val -63611"/>
                      <a:gd name="adj3" fmla="val 16667"/>
                    </a:avLst>
                  </a:prstGeom>
                  <a:solidFill>
                    <a:srgbClr val="DCEFF0"/>
                  </a:solidFill>
                  <a:ln w="25400" algn="ctr">
                    <a:solidFill>
                      <a:srgbClr val="385D8A"/>
                    </a:solidFill>
                    <a:miter lim="800000"/>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zh-TW" altLang="en-US" sz="1900" b="1" dirty="0">
                        <a:solidFill>
                          <a:srgbClr val="C00000"/>
                        </a:solidFill>
                        <a:latin typeface="標楷體" panose="03000509000000000000" pitchFamily="65" charset="-120"/>
                        <a:ea typeface="標楷體" panose="03000509000000000000" pitchFamily="65" charset="-120"/>
                      </a:rPr>
                      <a:t>部定課程</a:t>
                    </a:r>
                    <a:endParaRPr lang="en-US" altLang="zh-TW" sz="1900" b="1" dirty="0">
                      <a:solidFill>
                        <a:srgbClr val="C00000"/>
                      </a:solidFill>
                      <a:latin typeface="標楷體" panose="03000509000000000000" pitchFamily="65" charset="-120"/>
                      <a:ea typeface="標楷體" panose="03000509000000000000" pitchFamily="65" charset="-120"/>
                    </a:endParaRPr>
                  </a:p>
                  <a:p>
                    <a:pPr>
                      <a:spcBef>
                        <a:spcPts val="580"/>
                      </a:spcBef>
                      <a:buClr>
                        <a:srgbClr val="C00000"/>
                      </a:buClr>
                      <a:buFont typeface="Arial" pitchFamily="34" charset="0"/>
                      <a:buChar char="•"/>
                      <a:defRPr/>
                    </a:pPr>
                    <a:r>
                      <a:rPr lang="zh-TW" altLang="en-US" sz="1900" dirty="0">
                        <a:latin typeface="標楷體" panose="03000509000000000000" pitchFamily="65" charset="-120"/>
                        <a:ea typeface="標楷體" panose="03000509000000000000" pitchFamily="65" charset="-120"/>
                      </a:rPr>
                      <a:t> 可混齡、班群學習</a:t>
                    </a:r>
                    <a:endParaRPr lang="en-US" altLang="zh-TW" sz="1900" dirty="0">
                      <a:latin typeface="標楷體" panose="03000509000000000000" pitchFamily="65" charset="-120"/>
                      <a:ea typeface="標楷體" panose="03000509000000000000" pitchFamily="65" charset="-120"/>
                    </a:endParaRPr>
                  </a:p>
                  <a:p>
                    <a:pPr>
                      <a:buClr>
                        <a:srgbClr val="C00000"/>
                      </a:buClr>
                      <a:buFont typeface="Arial" pitchFamily="34" charset="0"/>
                      <a:buChar char="•"/>
                      <a:defRPr/>
                    </a:pPr>
                    <a:r>
                      <a:rPr lang="zh-TW" altLang="en-US" sz="1900" dirty="0">
                        <a:latin typeface="標楷體" panose="03000509000000000000" pitchFamily="65" charset="-120"/>
                        <a:ea typeface="標楷體" panose="03000509000000000000" pitchFamily="65" charset="-120"/>
                      </a:rPr>
                      <a:t> 鼓勵</a:t>
                    </a:r>
                    <a:r>
                      <a:rPr lang="zh-TW" altLang="en-US" sz="1900" b="1" u="sng" dirty="0">
                        <a:solidFill>
                          <a:srgbClr val="C00000"/>
                        </a:solidFill>
                        <a:latin typeface="標楷體" panose="03000509000000000000" pitchFamily="65" charset="-120"/>
                        <a:ea typeface="標楷體" panose="03000509000000000000" pitchFamily="65" charset="-120"/>
                      </a:rPr>
                      <a:t>跨領域統整</a:t>
                    </a:r>
                    <a:endParaRPr lang="en-US" altLang="zh-TW" sz="1900" b="1" u="sng" dirty="0">
                      <a:solidFill>
                        <a:srgbClr val="C00000"/>
                      </a:solidFill>
                      <a:latin typeface="標楷體" panose="03000509000000000000" pitchFamily="65" charset="-120"/>
                      <a:ea typeface="標楷體" panose="03000509000000000000" pitchFamily="65" charset="-120"/>
                    </a:endParaRPr>
                  </a:p>
                  <a:p>
                    <a:pPr>
                      <a:buClr>
                        <a:srgbClr val="C00000"/>
                      </a:buClr>
                      <a:buFont typeface="Arial" pitchFamily="34" charset="0"/>
                      <a:buChar char="•"/>
                      <a:defRPr/>
                    </a:pPr>
                    <a:r>
                      <a:rPr lang="zh-TW" altLang="en-US" sz="1900" dirty="0">
                        <a:latin typeface="標楷體" panose="03000509000000000000" pitchFamily="65" charset="-120"/>
                        <a:ea typeface="標楷體" panose="03000509000000000000" pitchFamily="65" charset="-120"/>
                      </a:rPr>
                      <a:t> 課程的</a:t>
                    </a:r>
                    <a:r>
                      <a:rPr lang="zh-TW" altLang="en-US" sz="1900" u="sng" dirty="0">
                        <a:latin typeface="標楷體" panose="03000509000000000000" pitchFamily="65" charset="-120"/>
                        <a:ea typeface="標楷體" panose="03000509000000000000" pitchFamily="65" charset="-120"/>
                      </a:rPr>
                      <a:t>彈性組合</a:t>
                    </a:r>
                    <a:endParaRPr lang="en-US" altLang="zh-TW" sz="1900" u="sng" dirty="0">
                      <a:latin typeface="標楷體" panose="03000509000000000000" pitchFamily="65" charset="-120"/>
                      <a:ea typeface="標楷體" panose="03000509000000000000" pitchFamily="65" charset="-120"/>
                    </a:endParaRPr>
                  </a:p>
                  <a:p>
                    <a:pPr>
                      <a:buClr>
                        <a:srgbClr val="C00000"/>
                      </a:buClr>
                      <a:defRPr/>
                    </a:pPr>
                    <a:r>
                      <a:rPr lang="zh-TW" altLang="en-US" sz="1700" dirty="0">
                        <a:latin typeface="標楷體" panose="03000509000000000000" pitchFamily="65" charset="-120"/>
                        <a:ea typeface="標楷體" panose="03000509000000000000" pitchFamily="65" charset="-120"/>
                      </a:rPr>
                      <a:t>  </a:t>
                    </a:r>
                    <a:r>
                      <a:rPr lang="zh-TW" altLang="en-US" sz="1700" b="1" u="sng" dirty="0">
                        <a:solidFill>
                          <a:srgbClr val="C00000"/>
                        </a:solidFill>
                        <a:latin typeface="標楷體" panose="03000509000000000000" pitchFamily="65" charset="-120"/>
                        <a:ea typeface="標楷體" panose="03000509000000000000" pitchFamily="65" charset="-120"/>
                      </a:rPr>
                      <a:t>減少每週學習科目數</a:t>
                    </a:r>
                    <a:endParaRPr lang="en-US" altLang="zh-TW" sz="1700" b="1" u="sng" dirty="0">
                      <a:solidFill>
                        <a:srgbClr val="C00000"/>
                      </a:solidFill>
                      <a:latin typeface="標楷體" panose="03000509000000000000" pitchFamily="65" charset="-120"/>
                      <a:ea typeface="標楷體" panose="03000509000000000000" pitchFamily="65" charset="-120"/>
                    </a:endParaRPr>
                  </a:p>
                  <a:p>
                    <a:pPr marL="87466" indent="-87466">
                      <a:buClr>
                        <a:srgbClr val="C00000"/>
                      </a:buClr>
                      <a:buFont typeface="Arial" pitchFamily="34" charset="0"/>
                      <a:buChar char="•"/>
                      <a:defRPr/>
                    </a:pPr>
                    <a:r>
                      <a:rPr lang="zh-TW" altLang="en-US" sz="1900" dirty="0">
                        <a:latin typeface="標楷體" panose="03000509000000000000" pitchFamily="65" charset="-120"/>
                        <a:ea typeface="標楷體" panose="03000509000000000000" pitchFamily="65" charset="-120"/>
                      </a:rPr>
                      <a:t> 適性</a:t>
                    </a:r>
                    <a:r>
                      <a:rPr lang="zh-TW" altLang="en-US" sz="1900" b="1" u="sng" dirty="0">
                        <a:solidFill>
                          <a:srgbClr val="C00000"/>
                        </a:solidFill>
                        <a:latin typeface="標楷體" panose="03000509000000000000" pitchFamily="65" charset="-120"/>
                        <a:ea typeface="標楷體" panose="03000509000000000000" pitchFamily="65" charset="-120"/>
                      </a:rPr>
                      <a:t>分組</a:t>
                    </a:r>
                    <a:r>
                      <a:rPr lang="zh-TW" altLang="en-US" sz="1900" u="sng" dirty="0">
                        <a:latin typeface="標楷體" panose="03000509000000000000" pitchFamily="65" charset="-120"/>
                        <a:ea typeface="標楷體" panose="03000509000000000000" pitchFamily="65" charset="-120"/>
                      </a:rPr>
                      <a:t>學習</a:t>
                    </a:r>
                    <a:endParaRPr lang="en-US" altLang="zh-TW" sz="1900" u="sng" dirty="0">
                      <a:latin typeface="標楷體" panose="03000509000000000000" pitchFamily="65" charset="-120"/>
                      <a:ea typeface="標楷體" panose="03000509000000000000" pitchFamily="65" charset="-120"/>
                    </a:endParaRPr>
                  </a:p>
                  <a:p>
                    <a:pPr marL="87466" indent="-87466">
                      <a:buClr>
                        <a:srgbClr val="C00000"/>
                      </a:buClr>
                      <a:buFont typeface="Arial" pitchFamily="34" charset="0"/>
                      <a:buChar char="•"/>
                      <a:defRPr/>
                    </a:pPr>
                    <a:r>
                      <a:rPr lang="zh-TW" altLang="en-US" sz="1900" dirty="0">
                        <a:latin typeface="標楷體" panose="03000509000000000000" pitchFamily="65" charset="-120"/>
                        <a:ea typeface="標楷體" panose="03000509000000000000" pitchFamily="65" charset="-120"/>
                      </a:rPr>
                      <a:t> 鼓勵</a:t>
                    </a:r>
                    <a:r>
                      <a:rPr lang="zh-TW" altLang="en-US" sz="1900" b="1" u="sng" dirty="0">
                        <a:solidFill>
                          <a:srgbClr val="C00000"/>
                        </a:solidFill>
                        <a:latin typeface="標楷體" panose="03000509000000000000" pitchFamily="65" charset="-120"/>
                        <a:ea typeface="標楷體" panose="03000509000000000000" pitchFamily="65" charset="-120"/>
                      </a:rPr>
                      <a:t>協同</a:t>
                    </a:r>
                    <a:r>
                      <a:rPr lang="zh-TW" altLang="en-US" sz="1900" dirty="0">
                        <a:latin typeface="標楷體" panose="03000509000000000000" pitchFamily="65" charset="-120"/>
                        <a:ea typeface="標楷體" panose="03000509000000000000" pitchFamily="65" charset="-120"/>
                      </a:rPr>
                      <a:t>教學</a:t>
                    </a:r>
                    <a:endParaRPr lang="en-US" altLang="zh-TW" sz="1900" dirty="0">
                      <a:latin typeface="標楷體" panose="03000509000000000000" pitchFamily="65" charset="-120"/>
                      <a:ea typeface="標楷體" panose="03000509000000000000" pitchFamily="65" charset="-120"/>
                    </a:endParaRPr>
                  </a:p>
                  <a:p>
                    <a:pPr marL="87466" indent="-87466">
                      <a:buClr>
                        <a:srgbClr val="C00000"/>
                      </a:buClr>
                      <a:buFont typeface="Arial" pitchFamily="34" charset="0"/>
                      <a:buChar char="•"/>
                      <a:defRPr/>
                    </a:pPr>
                    <a:endParaRPr lang="en-US" altLang="zh-TW" sz="1900" dirty="0">
                      <a:latin typeface="標楷體" panose="03000509000000000000" pitchFamily="65" charset="-120"/>
                      <a:ea typeface="標楷體" panose="03000509000000000000" pitchFamily="65" charset="-120"/>
                    </a:endParaRPr>
                  </a:p>
                </p:txBody>
              </p:sp>
              <p:grpSp>
                <p:nvGrpSpPr>
                  <p:cNvPr id="61466" name="群組 18"/>
                  <p:cNvGrpSpPr>
                    <a:grpSpLocks/>
                  </p:cNvGrpSpPr>
                  <p:nvPr/>
                </p:nvGrpSpPr>
                <p:grpSpPr bwMode="auto">
                  <a:xfrm>
                    <a:off x="2101163" y="2555669"/>
                    <a:ext cx="6128085" cy="1991934"/>
                    <a:chOff x="2101163" y="2555669"/>
                    <a:chExt cx="6128085" cy="1991934"/>
                  </a:xfrm>
                </p:grpSpPr>
                <p:sp>
                  <p:nvSpPr>
                    <p:cNvPr id="59" name="圓角矩形 58"/>
                    <p:cNvSpPr/>
                    <p:nvPr/>
                  </p:nvSpPr>
                  <p:spPr bwMode="auto">
                    <a:xfrm>
                      <a:off x="2708134" y="2573673"/>
                      <a:ext cx="2122397" cy="730419"/>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300" dirty="0">
                        <a:solidFill>
                          <a:prstClr val="white"/>
                        </a:solidFill>
                        <a:latin typeface="標楷體" panose="03000509000000000000" pitchFamily="65" charset="-120"/>
                        <a:ea typeface="標楷體" panose="03000509000000000000" pitchFamily="65" charset="-120"/>
                      </a:endParaRPr>
                    </a:p>
                  </p:txBody>
                </p:sp>
                <p:sp>
                  <p:nvSpPr>
                    <p:cNvPr id="61" name="圓角矩形 60"/>
                    <p:cNvSpPr/>
                    <p:nvPr/>
                  </p:nvSpPr>
                  <p:spPr bwMode="auto">
                    <a:xfrm>
                      <a:off x="3892868" y="3580571"/>
                      <a:ext cx="1251566" cy="967034"/>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1700" b="1" dirty="0">
                          <a:latin typeface="標楷體" panose="03000509000000000000" pitchFamily="65" charset="-120"/>
                          <a:ea typeface="標楷體" panose="03000509000000000000" pitchFamily="65" charset="-120"/>
                        </a:rPr>
                        <a:t>1.</a:t>
                      </a:r>
                      <a:r>
                        <a:rPr lang="zh-TW" altLang="zh-TW" sz="1700" b="1" dirty="0">
                          <a:latin typeface="標楷體" panose="03000509000000000000" pitchFamily="65" charset="-120"/>
                          <a:ea typeface="標楷體" panose="03000509000000000000" pitchFamily="65" charset="-120"/>
                        </a:rPr>
                        <a:t>主題</a:t>
                      </a:r>
                      <a:r>
                        <a:rPr lang="en-US" altLang="zh-TW" sz="1700" b="1" dirty="0">
                          <a:latin typeface="標楷體" panose="03000509000000000000" pitchFamily="65" charset="-120"/>
                          <a:ea typeface="標楷體" panose="03000509000000000000" pitchFamily="65" charset="-120"/>
                        </a:rPr>
                        <a:t>/</a:t>
                      </a:r>
                      <a:r>
                        <a:rPr lang="zh-TW" altLang="zh-TW" sz="1700" b="1" dirty="0">
                          <a:latin typeface="標楷體" panose="03000509000000000000" pitchFamily="65" charset="-120"/>
                          <a:ea typeface="標楷體" panose="03000509000000000000" pitchFamily="65" charset="-120"/>
                        </a:rPr>
                        <a:t>專題</a:t>
                      </a:r>
                      <a:r>
                        <a:rPr lang="en-US" altLang="zh-TW" sz="1700" b="1" dirty="0">
                          <a:latin typeface="標楷體" panose="03000509000000000000" pitchFamily="65" charset="-120"/>
                          <a:ea typeface="標楷體" panose="03000509000000000000" pitchFamily="65" charset="-120"/>
                        </a:rPr>
                        <a:t>/</a:t>
                      </a:r>
                      <a:r>
                        <a:rPr lang="zh-TW" altLang="en-US" sz="1700" b="1" dirty="0">
                          <a:latin typeface="標楷體" panose="03000509000000000000" pitchFamily="65" charset="-120"/>
                          <a:ea typeface="標楷體" panose="03000509000000000000" pitchFamily="65" charset="-120"/>
                        </a:rPr>
                        <a:t>議題</a:t>
                      </a:r>
                      <a:r>
                        <a:rPr lang="zh-TW" altLang="zh-TW" sz="1700" b="1" dirty="0">
                          <a:latin typeface="標楷體" panose="03000509000000000000" pitchFamily="65" charset="-120"/>
                          <a:ea typeface="標楷體" panose="03000509000000000000" pitchFamily="65" charset="-120"/>
                        </a:rPr>
                        <a:t>探究課程</a:t>
                      </a:r>
                      <a:endParaRPr lang="zh-TW" altLang="en-US" sz="1700" b="1" dirty="0">
                        <a:latin typeface="標楷體" panose="03000509000000000000" pitchFamily="65" charset="-120"/>
                        <a:ea typeface="標楷體" panose="03000509000000000000" pitchFamily="65" charset="-120"/>
                      </a:endParaRPr>
                    </a:p>
                  </p:txBody>
                </p:sp>
                <p:sp>
                  <p:nvSpPr>
                    <p:cNvPr id="63" name="圓角矩形 16"/>
                    <p:cNvSpPr/>
                    <p:nvPr/>
                  </p:nvSpPr>
                  <p:spPr bwMode="auto">
                    <a:xfrm>
                      <a:off x="2197786" y="3596002"/>
                      <a:ext cx="1605973" cy="892449"/>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900" b="1" dirty="0">
                          <a:latin typeface="標楷體" panose="03000509000000000000" pitchFamily="65" charset="-120"/>
                          <a:ea typeface="標楷體" panose="03000509000000000000" pitchFamily="65" charset="-120"/>
                          <a:cs typeface="Times New Roman" panose="02020603050405020304" pitchFamily="18" charset="0"/>
                        </a:rPr>
                        <a:t>八大領域</a:t>
                      </a:r>
                    </a:p>
                  </p:txBody>
                </p:sp>
                <p:sp>
                  <p:nvSpPr>
                    <p:cNvPr id="64" name="圓角矩形 15"/>
                    <p:cNvSpPr/>
                    <p:nvPr/>
                  </p:nvSpPr>
                  <p:spPr bwMode="auto">
                    <a:xfrm>
                      <a:off x="5476565" y="2555670"/>
                      <a:ext cx="2849440" cy="74842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9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校訂課程</a:t>
                      </a:r>
                      <a:r>
                        <a:rPr lang="en-US" altLang="zh-TW" sz="19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a:t>
                      </a:r>
                    </a:p>
                    <a:p>
                      <a:pPr algn="ctr">
                        <a:defRPr/>
                      </a:pPr>
                      <a:r>
                        <a:rPr lang="zh-TW" altLang="en-US" sz="1900" b="1" dirty="0">
                          <a:solidFill>
                            <a:schemeClr val="bg1"/>
                          </a:solidFill>
                          <a:latin typeface="標楷體" panose="03000509000000000000" pitchFamily="65" charset="-120"/>
                          <a:ea typeface="標楷體" panose="03000509000000000000" pitchFamily="65" charset="-120"/>
                        </a:rPr>
                        <a:t>彈性學習</a:t>
                      </a:r>
                    </a:p>
                  </p:txBody>
                </p:sp>
              </p:grpSp>
              <p:sp>
                <p:nvSpPr>
                  <p:cNvPr id="56" name="圓角矩形 55"/>
                  <p:cNvSpPr/>
                  <p:nvPr/>
                </p:nvSpPr>
                <p:spPr bwMode="auto">
                  <a:xfrm>
                    <a:off x="2572446" y="1426606"/>
                    <a:ext cx="5510536" cy="775428"/>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500" dirty="0">
                        <a:solidFill>
                          <a:prstClr val="white"/>
                        </a:solidFill>
                        <a:latin typeface="標楷體" panose="03000509000000000000" pitchFamily="65" charset="-120"/>
                        <a:ea typeface="標楷體" panose="03000509000000000000" pitchFamily="65" charset="-120"/>
                      </a:rPr>
                      <a:t>國民中小學</a:t>
                    </a:r>
                  </a:p>
                </p:txBody>
              </p:sp>
              <p:sp>
                <p:nvSpPr>
                  <p:cNvPr id="57" name="圓角矩形圖說文字 56"/>
                  <p:cNvSpPr/>
                  <p:nvPr/>
                </p:nvSpPr>
                <p:spPr bwMode="auto">
                  <a:xfrm>
                    <a:off x="4735346" y="4745641"/>
                    <a:ext cx="4107081" cy="2137247"/>
                  </a:xfrm>
                  <a:prstGeom prst="wedgeRoundRectCallout">
                    <a:avLst>
                      <a:gd name="adj1" fmla="val -11780"/>
                      <a:gd name="adj2" fmla="val -57659"/>
                      <a:gd name="adj3" fmla="val 16667"/>
                    </a:avLst>
                  </a:prstGeom>
                  <a:solidFill>
                    <a:schemeClr val="accent1">
                      <a:lumMod val="90000"/>
                    </a:schemeClr>
                  </a:solidFill>
                  <a:ln w="22225">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900" b="1" dirty="0">
                        <a:solidFill>
                          <a:srgbClr val="C00000"/>
                        </a:solidFill>
                        <a:latin typeface="標楷體" panose="03000509000000000000" pitchFamily="65" charset="-120"/>
                        <a:ea typeface="標楷體" panose="03000509000000000000" pitchFamily="65" charset="-120"/>
                      </a:rPr>
                      <a:t>校訂課程</a:t>
                    </a:r>
                    <a:endParaRPr lang="en-US" altLang="zh-TW" sz="1900" b="1" dirty="0">
                      <a:solidFill>
                        <a:srgbClr val="C00000"/>
                      </a:solidFill>
                      <a:latin typeface="標楷體" panose="03000509000000000000" pitchFamily="65" charset="-120"/>
                      <a:ea typeface="標楷體" panose="03000509000000000000" pitchFamily="65" charset="-120"/>
                    </a:endParaRPr>
                  </a:p>
                  <a:p>
                    <a:pPr marL="174931" indent="-174931">
                      <a:spcBef>
                        <a:spcPts val="580"/>
                      </a:spcBef>
                      <a:buClr>
                        <a:srgbClr val="C00000"/>
                      </a:buClr>
                      <a:buFont typeface="Arial" pitchFamily="34" charset="0"/>
                      <a:buChar char="•"/>
                      <a:defRPr/>
                    </a:pPr>
                    <a:r>
                      <a:rPr lang="zh-TW" altLang="en-US" sz="1900" dirty="0">
                        <a:solidFill>
                          <a:schemeClr val="tx1"/>
                        </a:solidFill>
                        <a:latin typeface="標楷體" panose="03000509000000000000" pitchFamily="65" charset="-120"/>
                        <a:ea typeface="標楷體" panose="03000509000000000000" pitchFamily="65" charset="-120"/>
                      </a:rPr>
                      <a:t>訂有</a:t>
                    </a:r>
                    <a:r>
                      <a:rPr lang="zh-TW" altLang="en-US" sz="1900" b="1" u="sng" dirty="0">
                        <a:solidFill>
                          <a:srgbClr val="C00000"/>
                        </a:solidFill>
                        <a:latin typeface="標楷體" panose="03000509000000000000" pitchFamily="65" charset="-120"/>
                        <a:ea typeface="標楷體" panose="03000509000000000000" pitchFamily="65" charset="-120"/>
                      </a:rPr>
                      <a:t>四類課程</a:t>
                    </a:r>
                    <a:r>
                      <a:rPr lang="zh-TW" altLang="en-US" sz="1900" dirty="0">
                        <a:solidFill>
                          <a:schemeClr val="tx1"/>
                        </a:solidFill>
                        <a:latin typeface="標楷體" panose="03000509000000000000" pitchFamily="65" charset="-120"/>
                        <a:ea typeface="標楷體" panose="03000509000000000000" pitchFamily="65" charset="-120"/>
                      </a:rPr>
                      <a:t>來引導學校規劃</a:t>
                    </a:r>
                    <a:endParaRPr lang="en-US" altLang="zh-TW" sz="1900" dirty="0">
                      <a:solidFill>
                        <a:schemeClr val="tx1"/>
                      </a:solidFill>
                      <a:latin typeface="標楷體" panose="03000509000000000000" pitchFamily="65" charset="-120"/>
                      <a:ea typeface="標楷體" panose="03000509000000000000" pitchFamily="65" charset="-120"/>
                    </a:endParaRPr>
                  </a:p>
                  <a:p>
                    <a:pPr marL="174931" indent="-174931">
                      <a:buClr>
                        <a:srgbClr val="C00000"/>
                      </a:buClr>
                      <a:buFont typeface="Arial" pitchFamily="34" charset="0"/>
                      <a:buChar char="•"/>
                      <a:defRPr/>
                    </a:pPr>
                    <a:r>
                      <a:rPr lang="zh-TW" altLang="en-US" sz="1900" dirty="0">
                        <a:solidFill>
                          <a:schemeClr val="tx1"/>
                        </a:solidFill>
                        <a:latin typeface="標楷體" panose="03000509000000000000" pitchFamily="65" charset="-120"/>
                        <a:ea typeface="標楷體" panose="03000509000000000000" pitchFamily="65" charset="-120"/>
                      </a:rPr>
                      <a:t>鼓勵跨領域探究及自主學習</a:t>
                    </a:r>
                    <a:endParaRPr lang="en-US" altLang="zh-TW" sz="1900" dirty="0">
                      <a:solidFill>
                        <a:schemeClr val="tx1"/>
                      </a:solidFill>
                      <a:latin typeface="標楷體" panose="03000509000000000000" pitchFamily="65" charset="-120"/>
                      <a:ea typeface="標楷體" panose="03000509000000000000" pitchFamily="65" charset="-120"/>
                    </a:endParaRPr>
                  </a:p>
                  <a:p>
                    <a:pPr>
                      <a:buClr>
                        <a:srgbClr val="C00000"/>
                      </a:buClr>
                      <a:buFont typeface="Arial" pitchFamily="34" charset="0"/>
                      <a:buChar char="•"/>
                      <a:defRPr/>
                    </a:pPr>
                    <a:r>
                      <a:rPr lang="zh-TW" altLang="en-US" sz="1900" dirty="0">
                        <a:solidFill>
                          <a:schemeClr val="tx1"/>
                        </a:solidFill>
                        <a:latin typeface="標楷體" panose="03000509000000000000" pitchFamily="65" charset="-120"/>
                        <a:ea typeface="標楷體" panose="03000509000000000000" pitchFamily="65" charset="-120"/>
                      </a:rPr>
                      <a:t> 促進適性學習的發展</a:t>
                    </a:r>
                    <a:endParaRPr lang="en-US" altLang="zh-TW" sz="1900" dirty="0">
                      <a:solidFill>
                        <a:schemeClr val="tx1"/>
                      </a:solidFill>
                      <a:latin typeface="標楷體" panose="03000509000000000000" pitchFamily="65" charset="-120"/>
                      <a:ea typeface="標楷體" panose="03000509000000000000" pitchFamily="65" charset="-120"/>
                    </a:endParaRPr>
                  </a:p>
                  <a:p>
                    <a:pPr marL="174931" indent="-174931">
                      <a:buClr>
                        <a:srgbClr val="C00000"/>
                      </a:buClr>
                      <a:buFont typeface="Arial" pitchFamily="34" charset="0"/>
                      <a:buChar char="•"/>
                      <a:defRPr/>
                    </a:pPr>
                    <a:r>
                      <a:rPr lang="zh-TW" altLang="en-US" sz="1900" dirty="0">
                        <a:solidFill>
                          <a:schemeClr val="tx1"/>
                        </a:solidFill>
                        <a:latin typeface="標楷體" panose="03000509000000000000" pitchFamily="65" charset="-120"/>
                        <a:ea typeface="標楷體" panose="03000509000000000000" pitchFamily="65" charset="-120"/>
                      </a:rPr>
                      <a:t>活化領域學習</a:t>
                    </a:r>
                    <a:endParaRPr lang="en-US" altLang="zh-TW" sz="1900" dirty="0">
                      <a:solidFill>
                        <a:schemeClr val="tx1"/>
                      </a:solidFill>
                      <a:latin typeface="標楷體" panose="03000509000000000000" pitchFamily="65" charset="-120"/>
                      <a:ea typeface="標楷體" panose="03000509000000000000" pitchFamily="65" charset="-120"/>
                    </a:endParaRPr>
                  </a:p>
                </p:txBody>
              </p:sp>
            </p:grpSp>
          </p:grpSp>
        </p:grpSp>
        <p:cxnSp>
          <p:nvCxnSpPr>
            <p:cNvPr id="38" name="直線接點 37"/>
            <p:cNvCxnSpPr/>
            <p:nvPr/>
          </p:nvCxnSpPr>
          <p:spPr>
            <a:xfrm>
              <a:off x="5654539" y="2118604"/>
              <a:ext cx="0" cy="2164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4214477" y="2309259"/>
              <a:ext cx="3671590" cy="103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7888334" y="2300242"/>
              <a:ext cx="0" cy="2164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flipH="1">
              <a:off x="4214477" y="2300242"/>
              <a:ext cx="6804" cy="2164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3264264" y="3222601"/>
              <a:ext cx="4536" cy="31045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4819984" y="3406814"/>
              <a:ext cx="4676230" cy="1803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9496214" y="3397797"/>
              <a:ext cx="0" cy="2151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7890602" y="3226465"/>
              <a:ext cx="0" cy="1687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445" name="矩形 64"/>
          <p:cNvSpPr>
            <a:spLocks noChangeArrowheads="1"/>
          </p:cNvSpPr>
          <p:nvPr/>
        </p:nvSpPr>
        <p:spPr bwMode="auto">
          <a:xfrm>
            <a:off x="3914775" y="1500188"/>
            <a:ext cx="1763713"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lgn="ctr">
              <a:spcBef>
                <a:spcPct val="0"/>
              </a:spcBef>
              <a:buClrTx/>
              <a:buSzTx/>
              <a:buFontTx/>
              <a:buNone/>
            </a:pPr>
            <a:r>
              <a:rPr lang="zh-TW" altLang="en-US" sz="1900">
                <a:solidFill>
                  <a:schemeClr val="bg1"/>
                </a:solidFill>
                <a:latin typeface="標楷體" panose="03000509000000000000" pitchFamily="65" charset="-120"/>
                <a:ea typeface="標楷體" panose="03000509000000000000" pitchFamily="65" charset="-120"/>
                <a:cs typeface="Times New Roman" panose="02020603050405020304" pitchFamily="18" charset="0"/>
              </a:rPr>
              <a:t>部定課程</a:t>
            </a:r>
            <a:r>
              <a:rPr lang="en-US" altLang="zh-TW" sz="1900">
                <a:solidFill>
                  <a:schemeClr val="bg1"/>
                </a:solidFill>
                <a:latin typeface="標楷體" panose="03000509000000000000" pitchFamily="65" charset="-120"/>
                <a:ea typeface="標楷體" panose="03000509000000000000" pitchFamily="65" charset="-120"/>
                <a:cs typeface="Times New Roman" panose="02020603050405020304" pitchFamily="18" charset="0"/>
              </a:rPr>
              <a:t>:</a:t>
            </a:r>
          </a:p>
          <a:p>
            <a:pPr algn="ctr">
              <a:spcBef>
                <a:spcPct val="0"/>
              </a:spcBef>
              <a:buClrTx/>
              <a:buSzTx/>
              <a:buFontTx/>
              <a:buNone/>
            </a:pPr>
            <a:r>
              <a:rPr lang="zh-TW" altLang="en-US" sz="1900" b="1">
                <a:solidFill>
                  <a:schemeClr val="bg1"/>
                </a:solidFill>
                <a:latin typeface="標楷體" panose="03000509000000000000" pitchFamily="65" charset="-120"/>
                <a:ea typeface="標楷體" panose="03000509000000000000" pitchFamily="65" charset="-120"/>
                <a:cs typeface="Times New Roman" panose="02020603050405020304" pitchFamily="18" charset="0"/>
              </a:rPr>
              <a:t>領域學習</a:t>
            </a:r>
            <a:r>
              <a:rPr lang="en-US" altLang="zh-TW" sz="1900" b="1">
                <a:solidFill>
                  <a:schemeClr val="bg1"/>
                </a:solidFill>
                <a:latin typeface="標楷體" panose="03000509000000000000" pitchFamily="65" charset="-120"/>
                <a:ea typeface="標楷體" panose="03000509000000000000" pitchFamily="65" charset="-120"/>
                <a:cs typeface="Times New Roman" panose="02020603050405020304" pitchFamily="18" charset="0"/>
              </a:rPr>
              <a:t> </a:t>
            </a:r>
          </a:p>
        </p:txBody>
      </p:sp>
      <p:sp>
        <p:nvSpPr>
          <p:cNvPr id="66" name="圓角矩形 65"/>
          <p:cNvSpPr/>
          <p:nvPr/>
        </p:nvSpPr>
        <p:spPr bwMode="auto">
          <a:xfrm>
            <a:off x="6959600" y="2695575"/>
            <a:ext cx="996950" cy="1090613"/>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defRPr/>
            </a:pPr>
            <a:r>
              <a:rPr lang="en-US" altLang="zh-TW" sz="1700" b="1" dirty="0">
                <a:latin typeface="標楷體" panose="03000509000000000000" pitchFamily="65" charset="-120"/>
                <a:ea typeface="標楷體" panose="03000509000000000000" pitchFamily="65" charset="-120"/>
              </a:rPr>
              <a:t>3.</a:t>
            </a:r>
            <a:r>
              <a:rPr lang="zh-TW" altLang="zh-TW" sz="1700" b="1" dirty="0">
                <a:latin typeface="標楷體" panose="03000509000000000000" pitchFamily="65" charset="-120"/>
                <a:ea typeface="標楷體" panose="03000509000000000000" pitchFamily="65" charset="-120"/>
              </a:rPr>
              <a:t>特殊需</a:t>
            </a:r>
            <a:r>
              <a:rPr lang="zh-TW" altLang="en-US" sz="1700" b="1" dirty="0">
                <a:latin typeface="標楷體" panose="03000509000000000000" pitchFamily="65" charset="-120"/>
                <a:ea typeface="標楷體" panose="03000509000000000000" pitchFamily="65" charset="-120"/>
              </a:rPr>
              <a:t>求</a:t>
            </a:r>
            <a:r>
              <a:rPr lang="zh-TW" altLang="zh-TW" sz="1700" b="1" dirty="0">
                <a:latin typeface="標楷體" panose="03000509000000000000" pitchFamily="65" charset="-120"/>
                <a:ea typeface="標楷體" panose="03000509000000000000" pitchFamily="65" charset="-120"/>
              </a:rPr>
              <a:t>領域課程</a:t>
            </a:r>
            <a:endParaRPr lang="en-US" altLang="zh-TW" sz="1700" b="1" dirty="0">
              <a:latin typeface="標楷體" panose="03000509000000000000" pitchFamily="65" charset="-120"/>
              <a:ea typeface="標楷體" panose="03000509000000000000" pitchFamily="65" charset="-120"/>
            </a:endParaRPr>
          </a:p>
        </p:txBody>
      </p:sp>
      <p:sp>
        <p:nvSpPr>
          <p:cNvPr id="61447" name="矩形 67"/>
          <p:cNvSpPr>
            <a:spLocks noChangeArrowheads="1"/>
          </p:cNvSpPr>
          <p:nvPr/>
        </p:nvSpPr>
        <p:spPr bwMode="auto">
          <a:xfrm>
            <a:off x="5913438" y="2660650"/>
            <a:ext cx="944562"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r>
              <a:rPr lang="en-US" altLang="zh-TW" sz="1700" b="1">
                <a:solidFill>
                  <a:srgbClr val="FFFFFF"/>
                </a:solidFill>
                <a:latin typeface="標楷體" panose="03000509000000000000" pitchFamily="65" charset="-120"/>
                <a:ea typeface="標楷體" panose="03000509000000000000" pitchFamily="65" charset="-120"/>
              </a:rPr>
              <a:t>2.</a:t>
            </a:r>
            <a:r>
              <a:rPr lang="zh-TW" altLang="zh-TW" sz="1700" b="1">
                <a:solidFill>
                  <a:srgbClr val="FFFFFF"/>
                </a:solidFill>
                <a:latin typeface="標楷體" panose="03000509000000000000" pitchFamily="65" charset="-120"/>
                <a:ea typeface="標楷體" panose="03000509000000000000" pitchFamily="65" charset="-120"/>
              </a:rPr>
              <a:t>社團活動與技藝課程</a:t>
            </a:r>
            <a:endParaRPr lang="en-US" altLang="zh-TW" sz="1700" b="1">
              <a:solidFill>
                <a:srgbClr val="FFFFFF"/>
              </a:solidFill>
              <a:latin typeface="標楷體" panose="03000509000000000000" pitchFamily="65" charset="-120"/>
              <a:ea typeface="標楷體" panose="03000509000000000000" pitchFamily="65" charset="-120"/>
            </a:endParaRPr>
          </a:p>
        </p:txBody>
      </p:sp>
      <p:sp>
        <p:nvSpPr>
          <p:cNvPr id="69" name="圓角矩形 68"/>
          <p:cNvSpPr/>
          <p:nvPr/>
        </p:nvSpPr>
        <p:spPr bwMode="auto">
          <a:xfrm>
            <a:off x="8007350" y="2730500"/>
            <a:ext cx="868363" cy="1071563"/>
          </a:xfrm>
          <a:prstGeom prst="roundRect">
            <a:avLst/>
          </a:prstGeom>
          <a:solidFill>
            <a:srgbClr val="079D0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defRPr/>
            </a:pPr>
            <a:r>
              <a:rPr lang="en-US" altLang="zh-TW" sz="1700" b="1" dirty="0">
                <a:latin typeface="標楷體" panose="03000509000000000000" pitchFamily="65" charset="-120"/>
                <a:ea typeface="標楷體" panose="03000509000000000000" pitchFamily="65" charset="-120"/>
              </a:rPr>
              <a:t>4.</a:t>
            </a:r>
            <a:r>
              <a:rPr lang="zh-TW" altLang="zh-TW" sz="1700" b="1" dirty="0">
                <a:latin typeface="標楷體" panose="03000509000000000000" pitchFamily="65" charset="-120"/>
                <a:ea typeface="標楷體" panose="03000509000000000000" pitchFamily="65" charset="-120"/>
              </a:rPr>
              <a:t>其他類課程</a:t>
            </a:r>
            <a:endParaRPr lang="zh-TW" altLang="en-US" sz="1700" b="1" dirty="0">
              <a:latin typeface="標楷體" panose="03000509000000000000" pitchFamily="65" charset="-120"/>
              <a:ea typeface="標楷體" panose="03000509000000000000" pitchFamily="65" charset="-120"/>
            </a:endParaRPr>
          </a:p>
        </p:txBody>
      </p:sp>
      <p:cxnSp>
        <p:nvCxnSpPr>
          <p:cNvPr id="4" name="直線接點 3"/>
          <p:cNvCxnSpPr/>
          <p:nvPr/>
        </p:nvCxnSpPr>
        <p:spPr>
          <a:xfrm>
            <a:off x="5211763" y="2532063"/>
            <a:ext cx="0" cy="1016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011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6">
            <a:extLst>
              <a:ext uri="{FF2B5EF4-FFF2-40B4-BE49-F238E27FC236}">
                <a16:creationId xmlns:a16="http://schemas.microsoft.com/office/drawing/2014/main" id="{5BEC875F-893F-42A6-83E0-D487AB4ED3A6}"/>
              </a:ext>
            </a:extLst>
          </p:cNvPr>
          <p:cNvSpPr>
            <a:spLocks noGrp="1"/>
          </p:cNvSpPr>
          <p:nvPr>
            <p:ph type="title"/>
          </p:nvPr>
        </p:nvSpPr>
        <p:spPr>
          <a:xfrm>
            <a:off x="0" y="260648"/>
            <a:ext cx="9144000" cy="635000"/>
          </a:xfrm>
        </p:spPr>
        <p:txBody>
          <a:bodyPr>
            <a:normAutofit fontScale="90000"/>
          </a:bodyPr>
          <a:lstStyle/>
          <a:p>
            <a:r>
              <a:rPr lang="zh-TW" altLang="en-US" dirty="0"/>
              <a:t>國民小學及國民中學調整內涵課程規劃</a:t>
            </a:r>
            <a:r>
              <a:rPr lang="en-US" altLang="zh-TW" dirty="0"/>
              <a:t>(</a:t>
            </a:r>
            <a:r>
              <a:rPr lang="zh-TW" altLang="en-US" dirty="0">
                <a:solidFill>
                  <a:srgbClr val="FF0000"/>
                </a:solidFill>
              </a:rPr>
              <a:t>部定</a:t>
            </a:r>
            <a:r>
              <a:rPr lang="zh-TW" altLang="en-US" dirty="0"/>
              <a:t>課程</a:t>
            </a:r>
            <a:r>
              <a:rPr lang="en-US" altLang="zh-TW" dirty="0"/>
              <a:t>)</a:t>
            </a:r>
            <a:endParaRPr lang="zh-TW" altLang="en-US" dirty="0"/>
          </a:p>
        </p:txBody>
      </p:sp>
      <p:pic>
        <p:nvPicPr>
          <p:cNvPr id="6758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592" y="1052736"/>
            <a:ext cx="7186656" cy="4968552"/>
          </a:xfrm>
          <a:prstGeom prst="rect">
            <a:avLst/>
          </a:prstGeom>
          <a:noFill/>
          <a:ln w="9525">
            <a:noFill/>
            <a:miter lim="800000"/>
            <a:headEnd/>
            <a:tailEnd/>
          </a:ln>
        </p:spPr>
      </p:pic>
      <p:sp>
        <p:nvSpPr>
          <p:cNvPr id="9" name="矩形 8"/>
          <p:cNvSpPr/>
          <p:nvPr/>
        </p:nvSpPr>
        <p:spPr bwMode="auto">
          <a:xfrm>
            <a:off x="2483768" y="3717032"/>
            <a:ext cx="1296144" cy="1512168"/>
          </a:xfrm>
          <a:prstGeom prst="rect">
            <a:avLst/>
          </a:prstGeom>
          <a:noFill/>
          <a:ln w="5715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2" name="矩形 11"/>
          <p:cNvSpPr/>
          <p:nvPr/>
        </p:nvSpPr>
        <p:spPr>
          <a:xfrm>
            <a:off x="189622" y="6034360"/>
            <a:ext cx="8774865" cy="707886"/>
          </a:xfrm>
          <a:prstGeom prst="rect">
            <a:avLst/>
          </a:prstGeom>
        </p:spPr>
        <p:txBody>
          <a:bodyPr wrap="square">
            <a:spAutoFit/>
          </a:bodyPr>
          <a:lstStyle/>
          <a:p>
            <a:pPr marL="269875" indent="-269875">
              <a:buFont typeface="Wingdings" pitchFamily="2" charset="2"/>
              <a:buChar char="u"/>
            </a:pPr>
            <a:r>
              <a:rPr lang="zh-TW" altLang="zh-TW" sz="2000" dirty="0">
                <a:latin typeface="+mj-ea"/>
                <a:ea typeface="+mj-ea"/>
              </a:rPr>
              <a:t>生活課程之學習內涵除四大學習領域外，得納入「</a:t>
            </a:r>
            <a:r>
              <a:rPr lang="zh-TW" altLang="zh-TW" sz="2000" b="1" u="sng" dirty="0">
                <a:latin typeface="+mj-ea"/>
                <a:ea typeface="+mj-ea"/>
              </a:rPr>
              <a:t>生活自理</a:t>
            </a:r>
            <a:r>
              <a:rPr lang="zh-TW" altLang="zh-TW" sz="2000" dirty="0">
                <a:latin typeface="+mj-ea"/>
                <a:ea typeface="+mj-ea"/>
              </a:rPr>
              <a:t>」</a:t>
            </a:r>
            <a:r>
              <a:rPr lang="zh-TW" altLang="zh-TW" sz="2000" dirty="0" smtClean="0">
                <a:latin typeface="+mj-ea"/>
                <a:ea typeface="+mj-ea"/>
              </a:rPr>
              <a:t>、</a:t>
            </a:r>
            <a:endParaRPr lang="en-US" altLang="zh-TW" sz="2000" dirty="0" smtClean="0">
              <a:latin typeface="+mj-ea"/>
              <a:ea typeface="+mj-ea"/>
            </a:endParaRPr>
          </a:p>
          <a:p>
            <a:r>
              <a:rPr lang="zh-TW" altLang="zh-TW" sz="2000" dirty="0" smtClean="0">
                <a:latin typeface="+mj-ea"/>
                <a:ea typeface="+mj-ea"/>
              </a:rPr>
              <a:t>「</a:t>
            </a:r>
            <a:r>
              <a:rPr lang="zh-TW" altLang="zh-TW" sz="2000" b="1" u="sng" dirty="0">
                <a:latin typeface="+mj-ea"/>
                <a:ea typeface="+mj-ea"/>
              </a:rPr>
              <a:t>生活常規</a:t>
            </a:r>
            <a:r>
              <a:rPr lang="zh-TW" altLang="zh-TW" sz="2000" dirty="0">
                <a:latin typeface="+mj-ea"/>
                <a:ea typeface="+mj-ea"/>
              </a:rPr>
              <a:t>」及「</a:t>
            </a:r>
            <a:r>
              <a:rPr lang="zh-TW" altLang="zh-TW" sz="2000" b="1" u="sng" dirty="0">
                <a:latin typeface="+mj-ea"/>
                <a:ea typeface="+mj-ea"/>
              </a:rPr>
              <a:t>生活技能</a:t>
            </a:r>
            <a:r>
              <a:rPr lang="zh-TW" altLang="zh-TW" sz="2000" dirty="0">
                <a:latin typeface="+mj-ea"/>
                <a:ea typeface="+mj-ea"/>
              </a:rPr>
              <a:t>」等身障生所需之相關能力訓練</a:t>
            </a:r>
            <a:endParaRPr lang="zh-TW" altLang="en-US" sz="2000" dirty="0">
              <a:latin typeface="+mj-ea"/>
              <a:ea typeface="+mj-ea"/>
            </a:endParaRPr>
          </a:p>
        </p:txBody>
      </p:sp>
    </p:spTree>
    <p:extLst>
      <p:ext uri="{BB962C8B-B14F-4D97-AF65-F5344CB8AC3E}">
        <p14:creationId xmlns:p14="http://schemas.microsoft.com/office/powerpoint/2010/main" val="5095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1563144"/>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92076" y="2876829"/>
            <a:ext cx="9461501" cy="954107"/>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rgbClr val="CC6600"/>
                </a:solidFill>
                <a:latin typeface="微軟正黑體" panose="020B0604030504040204" pitchFamily="34" charset="-120"/>
                <a:ea typeface="微軟正黑體" panose="020B0604030504040204" pitchFamily="34" charset="-120"/>
              </a:rPr>
              <a:t>第二</a:t>
            </a:r>
            <a:r>
              <a:rPr lang="zh-TW" altLang="en-US" sz="2800" b="1" kern="0" dirty="0" smtClean="0">
                <a:solidFill>
                  <a:srgbClr val="CC6600"/>
                </a:solidFill>
                <a:latin typeface="微軟正黑體" panose="020B0604030504040204" pitchFamily="34" charset="-120"/>
                <a:ea typeface="微軟正黑體" panose="020B0604030504040204" pitchFamily="34" charset="-120"/>
              </a:rPr>
              <a:t>部分</a:t>
            </a:r>
            <a:endParaRPr lang="en-US" altLang="zh-TW" sz="2800" b="1" kern="0" dirty="0" smtClean="0">
              <a:solidFill>
                <a:srgbClr val="CC6600"/>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smtClean="0">
                <a:solidFill>
                  <a:srgbClr val="CC6600"/>
                </a:solidFill>
                <a:latin typeface="微軟正黑體" panose="020B0604030504040204" pitchFamily="34" charset="-120"/>
                <a:ea typeface="微軟正黑體" panose="020B0604030504040204" pitchFamily="34" charset="-120"/>
                <a:sym typeface="Wingdings" panose="05000000000000000000" pitchFamily="2" charset="2"/>
              </a:rPr>
              <a:t>課程調整重要理念與內涵</a:t>
            </a:r>
            <a:endParaRPr lang="en-US" altLang="zh-TW" sz="2800" b="1" kern="0" dirty="0">
              <a:solidFill>
                <a:srgbClr val="CC6600"/>
              </a:solidFill>
              <a:latin typeface="微軟正黑體" panose="020B0604030504040204" pitchFamily="34" charset="-120"/>
              <a:ea typeface="微軟正黑體" panose="020B0604030504040204" pitchFamily="34" charset="-120"/>
              <a:sym typeface="Wingdings" panose="05000000000000000000" pitchFamily="2" charset="2"/>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19150" y="4248038"/>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rgbClr val="B08200"/>
                </a:solidFill>
                <a:latin typeface="微軟正黑體" panose="020B0604030504040204" pitchFamily="34" charset="-120"/>
                <a:ea typeface="微軟正黑體" panose="020B0604030504040204" pitchFamily="34" charset="-120"/>
              </a:rPr>
              <a:t>第三部分</a:t>
            </a:r>
            <a:endParaRPr lang="en-US" altLang="zh-TW" sz="2800" b="1" kern="0" dirty="0">
              <a:solidFill>
                <a:srgbClr val="B08200"/>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rgbClr val="B08200"/>
                </a:solidFill>
                <a:latin typeface="微軟正黑體" panose="020B0604030504040204" pitchFamily="34" charset="-120"/>
                <a:ea typeface="微軟正黑體" panose="020B0604030504040204" pitchFamily="34" charset="-120"/>
              </a:rPr>
              <a:t>課綱實施支持資源</a:t>
            </a:r>
            <a:endParaRPr lang="en-US" altLang="zh-CN" sz="2800" b="1" kern="0" dirty="0">
              <a:solidFill>
                <a:srgbClr val="B08200"/>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323850" y="1587932"/>
            <a:ext cx="9045575" cy="1384995"/>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rgbClr val="993300"/>
                </a:solidFill>
                <a:latin typeface="微軟正黑體" panose="020B0604030504040204" pitchFamily="34" charset="-120"/>
                <a:ea typeface="微軟正黑體" panose="020B0604030504040204" pitchFamily="34" charset="-120"/>
              </a:rPr>
              <a:t>第一部分</a:t>
            </a:r>
            <a:endParaRPr lang="en-US" altLang="zh-TW" sz="2800" b="1" kern="0" dirty="0">
              <a:solidFill>
                <a:srgbClr val="993300"/>
              </a:solidFill>
              <a:latin typeface="微軟正黑體" panose="020B0604030504040204" pitchFamily="34" charset="-120"/>
              <a:ea typeface="微軟正黑體" panose="020B0604030504040204" pitchFamily="34" charset="-120"/>
            </a:endParaRPr>
          </a:p>
          <a:p>
            <a:pPr algn="ctr">
              <a:spcBef>
                <a:spcPts val="0"/>
              </a:spcBef>
              <a:spcAft>
                <a:spcPts val="0"/>
              </a:spcAft>
            </a:pPr>
            <a:r>
              <a:rPr lang="zh-TW" altLang="zh-TW" sz="2800" b="1" kern="0" dirty="0" smtClean="0">
                <a:solidFill>
                  <a:srgbClr val="CC6600"/>
                </a:solidFill>
                <a:latin typeface="微軟正黑體" panose="020B0604030504040204" pitchFamily="34" charset="-120"/>
                <a:ea typeface="微軟正黑體" panose="020B0604030504040204" pitchFamily="34" charset="-120"/>
              </a:rPr>
              <a:t>特殊教育</a:t>
            </a:r>
            <a:r>
              <a:rPr lang="zh-TW" altLang="en-US" sz="2800" b="1" kern="0" dirty="0">
                <a:solidFill>
                  <a:srgbClr val="CC6600"/>
                </a:solidFill>
                <a:latin typeface="微軟正黑體" panose="020B0604030504040204" pitchFamily="34" charset="-120"/>
                <a:ea typeface="微軟正黑體" panose="020B0604030504040204" pitchFamily="34" charset="-120"/>
              </a:rPr>
              <a:t>課程</a:t>
            </a:r>
            <a:r>
              <a:rPr lang="zh-TW" altLang="zh-TW" sz="2800" b="1" kern="0" dirty="0">
                <a:solidFill>
                  <a:srgbClr val="CC6600"/>
                </a:solidFill>
                <a:latin typeface="微軟正黑體" panose="020B0604030504040204" pitchFamily="34" charset="-120"/>
                <a:ea typeface="微軟正黑體" panose="020B0604030504040204" pitchFamily="34" charset="-120"/>
              </a:rPr>
              <a:t>實施</a:t>
            </a:r>
            <a:r>
              <a:rPr lang="zh-TW" altLang="zh-TW" sz="2800" b="1" kern="0" dirty="0" smtClean="0">
                <a:solidFill>
                  <a:srgbClr val="CC6600"/>
                </a:solidFill>
                <a:latin typeface="微軟正黑體" panose="020B0604030504040204" pitchFamily="34" charset="-120"/>
                <a:ea typeface="微軟正黑體" panose="020B0604030504040204" pitchFamily="34" charset="-120"/>
              </a:rPr>
              <a:t>規範</a:t>
            </a:r>
            <a:r>
              <a:rPr lang="zh-TW" altLang="en-US" sz="2800" b="1" kern="0" dirty="0" smtClean="0">
                <a:solidFill>
                  <a:srgbClr val="CC6600"/>
                </a:solidFill>
                <a:latin typeface="微軟正黑體" panose="020B0604030504040204" pitchFamily="34" charset="-120"/>
                <a:ea typeface="微軟正黑體" panose="020B0604030504040204" pitchFamily="34" charset="-120"/>
              </a:rPr>
              <a:t>重要</a:t>
            </a:r>
            <a:r>
              <a:rPr lang="zh-TW" altLang="en-US" sz="2800" b="1" kern="0" dirty="0">
                <a:solidFill>
                  <a:srgbClr val="CC6600"/>
                </a:solidFill>
                <a:latin typeface="微軟正黑體" panose="020B0604030504040204" pitchFamily="34" charset="-120"/>
                <a:ea typeface="微軟正黑體" panose="020B0604030504040204" pitchFamily="34" charset="-120"/>
              </a:rPr>
              <a:t>理念與內涵</a:t>
            </a:r>
            <a:endParaRPr lang="en-US" altLang="zh-CN" sz="2800" b="1" kern="0" dirty="0">
              <a:solidFill>
                <a:srgbClr val="CC6600"/>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endParaRPr lang="en-US" altLang="zh-CN" sz="2800" b="1" kern="0" dirty="0">
              <a:solidFill>
                <a:srgbClr val="993300"/>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4294967295"/>
          </p:nvPr>
        </p:nvSpPr>
        <p:spPr bwMode="auto">
          <a:xfrm>
            <a:off x="7086600" y="6483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67544" y="404664"/>
            <a:ext cx="8229600" cy="635000"/>
          </a:xfrm>
        </p:spPr>
        <p:txBody>
          <a:bodyPr>
            <a:normAutofit fontScale="90000"/>
          </a:bodyPr>
          <a:lstStyle/>
          <a:p>
            <a:r>
              <a:rPr lang="zh-TW" altLang="en-US"/>
              <a:t>國民小學及國民中學課程規劃</a:t>
            </a:r>
            <a:r>
              <a:rPr lang="en-US" altLang="zh-TW" dirty="0"/>
              <a:t>(</a:t>
            </a:r>
            <a:r>
              <a:rPr lang="zh-TW" altLang="en-US">
                <a:solidFill>
                  <a:srgbClr val="FF0000"/>
                </a:solidFill>
              </a:rPr>
              <a:t>校訂</a:t>
            </a:r>
            <a:r>
              <a:rPr lang="zh-TW" altLang="en-US"/>
              <a:t>課程</a:t>
            </a:r>
            <a:r>
              <a:rPr lang="en-US" altLang="zh-TW" dirty="0"/>
              <a:t>)</a:t>
            </a:r>
            <a:endParaRPr lang="zh-TW" altLang="en-US" dirty="0"/>
          </a:p>
        </p:txBody>
      </p:sp>
      <p:grpSp>
        <p:nvGrpSpPr>
          <p:cNvPr id="2" name="群組 1">
            <a:extLst>
              <a:ext uri="{FF2B5EF4-FFF2-40B4-BE49-F238E27FC236}">
                <a16:creationId xmlns:a16="http://schemas.microsoft.com/office/drawing/2014/main" id="{AD067947-69B1-4A5E-B3D4-A7577BC20ADE}"/>
              </a:ext>
            </a:extLst>
          </p:cNvPr>
          <p:cNvGrpSpPr/>
          <p:nvPr/>
        </p:nvGrpSpPr>
        <p:grpSpPr>
          <a:xfrm>
            <a:off x="251520" y="1412775"/>
            <a:ext cx="8445624" cy="4248473"/>
            <a:chOff x="251520" y="980728"/>
            <a:chExt cx="8445624" cy="2341812"/>
          </a:xfrm>
        </p:grpSpPr>
        <p:pic>
          <p:nvPicPr>
            <p:cNvPr id="5" name="圖片 4">
              <a:extLst>
                <a:ext uri="{FF2B5EF4-FFF2-40B4-BE49-F238E27FC236}">
                  <a16:creationId xmlns:a16="http://schemas.microsoft.com/office/drawing/2014/main" id="{1DA9268F-F010-44F7-A95E-62E3D10E70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1520" y="1916832"/>
              <a:ext cx="8445624" cy="1405708"/>
            </a:xfrm>
            <a:prstGeom prst="rect">
              <a:avLst/>
            </a:prstGeom>
          </p:spPr>
        </p:pic>
        <p:pic>
          <p:nvPicPr>
            <p:cNvPr id="4" name="圖片 3">
              <a:extLst>
                <a:ext uri="{FF2B5EF4-FFF2-40B4-BE49-F238E27FC236}">
                  <a16:creationId xmlns:a16="http://schemas.microsoft.com/office/drawing/2014/main" id="{D05ECCAB-21A2-47D8-B0C5-06E1256587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51520" y="980728"/>
              <a:ext cx="8445624" cy="1008112"/>
            </a:xfrm>
            <a:prstGeom prst="rect">
              <a:avLst/>
            </a:prstGeom>
          </p:spPr>
        </p:pic>
      </p:grpSp>
    </p:spTree>
    <p:extLst>
      <p:ext uri="{BB962C8B-B14F-4D97-AF65-F5344CB8AC3E}">
        <p14:creationId xmlns:p14="http://schemas.microsoft.com/office/powerpoint/2010/main" val="4294639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Line 2"/>
          <p:cNvSpPr>
            <a:spLocks noChangeShapeType="1"/>
          </p:cNvSpPr>
          <p:nvPr/>
        </p:nvSpPr>
        <p:spPr bwMode="auto">
          <a:xfrm>
            <a:off x="2149475" y="2551113"/>
            <a:ext cx="49561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699" name="Line 4"/>
          <p:cNvSpPr>
            <a:spLocks noChangeShapeType="1"/>
          </p:cNvSpPr>
          <p:nvPr/>
        </p:nvSpPr>
        <p:spPr bwMode="auto">
          <a:xfrm flipH="1">
            <a:off x="4356100" y="1557338"/>
            <a:ext cx="4763" cy="274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00" name="AutoShape 5"/>
          <p:cNvSpPr>
            <a:spLocks noChangeArrowheads="1"/>
          </p:cNvSpPr>
          <p:nvPr/>
        </p:nvSpPr>
        <p:spPr bwMode="auto">
          <a:xfrm>
            <a:off x="2987675" y="1844675"/>
            <a:ext cx="2879725" cy="411163"/>
          </a:xfrm>
          <a:prstGeom prst="flowChartAlternateProcess">
            <a:avLst/>
          </a:prstGeom>
          <a:solidFill>
            <a:srgbClr val="FFFFFF"/>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a:latin typeface="標楷體" panose="03000509000000000000" pitchFamily="65" charset="-120"/>
                <a:ea typeface="標楷體" panose="03000509000000000000" pitchFamily="65" charset="-120"/>
              </a:rPr>
              <a:t>能力現況與需求分析</a:t>
            </a:r>
            <a:endParaRPr lang="zh-TW" altLang="en-US" sz="2000">
              <a:latin typeface="Tahoma" panose="020B0604030504040204" pitchFamily="34" charset="0"/>
            </a:endParaRPr>
          </a:p>
        </p:txBody>
      </p:sp>
      <p:sp>
        <p:nvSpPr>
          <p:cNvPr id="157701" name="Line 6"/>
          <p:cNvSpPr>
            <a:spLocks noChangeShapeType="1"/>
          </p:cNvSpPr>
          <p:nvPr/>
        </p:nvSpPr>
        <p:spPr bwMode="auto">
          <a:xfrm>
            <a:off x="4346575" y="2274888"/>
            <a:ext cx="0" cy="274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02" name="Line 7"/>
          <p:cNvSpPr>
            <a:spLocks noChangeShapeType="1"/>
          </p:cNvSpPr>
          <p:nvPr/>
        </p:nvSpPr>
        <p:spPr bwMode="auto">
          <a:xfrm>
            <a:off x="2144713" y="2552700"/>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03" name="Line 8"/>
          <p:cNvSpPr>
            <a:spLocks noChangeShapeType="1"/>
          </p:cNvSpPr>
          <p:nvPr/>
        </p:nvSpPr>
        <p:spPr bwMode="auto">
          <a:xfrm>
            <a:off x="4351338" y="2551113"/>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04" name="Line 9"/>
          <p:cNvSpPr>
            <a:spLocks noChangeShapeType="1"/>
          </p:cNvSpPr>
          <p:nvPr/>
        </p:nvSpPr>
        <p:spPr bwMode="auto">
          <a:xfrm>
            <a:off x="7105650" y="2551113"/>
            <a:ext cx="0" cy="2730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05" name="AutoShape 10"/>
          <p:cNvSpPr>
            <a:spLocks noChangeArrowheads="1"/>
          </p:cNvSpPr>
          <p:nvPr/>
        </p:nvSpPr>
        <p:spPr bwMode="auto">
          <a:xfrm>
            <a:off x="971550" y="2924175"/>
            <a:ext cx="2016125" cy="425450"/>
          </a:xfrm>
          <a:prstGeom prst="flowChartAlternateProcess">
            <a:avLst/>
          </a:prstGeom>
          <a:solidFill>
            <a:schemeClr val="accent1"/>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a:latin typeface="標楷體" panose="03000509000000000000" pitchFamily="65" charset="-120"/>
                <a:ea typeface="標楷體" panose="03000509000000000000" pitchFamily="65" charset="-120"/>
              </a:rPr>
              <a:t>普教課程的調整</a:t>
            </a:r>
            <a:endParaRPr lang="zh-TW" altLang="en-US" sz="2000">
              <a:latin typeface="Tahoma" panose="020B0604030504040204" pitchFamily="34" charset="0"/>
            </a:endParaRPr>
          </a:p>
        </p:txBody>
      </p:sp>
      <p:sp>
        <p:nvSpPr>
          <p:cNvPr id="157706" name="AutoShape 11"/>
          <p:cNvSpPr>
            <a:spLocks noChangeArrowheads="1"/>
          </p:cNvSpPr>
          <p:nvPr/>
        </p:nvSpPr>
        <p:spPr bwMode="auto">
          <a:xfrm>
            <a:off x="6227763" y="2852738"/>
            <a:ext cx="2016125" cy="411162"/>
          </a:xfrm>
          <a:prstGeom prst="flowChartAlternateProcess">
            <a:avLst/>
          </a:prstGeom>
          <a:solidFill>
            <a:schemeClr val="accent1"/>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a:latin typeface="標楷體" panose="03000509000000000000" pitchFamily="65" charset="-120"/>
                <a:ea typeface="標楷體" panose="03000509000000000000" pitchFamily="65" charset="-120"/>
              </a:rPr>
              <a:t>相關支援與服務</a:t>
            </a:r>
            <a:endParaRPr lang="zh-TW" altLang="en-US" sz="2000">
              <a:latin typeface="Tahoma" panose="020B0604030504040204" pitchFamily="34" charset="0"/>
            </a:endParaRPr>
          </a:p>
        </p:txBody>
      </p:sp>
      <p:sp>
        <p:nvSpPr>
          <p:cNvPr id="157707" name="AutoShape 12"/>
          <p:cNvSpPr>
            <a:spLocks noChangeArrowheads="1"/>
          </p:cNvSpPr>
          <p:nvPr/>
        </p:nvSpPr>
        <p:spPr bwMode="auto">
          <a:xfrm>
            <a:off x="3563938" y="2852738"/>
            <a:ext cx="2014537" cy="411162"/>
          </a:xfrm>
          <a:prstGeom prst="flowChartAlternateProcess">
            <a:avLst/>
          </a:prstGeom>
          <a:solidFill>
            <a:schemeClr val="accent1"/>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a:latin typeface="標楷體" panose="03000509000000000000" pitchFamily="65" charset="-120"/>
                <a:ea typeface="標楷體" panose="03000509000000000000" pitchFamily="65" charset="-120"/>
                <a:hlinkClick r:id="rId2" action="ppaction://hlinkfile"/>
              </a:rPr>
              <a:t>特殊需求課程</a:t>
            </a:r>
            <a:endParaRPr lang="zh-TW" altLang="en-US" sz="2000">
              <a:latin typeface="Tahoma" panose="020B0604030504040204" pitchFamily="34" charset="0"/>
            </a:endParaRPr>
          </a:p>
        </p:txBody>
      </p:sp>
      <p:sp>
        <p:nvSpPr>
          <p:cNvPr id="157708" name="Line 13"/>
          <p:cNvSpPr>
            <a:spLocks noChangeShapeType="1"/>
          </p:cNvSpPr>
          <p:nvPr/>
        </p:nvSpPr>
        <p:spPr bwMode="auto">
          <a:xfrm flipH="1">
            <a:off x="2124075" y="3284538"/>
            <a:ext cx="0" cy="3460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09" name="Line 14"/>
          <p:cNvSpPr>
            <a:spLocks noChangeShapeType="1"/>
          </p:cNvSpPr>
          <p:nvPr/>
        </p:nvSpPr>
        <p:spPr bwMode="auto">
          <a:xfrm flipH="1">
            <a:off x="4356100" y="3284538"/>
            <a:ext cx="0" cy="3476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10" name="Line 15"/>
          <p:cNvSpPr>
            <a:spLocks noChangeShapeType="1"/>
          </p:cNvSpPr>
          <p:nvPr/>
        </p:nvSpPr>
        <p:spPr bwMode="auto">
          <a:xfrm flipH="1">
            <a:off x="7092950" y="3284538"/>
            <a:ext cx="0" cy="3476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11" name="AutoShape 18"/>
          <p:cNvSpPr>
            <a:spLocks noChangeArrowheads="1"/>
          </p:cNvSpPr>
          <p:nvPr/>
        </p:nvSpPr>
        <p:spPr bwMode="auto">
          <a:xfrm>
            <a:off x="1979613" y="3644900"/>
            <a:ext cx="5329237" cy="576263"/>
          </a:xfrm>
          <a:prstGeom prst="flowChartAlternateProcess">
            <a:avLst/>
          </a:prstGeom>
          <a:solidFill>
            <a:srgbClr val="FFFFFF"/>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110000"/>
              </a:lnSpc>
            </a:pPr>
            <a:r>
              <a:rPr lang="zh-TW" altLang="en-US" sz="2000">
                <a:latin typeface="標楷體" panose="03000509000000000000" pitchFamily="65" charset="-120"/>
                <a:ea typeface="標楷體" panose="03000509000000000000" pitchFamily="65" charset="-120"/>
              </a:rPr>
              <a:t>確定學年、學期目標及相關服務內容</a:t>
            </a:r>
            <a:endParaRPr lang="zh-TW" altLang="en-US" sz="2000">
              <a:latin typeface="Tahoma" panose="020B0604030504040204" pitchFamily="34" charset="0"/>
            </a:endParaRPr>
          </a:p>
        </p:txBody>
      </p:sp>
      <p:sp>
        <p:nvSpPr>
          <p:cNvPr id="157712" name="AutoShape 24"/>
          <p:cNvSpPr>
            <a:spLocks noChangeArrowheads="1"/>
          </p:cNvSpPr>
          <p:nvPr/>
        </p:nvSpPr>
        <p:spPr bwMode="auto">
          <a:xfrm>
            <a:off x="3276600" y="5516563"/>
            <a:ext cx="2081213" cy="649287"/>
          </a:xfrm>
          <a:prstGeom prst="flowChartAlternateProcess">
            <a:avLst/>
          </a:prstGeom>
          <a:solidFill>
            <a:srgbClr val="FFFFFF"/>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a:ea typeface="標楷體" panose="03000509000000000000" pitchFamily="65" charset="-120"/>
              </a:rPr>
              <a:t>提供特殊教育</a:t>
            </a:r>
          </a:p>
          <a:p>
            <a:pPr algn="ctr">
              <a:lnSpc>
                <a:spcPct val="96000"/>
              </a:lnSpc>
            </a:pPr>
            <a:r>
              <a:rPr lang="zh-TW" altLang="en-US" sz="2000">
                <a:ea typeface="標楷體" panose="03000509000000000000" pitchFamily="65" charset="-120"/>
              </a:rPr>
              <a:t>直接教學</a:t>
            </a:r>
          </a:p>
        </p:txBody>
      </p:sp>
      <p:sp>
        <p:nvSpPr>
          <p:cNvPr id="157713" name="Line 26"/>
          <p:cNvSpPr>
            <a:spLocks noChangeShapeType="1"/>
          </p:cNvSpPr>
          <p:nvPr/>
        </p:nvSpPr>
        <p:spPr bwMode="auto">
          <a:xfrm flipV="1">
            <a:off x="971550" y="1341438"/>
            <a:ext cx="0" cy="38877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14" name="Line 27"/>
          <p:cNvSpPr>
            <a:spLocks noChangeShapeType="1"/>
          </p:cNvSpPr>
          <p:nvPr/>
        </p:nvSpPr>
        <p:spPr bwMode="auto">
          <a:xfrm>
            <a:off x="971550" y="1341438"/>
            <a:ext cx="27146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15" name="Line 28"/>
          <p:cNvSpPr>
            <a:spLocks noChangeShapeType="1"/>
          </p:cNvSpPr>
          <p:nvPr/>
        </p:nvSpPr>
        <p:spPr bwMode="auto">
          <a:xfrm flipH="1">
            <a:off x="4346575" y="765175"/>
            <a:ext cx="4763" cy="4000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16" name="Text Box 29"/>
          <p:cNvSpPr txBox="1">
            <a:spLocks noChangeArrowheads="1"/>
          </p:cNvSpPr>
          <p:nvPr/>
        </p:nvSpPr>
        <p:spPr bwMode="auto">
          <a:xfrm>
            <a:off x="3203575" y="333375"/>
            <a:ext cx="2447925" cy="46672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400">
                <a:latin typeface="Tahoma" panose="020B0604030504040204" pitchFamily="34" charset="0"/>
                <a:ea typeface="標楷體" panose="03000509000000000000" pitchFamily="65" charset="-120"/>
              </a:rPr>
              <a:t>特殊需求學生</a:t>
            </a:r>
            <a:endParaRPr lang="zh-TW" altLang="en-US" sz="1600">
              <a:latin typeface="Tahoma" panose="020B0604030504040204" pitchFamily="34" charset="0"/>
              <a:ea typeface="標楷體" panose="03000509000000000000" pitchFamily="65" charset="-120"/>
            </a:endParaRPr>
          </a:p>
        </p:txBody>
      </p:sp>
      <p:sp>
        <p:nvSpPr>
          <p:cNvPr id="157717" name="Line 30"/>
          <p:cNvSpPr>
            <a:spLocks noChangeShapeType="1"/>
          </p:cNvSpPr>
          <p:nvPr/>
        </p:nvSpPr>
        <p:spPr bwMode="auto">
          <a:xfrm>
            <a:off x="5580063" y="3068638"/>
            <a:ext cx="6477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157718" name="AutoShape 32">
            <a:hlinkClick r:id="rId3" action="ppaction://hlinksldjump" highlightClick="1"/>
          </p:cNvPr>
          <p:cNvSpPr>
            <a:spLocks noChangeArrowheads="1"/>
          </p:cNvSpPr>
          <p:nvPr/>
        </p:nvSpPr>
        <p:spPr bwMode="auto">
          <a:xfrm>
            <a:off x="8839200" y="6477000"/>
            <a:ext cx="304800" cy="381000"/>
          </a:xfrm>
          <a:prstGeom prst="actionButtonReturn">
            <a:avLst/>
          </a:prstGeom>
          <a:solidFill>
            <a:schemeClr val="accent1"/>
          </a:solidFill>
          <a:ln w="12700" cap="sq">
            <a:solidFill>
              <a:schemeClr val="tx1"/>
            </a:solidFill>
            <a:miter lim="800000"/>
            <a:headEnd type="none" w="sm" len="sm"/>
            <a:tailEnd type="none" w="sm" len="sm"/>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lang="zh-TW" altLang="zh-TW"/>
          </a:p>
        </p:txBody>
      </p:sp>
      <p:sp>
        <p:nvSpPr>
          <p:cNvPr id="157719" name="AutoShape 34"/>
          <p:cNvSpPr>
            <a:spLocks noChangeArrowheads="1"/>
          </p:cNvSpPr>
          <p:nvPr/>
        </p:nvSpPr>
        <p:spPr bwMode="auto">
          <a:xfrm>
            <a:off x="5940425" y="4581525"/>
            <a:ext cx="2376488" cy="720725"/>
          </a:xfrm>
          <a:prstGeom prst="flowChartAlternateProcess">
            <a:avLst/>
          </a:prstGeom>
          <a:solidFill>
            <a:srgbClr val="FFFFFF"/>
          </a:solidFill>
          <a:ln w="19050">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000">
                <a:ea typeface="標楷體" panose="03000509000000000000" pitchFamily="65" charset="-120"/>
              </a:rPr>
              <a:t>提供相關專業服務</a:t>
            </a:r>
          </a:p>
          <a:p>
            <a:pPr algn="ctr"/>
            <a:r>
              <a:rPr lang="zh-TW" altLang="en-US" sz="2000">
                <a:ea typeface="標楷體" panose="03000509000000000000" pitchFamily="65" charset="-120"/>
              </a:rPr>
              <a:t>及其他支持與服務</a:t>
            </a:r>
          </a:p>
          <a:p>
            <a:pPr algn="ctr"/>
            <a:endParaRPr lang="en-US" altLang="zh-TW" sz="1600">
              <a:latin typeface="Tahoma" panose="020B0604030504040204" pitchFamily="34" charset="0"/>
              <a:ea typeface="標楷體" panose="03000509000000000000" pitchFamily="65" charset="-120"/>
            </a:endParaRPr>
          </a:p>
        </p:txBody>
      </p:sp>
      <p:sp>
        <p:nvSpPr>
          <p:cNvPr id="157720" name="AutoShape 35"/>
          <p:cNvSpPr>
            <a:spLocks noChangeArrowheads="1"/>
          </p:cNvSpPr>
          <p:nvPr/>
        </p:nvSpPr>
        <p:spPr bwMode="auto">
          <a:xfrm>
            <a:off x="5867400" y="5589588"/>
            <a:ext cx="2735263" cy="504825"/>
          </a:xfrm>
          <a:prstGeom prst="flowChartAlternateProcess">
            <a:avLst/>
          </a:prstGeom>
          <a:solidFill>
            <a:srgbClr val="FFFFFF"/>
          </a:solidFill>
          <a:ln w="19050">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lang="zh-TW" altLang="en-US" sz="2000">
                <a:ea typeface="標楷體" panose="03000509000000000000" pitchFamily="65" charset="-120"/>
              </a:rPr>
              <a:t>檢討與成效評估</a:t>
            </a:r>
          </a:p>
        </p:txBody>
      </p:sp>
      <p:sp>
        <p:nvSpPr>
          <p:cNvPr id="157721" name="Line 39"/>
          <p:cNvSpPr>
            <a:spLocks noChangeShapeType="1"/>
          </p:cNvSpPr>
          <p:nvPr/>
        </p:nvSpPr>
        <p:spPr bwMode="auto">
          <a:xfrm flipH="1">
            <a:off x="5364163" y="1341438"/>
            <a:ext cx="3076575" cy="7937"/>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22" name="Text Box 42"/>
          <p:cNvSpPr txBox="1">
            <a:spLocks noChangeArrowheads="1"/>
          </p:cNvSpPr>
          <p:nvPr/>
        </p:nvSpPr>
        <p:spPr bwMode="auto">
          <a:xfrm>
            <a:off x="179388" y="260350"/>
            <a:ext cx="28797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50000"/>
              </a:spcBef>
            </a:pPr>
            <a:r>
              <a:rPr lang="en-US" altLang="zh-TW" sz="3200" b="1">
                <a:ea typeface="標楷體" panose="03000509000000000000" pitchFamily="65" charset="-120"/>
              </a:rPr>
              <a:t>IEP</a:t>
            </a:r>
            <a:r>
              <a:rPr lang="zh-TW" altLang="en-US" sz="3200" b="1">
                <a:ea typeface="標楷體" panose="03000509000000000000" pitchFamily="65" charset="-120"/>
              </a:rPr>
              <a:t>之運作歷程</a:t>
            </a:r>
          </a:p>
        </p:txBody>
      </p:sp>
      <p:sp>
        <p:nvSpPr>
          <p:cNvPr id="157723" name="Line 38"/>
          <p:cNvSpPr>
            <a:spLocks noChangeShapeType="1"/>
          </p:cNvSpPr>
          <p:nvPr/>
        </p:nvSpPr>
        <p:spPr bwMode="auto">
          <a:xfrm>
            <a:off x="3132138" y="3068638"/>
            <a:ext cx="431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24" name="Line 39"/>
          <p:cNvSpPr>
            <a:spLocks noChangeShapeType="1"/>
          </p:cNvSpPr>
          <p:nvPr/>
        </p:nvSpPr>
        <p:spPr bwMode="auto">
          <a:xfrm>
            <a:off x="4356100" y="4221163"/>
            <a:ext cx="0" cy="12938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25" name="Line 40"/>
          <p:cNvSpPr>
            <a:spLocks noChangeShapeType="1"/>
          </p:cNvSpPr>
          <p:nvPr/>
        </p:nvSpPr>
        <p:spPr bwMode="auto">
          <a:xfrm>
            <a:off x="5364163" y="5805488"/>
            <a:ext cx="503237"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26" name="Line 41"/>
          <p:cNvSpPr>
            <a:spLocks noChangeShapeType="1"/>
          </p:cNvSpPr>
          <p:nvPr/>
        </p:nvSpPr>
        <p:spPr bwMode="auto">
          <a:xfrm>
            <a:off x="8532813" y="5516563"/>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27" name="Line 42"/>
          <p:cNvSpPr>
            <a:spLocks noChangeShapeType="1"/>
          </p:cNvSpPr>
          <p:nvPr/>
        </p:nvSpPr>
        <p:spPr bwMode="auto">
          <a:xfrm flipV="1">
            <a:off x="8459788" y="1341438"/>
            <a:ext cx="0" cy="4248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28" name="Line 43"/>
          <p:cNvSpPr>
            <a:spLocks noChangeShapeType="1"/>
          </p:cNvSpPr>
          <p:nvPr/>
        </p:nvSpPr>
        <p:spPr bwMode="auto">
          <a:xfrm>
            <a:off x="971550" y="5229225"/>
            <a:ext cx="3384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7729" name="AutoShape 3"/>
          <p:cNvSpPr>
            <a:spLocks noChangeArrowheads="1"/>
          </p:cNvSpPr>
          <p:nvPr/>
        </p:nvSpPr>
        <p:spPr bwMode="auto">
          <a:xfrm>
            <a:off x="3708400" y="1125538"/>
            <a:ext cx="1639888" cy="411162"/>
          </a:xfrm>
          <a:prstGeom prst="flowChartAlternateProcess">
            <a:avLst/>
          </a:prstGeom>
          <a:solidFill>
            <a:srgbClr val="FFFFFF"/>
          </a:solidFill>
          <a:ln w="9525">
            <a:solidFill>
              <a:srgbClr val="000000"/>
            </a:solidFill>
            <a:miter lim="800000"/>
            <a:headEnd/>
            <a:tailEnd/>
          </a:ln>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a:latin typeface="標楷體" panose="03000509000000000000" pitchFamily="65" charset="-120"/>
                <a:ea typeface="標楷體" panose="03000509000000000000" pitchFamily="65" charset="-120"/>
              </a:rPr>
              <a:t>召開</a:t>
            </a:r>
            <a:r>
              <a:rPr lang="en-US" altLang="zh-TW" sz="2000">
                <a:latin typeface="標楷體" panose="03000509000000000000" pitchFamily="65" charset="-120"/>
                <a:ea typeface="標楷體" panose="03000509000000000000" pitchFamily="65" charset="-120"/>
              </a:rPr>
              <a:t>IEP</a:t>
            </a:r>
            <a:r>
              <a:rPr lang="zh-TW" altLang="en-US" sz="2000">
                <a:latin typeface="標楷體" panose="03000509000000000000" pitchFamily="65" charset="-120"/>
                <a:ea typeface="標楷體" panose="03000509000000000000" pitchFamily="65" charset="-120"/>
              </a:rPr>
              <a:t>會議</a:t>
            </a:r>
            <a:endParaRPr lang="zh-TW" altLang="en-US" sz="2000">
              <a:ea typeface="標楷體" panose="03000509000000000000" pitchFamily="65" charset="-120"/>
            </a:endParaRPr>
          </a:p>
        </p:txBody>
      </p:sp>
      <p:sp>
        <p:nvSpPr>
          <p:cNvPr id="157730" name="Line 46"/>
          <p:cNvSpPr>
            <a:spLocks noChangeShapeType="1"/>
          </p:cNvSpPr>
          <p:nvPr/>
        </p:nvSpPr>
        <p:spPr bwMode="auto">
          <a:xfrm>
            <a:off x="6877050" y="5300663"/>
            <a:ext cx="0" cy="28892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7731" name="Line 47"/>
          <p:cNvSpPr>
            <a:spLocks noChangeShapeType="1"/>
          </p:cNvSpPr>
          <p:nvPr/>
        </p:nvSpPr>
        <p:spPr bwMode="auto">
          <a:xfrm flipV="1">
            <a:off x="6877050" y="4221163"/>
            <a:ext cx="0" cy="36036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3985528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4" name="圓角矩形 23"/>
          <p:cNvSpPr/>
          <p:nvPr/>
        </p:nvSpPr>
        <p:spPr bwMode="auto">
          <a:xfrm>
            <a:off x="1043608" y="4305577"/>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5" name="圓角矩形 24"/>
          <p:cNvSpPr/>
          <p:nvPr/>
        </p:nvSpPr>
        <p:spPr bwMode="auto">
          <a:xfrm>
            <a:off x="971600" y="1994110"/>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6" name="Text Placeholder 3">
            <a:extLst>
              <a:ext uri="{FF2B5EF4-FFF2-40B4-BE49-F238E27FC236}">
                <a16:creationId xmlns:a16="http://schemas.microsoft.com/office/drawing/2014/main" id="{60F5785D-48A1-4D35-A00B-6FAA28B1E318}"/>
              </a:ext>
            </a:extLst>
          </p:cNvPr>
          <p:cNvSpPr txBox="1">
            <a:spLocks/>
          </p:cNvSpPr>
          <p:nvPr/>
        </p:nvSpPr>
        <p:spPr>
          <a:xfrm>
            <a:off x="1475656" y="2121864"/>
            <a:ext cx="7092280" cy="190821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060575" indent="-2060575" algn="l"/>
            <a:r>
              <a:rPr lang="zh-TW" altLang="en-US" sz="3200" b="1" dirty="0">
                <a:solidFill>
                  <a:schemeClr val="bg1"/>
                </a:solidFill>
                <a:latin typeface="+mn-ea"/>
                <a:ea typeface="+mn-ea"/>
              </a:rPr>
              <a:t>訂定與檢討時間</a:t>
            </a:r>
            <a:endParaRPr lang="en-US" altLang="zh-TW" sz="3200" b="1" dirty="0">
              <a:solidFill>
                <a:schemeClr val="bg1"/>
              </a:solidFill>
              <a:latin typeface="+mn-ea"/>
              <a:ea typeface="+mn-ea"/>
            </a:endParaRPr>
          </a:p>
          <a:p>
            <a:pPr algn="l">
              <a:spcBef>
                <a:spcPts val="1200"/>
              </a:spcBef>
            </a:pPr>
            <a:r>
              <a:rPr lang="zh-TW" altLang="en-US" sz="2400" dirty="0">
                <a:solidFill>
                  <a:schemeClr val="tx1"/>
                </a:solidFill>
                <a:latin typeface="+mn-ea"/>
                <a:ea typeface="+mn-ea"/>
              </a:rPr>
              <a:t>  </a:t>
            </a:r>
            <a:r>
              <a:rPr lang="zh-TW" altLang="zh-TW" sz="2400" dirty="0">
                <a:solidFill>
                  <a:schemeClr val="tx1"/>
                </a:solidFill>
                <a:latin typeface="+mn-ea"/>
                <a:ea typeface="+mn-ea"/>
              </a:rPr>
              <a:t>新生及轉學生入學後一個月內</a:t>
            </a:r>
            <a:r>
              <a:rPr lang="zh-TW" altLang="en-US" sz="2400" dirty="0">
                <a:solidFill>
                  <a:schemeClr val="tx1"/>
                </a:solidFill>
                <a:latin typeface="+mn-ea"/>
                <a:ea typeface="+mn-ea"/>
              </a:rPr>
              <a:t>訂定</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舊生開學前訂定</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每學期應至少檢討一次</a:t>
            </a:r>
            <a:endParaRPr lang="en-US" altLang="en-US" sz="2400" dirty="0">
              <a:solidFill>
                <a:schemeClr val="tx1"/>
              </a:solidFill>
              <a:latin typeface="+mn-ea"/>
              <a:ea typeface="+mn-ea"/>
            </a:endParaRPr>
          </a:p>
        </p:txBody>
      </p:sp>
      <p:sp>
        <p:nvSpPr>
          <p:cNvPr id="27"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2780928"/>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pic>
        <p:nvPicPr>
          <p:cNvPr id="29" name="Picture 4" descr="C:\Users\USER\AppData\Local\Microsoft\Windows\INetCache\IE\6DCTCTKS\time-2558688_960_720[1].jpg"/>
          <p:cNvPicPr>
            <a:picLocks noChangeAspect="1" noChangeArrowheads="1"/>
          </p:cNvPicPr>
          <p:nvPr/>
        </p:nvPicPr>
        <p:blipFill>
          <a:blip r:embed="rId3" cstate="print"/>
          <a:srcRect l="28350" t="29400" r="28601" b="28601"/>
          <a:stretch>
            <a:fillRect/>
          </a:stretch>
        </p:blipFill>
        <p:spPr bwMode="auto">
          <a:xfrm>
            <a:off x="467545" y="1916832"/>
            <a:ext cx="827584" cy="807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 name="Picture 5" descr="C:\Users\USER\AppData\Local\Microsoft\Windows\INetCache\IE\6DCTCTKS\publicdomainq-0006751mpbdum[1].png"/>
          <p:cNvPicPr>
            <a:picLocks noChangeAspect="1" noChangeArrowheads="1"/>
          </p:cNvPicPr>
          <p:nvPr/>
        </p:nvPicPr>
        <p:blipFill>
          <a:blip r:embed="rId4" cstate="print"/>
          <a:srcRect/>
          <a:stretch>
            <a:fillRect/>
          </a:stretch>
        </p:blipFill>
        <p:spPr bwMode="auto">
          <a:xfrm>
            <a:off x="251520" y="3933153"/>
            <a:ext cx="988437" cy="1271983"/>
          </a:xfrm>
          <a:prstGeom prst="rect">
            <a:avLst/>
          </a:prstGeom>
          <a:noFill/>
        </p:spPr>
      </p:pic>
      <p:sp>
        <p:nvSpPr>
          <p:cNvPr id="31"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3212976"/>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2" name="Freeform 45">
            <a:extLst>
              <a:ext uri="{FF2B5EF4-FFF2-40B4-BE49-F238E27FC236}">
                <a16:creationId xmlns:a16="http://schemas.microsoft.com/office/drawing/2014/main" id="{E1467A5D-6A22-424E-8B65-4A82F9E951B9}"/>
              </a:ext>
            </a:extLst>
          </p:cNvPr>
          <p:cNvSpPr>
            <a:spLocks noEditPoints="1"/>
          </p:cNvSpPr>
          <p:nvPr/>
        </p:nvSpPr>
        <p:spPr bwMode="auto">
          <a:xfrm>
            <a:off x="1403648" y="3717032"/>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3"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5169673"/>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4"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5601721"/>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5"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6021288"/>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6" name="Freeform 45">
            <a:extLst>
              <a:ext uri="{FF2B5EF4-FFF2-40B4-BE49-F238E27FC236}">
                <a16:creationId xmlns:a16="http://schemas.microsoft.com/office/drawing/2014/main" id="{E1467A5D-6A22-424E-8B65-4A82F9E951B9}"/>
              </a:ext>
            </a:extLst>
          </p:cNvPr>
          <p:cNvSpPr>
            <a:spLocks noEditPoints="1"/>
          </p:cNvSpPr>
          <p:nvPr/>
        </p:nvSpPr>
        <p:spPr bwMode="auto">
          <a:xfrm>
            <a:off x="1421072" y="6453336"/>
            <a:ext cx="270608" cy="288032"/>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F0000"/>
              </a:solidFill>
            </a:endParaRPr>
          </a:p>
        </p:txBody>
      </p:sp>
      <p:sp>
        <p:nvSpPr>
          <p:cNvPr id="37" name="Text Placeholder 3">
            <a:extLst>
              <a:ext uri="{FF2B5EF4-FFF2-40B4-BE49-F238E27FC236}">
                <a16:creationId xmlns:a16="http://schemas.microsoft.com/office/drawing/2014/main" id="{D937BFAA-1CC3-472E-BDE2-73CDFF31F750}"/>
              </a:ext>
            </a:extLst>
          </p:cNvPr>
          <p:cNvSpPr txBox="1">
            <a:spLocks/>
          </p:cNvSpPr>
          <p:nvPr/>
        </p:nvSpPr>
        <p:spPr>
          <a:xfrm>
            <a:off x="1475656" y="4449593"/>
            <a:ext cx="8028384" cy="272382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3200" b="1" dirty="0">
                <a:solidFill>
                  <a:schemeClr val="bg1"/>
                </a:solidFill>
                <a:latin typeface="+mn-ea"/>
                <a:ea typeface="+mn-ea"/>
              </a:rPr>
              <a:t>訂定內容</a:t>
            </a:r>
            <a:endParaRPr lang="en-US" altLang="zh-TW" sz="3200" b="1" dirty="0">
              <a:solidFill>
                <a:schemeClr val="bg1"/>
              </a:solidFill>
              <a:latin typeface="+mn-ea"/>
              <a:ea typeface="+mn-ea"/>
            </a:endParaRPr>
          </a:p>
          <a:p>
            <a:pPr algn="l">
              <a:spcBef>
                <a:spcPts val="1200"/>
              </a:spcBef>
            </a:pPr>
            <a:r>
              <a:rPr lang="zh-TW" altLang="en-US" sz="2400" dirty="0">
                <a:solidFill>
                  <a:schemeClr val="tx1"/>
                </a:solidFill>
                <a:latin typeface="+mn-ea"/>
                <a:ea typeface="+mn-ea"/>
              </a:rPr>
              <a:t>  </a:t>
            </a:r>
            <a:r>
              <a:rPr lang="zh-TW" altLang="zh-TW" sz="2400" dirty="0">
                <a:solidFill>
                  <a:schemeClr val="tx1"/>
                </a:solidFill>
                <a:latin typeface="+mn-ea"/>
                <a:ea typeface="+mn-ea"/>
              </a:rPr>
              <a:t>基本項目</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教育需求評估</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相關服務與支持策略</a:t>
            </a:r>
            <a:endParaRPr lang="en-US" altLang="zh-TW" sz="2400" dirty="0">
              <a:solidFill>
                <a:schemeClr val="tx1"/>
              </a:solidFill>
              <a:latin typeface="+mn-ea"/>
              <a:ea typeface="+mn-ea"/>
            </a:endParaRPr>
          </a:p>
          <a:p>
            <a:pPr algn="l">
              <a:spcBef>
                <a:spcPts val="600"/>
              </a:spcBef>
            </a:pPr>
            <a:r>
              <a:rPr lang="zh-TW" altLang="en-US" sz="2400" dirty="0">
                <a:solidFill>
                  <a:schemeClr val="tx1"/>
                </a:solidFill>
                <a:latin typeface="+mn-ea"/>
                <a:ea typeface="+mn-ea"/>
              </a:rPr>
              <a:t>  </a:t>
            </a:r>
            <a:r>
              <a:rPr lang="zh-TW" altLang="zh-TW" sz="2400" dirty="0">
                <a:solidFill>
                  <a:schemeClr val="tx1"/>
                </a:solidFill>
                <a:latin typeface="+mn-ea"/>
                <a:ea typeface="+mn-ea"/>
              </a:rPr>
              <a:t>學年與學期教育目標</a:t>
            </a:r>
          </a:p>
          <a:p>
            <a:pPr algn="l"/>
            <a:endParaRPr lang="en-US" sz="2400" dirty="0">
              <a:solidFill>
                <a:schemeClr val="tx1"/>
              </a:solidFill>
              <a:latin typeface="+mn-ea"/>
              <a:ea typeface="+mn-ea"/>
            </a:endParaRPr>
          </a:p>
        </p:txBody>
      </p:sp>
      <p:sp>
        <p:nvSpPr>
          <p:cNvPr id="39" name="矩形圖說文字 38"/>
          <p:cNvSpPr/>
          <p:nvPr/>
        </p:nvSpPr>
        <p:spPr bwMode="auto">
          <a:xfrm>
            <a:off x="5347252" y="3501008"/>
            <a:ext cx="3689244" cy="3240360"/>
          </a:xfrm>
          <a:prstGeom prst="wedgeRectCallout">
            <a:avLst>
              <a:gd name="adj1" fmla="val -73096"/>
              <a:gd name="adj2" fmla="val 66588"/>
            </a:avLst>
          </a:prstGeom>
          <a:solidFill>
            <a:srgbClr val="FFE1E1"/>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marL="274638" indent="-274638">
              <a:buFont typeface="Arial" pitchFamily="34" charset="0"/>
              <a:buChar char="•"/>
            </a:pPr>
            <a:r>
              <a:rPr lang="zh-TW" altLang="zh-TW" sz="2400" dirty="0">
                <a:solidFill>
                  <a:schemeClr val="accent6">
                    <a:lumMod val="75000"/>
                  </a:schemeClr>
                </a:solidFill>
              </a:rPr>
              <a:t>需參照部定必修課程、</a:t>
            </a:r>
            <a:r>
              <a:rPr lang="zh-TW" altLang="en-US" sz="2400" dirty="0">
                <a:solidFill>
                  <a:schemeClr val="accent6">
                    <a:lumMod val="75000"/>
                  </a:schemeClr>
                </a:solidFill>
              </a:rPr>
              <a:t>或參考</a:t>
            </a:r>
            <a:r>
              <a:rPr lang="zh-TW" altLang="zh-TW" sz="2400" dirty="0">
                <a:solidFill>
                  <a:schemeClr val="accent6">
                    <a:lumMod val="75000"/>
                  </a:schemeClr>
                </a:solidFill>
              </a:rPr>
              <a:t>領域</a:t>
            </a:r>
            <a:r>
              <a:rPr lang="zh-TW" altLang="zh-TW" sz="2400" u="sng" dirty="0">
                <a:solidFill>
                  <a:schemeClr val="accent6">
                    <a:lumMod val="75000"/>
                  </a:schemeClr>
                </a:solidFill>
              </a:rPr>
              <a:t>課程調整應用手冊</a:t>
            </a:r>
            <a:r>
              <a:rPr lang="zh-TW" altLang="zh-TW" sz="2400" dirty="0">
                <a:solidFill>
                  <a:schemeClr val="accent6">
                    <a:lumMod val="75000"/>
                  </a:schemeClr>
                </a:solidFill>
              </a:rPr>
              <a:t>、身心障礙相關之</a:t>
            </a:r>
            <a:r>
              <a:rPr lang="zh-TW" altLang="zh-TW" sz="2400" b="1" u="sng" dirty="0">
                <a:solidFill>
                  <a:schemeClr val="accent6">
                    <a:lumMod val="75000"/>
                  </a:schemeClr>
                </a:solidFill>
              </a:rPr>
              <a:t>特殊需求領域</a:t>
            </a:r>
            <a:r>
              <a:rPr lang="zh-TW" altLang="zh-TW" sz="2400" dirty="0">
                <a:solidFill>
                  <a:schemeClr val="accent6">
                    <a:lumMod val="75000"/>
                  </a:schemeClr>
                </a:solidFill>
              </a:rPr>
              <a:t>課程綱要該學習階段各核心素養相關之學習重點擬定。</a:t>
            </a:r>
            <a:endParaRPr lang="en-US" altLang="zh-TW" sz="2400" dirty="0">
              <a:solidFill>
                <a:schemeClr val="accent6">
                  <a:lumMod val="75000"/>
                </a:schemeClr>
              </a:solidFill>
            </a:endParaRPr>
          </a:p>
          <a:p>
            <a:pPr marL="274638" indent="-274638">
              <a:buFont typeface="Arial" pitchFamily="34" charset="0"/>
              <a:buChar char="•"/>
            </a:pPr>
            <a:r>
              <a:rPr lang="zh-TW" altLang="zh-TW" sz="2400" dirty="0">
                <a:solidFill>
                  <a:schemeClr val="accent6">
                    <a:lumMod val="75000"/>
                  </a:schemeClr>
                </a:solidFill>
              </a:rPr>
              <a:t>校訂科目部分則應參照學校課程計畫發展。</a:t>
            </a:r>
            <a:endParaRPr lang="zh-TW" altLang="en-US" sz="2400" dirty="0">
              <a:solidFill>
                <a:schemeClr val="accent6">
                  <a:lumMod val="75000"/>
                </a:schemeClr>
              </a:solidFill>
            </a:endParaRPr>
          </a:p>
          <a:p>
            <a:pPr algn="ctr"/>
            <a:endParaRPr lang="zh-TW" altLang="en-US" sz="2400" dirty="0">
              <a:solidFill>
                <a:schemeClr val="accent6">
                  <a:lumMod val="75000"/>
                </a:schemeClr>
              </a:solidFill>
            </a:endParaRPr>
          </a:p>
        </p:txBody>
      </p:sp>
      <p:sp>
        <p:nvSpPr>
          <p:cNvPr id="21" name="Title 6">
            <a:extLst>
              <a:ext uri="{FF2B5EF4-FFF2-40B4-BE49-F238E27FC236}">
                <a16:creationId xmlns:a16="http://schemas.microsoft.com/office/drawing/2014/main" id="{E4C168D1-2C24-4734-AE84-2E69E816B61A}"/>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Tree>
    <p:extLst>
      <p:ext uri="{BB962C8B-B14F-4D97-AF65-F5344CB8AC3E}">
        <p14:creationId xmlns:p14="http://schemas.microsoft.com/office/powerpoint/2010/main" val="1620709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向右箭號 16"/>
          <p:cNvSpPr/>
          <p:nvPr/>
        </p:nvSpPr>
        <p:spPr bwMode="auto">
          <a:xfrm flipV="1">
            <a:off x="2428704" y="4186823"/>
            <a:ext cx="2215305" cy="697924"/>
          </a:xfrm>
          <a:prstGeom prst="rightArrow">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30" name="Text Placeholder 3">
            <a:extLst>
              <a:ext uri="{FF2B5EF4-FFF2-40B4-BE49-F238E27FC236}">
                <a16:creationId xmlns:a16="http://schemas.microsoft.com/office/drawing/2014/main" id="{E9C07154-BB21-4613-B376-B4D7C9F300FC}"/>
              </a:ext>
            </a:extLst>
          </p:cNvPr>
          <p:cNvSpPr txBox="1">
            <a:spLocks/>
          </p:cNvSpPr>
          <p:nvPr/>
        </p:nvSpPr>
        <p:spPr>
          <a:xfrm>
            <a:off x="879871" y="3322727"/>
            <a:ext cx="8228633" cy="25545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420938" indent="-2420938" algn="l">
              <a:spcAft>
                <a:spcPts val="1800"/>
              </a:spcAft>
            </a:pPr>
            <a:endParaRPr lang="en-US" altLang="zh-TW" sz="2600" dirty="0">
              <a:solidFill>
                <a:schemeClr val="tx1"/>
              </a:solidFill>
              <a:latin typeface="+mn-ea"/>
              <a:ea typeface="+mn-ea"/>
            </a:endParaRPr>
          </a:p>
          <a:p>
            <a:pPr algn="l">
              <a:spcBef>
                <a:spcPts val="600"/>
              </a:spcBef>
            </a:pPr>
            <a:r>
              <a:rPr lang="zh-TW" altLang="en-US" sz="2400" dirty="0">
                <a:solidFill>
                  <a:srgbClr val="0070C0"/>
                </a:solidFill>
                <a:latin typeface="+mn-ea"/>
                <a:ea typeface="+mn-ea"/>
              </a:rPr>
              <a:t>特推會審議               </a:t>
            </a:r>
            <a:r>
              <a:rPr lang="zh-TW" altLang="en-US" sz="2400" dirty="0" smtClean="0">
                <a:solidFill>
                  <a:srgbClr val="0070C0"/>
                </a:solidFill>
                <a:latin typeface="+mn-ea"/>
                <a:ea typeface="+mn-ea"/>
              </a:rPr>
              <a:t>                 </a:t>
            </a:r>
            <a:r>
              <a:rPr lang="zh-TW" altLang="en-US" sz="2400" dirty="0">
                <a:solidFill>
                  <a:srgbClr val="0070C0"/>
                </a:solidFill>
                <a:latin typeface="+mn-ea"/>
                <a:ea typeface="+mn-ea"/>
              </a:rPr>
              <a:t>課發會通過        陳報</a:t>
            </a:r>
            <a:endParaRPr lang="en-US" altLang="zh-TW" sz="2400" dirty="0">
              <a:solidFill>
                <a:srgbClr val="0070C0"/>
              </a:solidFill>
              <a:latin typeface="+mn-ea"/>
              <a:ea typeface="+mn-ea"/>
            </a:endParaRPr>
          </a:p>
          <a:p>
            <a:pPr algn="l"/>
            <a:r>
              <a:rPr lang="zh-TW" altLang="zh-TW" sz="2000" dirty="0">
                <a:solidFill>
                  <a:schemeClr val="tx1"/>
                </a:solidFill>
                <a:latin typeface="+mn-ea"/>
                <a:ea typeface="+mn-ea"/>
              </a:rPr>
              <a:t>身心障礙學生</a:t>
            </a:r>
            <a:r>
              <a:rPr lang="zh-TW" altLang="en-US" sz="2000" dirty="0">
                <a:solidFill>
                  <a:schemeClr val="tx1"/>
                </a:solidFill>
                <a:latin typeface="+mn-ea"/>
                <a:ea typeface="+mn-ea"/>
              </a:rPr>
              <a:t> </a:t>
            </a:r>
            <a:r>
              <a:rPr lang="zh-TW" altLang="zh-TW" sz="2000" dirty="0">
                <a:solidFill>
                  <a:schemeClr val="tx1"/>
                </a:solidFill>
                <a:latin typeface="+mn-ea"/>
                <a:ea typeface="+mn-ea"/>
              </a:rPr>
              <a:t>融入學校</a:t>
            </a:r>
            <a:r>
              <a:rPr lang="zh-TW" altLang="en-US" sz="2000" dirty="0">
                <a:solidFill>
                  <a:schemeClr val="tx1"/>
                </a:solidFill>
                <a:latin typeface="+mn-ea"/>
                <a:ea typeface="+mn-ea"/>
              </a:rPr>
              <a:t>課程計畫      </a:t>
            </a:r>
            <a:r>
              <a:rPr lang="zh-TW" altLang="en-US" sz="2000" dirty="0" smtClean="0">
                <a:solidFill>
                  <a:schemeClr val="tx1"/>
                </a:solidFill>
                <a:latin typeface="+mn-ea"/>
                <a:ea typeface="+mn-ea"/>
              </a:rPr>
              <a:t>        全</a:t>
            </a:r>
            <a:r>
              <a:rPr lang="zh-TW" altLang="en-US" sz="2000" dirty="0">
                <a:solidFill>
                  <a:schemeClr val="tx1"/>
                </a:solidFill>
                <a:latin typeface="+mn-ea"/>
                <a:ea typeface="+mn-ea"/>
              </a:rPr>
              <a:t>校    </a:t>
            </a:r>
            <a:r>
              <a:rPr lang="zh-TW" altLang="en-US" sz="2000" dirty="0" smtClean="0">
                <a:solidFill>
                  <a:schemeClr val="tx1"/>
                </a:solidFill>
                <a:latin typeface="+mn-ea"/>
                <a:ea typeface="+mn-ea"/>
              </a:rPr>
              <a:t>            </a:t>
            </a:r>
            <a:r>
              <a:rPr lang="zh-TW" altLang="en-US" sz="2000" dirty="0">
                <a:solidFill>
                  <a:schemeClr val="tx1"/>
                </a:solidFill>
                <a:latin typeface="+mn-ea"/>
                <a:ea typeface="+mn-ea"/>
              </a:rPr>
              <a:t>各該主管機關</a:t>
            </a:r>
            <a:r>
              <a:rPr lang="en-US" altLang="zh-TW" sz="2000" dirty="0">
                <a:solidFill>
                  <a:schemeClr val="tx1"/>
                </a:solidFill>
                <a:latin typeface="+mn-ea"/>
                <a:ea typeface="+mn-ea"/>
              </a:rPr>
              <a:t/>
            </a:r>
            <a:br>
              <a:rPr lang="en-US" altLang="zh-TW" sz="2000" dirty="0">
                <a:solidFill>
                  <a:schemeClr val="tx1"/>
                </a:solidFill>
                <a:latin typeface="+mn-ea"/>
                <a:ea typeface="+mn-ea"/>
              </a:rPr>
            </a:br>
            <a:r>
              <a:rPr lang="zh-TW" altLang="en-US" sz="2000" dirty="0">
                <a:solidFill>
                  <a:schemeClr val="tx1"/>
                </a:solidFill>
                <a:latin typeface="+mn-ea"/>
                <a:ea typeface="+mn-ea"/>
              </a:rPr>
              <a:t> </a:t>
            </a:r>
            <a:r>
              <a:rPr lang="zh-TW" altLang="zh-TW" sz="2000" dirty="0">
                <a:solidFill>
                  <a:schemeClr val="tx1"/>
                </a:solidFill>
                <a:latin typeface="+mn-ea"/>
                <a:ea typeface="+mn-ea"/>
              </a:rPr>
              <a:t>的課程規劃</a:t>
            </a:r>
            <a:r>
              <a:rPr lang="zh-TW" altLang="en-US" sz="2000" dirty="0">
                <a:solidFill>
                  <a:schemeClr val="tx1"/>
                </a:solidFill>
                <a:latin typeface="+mn-ea"/>
                <a:ea typeface="+mn-ea"/>
              </a:rPr>
              <a:t>                     </a:t>
            </a:r>
            <a:r>
              <a:rPr lang="zh-TW" altLang="en-US" sz="2000" dirty="0" smtClean="0">
                <a:solidFill>
                  <a:schemeClr val="tx1"/>
                </a:solidFill>
                <a:latin typeface="+mn-ea"/>
                <a:ea typeface="+mn-ea"/>
              </a:rPr>
              <a:t>                      </a:t>
            </a:r>
            <a:r>
              <a:rPr lang="zh-TW" altLang="en-US" sz="2000" dirty="0">
                <a:solidFill>
                  <a:schemeClr val="tx1"/>
                </a:solidFill>
                <a:latin typeface="+mn-ea"/>
                <a:ea typeface="+mn-ea"/>
              </a:rPr>
              <a:t>課程計畫            </a:t>
            </a:r>
            <a:r>
              <a:rPr lang="zh-TW" altLang="en-US" sz="2000" dirty="0" smtClean="0">
                <a:solidFill>
                  <a:schemeClr val="tx1"/>
                </a:solidFill>
                <a:latin typeface="+mn-ea"/>
                <a:ea typeface="+mn-ea"/>
              </a:rPr>
              <a:t>       備查</a:t>
            </a:r>
            <a:endParaRPr lang="en-US" altLang="zh-TW" sz="2000" dirty="0">
              <a:solidFill>
                <a:schemeClr val="tx1"/>
              </a:solidFill>
              <a:latin typeface="+mn-ea"/>
              <a:ea typeface="+mn-ea"/>
            </a:endParaRPr>
          </a:p>
          <a:p>
            <a:pPr marL="2420938" indent="-2420938" algn="l"/>
            <a:endParaRPr lang="en-US" altLang="zh-TW" sz="2800" dirty="0">
              <a:solidFill>
                <a:schemeClr val="tx1"/>
              </a:solidFill>
              <a:latin typeface="+mn-ea"/>
              <a:ea typeface="+mn-ea"/>
            </a:endParaRPr>
          </a:p>
          <a:p>
            <a:pPr algn="l"/>
            <a:endParaRPr lang="en-US" altLang="zh-TW" sz="2800" dirty="0">
              <a:solidFill>
                <a:schemeClr val="tx1"/>
              </a:solidFill>
              <a:latin typeface="+mn-ea"/>
              <a:ea typeface="+mn-ea"/>
            </a:endParaRPr>
          </a:p>
        </p:txBody>
      </p:sp>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9" name="向右箭號 18"/>
          <p:cNvSpPr/>
          <p:nvPr/>
        </p:nvSpPr>
        <p:spPr bwMode="auto">
          <a:xfrm flipV="1">
            <a:off x="6444209" y="4186823"/>
            <a:ext cx="487113" cy="697924"/>
          </a:xfrm>
          <a:prstGeom prst="rightArrow">
            <a:avLst/>
          </a:pr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20" name="圓角矩形 19"/>
          <p:cNvSpPr/>
          <p:nvPr/>
        </p:nvSpPr>
        <p:spPr bwMode="auto">
          <a:xfrm>
            <a:off x="755576" y="3898791"/>
            <a:ext cx="1656185"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22" name="圓角矩形 21"/>
          <p:cNvSpPr/>
          <p:nvPr/>
        </p:nvSpPr>
        <p:spPr bwMode="auto">
          <a:xfrm>
            <a:off x="4644009" y="3898791"/>
            <a:ext cx="1800200"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23" name="圓角矩形 22"/>
          <p:cNvSpPr/>
          <p:nvPr/>
        </p:nvSpPr>
        <p:spPr bwMode="auto">
          <a:xfrm>
            <a:off x="6948265" y="3898791"/>
            <a:ext cx="1800200" cy="1296144"/>
          </a:xfrm>
          <a:prstGeom prst="roundRect">
            <a:avLst/>
          </a:prstGeom>
          <a:grpFill/>
          <a:ln w="38100">
            <a:solidFill>
              <a:srgbClr val="0070C0"/>
            </a:solidFill>
          </a:ln>
        </p:spPr>
        <p:txBody>
          <a:bodyPr vert="horz" wrap="square" lIns="91440" tIns="45720" rIns="91440" bIns="45720" numCol="1" rtlCol="0" anchor="t" anchorCtr="0" compatLnSpc="1"/>
          <a:lstStyle/>
          <a:p>
            <a:pPr algn="ctr"/>
            <a:endParaRPr lang="zh-TW" altLang="en-US"/>
          </a:p>
        </p:txBody>
      </p:sp>
      <p:sp>
        <p:nvSpPr>
          <p:cNvPr id="14" name="圓角矩形 16">
            <a:extLst>
              <a:ext uri="{FF2B5EF4-FFF2-40B4-BE49-F238E27FC236}">
                <a16:creationId xmlns:a16="http://schemas.microsoft.com/office/drawing/2014/main" id="{00BD6942-BD15-424B-A7DB-AEFA63D04915}"/>
              </a:ext>
            </a:extLst>
          </p:cNvPr>
          <p:cNvSpPr/>
          <p:nvPr/>
        </p:nvSpPr>
        <p:spPr bwMode="auto">
          <a:xfrm>
            <a:off x="1583668" y="2130293"/>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3200" dirty="0"/>
              <a:t>   行政程序</a:t>
            </a:r>
            <a:endParaRPr lang="zh-TW" altLang="en-US" sz="1600" dirty="0"/>
          </a:p>
        </p:txBody>
      </p:sp>
      <p:pic>
        <p:nvPicPr>
          <p:cNvPr id="3" name="圖片 2">
            <a:extLst>
              <a:ext uri="{FF2B5EF4-FFF2-40B4-BE49-F238E27FC236}">
                <a16:creationId xmlns:a16="http://schemas.microsoft.com/office/drawing/2014/main" id="{CC5A1F42-5379-417C-84CC-2AB15DA02F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27645" y="2031540"/>
            <a:ext cx="1896083" cy="1323801"/>
          </a:xfrm>
          <a:prstGeom prst="rect">
            <a:avLst/>
          </a:prstGeom>
        </p:spPr>
      </p:pic>
      <p:sp>
        <p:nvSpPr>
          <p:cNvPr id="15" name="Title 6">
            <a:extLst>
              <a:ext uri="{FF2B5EF4-FFF2-40B4-BE49-F238E27FC236}">
                <a16:creationId xmlns:a16="http://schemas.microsoft.com/office/drawing/2014/main" id="{7E08285C-A740-46C4-9494-2414A92A9E11}"/>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Tree>
    <p:extLst>
      <p:ext uri="{BB962C8B-B14F-4D97-AF65-F5344CB8AC3E}">
        <p14:creationId xmlns:p14="http://schemas.microsoft.com/office/powerpoint/2010/main" val="373429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
        <p:nvSpPr>
          <p:cNvPr id="31" name="Text Placeholder 3">
            <a:extLst>
              <a:ext uri="{FF2B5EF4-FFF2-40B4-BE49-F238E27FC236}">
                <a16:creationId xmlns:a16="http://schemas.microsoft.com/office/drawing/2014/main" id="{AE454693-3134-4788-85E5-20944C6D0042}"/>
              </a:ext>
            </a:extLst>
          </p:cNvPr>
          <p:cNvSpPr txBox="1">
            <a:spLocks/>
          </p:cNvSpPr>
          <p:nvPr/>
        </p:nvSpPr>
        <p:spPr>
          <a:xfrm>
            <a:off x="1483558" y="3279319"/>
            <a:ext cx="751840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altLang="zh-TW" sz="2400" dirty="0">
                <a:solidFill>
                  <a:schemeClr val="tx1"/>
                </a:solidFill>
                <a:latin typeface="+mj-ea"/>
                <a:ea typeface="+mj-ea"/>
              </a:rPr>
              <a:t>IEP</a:t>
            </a:r>
            <a:r>
              <a:rPr lang="zh-TW" altLang="en-US" sz="2400" dirty="0">
                <a:solidFill>
                  <a:schemeClr val="tx1"/>
                </a:solidFill>
                <a:latin typeface="+mj-ea"/>
                <a:ea typeface="+mj-ea"/>
              </a:rPr>
              <a:t>小組</a:t>
            </a:r>
            <a:r>
              <a:rPr lang="zh-TW" altLang="zh-TW" sz="2400" dirty="0">
                <a:solidFill>
                  <a:schemeClr val="tx1"/>
                </a:solidFill>
                <a:latin typeface="+mj-ea"/>
                <a:ea typeface="+mj-ea"/>
              </a:rPr>
              <a:t>進行評估時，</a:t>
            </a:r>
            <a:r>
              <a:rPr lang="zh-TW" altLang="en-US" sz="2400" dirty="0">
                <a:solidFill>
                  <a:schemeClr val="tx1"/>
                </a:solidFill>
                <a:latin typeface="+mj-ea"/>
                <a:ea typeface="+mj-ea"/>
              </a:rPr>
              <a:t>須根據</a:t>
            </a:r>
            <a:r>
              <a:rPr lang="en-US" altLang="zh-TW" sz="2400" dirty="0">
                <a:solidFill>
                  <a:schemeClr val="tx1"/>
                </a:solidFill>
                <a:latin typeface="+mj-ea"/>
                <a:ea typeface="+mj-ea"/>
              </a:rPr>
              <a:t>CRPD</a:t>
            </a:r>
            <a:r>
              <a:rPr lang="zh-TW" altLang="en-US" sz="2400" dirty="0">
                <a:solidFill>
                  <a:schemeClr val="tx1"/>
                </a:solidFill>
                <a:latin typeface="+mj-ea"/>
                <a:ea typeface="+mj-ea"/>
              </a:rPr>
              <a:t>的精神</a:t>
            </a:r>
            <a:r>
              <a:rPr lang="zh-TW" altLang="zh-TW" sz="2400" dirty="0">
                <a:solidFill>
                  <a:schemeClr val="tx1"/>
                </a:solidFill>
                <a:latin typeface="+mj-ea"/>
                <a:ea typeface="+mj-ea"/>
              </a:rPr>
              <a:t>檢視調整措施能否符合</a:t>
            </a:r>
            <a:r>
              <a:rPr lang="zh-TW" altLang="en-US" sz="2400" dirty="0">
                <a:solidFill>
                  <a:schemeClr val="tx1"/>
                </a:solidFill>
                <a:latin typeface="+mj-ea"/>
                <a:ea typeface="+mj-ea"/>
              </a:rPr>
              <a:t>下列</a:t>
            </a:r>
            <a:r>
              <a:rPr lang="zh-TW" altLang="zh-TW" sz="2400" dirty="0">
                <a:solidFill>
                  <a:schemeClr val="tx1"/>
                </a:solidFill>
                <a:latin typeface="+mj-ea"/>
                <a:ea typeface="+mj-ea"/>
              </a:rPr>
              <a:t>相關之客觀標準</a:t>
            </a:r>
            <a:r>
              <a:rPr lang="zh-TW" altLang="en-US" sz="2400" dirty="0">
                <a:solidFill>
                  <a:schemeClr val="tx1"/>
                </a:solidFill>
                <a:latin typeface="+mj-ea"/>
                <a:ea typeface="+mj-ea"/>
              </a:rPr>
              <a:t>：</a:t>
            </a:r>
            <a:endParaRPr lang="en-US" sz="2400" b="1" dirty="0">
              <a:solidFill>
                <a:srgbClr val="92D050"/>
              </a:solidFill>
              <a:latin typeface="+mj-ea"/>
              <a:ea typeface="+mj-ea"/>
            </a:endParaRPr>
          </a:p>
        </p:txBody>
      </p:sp>
      <p:sp>
        <p:nvSpPr>
          <p:cNvPr id="14" name="Text Placeholder 3">
            <a:extLst>
              <a:ext uri="{FF2B5EF4-FFF2-40B4-BE49-F238E27FC236}">
                <a16:creationId xmlns:a16="http://schemas.microsoft.com/office/drawing/2014/main" id="{AE454693-3134-4788-85E5-20944C6D0042}"/>
              </a:ext>
            </a:extLst>
          </p:cNvPr>
          <p:cNvSpPr txBox="1">
            <a:spLocks/>
          </p:cNvSpPr>
          <p:nvPr/>
        </p:nvSpPr>
        <p:spPr>
          <a:xfrm>
            <a:off x="1501337" y="5301208"/>
            <a:ext cx="7426919" cy="11079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2400" dirty="0">
                <a:solidFill>
                  <a:schemeClr val="tx1"/>
                </a:solidFill>
                <a:latin typeface="+mj-ea"/>
                <a:ea typeface="+mj-ea"/>
              </a:rPr>
              <a:t>學校與教師須盡其義務與職責實現</a:t>
            </a:r>
            <a:r>
              <a:rPr lang="en-US" altLang="zh-TW" sz="2400" dirty="0">
                <a:solidFill>
                  <a:schemeClr val="tx1"/>
                </a:solidFill>
                <a:latin typeface="+mj-ea"/>
                <a:ea typeface="+mj-ea"/>
              </a:rPr>
              <a:t>IEP</a:t>
            </a:r>
            <a:r>
              <a:rPr lang="zh-TW" altLang="en-US" sz="2400" dirty="0">
                <a:solidFill>
                  <a:schemeClr val="tx1"/>
                </a:solidFill>
                <a:latin typeface="+mj-ea"/>
                <a:ea typeface="+mj-ea"/>
              </a:rPr>
              <a:t>評估且經特推會確認之調整需求，避免</a:t>
            </a:r>
            <a:r>
              <a:rPr lang="zh-TW" altLang="zh-TW" sz="2400" dirty="0">
                <a:solidFill>
                  <a:schemeClr val="tx1"/>
                </a:solidFill>
                <a:latin typeface="+mj-ea"/>
                <a:ea typeface="+mj-ea"/>
              </a:rPr>
              <a:t>身心障礙學生遭排拒於普通教育系統</a:t>
            </a:r>
            <a:r>
              <a:rPr lang="zh-TW" altLang="en-US" sz="2400" dirty="0">
                <a:solidFill>
                  <a:schemeClr val="tx1"/>
                </a:solidFill>
                <a:latin typeface="+mj-ea"/>
                <a:ea typeface="+mj-ea"/>
              </a:rPr>
              <a:t>之外</a:t>
            </a:r>
            <a:endParaRPr lang="en-US" sz="2400" dirty="0">
              <a:solidFill>
                <a:schemeClr val="tx1"/>
              </a:solidFill>
              <a:latin typeface="+mj-ea"/>
              <a:ea typeface="+mj-ea"/>
            </a:endParaRPr>
          </a:p>
        </p:txBody>
      </p:sp>
      <p:grpSp>
        <p:nvGrpSpPr>
          <p:cNvPr id="2" name="群組 15"/>
          <p:cNvGrpSpPr/>
          <p:nvPr/>
        </p:nvGrpSpPr>
        <p:grpSpPr>
          <a:xfrm>
            <a:off x="1501337" y="4285489"/>
            <a:ext cx="1008000" cy="566308"/>
            <a:chOff x="0" y="209797"/>
            <a:chExt cx="1904999" cy="1143000"/>
          </a:xfrm>
          <a:solidFill>
            <a:srgbClr val="00B050"/>
          </a:solidFill>
        </p:grpSpPr>
        <p:sp>
          <p:nvSpPr>
            <p:cNvPr id="34" name="矩形 33"/>
            <p:cNvSpPr/>
            <p:nvPr/>
          </p:nvSpPr>
          <p:spPr>
            <a:xfrm>
              <a:off x="0" y="209797"/>
              <a:ext cx="1904999" cy="1143000"/>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5" name="矩形 34"/>
            <p:cNvSpPr/>
            <p:nvPr/>
          </p:nvSpPr>
          <p:spPr>
            <a:xfrm>
              <a:off x="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相關性</a:t>
              </a:r>
              <a:endParaRPr lang="zh-TW" altLang="en-US" sz="2000" kern="1200" dirty="0"/>
            </a:p>
          </p:txBody>
        </p:sp>
      </p:grpSp>
      <p:grpSp>
        <p:nvGrpSpPr>
          <p:cNvPr id="3" name="群組 16"/>
          <p:cNvGrpSpPr/>
          <p:nvPr/>
        </p:nvGrpSpPr>
        <p:grpSpPr>
          <a:xfrm>
            <a:off x="2555776" y="4285489"/>
            <a:ext cx="1008000" cy="566308"/>
            <a:chOff x="2095500" y="209797"/>
            <a:chExt cx="1904999" cy="1143000"/>
          </a:xfrm>
          <a:solidFill>
            <a:srgbClr val="FF5353"/>
          </a:solidFill>
        </p:grpSpPr>
        <p:sp>
          <p:nvSpPr>
            <p:cNvPr id="27" name="矩形 26"/>
            <p:cNvSpPr/>
            <p:nvPr/>
          </p:nvSpPr>
          <p:spPr>
            <a:xfrm>
              <a:off x="2095500" y="209797"/>
              <a:ext cx="1904999" cy="1143000"/>
            </a:xfrm>
            <a:prstGeom prst="rect">
              <a:avLst/>
            </a:prstGeom>
            <a:grpFill/>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9" name="矩形 28"/>
            <p:cNvSpPr/>
            <p:nvPr/>
          </p:nvSpPr>
          <p:spPr>
            <a:xfrm>
              <a:off x="209550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比例性</a:t>
              </a:r>
              <a:endParaRPr lang="en-US" altLang="zh-TW" sz="2000" kern="1200" dirty="0">
                <a:latin typeface="+mj-ea"/>
              </a:endParaRPr>
            </a:p>
          </p:txBody>
        </p:sp>
      </p:grpSp>
      <p:grpSp>
        <p:nvGrpSpPr>
          <p:cNvPr id="4" name="群組 17"/>
          <p:cNvGrpSpPr/>
          <p:nvPr/>
        </p:nvGrpSpPr>
        <p:grpSpPr>
          <a:xfrm>
            <a:off x="3635896" y="4285489"/>
            <a:ext cx="1008000" cy="566308"/>
            <a:chOff x="4191000" y="209797"/>
            <a:chExt cx="1904999" cy="1143000"/>
          </a:xfrm>
          <a:solidFill>
            <a:srgbClr val="00B0F0"/>
          </a:solidFill>
        </p:grpSpPr>
        <p:sp>
          <p:nvSpPr>
            <p:cNvPr id="25" name="矩形 24"/>
            <p:cNvSpPr/>
            <p:nvPr/>
          </p:nvSpPr>
          <p:spPr>
            <a:xfrm>
              <a:off x="4191000" y="209797"/>
              <a:ext cx="1904999" cy="1143000"/>
            </a:xfrm>
            <a:prstGeom prst="rect">
              <a:avLst/>
            </a:prstGeom>
            <a:grpFill/>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6" name="矩形 25"/>
            <p:cNvSpPr/>
            <p:nvPr/>
          </p:nvSpPr>
          <p:spPr>
            <a:xfrm>
              <a:off x="4191000" y="209797"/>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可能性</a:t>
              </a:r>
              <a:endParaRPr lang="en-US" altLang="zh-TW" sz="2000" kern="1200" dirty="0">
                <a:latin typeface="+mj-ea"/>
              </a:endParaRPr>
            </a:p>
          </p:txBody>
        </p:sp>
      </p:grpSp>
      <p:grpSp>
        <p:nvGrpSpPr>
          <p:cNvPr id="5" name="群組 18"/>
          <p:cNvGrpSpPr/>
          <p:nvPr/>
        </p:nvGrpSpPr>
        <p:grpSpPr>
          <a:xfrm>
            <a:off x="4716016" y="4280926"/>
            <a:ext cx="2052000" cy="576000"/>
            <a:chOff x="1047750" y="1543298"/>
            <a:chExt cx="1904999" cy="1143000"/>
          </a:xfrm>
          <a:solidFill>
            <a:schemeClr val="accent6">
              <a:lumMod val="40000"/>
              <a:lumOff val="60000"/>
            </a:schemeClr>
          </a:solidFill>
        </p:grpSpPr>
        <p:sp>
          <p:nvSpPr>
            <p:cNvPr id="23" name="矩形 22"/>
            <p:cNvSpPr/>
            <p:nvPr/>
          </p:nvSpPr>
          <p:spPr>
            <a:xfrm>
              <a:off x="1047750" y="1543298"/>
              <a:ext cx="1904999" cy="1143000"/>
            </a:xfrm>
            <a:prstGeom prst="rect">
              <a:avLst/>
            </a:prstGeom>
            <a:grpFill/>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4" name="矩形 23"/>
            <p:cNvSpPr/>
            <p:nvPr/>
          </p:nvSpPr>
          <p:spPr>
            <a:xfrm>
              <a:off x="1047750" y="1543298"/>
              <a:ext cx="1904999" cy="1143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財政上的可行性</a:t>
              </a:r>
              <a:endParaRPr lang="en-US" altLang="zh-TW" sz="2000" kern="1200" dirty="0">
                <a:latin typeface="+mj-ea"/>
              </a:endParaRPr>
            </a:p>
          </p:txBody>
        </p:sp>
      </p:grpSp>
      <p:grpSp>
        <p:nvGrpSpPr>
          <p:cNvPr id="6" name="群組 19"/>
          <p:cNvGrpSpPr/>
          <p:nvPr/>
        </p:nvGrpSpPr>
        <p:grpSpPr>
          <a:xfrm>
            <a:off x="6876256" y="4280925"/>
            <a:ext cx="2052000" cy="576000"/>
            <a:chOff x="3143250" y="1543297"/>
            <a:chExt cx="1904999" cy="1143000"/>
          </a:xfrm>
        </p:grpSpPr>
        <p:sp>
          <p:nvSpPr>
            <p:cNvPr id="21" name="矩形 20"/>
            <p:cNvSpPr/>
            <p:nvPr/>
          </p:nvSpPr>
          <p:spPr>
            <a:xfrm>
              <a:off x="3143250" y="1543297"/>
              <a:ext cx="1904999" cy="1143000"/>
            </a:xfrm>
            <a:prstGeom prst="rect">
              <a:avLst/>
            </a:prstGeom>
          </p:spPr>
          <p:style>
            <a:lnRef idx="2">
              <a:schemeClr val="lt1">
                <a:hueOff val="0"/>
                <a:satOff val="0"/>
                <a:lumOff val="0"/>
                <a:alphaOff val="0"/>
              </a:schemeClr>
            </a:lnRef>
            <a:fillRef idx="1">
              <a:schemeClr val="accent2">
                <a:hueOff val="-14400000"/>
                <a:satOff val="-50003"/>
                <a:lumOff val="60001"/>
                <a:alphaOff val="0"/>
              </a:schemeClr>
            </a:fillRef>
            <a:effectRef idx="0">
              <a:schemeClr val="accent2">
                <a:hueOff val="-14400000"/>
                <a:satOff val="-50003"/>
                <a:lumOff val="60001"/>
                <a:alphaOff val="0"/>
              </a:schemeClr>
            </a:effectRef>
            <a:fontRef idx="minor">
              <a:schemeClr val="lt1"/>
            </a:fontRef>
          </p:style>
        </p:sp>
        <p:sp>
          <p:nvSpPr>
            <p:cNvPr id="22" name="矩形 21"/>
            <p:cNvSpPr/>
            <p:nvPr/>
          </p:nvSpPr>
          <p:spPr>
            <a:xfrm>
              <a:off x="3143250" y="1543297"/>
              <a:ext cx="1904999" cy="1143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zh-TW" altLang="zh-TW" sz="2000" kern="1200" dirty="0">
                  <a:latin typeface="+mj-ea"/>
                </a:rPr>
                <a:t>經濟上的可行性</a:t>
              </a:r>
              <a:endParaRPr lang="en-US" altLang="zh-TW" sz="2000" kern="1200" dirty="0">
                <a:latin typeface="+mj-ea"/>
              </a:endParaRPr>
            </a:p>
          </p:txBody>
        </p:sp>
      </p:grpSp>
      <p:sp>
        <p:nvSpPr>
          <p:cNvPr id="41" name="Freeform 45">
            <a:extLst>
              <a:ext uri="{FF2B5EF4-FFF2-40B4-BE49-F238E27FC236}">
                <a16:creationId xmlns:a16="http://schemas.microsoft.com/office/drawing/2014/main" id="{36D478C6-861D-4223-BD36-273046684FCB}"/>
              </a:ext>
            </a:extLst>
          </p:cNvPr>
          <p:cNvSpPr>
            <a:spLocks noEditPoints="1"/>
          </p:cNvSpPr>
          <p:nvPr/>
        </p:nvSpPr>
        <p:spPr bwMode="auto">
          <a:xfrm>
            <a:off x="1115616" y="3356992"/>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 name="圓角矩形 16">
            <a:extLst>
              <a:ext uri="{FF2B5EF4-FFF2-40B4-BE49-F238E27FC236}">
                <a16:creationId xmlns:a16="http://schemas.microsoft.com/office/drawing/2014/main" id="{1A0FA54D-4C02-49DB-ACAE-C6498153B5AC}"/>
              </a:ext>
            </a:extLst>
          </p:cNvPr>
          <p:cNvSpPr/>
          <p:nvPr/>
        </p:nvSpPr>
        <p:spPr bwMode="auto">
          <a:xfrm>
            <a:off x="1115616" y="2224603"/>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r>
              <a:rPr lang="zh-TW" altLang="en-US" sz="3200" dirty="0"/>
              <a:t>    注意事項</a:t>
            </a:r>
            <a:endParaRPr lang="zh-TW" altLang="en-US" sz="1600" dirty="0"/>
          </a:p>
        </p:txBody>
      </p:sp>
      <p:sp>
        <p:nvSpPr>
          <p:cNvPr id="44" name="Freeform 45">
            <a:extLst>
              <a:ext uri="{FF2B5EF4-FFF2-40B4-BE49-F238E27FC236}">
                <a16:creationId xmlns:a16="http://schemas.microsoft.com/office/drawing/2014/main" id="{9376E76A-D4FB-4C08-A9B2-FA8057F0DADB}"/>
              </a:ext>
            </a:extLst>
          </p:cNvPr>
          <p:cNvSpPr>
            <a:spLocks noEditPoints="1"/>
          </p:cNvSpPr>
          <p:nvPr/>
        </p:nvSpPr>
        <p:spPr bwMode="auto">
          <a:xfrm>
            <a:off x="1115616" y="5373216"/>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pic>
        <p:nvPicPr>
          <p:cNvPr id="47" name="圖片 46" descr="一張含有 物件 的圖片&#10;&#10;自動產生的描述">
            <a:extLst>
              <a:ext uri="{FF2B5EF4-FFF2-40B4-BE49-F238E27FC236}">
                <a16:creationId xmlns:a16="http://schemas.microsoft.com/office/drawing/2014/main" id="{0E5B4835-04D5-4652-9914-964CA1400F5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270789" y="1988840"/>
            <a:ext cx="1348883" cy="1123581"/>
          </a:xfrm>
          <a:prstGeom prst="rect">
            <a:avLst/>
          </a:prstGeom>
        </p:spPr>
      </p:pic>
    </p:spTree>
    <p:extLst>
      <p:ext uri="{BB962C8B-B14F-4D97-AF65-F5344CB8AC3E}">
        <p14:creationId xmlns:p14="http://schemas.microsoft.com/office/powerpoint/2010/main" val="1999897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idx="4294967295"/>
          </p:nvPr>
        </p:nvSpPr>
        <p:spPr>
          <a:xfrm>
            <a:off x="0" y="260350"/>
            <a:ext cx="8229600" cy="777875"/>
          </a:xfrm>
        </p:spPr>
        <p:txBody>
          <a:bodyPr/>
          <a:lstStyle/>
          <a:p>
            <a:pPr eaLnBrk="1" hangingPunct="1">
              <a:defRPr/>
            </a:pPr>
            <a:r>
              <a:rPr lang="zh-TW" altLang="en-US" b="1" smtClean="0">
                <a:ea typeface="標楷體" pitchFamily="65" charset="-120"/>
              </a:rPr>
              <a:t>各階段學生需求與課程安排之原則</a:t>
            </a:r>
          </a:p>
        </p:txBody>
      </p:sp>
      <p:sp>
        <p:nvSpPr>
          <p:cNvPr id="140291" name="Rectangle 3"/>
          <p:cNvSpPr>
            <a:spLocks noGrp="1" noChangeArrowheads="1"/>
          </p:cNvSpPr>
          <p:nvPr>
            <p:ph type="body" idx="4294967295"/>
          </p:nvPr>
        </p:nvSpPr>
        <p:spPr>
          <a:xfrm>
            <a:off x="0" y="1268413"/>
            <a:ext cx="8567738" cy="5832475"/>
          </a:xfrm>
        </p:spPr>
        <p:txBody>
          <a:bodyPr/>
          <a:lstStyle/>
          <a:p>
            <a:pPr eaLnBrk="1" hangingPunct="1">
              <a:lnSpc>
                <a:spcPct val="120000"/>
              </a:lnSpc>
              <a:defRPr/>
            </a:pPr>
            <a:r>
              <a:rPr lang="zh-TW" altLang="en-US" sz="2800" dirty="0" smtClean="0">
                <a:latin typeface="新細明體" pitchFamily="18" charset="-120"/>
                <a:ea typeface="新細明體" pitchFamily="18" charset="-120"/>
              </a:rPr>
              <a:t>特殊教育課程安排應</a:t>
            </a:r>
            <a:r>
              <a:rPr lang="zh-TW" altLang="en-US" sz="2800" dirty="0" smtClean="0">
                <a:solidFill>
                  <a:srgbClr val="FF0000"/>
                </a:solidFill>
                <a:latin typeface="新細明體" pitchFamily="18" charset="-120"/>
                <a:ea typeface="新細明體" pitchFamily="18" charset="-120"/>
              </a:rPr>
              <a:t>以鑑輔會確認通過之身心障礙或疑似學生</a:t>
            </a:r>
            <a:r>
              <a:rPr lang="zh-TW" altLang="en-US" sz="2800" dirty="0" smtClean="0">
                <a:latin typeface="新細明體" pitchFamily="18" charset="-120"/>
                <a:ea typeface="新細明體" pitchFamily="18" charset="-120"/>
              </a:rPr>
              <a:t>為第一優先，其他校內篩選之疑似或臨界學生則視學校資源自行決定。</a:t>
            </a:r>
            <a:endParaRPr lang="en-US" altLang="zh-TW" sz="2800" dirty="0" smtClean="0">
              <a:latin typeface="新細明體" pitchFamily="18" charset="-120"/>
              <a:ea typeface="新細明體" pitchFamily="18" charset="-120"/>
            </a:endParaRPr>
          </a:p>
          <a:p>
            <a:pPr eaLnBrk="1" hangingPunct="1">
              <a:lnSpc>
                <a:spcPct val="120000"/>
              </a:lnSpc>
              <a:defRPr/>
            </a:pPr>
            <a:endParaRPr lang="zh-TW" altLang="en-US" sz="2800" dirty="0" smtClean="0">
              <a:latin typeface="新細明體" pitchFamily="18" charset="-120"/>
              <a:ea typeface="新細明體" pitchFamily="18" charset="-120"/>
            </a:endParaRPr>
          </a:p>
          <a:p>
            <a:pPr eaLnBrk="1" hangingPunct="1">
              <a:lnSpc>
                <a:spcPct val="120000"/>
              </a:lnSpc>
              <a:defRPr/>
            </a:pPr>
            <a:r>
              <a:rPr lang="zh-TW" altLang="en-US" sz="2800" dirty="0" smtClean="0">
                <a:latin typeface="新細明體" pitchFamily="18" charset="-120"/>
                <a:ea typeface="新細明體" pitchFamily="18" charset="-120"/>
              </a:rPr>
              <a:t>所有身心障礙學生仍應</a:t>
            </a:r>
            <a:r>
              <a:rPr lang="zh-TW" altLang="en-US" sz="2800" b="1" u="sng" dirty="0" smtClean="0">
                <a:solidFill>
                  <a:srgbClr val="C00000"/>
                </a:solidFill>
                <a:effectLst>
                  <a:outerShdw blurRad="38100" dist="38100" dir="2700000" algn="tl">
                    <a:srgbClr val="000000">
                      <a:alpha val="43137"/>
                    </a:srgbClr>
                  </a:outerShdw>
                </a:effectLst>
                <a:latin typeface="新細明體" pitchFamily="18" charset="-120"/>
                <a:ea typeface="新細明體" pitchFamily="18" charset="-120"/>
              </a:rPr>
              <a:t>儘量</a:t>
            </a:r>
            <a:r>
              <a:rPr lang="zh-TW" altLang="en-US" sz="2800" b="1" u="sng" dirty="0" smtClean="0">
                <a:solidFill>
                  <a:schemeClr val="tx1"/>
                </a:solidFill>
                <a:effectLst>
                  <a:outerShdw blurRad="38100" dist="38100" dir="2700000" algn="tl">
                    <a:srgbClr val="000000">
                      <a:alpha val="43137"/>
                    </a:srgbClr>
                  </a:outerShdw>
                </a:effectLst>
                <a:latin typeface="新細明體" pitchFamily="18" charset="-120"/>
                <a:ea typeface="新細明體" pitchFamily="18" charset="-120"/>
              </a:rPr>
              <a:t>遵循所屬年級</a:t>
            </a:r>
            <a:r>
              <a:rPr lang="zh-TW" altLang="en-US" sz="2800" dirty="0" smtClean="0">
                <a:solidFill>
                  <a:srgbClr val="C00000"/>
                </a:solidFill>
                <a:effectLst>
                  <a:outerShdw blurRad="38100" dist="38100" dir="2700000" algn="tl">
                    <a:srgbClr val="000000">
                      <a:alpha val="43137"/>
                    </a:srgbClr>
                  </a:outerShdw>
                </a:effectLst>
                <a:latin typeface="新細明體" pitchFamily="18" charset="-120"/>
                <a:ea typeface="新細明體" pitchFamily="18" charset="-120"/>
              </a:rPr>
              <a:t>與科別之普通教育課程規劃</a:t>
            </a:r>
            <a:r>
              <a:rPr lang="zh-TW" altLang="en-US" sz="2800" dirty="0" smtClean="0">
                <a:latin typeface="新細明體" pitchFamily="18" charset="-120"/>
                <a:ea typeface="新細明體" pitchFamily="18" charset="-120"/>
              </a:rPr>
              <a:t>，如需</a:t>
            </a:r>
            <a:r>
              <a:rPr lang="zh-TW" altLang="en-US" sz="2800" u="sng" dirty="0" smtClean="0">
                <a:latin typeface="新細明體" pitchFamily="18" charset="-120"/>
                <a:ea typeface="新細明體" pitchFamily="18" charset="-120"/>
              </a:rPr>
              <a:t>節數</a:t>
            </a:r>
            <a:r>
              <a:rPr lang="zh-TW" altLang="en-US" sz="2800" dirty="0" smtClean="0">
                <a:latin typeface="新細明體" pitchFamily="18" charset="-120"/>
                <a:ea typeface="新細明體" pitchFamily="18" charset="-120"/>
              </a:rPr>
              <a:t>或學分數調整</a:t>
            </a:r>
            <a:r>
              <a:rPr lang="zh-TW" altLang="en-US" sz="2800" u="sng" dirty="0" smtClean="0">
                <a:latin typeface="新細明體" pitchFamily="18" charset="-120"/>
                <a:ea typeface="新細明體" pitchFamily="18" charset="-120"/>
              </a:rPr>
              <a:t>需經</a:t>
            </a:r>
            <a:r>
              <a:rPr lang="en-US" altLang="zh-TW" sz="2800" u="sng" dirty="0" smtClean="0">
                <a:solidFill>
                  <a:srgbClr val="FF0000"/>
                </a:solidFill>
                <a:latin typeface="新細明體" pitchFamily="18" charset="-120"/>
                <a:ea typeface="新細明體" pitchFamily="18" charset="-120"/>
              </a:rPr>
              <a:t>IEP</a:t>
            </a:r>
            <a:r>
              <a:rPr lang="zh-TW" altLang="en-US" sz="2800" u="sng" dirty="0" smtClean="0">
                <a:solidFill>
                  <a:srgbClr val="FF0000"/>
                </a:solidFill>
                <a:latin typeface="新細明體" pitchFamily="18" charset="-120"/>
                <a:ea typeface="新細明體" pitchFamily="18" charset="-120"/>
              </a:rPr>
              <a:t>會議</a:t>
            </a:r>
            <a:r>
              <a:rPr lang="zh-TW" altLang="en-US" sz="2800" dirty="0" smtClean="0">
                <a:latin typeface="新細明體" pitchFamily="18" charset="-120"/>
                <a:ea typeface="新細明體" pitchFamily="18" charset="-120"/>
              </a:rPr>
              <a:t>同意，並經</a:t>
            </a:r>
            <a:r>
              <a:rPr lang="zh-TW" altLang="en-US" sz="2800" i="1" u="sng" dirty="0" smtClean="0">
                <a:solidFill>
                  <a:srgbClr val="FF0000"/>
                </a:solidFill>
                <a:latin typeface="新細明體" pitchFamily="18" charset="-120"/>
                <a:ea typeface="新細明體" pitchFamily="18" charset="-120"/>
              </a:rPr>
              <a:t>課程發展委員會</a:t>
            </a:r>
            <a:r>
              <a:rPr lang="zh-TW" altLang="en-US" sz="2800" dirty="0" smtClean="0">
                <a:latin typeface="新細明體" pitchFamily="18" charset="-120"/>
                <a:ea typeface="新細明體" pitchFamily="18" charset="-120"/>
              </a:rPr>
              <a:t>與</a:t>
            </a:r>
            <a:r>
              <a:rPr lang="zh-TW" altLang="en-US" sz="2800" i="1" u="sng" dirty="0" smtClean="0">
                <a:solidFill>
                  <a:srgbClr val="FF0000"/>
                </a:solidFill>
                <a:latin typeface="新細明體" pitchFamily="18" charset="-120"/>
                <a:ea typeface="新細明體" pitchFamily="18" charset="-120"/>
              </a:rPr>
              <a:t>特推會</a:t>
            </a:r>
            <a:r>
              <a:rPr lang="zh-TW" altLang="en-US" sz="2800" dirty="0" smtClean="0">
                <a:latin typeface="新細明體" pitchFamily="18" charset="-120"/>
                <a:ea typeface="新細明體" pitchFamily="18" charset="-120"/>
              </a:rPr>
              <a:t>確認。</a:t>
            </a:r>
          </a:p>
          <a:p>
            <a:pPr eaLnBrk="1" hangingPunct="1">
              <a:lnSpc>
                <a:spcPct val="90000"/>
              </a:lnSpc>
              <a:buFontTx/>
              <a:buNone/>
              <a:defRPr/>
            </a:pPr>
            <a:endParaRPr lang="zh-TW" altLang="en-US" sz="2800" dirty="0" smtClean="0">
              <a:latin typeface="標楷體" pitchFamily="65" charset="-120"/>
              <a:ea typeface="標楷體" pitchFamily="65" charset="-120"/>
            </a:endParaRPr>
          </a:p>
          <a:p>
            <a:pPr eaLnBrk="1" hangingPunct="1">
              <a:lnSpc>
                <a:spcPct val="90000"/>
              </a:lnSpc>
              <a:defRPr/>
            </a:pPr>
            <a:endParaRPr lang="zh-TW" altLang="en-US" sz="2800" dirty="0" smtClean="0">
              <a:latin typeface="標楷體" pitchFamily="65" charset="-120"/>
              <a:ea typeface="標楷體" pitchFamily="65" charset="-120"/>
            </a:endParaRPr>
          </a:p>
          <a:p>
            <a:pPr eaLnBrk="1" hangingPunct="1">
              <a:lnSpc>
                <a:spcPct val="90000"/>
              </a:lnSpc>
              <a:defRPr/>
            </a:pPr>
            <a:endParaRPr lang="en-US" altLang="zh-TW" sz="2600" dirty="0" smtClean="0">
              <a:latin typeface="標楷體" pitchFamily="65" charset="-120"/>
              <a:ea typeface="標楷體" pitchFamily="65" charset="-120"/>
            </a:endParaRPr>
          </a:p>
        </p:txBody>
      </p:sp>
    </p:spTree>
    <p:extLst>
      <p:ext uri="{BB962C8B-B14F-4D97-AF65-F5344CB8AC3E}">
        <p14:creationId xmlns:p14="http://schemas.microsoft.com/office/powerpoint/2010/main" val="4072605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35" name="Freeform 45">
            <a:extLst>
              <a:ext uri="{FF2B5EF4-FFF2-40B4-BE49-F238E27FC236}">
                <a16:creationId xmlns:a16="http://schemas.microsoft.com/office/drawing/2014/main" id="{CFDB03F1-D9C1-4948-8D42-19CEBBF4BDCC}"/>
              </a:ext>
            </a:extLst>
          </p:cNvPr>
          <p:cNvSpPr>
            <a:spLocks noEditPoints="1"/>
          </p:cNvSpPr>
          <p:nvPr/>
        </p:nvSpPr>
        <p:spPr bwMode="auto">
          <a:xfrm>
            <a:off x="1397523" y="3154615"/>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圓角矩形 24">
            <a:extLst>
              <a:ext uri="{FF2B5EF4-FFF2-40B4-BE49-F238E27FC236}">
                <a16:creationId xmlns:a16="http://schemas.microsoft.com/office/drawing/2014/main" id="{E3E993B3-7119-43EC-A173-5C9CF6BD7FF1}"/>
              </a:ext>
            </a:extLst>
          </p:cNvPr>
          <p:cNvSpPr/>
          <p:nvPr/>
        </p:nvSpPr>
        <p:spPr bwMode="auto">
          <a:xfrm>
            <a:off x="971600" y="2223781"/>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9" name="Freeform 45">
            <a:extLst>
              <a:ext uri="{FF2B5EF4-FFF2-40B4-BE49-F238E27FC236}">
                <a16:creationId xmlns:a16="http://schemas.microsoft.com/office/drawing/2014/main" id="{5AEF06CC-F8AE-4ED1-A994-42532E48C352}"/>
              </a:ext>
            </a:extLst>
          </p:cNvPr>
          <p:cNvSpPr>
            <a:spLocks noEditPoints="1"/>
          </p:cNvSpPr>
          <p:nvPr/>
        </p:nvSpPr>
        <p:spPr bwMode="auto">
          <a:xfrm>
            <a:off x="1397523" y="3730711"/>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圓角矩形 24">
            <a:extLst>
              <a:ext uri="{FF2B5EF4-FFF2-40B4-BE49-F238E27FC236}">
                <a16:creationId xmlns:a16="http://schemas.microsoft.com/office/drawing/2014/main" id="{934823FA-DC37-4B9F-AC63-77CB51972E72}"/>
              </a:ext>
            </a:extLst>
          </p:cNvPr>
          <p:cNvSpPr/>
          <p:nvPr/>
        </p:nvSpPr>
        <p:spPr bwMode="auto">
          <a:xfrm>
            <a:off x="971600" y="4819508"/>
            <a:ext cx="3744416" cy="720080"/>
          </a:xfrm>
          <a:prstGeom prst="roundRect">
            <a:avLst>
              <a:gd name="adj" fmla="val 50000"/>
            </a:avLst>
          </a:prstGeom>
          <a:solidFill>
            <a:schemeClr val="bg2"/>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1" name="Freeform 45">
            <a:extLst>
              <a:ext uri="{FF2B5EF4-FFF2-40B4-BE49-F238E27FC236}">
                <a16:creationId xmlns:a16="http://schemas.microsoft.com/office/drawing/2014/main" id="{A8A38A10-E529-49FA-9AA9-2A932A628F78}"/>
              </a:ext>
            </a:extLst>
          </p:cNvPr>
          <p:cNvSpPr>
            <a:spLocks noEditPoints="1"/>
          </p:cNvSpPr>
          <p:nvPr/>
        </p:nvSpPr>
        <p:spPr bwMode="auto">
          <a:xfrm>
            <a:off x="1409805" y="5683604"/>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45">
            <a:extLst>
              <a:ext uri="{FF2B5EF4-FFF2-40B4-BE49-F238E27FC236}">
                <a16:creationId xmlns:a16="http://schemas.microsoft.com/office/drawing/2014/main" id="{AFA9044D-4798-4174-AB3A-08C0D64EC0D0}"/>
              </a:ext>
            </a:extLst>
          </p:cNvPr>
          <p:cNvSpPr>
            <a:spLocks noEditPoints="1"/>
          </p:cNvSpPr>
          <p:nvPr/>
        </p:nvSpPr>
        <p:spPr bwMode="auto">
          <a:xfrm>
            <a:off x="1403648" y="6237312"/>
            <a:ext cx="288000" cy="288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a:extLst>
              <a:ext uri="{FF2B5EF4-FFF2-40B4-BE49-F238E27FC236}">
                <a16:creationId xmlns:a16="http://schemas.microsoft.com/office/drawing/2014/main" id="{D937BFAA-1CC3-472E-BDE2-73CDFF31F750}"/>
              </a:ext>
            </a:extLst>
          </p:cNvPr>
          <p:cNvSpPr txBox="1">
            <a:spLocks/>
          </p:cNvSpPr>
          <p:nvPr/>
        </p:nvSpPr>
        <p:spPr>
          <a:xfrm>
            <a:off x="1458090" y="2365717"/>
            <a:ext cx="768591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TW" altLang="en-US" sz="3200" b="1" dirty="0">
                <a:solidFill>
                  <a:schemeClr val="bg1"/>
                </a:solidFill>
                <a:latin typeface="+mn-ea"/>
                <a:ea typeface="+mn-ea"/>
              </a:rPr>
              <a:t>課程調整</a:t>
            </a:r>
            <a:endParaRPr lang="en-US" altLang="zh-TW" sz="3200" b="1" dirty="0">
              <a:solidFill>
                <a:srgbClr val="00B050"/>
              </a:solidFill>
              <a:latin typeface="+mn-ea"/>
              <a:ea typeface="+mn-ea"/>
            </a:endParaRPr>
          </a:p>
          <a:p>
            <a:pPr marL="444500" indent="-4445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教師應依學生個別需求，彈性調整課程</a:t>
            </a:r>
            <a:endParaRPr lang="en-US" altLang="zh-TW" sz="2400" dirty="0">
              <a:solidFill>
                <a:schemeClr val="tx1"/>
              </a:solidFill>
              <a:latin typeface="+mn-ea"/>
              <a:ea typeface="+mn-ea"/>
            </a:endParaRPr>
          </a:p>
          <a:p>
            <a:pPr marL="266700" indent="-2667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根據學生實際年齡與年級參照學習重點，再根據</a:t>
            </a:r>
            <a:r>
              <a:rPr lang="en-US" altLang="zh-TW" sz="2400" dirty="0">
                <a:solidFill>
                  <a:schemeClr val="tx1"/>
                </a:solidFill>
                <a:latin typeface="+mn-ea"/>
                <a:ea typeface="+mn-ea"/>
              </a:rPr>
              <a:t>IEP</a:t>
            </a:r>
            <a:r>
              <a:rPr lang="zh-TW" altLang="zh-TW" sz="2400" dirty="0">
                <a:solidFill>
                  <a:schemeClr val="tx1"/>
                </a:solidFill>
                <a:latin typeface="+mn-ea"/>
                <a:ea typeface="+mn-ea"/>
              </a:rPr>
              <a:t>中學生能力現況與需求作為課程調整之依據</a:t>
            </a:r>
            <a:endParaRPr lang="en-US" altLang="zh-TW" sz="2400" dirty="0">
              <a:solidFill>
                <a:schemeClr val="tx1"/>
              </a:solidFill>
              <a:latin typeface="+mn-ea"/>
              <a:ea typeface="+mn-ea"/>
            </a:endParaRPr>
          </a:p>
          <a:p>
            <a:pPr marL="444500" indent="-444500" algn="l"/>
            <a:endParaRPr lang="zh-TW" altLang="zh-TW" sz="2400" dirty="0">
              <a:solidFill>
                <a:schemeClr val="tx1"/>
              </a:solidFill>
              <a:latin typeface="+mn-ea"/>
              <a:ea typeface="+mn-ea"/>
            </a:endParaRPr>
          </a:p>
        </p:txBody>
      </p:sp>
      <p:sp>
        <p:nvSpPr>
          <p:cNvPr id="14" name="Text Placeholder 3">
            <a:extLst>
              <a:ext uri="{FF2B5EF4-FFF2-40B4-BE49-F238E27FC236}">
                <a16:creationId xmlns:a16="http://schemas.microsoft.com/office/drawing/2014/main" id="{D937BFAA-1CC3-472E-BDE2-73CDFF31F750}"/>
              </a:ext>
            </a:extLst>
          </p:cNvPr>
          <p:cNvSpPr txBox="1">
            <a:spLocks/>
          </p:cNvSpPr>
          <p:nvPr/>
        </p:nvSpPr>
        <p:spPr>
          <a:xfrm>
            <a:off x="1469197" y="4909517"/>
            <a:ext cx="7495291" cy="169277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601913" indent="-2601913" algn="l"/>
            <a:r>
              <a:rPr lang="zh-TW" altLang="en-US" sz="3200" b="1" dirty="0">
                <a:solidFill>
                  <a:schemeClr val="bg1"/>
                </a:solidFill>
                <a:latin typeface="+mn-ea"/>
                <a:ea typeface="+mn-ea"/>
              </a:rPr>
              <a:t>訂定過程</a:t>
            </a:r>
            <a:endParaRPr lang="en-US" altLang="zh-TW" sz="3200" b="1" dirty="0">
              <a:solidFill>
                <a:schemeClr val="bg1"/>
              </a:solidFill>
              <a:latin typeface="+mn-ea"/>
              <a:ea typeface="+mn-ea"/>
            </a:endParaRPr>
          </a:p>
          <a:p>
            <a:pPr marL="444500" indent="-4445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以團隊合作方式進行</a:t>
            </a:r>
            <a:r>
              <a:rPr lang="zh-TW" altLang="en-US" sz="2400" dirty="0">
                <a:solidFill>
                  <a:schemeClr val="tx1"/>
                </a:solidFill>
                <a:latin typeface="+mn-ea"/>
                <a:ea typeface="+mn-ea"/>
              </a:rPr>
              <a:t>評估，並由</a:t>
            </a:r>
            <a:r>
              <a:rPr lang="en-US" altLang="zh-TW" sz="2400" dirty="0">
                <a:solidFill>
                  <a:schemeClr val="tx1"/>
                </a:solidFill>
                <a:latin typeface="+mn-ea"/>
                <a:ea typeface="+mn-ea"/>
              </a:rPr>
              <a:t>IEP</a:t>
            </a:r>
            <a:r>
              <a:rPr lang="zh-TW" altLang="en-US" sz="2400" dirty="0">
                <a:solidFill>
                  <a:schemeClr val="tx1"/>
                </a:solidFill>
                <a:latin typeface="+mn-ea"/>
                <a:ea typeface="+mn-ea"/>
              </a:rPr>
              <a:t>小組召開會議訂定</a:t>
            </a:r>
            <a:endParaRPr lang="en-US" altLang="zh-TW" sz="2400" dirty="0">
              <a:solidFill>
                <a:schemeClr val="tx1"/>
              </a:solidFill>
              <a:latin typeface="+mn-ea"/>
              <a:ea typeface="+mn-ea"/>
            </a:endParaRPr>
          </a:p>
          <a:p>
            <a:pPr marL="266700" indent="-266700" algn="l">
              <a:spcBef>
                <a:spcPts val="1800"/>
              </a:spcBef>
            </a:pPr>
            <a:r>
              <a:rPr lang="zh-TW" altLang="en-US" sz="2400" dirty="0">
                <a:solidFill>
                  <a:schemeClr val="tx1"/>
                </a:solidFill>
                <a:latin typeface="+mn-ea"/>
                <a:ea typeface="+mn-ea"/>
              </a:rPr>
              <a:t>  </a:t>
            </a:r>
            <a:r>
              <a:rPr lang="zh-TW" altLang="zh-TW" sz="2400" dirty="0">
                <a:solidFill>
                  <a:schemeClr val="tx1"/>
                </a:solidFill>
                <a:latin typeface="+mn-ea"/>
                <a:ea typeface="+mn-ea"/>
              </a:rPr>
              <a:t>確保</a:t>
            </a:r>
            <a:r>
              <a:rPr lang="zh-TW" altLang="en-US" sz="2400" dirty="0">
                <a:solidFill>
                  <a:schemeClr val="tx1"/>
                </a:solidFill>
                <a:latin typeface="+mn-ea"/>
                <a:ea typeface="+mn-ea"/>
              </a:rPr>
              <a:t>身心障礙學生</a:t>
            </a:r>
            <a:r>
              <a:rPr lang="zh-TW" altLang="zh-TW" sz="2400" dirty="0">
                <a:solidFill>
                  <a:schemeClr val="tx1"/>
                </a:solidFill>
                <a:latin typeface="+mn-ea"/>
                <a:ea typeface="+mn-ea"/>
              </a:rPr>
              <a:t>自由表達意見</a:t>
            </a:r>
            <a:r>
              <a:rPr lang="zh-TW" altLang="en-US" sz="2400" dirty="0">
                <a:solidFill>
                  <a:schemeClr val="tx1"/>
                </a:solidFill>
                <a:latin typeface="+mn-ea"/>
                <a:ea typeface="+mn-ea"/>
              </a:rPr>
              <a:t>之權利</a:t>
            </a:r>
            <a:endParaRPr lang="en-US" altLang="en-US" sz="2400" dirty="0">
              <a:solidFill>
                <a:schemeClr val="tx1"/>
              </a:solidFill>
              <a:latin typeface="+mn-ea"/>
              <a:ea typeface="+mn-ea"/>
            </a:endParaRPr>
          </a:p>
        </p:txBody>
      </p:sp>
      <p:pic>
        <p:nvPicPr>
          <p:cNvPr id="49" name="圖片 48" descr="一張含有 掛架 的圖片&#10;&#10;自動產生的描述">
            <a:extLst>
              <a:ext uri="{FF2B5EF4-FFF2-40B4-BE49-F238E27FC236}">
                <a16:creationId xmlns:a16="http://schemas.microsoft.com/office/drawing/2014/main" id="{B4970C9E-0FA3-4F5E-92FD-D787461D0485}"/>
              </a:ext>
            </a:extLst>
          </p:cNvPr>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3077" b="94231" l="2344" r="98828">
                        <a14:foregroundMark x1="7422" y1="71538" x2="7422" y2="71538"/>
                        <a14:foregroundMark x1="72656" y1="7115" x2="72656" y2="7115"/>
                        <a14:foregroundMark x1="78711" y1="3269" x2="78711" y2="3269"/>
                        <a14:foregroundMark x1="94141" y1="24615" x2="94141" y2="24615"/>
                        <a14:foregroundMark x1="97070" y1="15577" x2="97070" y2="15577"/>
                        <a14:foregroundMark x1="32617" y1="94423" x2="32617" y2="94423"/>
                        <a14:foregroundMark x1="2539" y1="76923" x2="2539" y2="76923"/>
                        <a14:foregroundMark x1="8594" y1="83269" x2="8594" y2="83269"/>
                        <a14:foregroundMark x1="13086" y1="74615" x2="13086" y2="74615"/>
                        <a14:foregroundMark x1="44727" y1="72308" x2="44727" y2="72308"/>
                        <a14:foregroundMark x1="77344" y1="12500" x2="77344" y2="12500"/>
                        <a14:foregroundMark x1="97266" y1="24231" x2="97266" y2="24231"/>
                        <a14:foregroundMark x1="97266" y1="22500" x2="97266" y2="22500"/>
                        <a14:foregroundMark x1="96484" y1="20577" x2="96484" y2="20577"/>
                        <a14:foregroundMark x1="96680" y1="19615" x2="96680" y2="19615"/>
                        <a14:foregroundMark x1="98828" y1="20577" x2="98828" y2="20577"/>
                        <a14:foregroundMark x1="98047" y1="20577" x2="98047" y2="20577"/>
                        <a14:foregroundMark x1="97461" y1="20000" x2="97461" y2="20000"/>
                        <a14:foregroundMark x1="97461" y1="19808" x2="97461" y2="19808"/>
                      </a14:backgroundRemoval>
                    </a14:imgEffect>
                  </a14:imgLayer>
                </a14:imgProps>
              </a:ext>
              <a:ext uri="{28A0092B-C50C-407E-A947-70E740481C1C}">
                <a14:useLocalDpi xmlns:a14="http://schemas.microsoft.com/office/drawing/2010/main" val="0"/>
              </a:ext>
            </a:extLst>
          </a:blip>
          <a:stretch>
            <a:fillRect/>
          </a:stretch>
        </p:blipFill>
        <p:spPr>
          <a:xfrm rot="5741978">
            <a:off x="85894" y="2056158"/>
            <a:ext cx="917007" cy="931335"/>
          </a:xfrm>
          <a:prstGeom prst="rect">
            <a:avLst/>
          </a:prstGeom>
        </p:spPr>
      </p:pic>
      <p:pic>
        <p:nvPicPr>
          <p:cNvPr id="44" name="圖片 43" descr="一張含有 光, 物件 的圖片&#10;&#10;自動產生的描述">
            <a:extLst>
              <a:ext uri="{FF2B5EF4-FFF2-40B4-BE49-F238E27FC236}">
                <a16:creationId xmlns:a16="http://schemas.microsoft.com/office/drawing/2014/main" id="{F25DCCD9-DCA3-4C62-B605-5D44467BCD02}"/>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rot="925604">
            <a:off x="483520" y="1985852"/>
            <a:ext cx="737086" cy="664529"/>
          </a:xfrm>
          <a:prstGeom prst="rect">
            <a:avLst/>
          </a:prstGeom>
        </p:spPr>
      </p:pic>
      <p:pic>
        <p:nvPicPr>
          <p:cNvPr id="55" name="圖片 54">
            <a:extLst>
              <a:ext uri="{FF2B5EF4-FFF2-40B4-BE49-F238E27FC236}">
                <a16:creationId xmlns:a16="http://schemas.microsoft.com/office/drawing/2014/main" id="{23AFC36F-6C93-4ECB-9262-1CF23A6E48A6}"/>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611" b="90000" l="9836" r="89912">
                        <a14:foregroundMark x1="35939" y1="39861" x2="35939" y2="39861"/>
                        <a14:foregroundMark x1="39470" y1="38333" x2="39470" y2="38333"/>
                        <a14:foregroundMark x1="45649" y1="38889" x2="45649" y2="38889"/>
                        <a14:foregroundMark x1="51576" y1="40972" x2="51576" y2="40972"/>
                        <a14:foregroundMark x1="55738" y1="43750" x2="55738" y2="43750"/>
                        <a14:foregroundMark x1="41614" y1="50417" x2="41614" y2="50417"/>
                        <a14:foregroundMark x1="43253" y1="12500" x2="43253" y2="12500"/>
                        <a14:foregroundMark x1="51828" y1="10417" x2="51828" y2="10417"/>
                        <a14:foregroundMark x1="54603" y1="7500" x2="54603" y2="7500"/>
                        <a14:foregroundMark x1="60908" y1="7639" x2="60908" y2="7639"/>
                        <a14:foregroundMark x1="65448" y1="9583" x2="65448" y2="9583"/>
                        <a14:foregroundMark x1="59142" y1="3611" x2="59142" y2="3611"/>
                        <a14:foregroundMark x1="59016" y1="3889" x2="59016" y2="3889"/>
                      </a14:backgroundRemoval>
                    </a14:imgEffect>
                  </a14:imgLayer>
                </a14:imgProps>
              </a:ex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65529" y="4386669"/>
            <a:ext cx="1715234" cy="1295382"/>
          </a:xfrm>
          <a:prstGeom prst="rect">
            <a:avLst/>
          </a:prstGeom>
        </p:spPr>
      </p:pic>
      <p:sp>
        <p:nvSpPr>
          <p:cNvPr id="18" name="Title 6">
            <a:extLst>
              <a:ext uri="{FF2B5EF4-FFF2-40B4-BE49-F238E27FC236}">
                <a16:creationId xmlns:a16="http://schemas.microsoft.com/office/drawing/2014/main" id="{B42C86AD-D122-41F2-B218-D9247E2CA79D}"/>
              </a:ext>
            </a:extLst>
          </p:cNvPr>
          <p:cNvSpPr txBox="1">
            <a:spLocks/>
          </p:cNvSpPr>
          <p:nvPr/>
        </p:nvSpPr>
        <p:spPr bwMode="auto">
          <a:xfrm>
            <a:off x="270790" y="1418602"/>
            <a:ext cx="7518400"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一</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身心障礙學生之</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IEP</a:t>
            </a:r>
            <a:endParaRPr kumimoji="1" lang="en-US" sz="3500" b="1" i="0" u="none" strike="noStrike" kern="0" cap="none" spc="0" normalizeH="0" baseline="0" noProof="0" dirty="0">
              <a:ln>
                <a:noFill/>
              </a:ln>
              <a:solidFill>
                <a:srgbClr val="005A58"/>
              </a:solidFill>
              <a:effectLst/>
              <a:uLnTx/>
              <a:uFillTx/>
              <a:latin typeface="+mj-lt"/>
              <a:ea typeface="+mj-ea"/>
              <a:cs typeface="+mj-cs"/>
            </a:endParaRPr>
          </a:p>
        </p:txBody>
      </p:sp>
    </p:spTree>
    <p:extLst>
      <p:ext uri="{BB962C8B-B14F-4D97-AF65-F5344CB8AC3E}">
        <p14:creationId xmlns:p14="http://schemas.microsoft.com/office/powerpoint/2010/main" val="2073948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E891642-EED5-4D7D-A2AF-FC2561E3745A}"/>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9" name="矩形 8">
            <a:extLst>
              <a:ext uri="{FF2B5EF4-FFF2-40B4-BE49-F238E27FC236}">
                <a16:creationId xmlns:a16="http://schemas.microsoft.com/office/drawing/2014/main" id="{B385C7B9-9C33-4A30-B65A-008C2048BAF8}"/>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2" name="矩形 11">
            <a:extLst>
              <a:ext uri="{FF2B5EF4-FFF2-40B4-BE49-F238E27FC236}">
                <a16:creationId xmlns:a16="http://schemas.microsoft.com/office/drawing/2014/main" id="{EE66B407-7331-4BF1-9A0B-827918C9189C}"/>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1" name="矩形 70">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8" name="Title 6">
            <a:extLst>
              <a:ext uri="{FF2B5EF4-FFF2-40B4-BE49-F238E27FC236}">
                <a16:creationId xmlns:a16="http://schemas.microsoft.com/office/drawing/2014/main" id="{14A0AA1C-A57C-492A-A528-F702875B1552}"/>
              </a:ext>
            </a:extLst>
          </p:cNvPr>
          <p:cNvSpPr txBox="1">
            <a:spLocks/>
          </p:cNvSpPr>
          <p:nvPr/>
        </p:nvSpPr>
        <p:spPr bwMode="auto">
          <a:xfrm>
            <a:off x="270790" y="1517475"/>
            <a:ext cx="8837714" cy="471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82500" lnSpcReduction="20000"/>
          </a:bodyPr>
          <a:lstStyle/>
          <a:p>
            <a:pPr lvl="0"/>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三</a:t>
            </a:r>
            <a:r>
              <a:rPr kumimoji="1" lang="en-US" altLang="zh-TW" sz="3500" b="1" i="0" u="none" strike="noStrike" kern="0" cap="none" spc="0" normalizeH="0" baseline="0" noProof="0" dirty="0">
                <a:ln>
                  <a:noFill/>
                </a:ln>
                <a:solidFill>
                  <a:srgbClr val="005A58"/>
                </a:solidFill>
                <a:effectLst/>
                <a:uLnTx/>
                <a:uFillTx/>
                <a:latin typeface="+mj-lt"/>
                <a:ea typeface="+mj-ea"/>
                <a:cs typeface="+mj-cs"/>
              </a:rPr>
              <a:t>)</a:t>
            </a:r>
            <a:r>
              <a:rPr kumimoji="1" lang="zh-TW" altLang="en-US" sz="3500" b="1" i="0" u="none" strike="noStrike" kern="0" cap="none" spc="0" normalizeH="0" baseline="0" noProof="0" dirty="0">
                <a:ln>
                  <a:noFill/>
                </a:ln>
                <a:solidFill>
                  <a:srgbClr val="005A58"/>
                </a:solidFill>
                <a:effectLst/>
                <a:uLnTx/>
                <a:uFillTx/>
                <a:latin typeface="+mj-lt"/>
                <a:ea typeface="+mj-ea"/>
                <a:cs typeface="+mj-cs"/>
              </a:rPr>
              <a:t> </a:t>
            </a:r>
            <a:r>
              <a:rPr lang="zh-TW" altLang="zh-TW" sz="3500" b="1" kern="0" dirty="0">
                <a:solidFill>
                  <a:srgbClr val="005A58"/>
                </a:solidFill>
                <a:latin typeface="+mj-lt"/>
                <a:ea typeface="+mj-ea"/>
                <a:cs typeface="+mj-cs"/>
              </a:rPr>
              <a:t>身心障礙資賦優異學生之</a:t>
            </a:r>
            <a:r>
              <a:rPr lang="en-US" altLang="zh-TW" sz="3500" b="1" kern="0" dirty="0">
                <a:solidFill>
                  <a:srgbClr val="005A58"/>
                </a:solidFill>
                <a:latin typeface="+mj-lt"/>
                <a:ea typeface="+mj-ea"/>
                <a:cs typeface="+mj-cs"/>
              </a:rPr>
              <a:t>IEP</a:t>
            </a:r>
            <a:r>
              <a:rPr lang="zh-TW" altLang="zh-TW" sz="3500" b="1" kern="0" dirty="0">
                <a:solidFill>
                  <a:srgbClr val="005A58"/>
                </a:solidFill>
                <a:latin typeface="+mj-lt"/>
                <a:ea typeface="+mj-ea"/>
                <a:cs typeface="+mj-cs"/>
              </a:rPr>
              <a:t>（結合</a:t>
            </a:r>
            <a:r>
              <a:rPr lang="en-US" altLang="zh-TW" sz="3500" b="1" kern="0" dirty="0">
                <a:solidFill>
                  <a:srgbClr val="005A58"/>
                </a:solidFill>
                <a:latin typeface="+mj-lt"/>
                <a:ea typeface="+mj-ea"/>
                <a:cs typeface="+mj-cs"/>
              </a:rPr>
              <a:t>IGP</a:t>
            </a:r>
            <a:r>
              <a:rPr lang="zh-TW" altLang="zh-TW" sz="3500" b="1" kern="0" dirty="0">
                <a:solidFill>
                  <a:srgbClr val="005A58"/>
                </a:solidFill>
                <a:latin typeface="+mj-lt"/>
                <a:ea typeface="+mj-ea"/>
                <a:cs typeface="+mj-cs"/>
              </a:rPr>
              <a:t>）</a:t>
            </a:r>
            <a:endParaRPr lang="en-US" sz="3500" b="1" kern="0" dirty="0">
              <a:solidFill>
                <a:srgbClr val="005A58"/>
              </a:solidFill>
              <a:latin typeface="+mj-lt"/>
              <a:ea typeface="+mj-ea"/>
              <a:cs typeface="+mj-cs"/>
            </a:endParaRPr>
          </a:p>
        </p:txBody>
      </p:sp>
      <p:sp>
        <p:nvSpPr>
          <p:cNvPr id="30" name="Text Placeholder 3">
            <a:extLst>
              <a:ext uri="{FF2B5EF4-FFF2-40B4-BE49-F238E27FC236}">
                <a16:creationId xmlns:a16="http://schemas.microsoft.com/office/drawing/2014/main" id="{E9C07154-BB21-4613-B376-B4D7C9F300FC}"/>
              </a:ext>
            </a:extLst>
          </p:cNvPr>
          <p:cNvSpPr txBox="1">
            <a:spLocks/>
          </p:cNvSpPr>
          <p:nvPr/>
        </p:nvSpPr>
        <p:spPr>
          <a:xfrm>
            <a:off x="899592" y="2132856"/>
            <a:ext cx="8228633" cy="46658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Aft>
                <a:spcPts val="1800"/>
              </a:spcAft>
            </a:pPr>
            <a:r>
              <a:rPr lang="zh-TW" altLang="zh-TW" sz="2800" b="1" dirty="0">
                <a:solidFill>
                  <a:srgbClr val="FF0000"/>
                </a:solidFill>
                <a:latin typeface="+mn-ea"/>
                <a:ea typeface="+mn-ea"/>
              </a:rPr>
              <a:t>將</a:t>
            </a:r>
            <a:r>
              <a:rPr lang="zh-TW" altLang="en-US" sz="2800" b="1" dirty="0">
                <a:solidFill>
                  <a:srgbClr val="FF0000"/>
                </a:solidFill>
                <a:latin typeface="+mn-ea"/>
                <a:ea typeface="+mn-ea"/>
              </a:rPr>
              <a:t>其</a:t>
            </a:r>
            <a:r>
              <a:rPr lang="zh-TW" altLang="zh-TW" sz="2800" b="1" dirty="0">
                <a:solidFill>
                  <a:srgbClr val="FF0000"/>
                </a:solidFill>
                <a:latin typeface="+mn-ea"/>
                <a:ea typeface="+mn-ea"/>
              </a:rPr>
              <a:t>個別輔導計畫納入個別化教育計畫中進行規</a:t>
            </a:r>
            <a:r>
              <a:rPr lang="zh-TW" altLang="en-US" sz="2800" b="1" dirty="0">
                <a:solidFill>
                  <a:srgbClr val="FF0000"/>
                </a:solidFill>
                <a:latin typeface="+mn-ea"/>
                <a:ea typeface="+mn-ea"/>
              </a:rPr>
              <a:t>劃</a:t>
            </a:r>
            <a:endParaRPr lang="en-US" altLang="zh-TW" sz="2800" b="1" dirty="0">
              <a:solidFill>
                <a:srgbClr val="FF0000"/>
              </a:solidFill>
              <a:latin typeface="+mn-ea"/>
              <a:ea typeface="+mn-ea"/>
            </a:endParaRPr>
          </a:p>
          <a:p>
            <a:pPr algn="l">
              <a:spcAft>
                <a:spcPts val="1800"/>
              </a:spcAft>
            </a:pPr>
            <a:endParaRPr lang="en-US" altLang="zh-TW" sz="2800" b="1" dirty="0">
              <a:solidFill>
                <a:srgbClr val="FF0000"/>
              </a:solidFill>
              <a:latin typeface="+mn-ea"/>
              <a:ea typeface="+mn-ea"/>
            </a:endParaRPr>
          </a:p>
          <a:p>
            <a:pPr lvl="1" indent="-457200" defTabSz="622300">
              <a:spcAft>
                <a:spcPct val="15000"/>
              </a:spcAft>
              <a:buFont typeface="Arial" panose="020B0604020202020204" pitchFamily="34" charset="0"/>
              <a:buChar char="•"/>
            </a:pPr>
            <a:r>
              <a:rPr lang="zh-TW" altLang="zh-TW" sz="2800" dirty="0">
                <a:latin typeface="標楷體" pitchFamily="65" charset="-120"/>
                <a:ea typeface="標楷體" pitchFamily="65" charset="-120"/>
              </a:rPr>
              <a:t>身心障礙相關之特殊需求領域課程綱要</a:t>
            </a:r>
            <a:endParaRPr lang="en-US" altLang="zh-TW" sz="2800" dirty="0">
              <a:latin typeface="標楷體" pitchFamily="65" charset="-120"/>
              <a:ea typeface="標楷體" pitchFamily="65" charset="-120"/>
            </a:endParaRPr>
          </a:p>
          <a:p>
            <a:pPr lvl="1" indent="-457200" defTabSz="622300">
              <a:spcAft>
                <a:spcPct val="15000"/>
              </a:spcAft>
              <a:buFont typeface="Arial" panose="020B0604020202020204" pitchFamily="34" charset="0"/>
              <a:buChar char="•"/>
            </a:pPr>
            <a:r>
              <a:rPr lang="zh-TW" altLang="zh-TW" sz="2800" dirty="0">
                <a:latin typeface="標楷體" pitchFamily="65" charset="-120"/>
                <a:ea typeface="標楷體" pitchFamily="65" charset="-120"/>
              </a:rPr>
              <a:t>資賦優異相關之特殊需求領域課程綱要</a:t>
            </a:r>
            <a:endParaRPr lang="en-US" altLang="zh-TW" sz="2800" dirty="0">
              <a:latin typeface="標楷體" pitchFamily="65" charset="-120"/>
              <a:ea typeface="標楷體" pitchFamily="65" charset="-120"/>
            </a:endParaRPr>
          </a:p>
          <a:p>
            <a:pPr lvl="1" indent="-457200" defTabSz="622300">
              <a:spcAft>
                <a:spcPct val="15000"/>
              </a:spcAft>
              <a:buFont typeface="Arial" panose="020B0604020202020204" pitchFamily="34" charset="0"/>
              <a:buChar char="•"/>
            </a:pPr>
            <a:r>
              <a:rPr lang="zh-TW" altLang="en-US" sz="2800" dirty="0">
                <a:latin typeface="標楷體" pitchFamily="65" charset="-120"/>
                <a:ea typeface="標楷體" pitchFamily="65" charset="-120"/>
              </a:rPr>
              <a:t>藝術才能班專長領域課程綱要</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國中小教育階段</a:t>
            </a:r>
            <a:r>
              <a:rPr lang="en-US" altLang="zh-TW" sz="2000" dirty="0">
                <a:latin typeface="標楷體" pitchFamily="65" charset="-120"/>
                <a:ea typeface="標楷體" pitchFamily="65" charset="-120"/>
              </a:rPr>
              <a:t>)</a:t>
            </a:r>
          </a:p>
          <a:p>
            <a:pPr lvl="1" indent="-457200" defTabSz="622300">
              <a:spcAft>
                <a:spcPct val="15000"/>
              </a:spcAft>
              <a:buFont typeface="Arial" panose="020B0604020202020204" pitchFamily="34" charset="0"/>
              <a:buChar char="•"/>
            </a:pPr>
            <a:r>
              <a:rPr lang="zh-TW" altLang="zh-TW" sz="2800" dirty="0">
                <a:latin typeface="標楷體"/>
                <a:ea typeface="標楷體"/>
                <a:cs typeface="標楷體"/>
                <a:sym typeface="標楷體"/>
              </a:rPr>
              <a:t>藝術才能</a:t>
            </a:r>
            <a:r>
              <a:rPr lang="zh-TW" altLang="en-US" sz="2800" dirty="0">
                <a:latin typeface="標楷體"/>
                <a:ea typeface="標楷體"/>
                <a:cs typeface="標楷體"/>
                <a:sym typeface="標楷體"/>
              </a:rPr>
              <a:t>資賦優異</a:t>
            </a:r>
            <a:r>
              <a:rPr lang="zh-TW" altLang="zh-TW" sz="2800" dirty="0">
                <a:latin typeface="標楷體"/>
                <a:ea typeface="標楷體"/>
                <a:cs typeface="標楷體"/>
                <a:sym typeface="標楷體"/>
              </a:rPr>
              <a:t>專長領域課程綱要</a:t>
            </a:r>
            <a:r>
              <a:rPr lang="en-US" altLang="zh-TW" sz="2000" dirty="0">
                <a:latin typeface="標楷體"/>
                <a:ea typeface="標楷體"/>
                <a:cs typeface="標楷體"/>
                <a:sym typeface="標楷體"/>
              </a:rPr>
              <a:t>(</a:t>
            </a:r>
            <a:r>
              <a:rPr lang="zh-TW" altLang="en-US" sz="2000" dirty="0">
                <a:latin typeface="標楷體"/>
                <a:ea typeface="標楷體"/>
                <a:cs typeface="標楷體"/>
                <a:sym typeface="標楷體"/>
              </a:rPr>
              <a:t>高中教育階段</a:t>
            </a:r>
            <a:r>
              <a:rPr lang="en-US" altLang="zh-TW" sz="2000" dirty="0">
                <a:latin typeface="標楷體"/>
                <a:ea typeface="標楷體"/>
                <a:cs typeface="標楷體"/>
                <a:sym typeface="標楷體"/>
              </a:rPr>
              <a:t>)</a:t>
            </a:r>
            <a:endParaRPr lang="en-US" altLang="zh-TW" sz="2800" dirty="0">
              <a:latin typeface="標楷體"/>
              <a:ea typeface="標楷體"/>
              <a:cs typeface="標楷體"/>
              <a:sym typeface="標楷體"/>
            </a:endParaRPr>
          </a:p>
          <a:p>
            <a:pPr lvl="1" indent="-457200" defTabSz="622300">
              <a:spcAft>
                <a:spcPct val="15000"/>
              </a:spcAft>
              <a:buFont typeface="Arial" panose="020B0604020202020204" pitchFamily="34" charset="0"/>
              <a:buChar char="•"/>
            </a:pPr>
            <a:r>
              <a:rPr lang="zh-TW" altLang="zh-TW" sz="2800" dirty="0">
                <a:latin typeface="標楷體" pitchFamily="65" charset="-120"/>
                <a:ea typeface="標楷體" pitchFamily="65" charset="-120"/>
              </a:rPr>
              <a:t>領域課程調整應用手冊</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部定一般科目</a:t>
            </a:r>
            <a:r>
              <a:rPr lang="en-US" altLang="zh-TW" sz="2000" dirty="0">
                <a:latin typeface="標楷體" pitchFamily="65" charset="-120"/>
                <a:ea typeface="標楷體" pitchFamily="65" charset="-120"/>
              </a:rPr>
              <a:t>)</a:t>
            </a:r>
          </a:p>
          <a:p>
            <a:pPr lvl="1" indent="-457200" defTabSz="622300">
              <a:spcAft>
                <a:spcPct val="15000"/>
              </a:spcAft>
              <a:buFont typeface="Arial" panose="020B0604020202020204" pitchFamily="34" charset="0"/>
              <a:buChar char="•"/>
            </a:pPr>
            <a:r>
              <a:rPr lang="zh-TW" altLang="en-US" sz="2800" dirty="0">
                <a:latin typeface="標楷體" pitchFamily="65" charset="-120"/>
                <a:ea typeface="標楷體" pitchFamily="65" charset="-120"/>
              </a:rPr>
              <a:t>專業群科課程調整應用手冊</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部定專業與實習科目</a:t>
            </a:r>
            <a:r>
              <a:rPr lang="en-US" altLang="zh-TW" sz="2000" dirty="0">
                <a:latin typeface="標楷體" pitchFamily="65" charset="-120"/>
                <a:ea typeface="標楷體" pitchFamily="65" charset="-120"/>
              </a:rPr>
              <a:t>)</a:t>
            </a:r>
            <a:endParaRPr lang="en-US" altLang="zh-TW" sz="2800" dirty="0">
              <a:latin typeface="標楷體" pitchFamily="65" charset="-120"/>
              <a:ea typeface="標楷體" pitchFamily="65" charset="-120"/>
            </a:endParaRPr>
          </a:p>
          <a:p>
            <a:pPr marL="263525" lvl="1" indent="-263525" defTabSz="622300">
              <a:spcAft>
                <a:spcPct val="15000"/>
              </a:spcAft>
            </a:pPr>
            <a:endParaRPr lang="en-US" altLang="zh-TW" sz="2400" dirty="0">
              <a:latin typeface="標楷體" pitchFamily="65" charset="-120"/>
              <a:ea typeface="標楷體" pitchFamily="65" charset="-120"/>
            </a:endParaRPr>
          </a:p>
        </p:txBody>
      </p:sp>
      <p:sp>
        <p:nvSpPr>
          <p:cNvPr id="32" name="Freeform 45">
            <a:extLst>
              <a:ext uri="{FF2B5EF4-FFF2-40B4-BE49-F238E27FC236}">
                <a16:creationId xmlns:a16="http://schemas.microsoft.com/office/drawing/2014/main" id="{B12AFDF0-DC18-4CEA-8EE2-06B1C866F16C}"/>
              </a:ext>
            </a:extLst>
          </p:cNvPr>
          <p:cNvSpPr>
            <a:spLocks noEditPoints="1"/>
          </p:cNvSpPr>
          <p:nvPr/>
        </p:nvSpPr>
        <p:spPr bwMode="auto">
          <a:xfrm>
            <a:off x="395536" y="216795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Text Placeholder 3">
            <a:extLst>
              <a:ext uri="{FF2B5EF4-FFF2-40B4-BE49-F238E27FC236}">
                <a16:creationId xmlns:a16="http://schemas.microsoft.com/office/drawing/2014/main" id="{D937BFAA-1CC3-472E-BDE2-73CDFF31F750}"/>
              </a:ext>
            </a:extLst>
          </p:cNvPr>
          <p:cNvSpPr txBox="1">
            <a:spLocks/>
          </p:cNvSpPr>
          <p:nvPr/>
        </p:nvSpPr>
        <p:spPr>
          <a:xfrm>
            <a:off x="916210" y="2859901"/>
            <a:ext cx="8083773" cy="8617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73375" indent="-2873375" algn="l"/>
            <a:r>
              <a:rPr lang="zh-TW" altLang="zh-TW" sz="2800" b="1" dirty="0">
                <a:solidFill>
                  <a:srgbClr val="00B0F0"/>
                </a:solidFill>
                <a:latin typeface="+mn-ea"/>
                <a:ea typeface="+mn-ea"/>
              </a:rPr>
              <a:t>根據</a:t>
            </a:r>
            <a:r>
              <a:rPr lang="zh-TW" altLang="en-US" sz="2800" b="1" dirty="0">
                <a:solidFill>
                  <a:srgbClr val="00B0F0"/>
                </a:solidFill>
                <a:latin typeface="+mn-ea"/>
                <a:ea typeface="+mn-ea"/>
              </a:rPr>
              <a:t>其</a:t>
            </a:r>
            <a:r>
              <a:rPr lang="zh-TW" altLang="zh-TW" sz="2800" b="1" dirty="0">
                <a:solidFill>
                  <a:srgbClr val="00B0F0"/>
                </a:solidFill>
                <a:latin typeface="+mn-ea"/>
                <a:ea typeface="+mn-ea"/>
              </a:rPr>
              <a:t>個別需求</a:t>
            </a:r>
            <a:r>
              <a:rPr lang="zh-TW" altLang="en-US" sz="2800" b="1" dirty="0">
                <a:solidFill>
                  <a:srgbClr val="00B0F0"/>
                </a:solidFill>
                <a:latin typeface="+mn-ea"/>
                <a:ea typeface="+mn-ea"/>
              </a:rPr>
              <a:t>的調整需參照：</a:t>
            </a:r>
            <a:endParaRPr lang="en-US" altLang="zh-TW" sz="2800" b="1" dirty="0">
              <a:solidFill>
                <a:srgbClr val="00B0F0"/>
              </a:solidFill>
              <a:latin typeface="+mn-ea"/>
              <a:ea typeface="+mn-ea"/>
            </a:endParaRPr>
          </a:p>
          <a:p>
            <a:pPr marL="2873375" indent="-2873375" algn="l"/>
            <a:endParaRPr lang="en-US" altLang="zh-TW" sz="2800" b="1" dirty="0">
              <a:solidFill>
                <a:srgbClr val="00B0F0"/>
              </a:solidFill>
              <a:latin typeface="+mn-ea"/>
              <a:ea typeface="+mn-ea"/>
            </a:endParaRPr>
          </a:p>
        </p:txBody>
      </p:sp>
      <p:sp>
        <p:nvSpPr>
          <p:cNvPr id="13" name="Freeform 45">
            <a:extLst>
              <a:ext uri="{FF2B5EF4-FFF2-40B4-BE49-F238E27FC236}">
                <a16:creationId xmlns:a16="http://schemas.microsoft.com/office/drawing/2014/main" id="{CFDB03F1-D9C1-4948-8D42-19CEBBF4BDCC}"/>
              </a:ext>
            </a:extLst>
          </p:cNvPr>
          <p:cNvSpPr>
            <a:spLocks noEditPoints="1"/>
          </p:cNvSpPr>
          <p:nvPr/>
        </p:nvSpPr>
        <p:spPr bwMode="auto">
          <a:xfrm>
            <a:off x="395536" y="2834934"/>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3884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內容版面配置區 4"/>
          <p:cNvSpPr>
            <a:spLocks noGrp="1"/>
          </p:cNvSpPr>
          <p:nvPr>
            <p:ph idx="1"/>
          </p:nvPr>
        </p:nvSpPr>
        <p:spPr>
          <a:xfrm>
            <a:off x="3467100" y="4532313"/>
            <a:ext cx="4737100" cy="582612"/>
          </a:xfrm>
        </p:spPr>
        <p:txBody>
          <a:bodyPr/>
          <a:lstStyle/>
          <a:p>
            <a:pPr marL="0" indent="0">
              <a:buFont typeface="Wingdings 2" panose="05020102010507070707" pitchFamily="18" charset="2"/>
              <a:buNone/>
            </a:pPr>
            <a:r>
              <a:rPr lang="zh-TW" altLang="en-US" b="1" smtClean="0">
                <a:solidFill>
                  <a:srgbClr val="C00000"/>
                </a:solidFill>
              </a:rPr>
              <a:t>國中小</a:t>
            </a:r>
          </a:p>
        </p:txBody>
      </p:sp>
      <p:sp>
        <p:nvSpPr>
          <p:cNvPr id="6" name="矩形 5">
            <a:extLst/>
          </p:cNvPr>
          <p:cNvSpPr/>
          <p:nvPr/>
        </p:nvSpPr>
        <p:spPr>
          <a:xfrm>
            <a:off x="430213" y="1125538"/>
            <a:ext cx="8208962" cy="71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演示版常规体" pitchFamily="50" charset="-122"/>
            </a:endParaRPr>
          </a:p>
        </p:txBody>
      </p:sp>
      <p:sp>
        <p:nvSpPr>
          <p:cNvPr id="7" name="矩形 6">
            <a:extLst/>
          </p:cNvPr>
          <p:cNvSpPr/>
          <p:nvPr/>
        </p:nvSpPr>
        <p:spPr>
          <a:xfrm>
            <a:off x="-541338" y="1125538"/>
            <a:ext cx="987426"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演示版常规体" pitchFamily="50" charset="-122"/>
            </a:endParaRPr>
          </a:p>
        </p:txBody>
      </p:sp>
      <p:sp>
        <p:nvSpPr>
          <p:cNvPr id="8" name="矩形 7">
            <a:extLst/>
          </p:cNvPr>
          <p:cNvSpPr/>
          <p:nvPr/>
        </p:nvSpPr>
        <p:spPr>
          <a:xfrm>
            <a:off x="166688" y="1655763"/>
            <a:ext cx="1406525" cy="190500"/>
          </a:xfrm>
          <a:prstGeom prst="rect">
            <a:avLst/>
          </a:prstGeom>
          <a:effectLst/>
        </p:spPr>
        <p:txBody>
          <a:bodyPr wrap="none">
            <a:spAutoFit/>
          </a:bodyPr>
          <a:lstStyle/>
          <a:p>
            <a:pPr>
              <a:defRPr/>
            </a:pPr>
            <a:r>
              <a:rPr lang="en-US" altLang="zh-CN" sz="640" dirty="0">
                <a:solidFill>
                  <a:schemeClr val="accent3"/>
                </a:solidFill>
                <a:ea typeface="造字工房悦黑演示版常规体" pitchFamily="50" charset="-122"/>
                <a:cs typeface="Arial" panose="020B0604020202020204" pitchFamily="34" charset="0"/>
              </a:rPr>
              <a:t>Please replace the written content</a:t>
            </a:r>
            <a:endParaRPr lang="zh-CN" altLang="en-US" sz="640" dirty="0">
              <a:solidFill>
                <a:schemeClr val="accent3"/>
              </a:solidFill>
              <a:ea typeface="造字工房悦黑演示版常规体" pitchFamily="50" charset="-122"/>
              <a:cs typeface="Arial" panose="020B0604020202020204" pitchFamily="34" charset="0"/>
            </a:endParaRPr>
          </a:p>
        </p:txBody>
      </p:sp>
      <p:sp>
        <p:nvSpPr>
          <p:cNvPr id="9" name="矩形 8">
            <a:extLst/>
          </p:cNvPr>
          <p:cNvSpPr/>
          <p:nvPr/>
        </p:nvSpPr>
        <p:spPr>
          <a:xfrm>
            <a:off x="2874963" y="927100"/>
            <a:ext cx="3449637" cy="419100"/>
          </a:xfrm>
          <a:prstGeom prst="rect">
            <a:avLst/>
          </a:prstGeom>
          <a:solidFill>
            <a:schemeClr val="tx1"/>
          </a:solidFill>
          <a:effectLst/>
        </p:spPr>
        <p:txBody>
          <a:bodyPr>
            <a:spAutoFit/>
          </a:bodyPr>
          <a:lstStyle/>
          <a:p>
            <a:pPr algn="ctr">
              <a:lnSpc>
                <a:spcPts val="2500"/>
              </a:lnSpc>
              <a:defRPr/>
            </a:pPr>
            <a:r>
              <a:rPr lang="zh-TW" altLang="en-US" sz="2800" dirty="0" smtClean="0">
                <a:solidFill>
                  <a:schemeClr val="bg1"/>
                </a:solidFill>
                <a:latin typeface="+mj-ea"/>
                <a:ea typeface="+mj-ea"/>
              </a:rPr>
              <a:t>運作</a:t>
            </a:r>
            <a:r>
              <a:rPr lang="zh-TW" altLang="en-US" sz="2800" dirty="0">
                <a:solidFill>
                  <a:schemeClr val="bg1"/>
                </a:solidFill>
                <a:latin typeface="+mj-ea"/>
                <a:ea typeface="+mj-ea"/>
              </a:rPr>
              <a:t>模式</a:t>
            </a:r>
            <a:endParaRPr lang="zh-CN" altLang="en-US" sz="1138" dirty="0">
              <a:solidFill>
                <a:schemeClr val="bg1"/>
              </a:solidFill>
              <a:latin typeface="+mj-ea"/>
              <a:ea typeface="+mj-ea"/>
            </a:endParaRPr>
          </a:p>
        </p:txBody>
      </p:sp>
      <p:sp>
        <p:nvSpPr>
          <p:cNvPr id="10" name="矩形 9">
            <a:extLst/>
          </p:cNvPr>
          <p:cNvSpPr/>
          <p:nvPr/>
        </p:nvSpPr>
        <p:spPr>
          <a:xfrm>
            <a:off x="0" y="260350"/>
            <a:ext cx="9144000" cy="646113"/>
          </a:xfrm>
          <a:prstGeom prst="rect">
            <a:avLst/>
          </a:prstGeom>
        </p:spPr>
        <p:txBody>
          <a:bodyPr>
            <a:spAutoFit/>
          </a:bodyPr>
          <a:lstStyle/>
          <a:p>
            <a:pPr algn="ctr">
              <a:defRPr/>
            </a:pPr>
            <a:r>
              <a:rPr lang="zh-TW" altLang="en-US" sz="3600" dirty="0">
                <a:latin typeface="+mj-ea"/>
                <a:ea typeface="+mj-ea"/>
              </a:rPr>
              <a:t>實施規範的重要內涵</a:t>
            </a:r>
          </a:p>
        </p:txBody>
      </p:sp>
      <p:sp>
        <p:nvSpPr>
          <p:cNvPr id="13" name="Freeform 5"/>
          <p:cNvSpPr>
            <a:spLocks/>
          </p:cNvSpPr>
          <p:nvPr/>
        </p:nvSpPr>
        <p:spPr bwMode="auto">
          <a:xfrm rot="-506552">
            <a:off x="3905250" y="1989138"/>
            <a:ext cx="2019300" cy="1919287"/>
          </a:xfrm>
          <a:custGeom>
            <a:avLst/>
            <a:gdLst>
              <a:gd name="T0" fmla="*/ 451 w 451"/>
              <a:gd name="T1" fmla="*/ 262 h 429"/>
              <a:gd name="T2" fmla="*/ 395 w 451"/>
              <a:gd name="T3" fmla="*/ 429 h 429"/>
              <a:gd name="T4" fmla="*/ 243 w 451"/>
              <a:gd name="T5" fmla="*/ 385 h 429"/>
              <a:gd name="T6" fmla="*/ 243 w 451"/>
              <a:gd name="T7" fmla="*/ 384 h 429"/>
              <a:gd name="T8" fmla="*/ 194 w 451"/>
              <a:gd name="T9" fmla="*/ 318 h 429"/>
              <a:gd name="T10" fmla="*/ 5 w 451"/>
              <a:gd name="T11" fmla="*/ 240 h 429"/>
              <a:gd name="T12" fmla="*/ 0 w 451"/>
              <a:gd name="T13" fmla="*/ 240 h 429"/>
              <a:gd name="T14" fmla="*/ 125 w 451"/>
              <a:gd name="T15" fmla="*/ 120 h 429"/>
              <a:gd name="T16" fmla="*/ 13 w 451"/>
              <a:gd name="T17" fmla="*/ 0 h 429"/>
              <a:gd name="T18" fmla="*/ 363 w 451"/>
              <a:gd name="T19" fmla="*/ 148 h 429"/>
              <a:gd name="T20" fmla="*/ 451 w 451"/>
              <a:gd name="T21" fmla="*/ 262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1"/>
              <a:gd name="T34" fmla="*/ 0 h 429"/>
              <a:gd name="T35" fmla="*/ 451 w 45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14" name="Freeform 6"/>
          <p:cNvSpPr>
            <a:spLocks/>
          </p:cNvSpPr>
          <p:nvPr/>
        </p:nvSpPr>
        <p:spPr bwMode="auto">
          <a:xfrm rot="357218">
            <a:off x="5078413" y="3290888"/>
            <a:ext cx="1225550" cy="2368550"/>
          </a:xfrm>
          <a:custGeom>
            <a:avLst/>
            <a:gdLst>
              <a:gd name="T0" fmla="*/ 220 w 274"/>
              <a:gd name="T1" fmla="*/ 0 h 529"/>
              <a:gd name="T2" fmla="*/ 274 w 274"/>
              <a:gd name="T3" fmla="*/ 231 h 529"/>
              <a:gd name="T4" fmla="*/ 202 w 274"/>
              <a:gd name="T5" fmla="*/ 494 h 529"/>
              <a:gd name="T6" fmla="*/ 32 w 274"/>
              <a:gd name="T7" fmla="*/ 529 h 529"/>
              <a:gd name="T8" fmla="*/ 0 w 274"/>
              <a:gd name="T9" fmla="*/ 362 h 529"/>
              <a:gd name="T10" fmla="*/ 34 w 274"/>
              <a:gd name="T11" fmla="*/ 231 h 529"/>
              <a:gd name="T12" fmla="*/ 12 w 274"/>
              <a:gd name="T13" fmla="*/ 123 h 529"/>
              <a:gd name="T14" fmla="*/ 166 w 274"/>
              <a:gd name="T15" fmla="*/ 166 h 529"/>
              <a:gd name="T16" fmla="*/ 220 w 274"/>
              <a:gd name="T17" fmla="*/ 0 h 5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529"/>
              <a:gd name="T29" fmla="*/ 274 w 274"/>
              <a:gd name="T30" fmla="*/ 529 h 5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15" name="Freeform 7"/>
          <p:cNvSpPr>
            <a:spLocks/>
          </p:cNvSpPr>
          <p:nvPr/>
        </p:nvSpPr>
        <p:spPr bwMode="auto">
          <a:xfrm rot="886031">
            <a:off x="3160713" y="4884738"/>
            <a:ext cx="2432050" cy="1611312"/>
          </a:xfrm>
          <a:custGeom>
            <a:avLst/>
            <a:gdLst>
              <a:gd name="T0" fmla="*/ 476 w 543"/>
              <a:gd name="T1" fmla="*/ 211 h 360"/>
              <a:gd name="T2" fmla="*/ 118 w 543"/>
              <a:gd name="T3" fmla="*/ 360 h 360"/>
              <a:gd name="T4" fmla="*/ 104 w 543"/>
              <a:gd name="T5" fmla="*/ 360 h 360"/>
              <a:gd name="T6" fmla="*/ 0 w 543"/>
              <a:gd name="T7" fmla="*/ 235 h 360"/>
              <a:gd name="T8" fmla="*/ 138 w 543"/>
              <a:gd name="T9" fmla="*/ 119 h 360"/>
              <a:gd name="T10" fmla="*/ 307 w 543"/>
              <a:gd name="T11" fmla="*/ 41 h 360"/>
              <a:gd name="T12" fmla="*/ 341 w 543"/>
              <a:gd name="T13" fmla="*/ 0 h 360"/>
              <a:gd name="T14" fmla="*/ 375 w 543"/>
              <a:gd name="T15" fmla="*/ 164 h 360"/>
              <a:gd name="T16" fmla="*/ 543 w 543"/>
              <a:gd name="T17" fmla="*/ 131 h 360"/>
              <a:gd name="T18" fmla="*/ 476 w 543"/>
              <a:gd name="T19" fmla="*/ 211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3"/>
              <a:gd name="T31" fmla="*/ 0 h 360"/>
              <a:gd name="T32" fmla="*/ 543 w 543"/>
              <a:gd name="T33" fmla="*/ 360 h 3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16" name="Freeform 8"/>
          <p:cNvSpPr>
            <a:spLocks/>
          </p:cNvSpPr>
          <p:nvPr/>
        </p:nvSpPr>
        <p:spPr bwMode="auto">
          <a:xfrm rot="-1061966">
            <a:off x="1757363" y="2409825"/>
            <a:ext cx="2457450" cy="1695450"/>
          </a:xfrm>
          <a:custGeom>
            <a:avLst/>
            <a:gdLst>
              <a:gd name="T0" fmla="*/ 88 w 549"/>
              <a:gd name="T1" fmla="*/ 148 h 379"/>
              <a:gd name="T2" fmla="*/ 436 w 549"/>
              <a:gd name="T3" fmla="*/ 0 h 379"/>
              <a:gd name="T4" fmla="*/ 549 w 549"/>
              <a:gd name="T5" fmla="*/ 119 h 379"/>
              <a:gd name="T6" fmla="*/ 426 w 549"/>
              <a:gd name="T7" fmla="*/ 241 h 379"/>
              <a:gd name="T8" fmla="*/ 258 w 549"/>
              <a:gd name="T9" fmla="*/ 318 h 379"/>
              <a:gd name="T10" fmla="*/ 212 w 549"/>
              <a:gd name="T11" fmla="*/ 379 h 379"/>
              <a:gd name="T12" fmla="*/ 178 w 549"/>
              <a:gd name="T13" fmla="*/ 221 h 379"/>
              <a:gd name="T14" fmla="*/ 0 w 549"/>
              <a:gd name="T15" fmla="*/ 264 h 379"/>
              <a:gd name="T16" fmla="*/ 88 w 549"/>
              <a:gd name="T17" fmla="*/ 148 h 3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9"/>
              <a:gd name="T28" fmla="*/ 0 h 379"/>
              <a:gd name="T29" fmla="*/ 549 w 549"/>
              <a:gd name="T30" fmla="*/ 379 h 3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18" name="Freeform 10"/>
          <p:cNvSpPr>
            <a:spLocks/>
          </p:cNvSpPr>
          <p:nvPr/>
        </p:nvSpPr>
        <p:spPr bwMode="auto">
          <a:xfrm rot="-1816794">
            <a:off x="2163763" y="3821113"/>
            <a:ext cx="1249362" cy="2365375"/>
          </a:xfrm>
          <a:custGeom>
            <a:avLst/>
            <a:gdLst>
              <a:gd name="T0" fmla="*/ 53 w 279"/>
              <a:gd name="T1" fmla="*/ 43 h 529"/>
              <a:gd name="T2" fmla="*/ 229 w 279"/>
              <a:gd name="T3" fmla="*/ 0 h 529"/>
              <a:gd name="T4" fmla="*/ 264 w 279"/>
              <a:gd name="T5" fmla="*/ 162 h 529"/>
              <a:gd name="T6" fmla="*/ 240 w 279"/>
              <a:gd name="T7" fmla="*/ 273 h 529"/>
              <a:gd name="T8" fmla="*/ 279 w 279"/>
              <a:gd name="T9" fmla="*/ 413 h 529"/>
              <a:gd name="T10" fmla="*/ 115 w 279"/>
              <a:gd name="T11" fmla="*/ 374 h 529"/>
              <a:gd name="T12" fmla="*/ 115 w 279"/>
              <a:gd name="T13" fmla="*/ 374 h 529"/>
              <a:gd name="T14" fmla="*/ 68 w 279"/>
              <a:gd name="T15" fmla="*/ 529 h 529"/>
              <a:gd name="T16" fmla="*/ 0 w 279"/>
              <a:gd name="T17" fmla="*/ 273 h 529"/>
              <a:gd name="T18" fmla="*/ 53 w 279"/>
              <a:gd name="T19" fmla="*/ 43 h 5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9"/>
              <a:gd name="T31" fmla="*/ 0 h 529"/>
              <a:gd name="T32" fmla="*/ 279 w 279"/>
              <a:gd name="T33" fmla="*/ 529 h 5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grpSp>
        <p:nvGrpSpPr>
          <p:cNvPr id="2" name="Group 59"/>
          <p:cNvGrpSpPr>
            <a:grpSpLocks/>
          </p:cNvGrpSpPr>
          <p:nvPr/>
        </p:nvGrpSpPr>
        <p:grpSpPr bwMode="auto">
          <a:xfrm>
            <a:off x="5649913" y="5661025"/>
            <a:ext cx="3035300" cy="1139825"/>
            <a:chOff x="7154104" y="3206176"/>
            <a:chExt cx="2276195" cy="854394"/>
          </a:xfrm>
        </p:grpSpPr>
        <p:sp>
          <p:nvSpPr>
            <p:cNvPr id="20" name="TextBox 11">
              <a:extLst/>
            </p:cNvPr>
            <p:cNvSpPr txBox="1"/>
            <p:nvPr/>
          </p:nvSpPr>
          <p:spPr>
            <a:xfrm>
              <a:off x="7154104" y="3598864"/>
              <a:ext cx="2276195" cy="461706"/>
            </a:xfrm>
            <a:prstGeom prst="rect">
              <a:avLst/>
            </a:prstGeom>
            <a:noFill/>
          </p:spPr>
          <p:txBody>
            <a:bodyPr lIns="0" tIns="0" rIns="0" bIns="0">
              <a:spAutoFit/>
            </a:bodyPr>
            <a:lstStyle/>
            <a:p>
              <a:pPr defTabSz="1219170">
                <a:spcBef>
                  <a:spcPct val="20000"/>
                </a:spcBef>
                <a:defRPr/>
              </a:pPr>
              <a:r>
                <a:rPr lang="zh-TW" altLang="en-US" sz="2000" dirty="0"/>
                <a:t>執行教學並定期檢討 </a:t>
              </a:r>
              <a:r>
                <a:rPr lang="en-US" altLang="zh-TW" sz="2000" dirty="0"/>
                <a:t>IEP </a:t>
              </a:r>
              <a:r>
                <a:rPr lang="zh-TW" altLang="en-US" sz="2000" dirty="0"/>
                <a:t>或 </a:t>
              </a:r>
              <a:r>
                <a:rPr lang="en-US" altLang="zh-TW" sz="2000" dirty="0"/>
                <a:t>IGP </a:t>
              </a:r>
              <a:r>
                <a:rPr lang="zh-TW" altLang="en-US" sz="2000" dirty="0"/>
                <a:t>之執行成效</a:t>
              </a:r>
              <a:endParaRPr lang="en-US" sz="2000" dirty="0">
                <a:solidFill>
                  <a:schemeClr val="tx1">
                    <a:lumMod val="65000"/>
                    <a:lumOff val="35000"/>
                  </a:schemeClr>
                </a:solidFill>
              </a:endParaRPr>
            </a:p>
          </p:txBody>
        </p:sp>
        <p:sp>
          <p:nvSpPr>
            <p:cNvPr id="21" name="Rectangle 12">
              <a:extLst/>
            </p:cNvPr>
            <p:cNvSpPr/>
            <p:nvPr/>
          </p:nvSpPr>
          <p:spPr>
            <a:xfrm>
              <a:off x="7208107" y="3206176"/>
              <a:ext cx="1605523" cy="322986"/>
            </a:xfrm>
            <a:prstGeom prst="rect">
              <a:avLst/>
            </a:prstGeom>
          </p:spPr>
          <p:txBody>
            <a:bodyPr wrap="square" lIns="0" tIns="0" rIns="0" bIns="0">
              <a:spAutoFit/>
            </a:bodyPr>
            <a:lstStyle/>
            <a:p>
              <a:pPr>
                <a:defRPr/>
              </a:pPr>
              <a:r>
                <a:rPr lang="zh-TW" altLang="en-US" sz="2800" b="1" dirty="0">
                  <a:solidFill>
                    <a:srgbClr val="7030A0"/>
                  </a:solidFill>
                  <a:latin typeface="+mj-ea"/>
                  <a:ea typeface="+mj-ea"/>
                </a:rPr>
                <a:t>執行與檢討</a:t>
              </a:r>
              <a:endParaRPr lang="en-US" sz="2800" b="1" dirty="0">
                <a:solidFill>
                  <a:srgbClr val="7030A0"/>
                </a:solidFill>
                <a:latin typeface="+mj-ea"/>
                <a:ea typeface="+mj-ea"/>
              </a:endParaRPr>
            </a:p>
          </p:txBody>
        </p:sp>
      </p:grpSp>
      <p:grpSp>
        <p:nvGrpSpPr>
          <p:cNvPr id="3" name="Group 58"/>
          <p:cNvGrpSpPr>
            <a:grpSpLocks/>
          </p:cNvGrpSpPr>
          <p:nvPr/>
        </p:nvGrpSpPr>
        <p:grpSpPr bwMode="auto">
          <a:xfrm>
            <a:off x="5595938" y="1336675"/>
            <a:ext cx="2266950" cy="1444625"/>
            <a:chOff x="7174424" y="1352593"/>
            <a:chExt cx="1700290" cy="1083835"/>
          </a:xfrm>
        </p:grpSpPr>
        <p:sp>
          <p:nvSpPr>
            <p:cNvPr id="23" name="TextBox 14">
              <a:extLst/>
            </p:cNvPr>
            <p:cNvSpPr txBox="1"/>
            <p:nvPr/>
          </p:nvSpPr>
          <p:spPr>
            <a:xfrm>
              <a:off x="7174424" y="1744441"/>
              <a:ext cx="1591938" cy="691987"/>
            </a:xfrm>
            <a:prstGeom prst="rect">
              <a:avLst/>
            </a:prstGeom>
            <a:noFill/>
          </p:spPr>
          <p:txBody>
            <a:bodyPr lIns="0" tIns="0" rIns="0" bIns="0">
              <a:spAutoFit/>
            </a:bodyPr>
            <a:lstStyle/>
            <a:p>
              <a:pPr algn="ctr" defTabSz="1219170">
                <a:spcBef>
                  <a:spcPct val="20000"/>
                </a:spcBef>
                <a:defRPr/>
              </a:pPr>
              <a:r>
                <a:rPr lang="zh-TW" altLang="en-US" sz="2000" dirty="0"/>
                <a:t>特推會審議全校特教生整體課程規劃及相關服務需求 </a:t>
              </a:r>
              <a:endParaRPr lang="en-US" sz="2000" dirty="0">
                <a:solidFill>
                  <a:schemeClr val="tx1">
                    <a:lumMod val="65000"/>
                    <a:lumOff val="35000"/>
                  </a:schemeClr>
                </a:solidFill>
              </a:endParaRPr>
            </a:p>
          </p:txBody>
        </p:sp>
        <p:sp>
          <p:nvSpPr>
            <p:cNvPr id="24" name="Rectangle 15">
              <a:extLst/>
            </p:cNvPr>
            <p:cNvSpPr/>
            <p:nvPr/>
          </p:nvSpPr>
          <p:spPr>
            <a:xfrm>
              <a:off x="7174424" y="1352593"/>
              <a:ext cx="1700290" cy="322769"/>
            </a:xfrm>
            <a:prstGeom prst="rect">
              <a:avLst/>
            </a:prstGeom>
          </p:spPr>
          <p:txBody>
            <a:bodyPr lIns="0" tIns="0" rIns="0" bIns="0">
              <a:spAutoFit/>
            </a:bodyPr>
            <a:lstStyle/>
            <a:p>
              <a:pPr algn="ctr">
                <a:defRPr/>
              </a:pPr>
              <a:r>
                <a:rPr lang="zh-TW" altLang="en-US" sz="2800" b="1" dirty="0">
                  <a:solidFill>
                    <a:srgbClr val="00B050"/>
                  </a:solidFill>
                  <a:latin typeface="+mn-ea"/>
                  <a:ea typeface="+mn-ea"/>
                </a:rPr>
                <a:t>特推會審議</a:t>
              </a:r>
              <a:endParaRPr lang="en-US" sz="2800" b="1" dirty="0">
                <a:solidFill>
                  <a:srgbClr val="00B050"/>
                </a:solidFill>
                <a:latin typeface="+mn-ea"/>
                <a:ea typeface="+mn-ea"/>
              </a:endParaRPr>
            </a:p>
          </p:txBody>
        </p:sp>
      </p:grpSp>
      <p:grpSp>
        <p:nvGrpSpPr>
          <p:cNvPr id="4" name="Group 56"/>
          <p:cNvGrpSpPr>
            <a:grpSpLocks/>
          </p:cNvGrpSpPr>
          <p:nvPr/>
        </p:nvGrpSpPr>
        <p:grpSpPr bwMode="auto">
          <a:xfrm>
            <a:off x="142875" y="1577975"/>
            <a:ext cx="2232025" cy="1409700"/>
            <a:chOff x="166689" y="1363501"/>
            <a:chExt cx="1812997" cy="1057969"/>
          </a:xfrm>
        </p:grpSpPr>
        <p:sp>
          <p:nvSpPr>
            <p:cNvPr id="26" name="TextBox 17">
              <a:extLst/>
            </p:cNvPr>
            <p:cNvSpPr txBox="1"/>
            <p:nvPr/>
          </p:nvSpPr>
          <p:spPr>
            <a:xfrm>
              <a:off x="166689" y="1729263"/>
              <a:ext cx="1812997" cy="692207"/>
            </a:xfrm>
            <a:prstGeom prst="rect">
              <a:avLst/>
            </a:prstGeom>
            <a:noFill/>
          </p:spPr>
          <p:txBody>
            <a:bodyPr lIns="0" tIns="0" rIns="0" bIns="0">
              <a:spAutoFit/>
            </a:bodyPr>
            <a:lstStyle/>
            <a:p>
              <a:pPr algn="ctr" defTabSz="1219170">
                <a:spcBef>
                  <a:spcPct val="20000"/>
                </a:spcBef>
                <a:defRPr/>
              </a:pPr>
              <a:r>
                <a:rPr lang="zh-TW" altLang="en-US" sz="2000" dirty="0"/>
                <a:t>召開 </a:t>
              </a:r>
              <a:r>
                <a:rPr lang="en-US" altLang="zh-TW" sz="2000" dirty="0"/>
                <a:t>IEP </a:t>
              </a:r>
              <a:r>
                <a:rPr lang="zh-TW" altLang="en-US" sz="2000" dirty="0"/>
                <a:t>或 </a:t>
              </a:r>
              <a:r>
                <a:rPr lang="en-US" altLang="zh-TW" sz="2000" dirty="0"/>
                <a:t>IGP </a:t>
              </a:r>
              <a:r>
                <a:rPr lang="zh-TW" altLang="en-US" sz="2000" dirty="0"/>
                <a:t>會議，決定學生之課程與相關服務需求</a:t>
              </a:r>
              <a:endParaRPr lang="en-US" sz="2000" dirty="0">
                <a:solidFill>
                  <a:schemeClr val="tx1">
                    <a:lumMod val="65000"/>
                    <a:lumOff val="35000"/>
                  </a:schemeClr>
                </a:solidFill>
              </a:endParaRPr>
            </a:p>
          </p:txBody>
        </p:sp>
        <p:sp>
          <p:nvSpPr>
            <p:cNvPr id="27" name="Rectangle 18">
              <a:extLst/>
            </p:cNvPr>
            <p:cNvSpPr/>
            <p:nvPr/>
          </p:nvSpPr>
          <p:spPr>
            <a:xfrm>
              <a:off x="490347" y="1363501"/>
              <a:ext cx="1165682" cy="322872"/>
            </a:xfrm>
            <a:prstGeom prst="rect">
              <a:avLst/>
            </a:prstGeom>
          </p:spPr>
          <p:txBody>
            <a:bodyPr wrap="none" lIns="0" tIns="0" rIns="0" bIns="0">
              <a:spAutoFit/>
            </a:bodyPr>
            <a:lstStyle/>
            <a:p>
              <a:pPr algn="ctr">
                <a:defRPr/>
              </a:pPr>
              <a:r>
                <a:rPr lang="zh-TW" altLang="en-US" sz="2800" b="1" dirty="0">
                  <a:solidFill>
                    <a:schemeClr val="accent2"/>
                  </a:solidFill>
                  <a:latin typeface="+mj-ea"/>
                  <a:ea typeface="+mj-ea"/>
                </a:rPr>
                <a:t>召開會議</a:t>
              </a:r>
              <a:endParaRPr lang="en-US" sz="2800" b="1" dirty="0">
                <a:solidFill>
                  <a:schemeClr val="accent2"/>
                </a:solidFill>
                <a:latin typeface="+mj-ea"/>
                <a:ea typeface="+mj-ea"/>
              </a:endParaRPr>
            </a:p>
          </p:txBody>
        </p:sp>
      </p:grpSp>
      <p:sp>
        <p:nvSpPr>
          <p:cNvPr id="31" name="Text Placeholder 3">
            <a:extLst/>
          </p:cNvPr>
          <p:cNvSpPr txBox="1">
            <a:spLocks/>
          </p:cNvSpPr>
          <p:nvPr/>
        </p:nvSpPr>
        <p:spPr>
          <a:xfrm>
            <a:off x="3328988" y="2497138"/>
            <a:ext cx="377825" cy="4111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32" name="Text Placeholder 3">
            <a:extLst/>
          </p:cNvPr>
          <p:cNvSpPr txBox="1">
            <a:spLocks/>
          </p:cNvSpPr>
          <p:nvPr/>
        </p:nvSpPr>
        <p:spPr>
          <a:xfrm>
            <a:off x="5326063" y="3124200"/>
            <a:ext cx="379412" cy="4095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33" name="Text Placeholder 3">
            <a:extLst/>
          </p:cNvPr>
          <p:cNvSpPr txBox="1">
            <a:spLocks/>
          </p:cNvSpPr>
          <p:nvPr/>
        </p:nvSpPr>
        <p:spPr>
          <a:xfrm>
            <a:off x="5399088" y="5089525"/>
            <a:ext cx="377825" cy="41116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34" name="Text Placeholder 3">
            <a:extLst/>
          </p:cNvPr>
          <p:cNvSpPr txBox="1">
            <a:spLocks/>
          </p:cNvSpPr>
          <p:nvPr/>
        </p:nvSpPr>
        <p:spPr>
          <a:xfrm>
            <a:off x="2247900" y="4081463"/>
            <a:ext cx="379413" cy="41116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35" name="Text Placeholder 3">
            <a:extLst/>
          </p:cNvPr>
          <p:cNvSpPr txBox="1">
            <a:spLocks/>
          </p:cNvSpPr>
          <p:nvPr/>
        </p:nvSpPr>
        <p:spPr>
          <a:xfrm>
            <a:off x="3454400" y="5715000"/>
            <a:ext cx="377825" cy="40957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05</a:t>
            </a:r>
          </a:p>
        </p:txBody>
      </p:sp>
      <p:sp>
        <p:nvSpPr>
          <p:cNvPr id="37" name="Freeform 122"/>
          <p:cNvSpPr>
            <a:spLocks noEditPoints="1"/>
          </p:cNvSpPr>
          <p:nvPr/>
        </p:nvSpPr>
        <p:spPr bwMode="auto">
          <a:xfrm>
            <a:off x="2333625" y="4786313"/>
            <a:ext cx="585788" cy="458787"/>
          </a:xfrm>
          <a:custGeom>
            <a:avLst/>
            <a:gdLst>
              <a:gd name="T0" fmla="*/ 57 w 73"/>
              <a:gd name="T1" fmla="*/ 37 h 57"/>
              <a:gd name="T2" fmla="*/ 38 w 73"/>
              <a:gd name="T3" fmla="*/ 56 h 57"/>
              <a:gd name="T4" fmla="*/ 34 w 73"/>
              <a:gd name="T5" fmla="*/ 57 h 57"/>
              <a:gd name="T6" fmla="*/ 31 w 73"/>
              <a:gd name="T7" fmla="*/ 56 h 57"/>
              <a:gd name="T8" fmla="*/ 4 w 73"/>
              <a:gd name="T9" fmla="*/ 28 h 57"/>
              <a:gd name="T10" fmla="*/ 0 w 73"/>
              <a:gd name="T11" fmla="*/ 20 h 57"/>
              <a:gd name="T12" fmla="*/ 0 w 73"/>
              <a:gd name="T13" fmla="*/ 4 h 57"/>
              <a:gd name="T14" fmla="*/ 5 w 73"/>
              <a:gd name="T15" fmla="*/ 0 h 57"/>
              <a:gd name="T16" fmla="*/ 21 w 73"/>
              <a:gd name="T17" fmla="*/ 0 h 57"/>
              <a:gd name="T18" fmla="*/ 29 w 73"/>
              <a:gd name="T19" fmla="*/ 3 h 57"/>
              <a:gd name="T20" fmla="*/ 57 w 73"/>
              <a:gd name="T21" fmla="*/ 30 h 57"/>
              <a:gd name="T22" fmla="*/ 58 w 73"/>
              <a:gd name="T23" fmla="*/ 34 h 57"/>
              <a:gd name="T24" fmla="*/ 57 w 73"/>
              <a:gd name="T25" fmla="*/ 37 h 57"/>
              <a:gd name="T26" fmla="*/ 13 w 73"/>
              <a:gd name="T27" fmla="*/ 7 h 57"/>
              <a:gd name="T28" fmla="*/ 8 w 73"/>
              <a:gd name="T29" fmla="*/ 12 h 57"/>
              <a:gd name="T30" fmla="*/ 13 w 73"/>
              <a:gd name="T31" fmla="*/ 17 h 57"/>
              <a:gd name="T32" fmla="*/ 17 w 73"/>
              <a:gd name="T33" fmla="*/ 12 h 57"/>
              <a:gd name="T34" fmla="*/ 13 w 73"/>
              <a:gd name="T35" fmla="*/ 7 h 57"/>
              <a:gd name="T36" fmla="*/ 71 w 73"/>
              <a:gd name="T37" fmla="*/ 37 h 57"/>
              <a:gd name="T38" fmla="*/ 52 w 73"/>
              <a:gd name="T39" fmla="*/ 56 h 57"/>
              <a:gd name="T40" fmla="*/ 49 w 73"/>
              <a:gd name="T41" fmla="*/ 57 h 57"/>
              <a:gd name="T42" fmla="*/ 45 w 73"/>
              <a:gd name="T43" fmla="*/ 55 h 57"/>
              <a:gd name="T44" fmla="*/ 63 w 73"/>
              <a:gd name="T45" fmla="*/ 37 h 57"/>
              <a:gd name="T46" fmla="*/ 64 w 73"/>
              <a:gd name="T47" fmla="*/ 34 h 57"/>
              <a:gd name="T48" fmla="*/ 63 w 73"/>
              <a:gd name="T49" fmla="*/ 30 h 57"/>
              <a:gd name="T50" fmla="*/ 35 w 73"/>
              <a:gd name="T51" fmla="*/ 3 h 57"/>
              <a:gd name="T52" fmla="*/ 27 w 73"/>
              <a:gd name="T53" fmla="*/ 0 h 57"/>
              <a:gd name="T54" fmla="*/ 36 w 73"/>
              <a:gd name="T55" fmla="*/ 0 h 57"/>
              <a:gd name="T56" fmla="*/ 44 w 73"/>
              <a:gd name="T57" fmla="*/ 3 h 57"/>
              <a:gd name="T58" fmla="*/ 71 w 73"/>
              <a:gd name="T59" fmla="*/ 30 h 57"/>
              <a:gd name="T60" fmla="*/ 73 w 73"/>
              <a:gd name="T61" fmla="*/ 34 h 57"/>
              <a:gd name="T62" fmla="*/ 71 w 73"/>
              <a:gd name="T63" fmla="*/ 37 h 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
              <a:gd name="T97" fmla="*/ 0 h 57"/>
              <a:gd name="T98" fmla="*/ 73 w 73"/>
              <a:gd name="T99" fmla="*/ 57 h 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38" name="Freeform 166"/>
          <p:cNvSpPr>
            <a:spLocks noEditPoints="1"/>
          </p:cNvSpPr>
          <p:nvPr/>
        </p:nvSpPr>
        <p:spPr bwMode="auto">
          <a:xfrm>
            <a:off x="2754313" y="2833688"/>
            <a:ext cx="503237" cy="506412"/>
          </a:xfrm>
          <a:custGeom>
            <a:avLst/>
            <a:gdLst>
              <a:gd name="T0" fmla="*/ 1 w 63"/>
              <a:gd name="T1" fmla="*/ 42 h 63"/>
              <a:gd name="T2" fmla="*/ 1 w 63"/>
              <a:gd name="T3" fmla="*/ 40 h 63"/>
              <a:gd name="T4" fmla="*/ 14 w 63"/>
              <a:gd name="T5" fmla="*/ 41 h 63"/>
              <a:gd name="T6" fmla="*/ 30 w 63"/>
              <a:gd name="T7" fmla="*/ 19 h 63"/>
              <a:gd name="T8" fmla="*/ 17 w 63"/>
              <a:gd name="T9" fmla="*/ 8 h 63"/>
              <a:gd name="T10" fmla="*/ 9 w 63"/>
              <a:gd name="T11" fmla="*/ 14 h 63"/>
              <a:gd name="T12" fmla="*/ 9 w 63"/>
              <a:gd name="T13" fmla="*/ 19 h 63"/>
              <a:gd name="T14" fmla="*/ 18 w 63"/>
              <a:gd name="T15" fmla="*/ 39 h 63"/>
              <a:gd name="T16" fmla="*/ 4 w 63"/>
              <a:gd name="T17" fmla="*/ 24 h 63"/>
              <a:gd name="T18" fmla="*/ 4 w 63"/>
              <a:gd name="T19" fmla="*/ 9 h 63"/>
              <a:gd name="T20" fmla="*/ 17 w 63"/>
              <a:gd name="T21" fmla="*/ 0 h 63"/>
              <a:gd name="T22" fmla="*/ 37 w 63"/>
              <a:gd name="T23" fmla="*/ 16 h 63"/>
              <a:gd name="T24" fmla="*/ 30 w 63"/>
              <a:gd name="T25" fmla="*/ 19 h 63"/>
              <a:gd name="T26" fmla="*/ 6 w 63"/>
              <a:gd name="T27" fmla="*/ 58 h 63"/>
              <a:gd name="T28" fmla="*/ 5 w 63"/>
              <a:gd name="T29" fmla="*/ 56 h 63"/>
              <a:gd name="T30" fmla="*/ 16 w 63"/>
              <a:gd name="T31" fmla="*/ 46 h 63"/>
              <a:gd name="T32" fmla="*/ 7 w 63"/>
              <a:gd name="T33" fmla="*/ 58 h 63"/>
              <a:gd name="T34" fmla="*/ 22 w 63"/>
              <a:gd name="T35" fmla="*/ 63 h 63"/>
              <a:gd name="T36" fmla="*/ 20 w 63"/>
              <a:gd name="T37" fmla="*/ 49 h 63"/>
              <a:gd name="T38" fmla="*/ 23 w 63"/>
              <a:gd name="T39" fmla="*/ 49 h 63"/>
              <a:gd name="T40" fmla="*/ 59 w 63"/>
              <a:gd name="T41" fmla="*/ 54 h 63"/>
              <a:gd name="T42" fmla="*/ 46 w 63"/>
              <a:gd name="T43" fmla="*/ 62 h 63"/>
              <a:gd name="T44" fmla="*/ 25 w 63"/>
              <a:gd name="T45" fmla="*/ 46 h 63"/>
              <a:gd name="T46" fmla="*/ 33 w 63"/>
              <a:gd name="T47" fmla="*/ 43 h 63"/>
              <a:gd name="T48" fmla="*/ 48 w 63"/>
              <a:gd name="T49" fmla="*/ 54 h 63"/>
              <a:gd name="T50" fmla="*/ 55 w 63"/>
              <a:gd name="T51" fmla="*/ 46 h 63"/>
              <a:gd name="T52" fmla="*/ 44 w 63"/>
              <a:gd name="T53" fmla="*/ 33 h 63"/>
              <a:gd name="T54" fmla="*/ 46 w 63"/>
              <a:gd name="T55" fmla="*/ 25 h 63"/>
              <a:gd name="T56" fmla="*/ 62 w 63"/>
              <a:gd name="T57" fmla="*/ 46 h 63"/>
              <a:gd name="T58" fmla="*/ 42 w 63"/>
              <a:gd name="T59" fmla="*/ 13 h 63"/>
              <a:gd name="T60" fmla="*/ 40 w 63"/>
              <a:gd name="T61" fmla="*/ 13 h 63"/>
              <a:gd name="T62" fmla="*/ 41 w 63"/>
              <a:gd name="T63" fmla="*/ 0 h 63"/>
              <a:gd name="T64" fmla="*/ 42 w 63"/>
              <a:gd name="T65" fmla="*/ 13 h 63"/>
              <a:gd name="T66" fmla="*/ 47 w 63"/>
              <a:gd name="T67" fmla="*/ 17 h 63"/>
              <a:gd name="T68" fmla="*/ 46 w 63"/>
              <a:gd name="T69" fmla="*/ 15 h 63"/>
              <a:gd name="T70" fmla="*/ 58 w 63"/>
              <a:gd name="T71" fmla="*/ 5 h 63"/>
              <a:gd name="T72" fmla="*/ 48 w 63"/>
              <a:gd name="T73" fmla="*/ 16 h 63"/>
              <a:gd name="T74" fmla="*/ 50 w 63"/>
              <a:gd name="T75" fmla="*/ 23 h 63"/>
              <a:gd name="T76" fmla="*/ 50 w 63"/>
              <a:gd name="T77" fmla="*/ 20 h 63"/>
              <a:gd name="T78" fmla="*/ 63 w 63"/>
              <a:gd name="T79" fmla="*/ 22 h 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
              <a:gd name="T121" fmla="*/ 0 h 63"/>
              <a:gd name="T122" fmla="*/ 63 w 63"/>
              <a:gd name="T123" fmla="*/ 63 h 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39" name="Freeform 40"/>
          <p:cNvSpPr>
            <a:spLocks noEditPoints="1"/>
          </p:cNvSpPr>
          <p:nvPr/>
        </p:nvSpPr>
        <p:spPr bwMode="auto">
          <a:xfrm>
            <a:off x="4794250" y="2619375"/>
            <a:ext cx="479425" cy="482600"/>
          </a:xfrm>
          <a:custGeom>
            <a:avLst/>
            <a:gdLst>
              <a:gd name="T0" fmla="*/ 63 w 63"/>
              <a:gd name="T1" fmla="*/ 43 h 63"/>
              <a:gd name="T2" fmla="*/ 60 w 63"/>
              <a:gd name="T3" fmla="*/ 48 h 63"/>
              <a:gd name="T4" fmla="*/ 34 w 63"/>
              <a:gd name="T5" fmla="*/ 62 h 63"/>
              <a:gd name="T6" fmla="*/ 31 w 63"/>
              <a:gd name="T7" fmla="*/ 63 h 63"/>
              <a:gd name="T8" fmla="*/ 29 w 63"/>
              <a:gd name="T9" fmla="*/ 62 h 63"/>
              <a:gd name="T10" fmla="*/ 2 w 63"/>
              <a:gd name="T11" fmla="*/ 48 h 63"/>
              <a:gd name="T12" fmla="*/ 0 w 63"/>
              <a:gd name="T13" fmla="*/ 43 h 63"/>
              <a:gd name="T14" fmla="*/ 0 w 63"/>
              <a:gd name="T15" fmla="*/ 14 h 63"/>
              <a:gd name="T16" fmla="*/ 3 w 63"/>
              <a:gd name="T17" fmla="*/ 10 h 63"/>
              <a:gd name="T18" fmla="*/ 30 w 63"/>
              <a:gd name="T19" fmla="*/ 0 h 63"/>
              <a:gd name="T20" fmla="*/ 31 w 63"/>
              <a:gd name="T21" fmla="*/ 0 h 63"/>
              <a:gd name="T22" fmla="*/ 33 w 63"/>
              <a:gd name="T23" fmla="*/ 0 h 63"/>
              <a:gd name="T24" fmla="*/ 60 w 63"/>
              <a:gd name="T25" fmla="*/ 10 h 63"/>
              <a:gd name="T26" fmla="*/ 63 w 63"/>
              <a:gd name="T27" fmla="*/ 14 h 63"/>
              <a:gd name="T28" fmla="*/ 63 w 63"/>
              <a:gd name="T29" fmla="*/ 43 h 63"/>
              <a:gd name="T30" fmla="*/ 58 w 63"/>
              <a:gd name="T31" fmla="*/ 14 h 63"/>
              <a:gd name="T32" fmla="*/ 31 w 63"/>
              <a:gd name="T33" fmla="*/ 4 h 63"/>
              <a:gd name="T34" fmla="*/ 5 w 63"/>
              <a:gd name="T35" fmla="*/ 14 h 63"/>
              <a:gd name="T36" fmla="*/ 31 w 63"/>
              <a:gd name="T37" fmla="*/ 24 h 63"/>
              <a:gd name="T38" fmla="*/ 58 w 63"/>
              <a:gd name="T39" fmla="*/ 14 h 63"/>
              <a:gd name="T40" fmla="*/ 58 w 63"/>
              <a:gd name="T41" fmla="*/ 43 h 63"/>
              <a:gd name="T42" fmla="*/ 58 w 63"/>
              <a:gd name="T43" fmla="*/ 19 h 63"/>
              <a:gd name="T44" fmla="*/ 34 w 63"/>
              <a:gd name="T45" fmla="*/ 28 h 63"/>
              <a:gd name="T46" fmla="*/ 34 w 63"/>
              <a:gd name="T47" fmla="*/ 57 h 63"/>
              <a:gd name="T48" fmla="*/ 58 w 63"/>
              <a:gd name="T49" fmla="*/ 43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63"/>
              <a:gd name="T77" fmla="*/ 63 w 63"/>
              <a:gd name="T78" fmla="*/ 63 h 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40" name="Freeform 145"/>
          <p:cNvSpPr>
            <a:spLocks/>
          </p:cNvSpPr>
          <p:nvPr/>
        </p:nvSpPr>
        <p:spPr bwMode="auto">
          <a:xfrm>
            <a:off x="5487988" y="4313238"/>
            <a:ext cx="504825" cy="436562"/>
          </a:xfrm>
          <a:custGeom>
            <a:avLst/>
            <a:gdLst>
              <a:gd name="T0" fmla="*/ 64 w 64"/>
              <a:gd name="T1" fmla="*/ 51 h 55"/>
              <a:gd name="T2" fmla="*/ 60 w 64"/>
              <a:gd name="T3" fmla="*/ 55 h 55"/>
              <a:gd name="T4" fmla="*/ 49 w 64"/>
              <a:gd name="T5" fmla="*/ 55 h 55"/>
              <a:gd name="T6" fmla="*/ 45 w 64"/>
              <a:gd name="T7" fmla="*/ 51 h 55"/>
              <a:gd name="T8" fmla="*/ 45 w 64"/>
              <a:gd name="T9" fmla="*/ 40 h 55"/>
              <a:gd name="T10" fmla="*/ 49 w 64"/>
              <a:gd name="T11" fmla="*/ 36 h 55"/>
              <a:gd name="T12" fmla="*/ 52 w 64"/>
              <a:gd name="T13" fmla="*/ 36 h 55"/>
              <a:gd name="T14" fmla="*/ 52 w 64"/>
              <a:gd name="T15" fmla="*/ 30 h 55"/>
              <a:gd name="T16" fmla="*/ 34 w 64"/>
              <a:gd name="T17" fmla="*/ 30 h 55"/>
              <a:gd name="T18" fmla="*/ 34 w 64"/>
              <a:gd name="T19" fmla="*/ 36 h 55"/>
              <a:gd name="T20" fmla="*/ 37 w 64"/>
              <a:gd name="T21" fmla="*/ 36 h 55"/>
              <a:gd name="T22" fmla="*/ 41 w 64"/>
              <a:gd name="T23" fmla="*/ 40 h 55"/>
              <a:gd name="T24" fmla="*/ 41 w 64"/>
              <a:gd name="T25" fmla="*/ 51 h 55"/>
              <a:gd name="T26" fmla="*/ 37 w 64"/>
              <a:gd name="T27" fmla="*/ 55 h 55"/>
              <a:gd name="T28" fmla="*/ 26 w 64"/>
              <a:gd name="T29" fmla="*/ 55 h 55"/>
              <a:gd name="T30" fmla="*/ 23 w 64"/>
              <a:gd name="T31" fmla="*/ 51 h 55"/>
              <a:gd name="T32" fmla="*/ 23 w 64"/>
              <a:gd name="T33" fmla="*/ 40 h 55"/>
              <a:gd name="T34" fmla="*/ 26 w 64"/>
              <a:gd name="T35" fmla="*/ 36 h 55"/>
              <a:gd name="T36" fmla="*/ 29 w 64"/>
              <a:gd name="T37" fmla="*/ 36 h 55"/>
              <a:gd name="T38" fmla="*/ 29 w 64"/>
              <a:gd name="T39" fmla="*/ 30 h 55"/>
              <a:gd name="T40" fmla="*/ 11 w 64"/>
              <a:gd name="T41" fmla="*/ 30 h 55"/>
              <a:gd name="T42" fmla="*/ 11 w 64"/>
              <a:gd name="T43" fmla="*/ 36 h 55"/>
              <a:gd name="T44" fmla="*/ 15 w 64"/>
              <a:gd name="T45" fmla="*/ 36 h 55"/>
              <a:gd name="T46" fmla="*/ 18 w 64"/>
              <a:gd name="T47" fmla="*/ 40 h 55"/>
              <a:gd name="T48" fmla="*/ 18 w 64"/>
              <a:gd name="T49" fmla="*/ 51 h 55"/>
              <a:gd name="T50" fmla="*/ 15 w 64"/>
              <a:gd name="T51" fmla="*/ 55 h 55"/>
              <a:gd name="T52" fmla="*/ 3 w 64"/>
              <a:gd name="T53" fmla="*/ 55 h 55"/>
              <a:gd name="T54" fmla="*/ 0 w 64"/>
              <a:gd name="T55" fmla="*/ 51 h 55"/>
              <a:gd name="T56" fmla="*/ 0 w 64"/>
              <a:gd name="T57" fmla="*/ 40 h 55"/>
              <a:gd name="T58" fmla="*/ 3 w 64"/>
              <a:gd name="T59" fmla="*/ 36 h 55"/>
              <a:gd name="T60" fmla="*/ 7 w 64"/>
              <a:gd name="T61" fmla="*/ 36 h 55"/>
              <a:gd name="T62" fmla="*/ 7 w 64"/>
              <a:gd name="T63" fmla="*/ 30 h 55"/>
              <a:gd name="T64" fmla="*/ 11 w 64"/>
              <a:gd name="T65" fmla="*/ 25 h 55"/>
              <a:gd name="T66" fmla="*/ 29 w 64"/>
              <a:gd name="T67" fmla="*/ 25 h 55"/>
              <a:gd name="T68" fmla="*/ 29 w 64"/>
              <a:gd name="T69" fmla="*/ 18 h 55"/>
              <a:gd name="T70" fmla="*/ 26 w 64"/>
              <a:gd name="T71" fmla="*/ 18 h 55"/>
              <a:gd name="T72" fmla="*/ 23 w 64"/>
              <a:gd name="T73" fmla="*/ 15 h 55"/>
              <a:gd name="T74" fmla="*/ 23 w 64"/>
              <a:gd name="T75" fmla="*/ 3 h 55"/>
              <a:gd name="T76" fmla="*/ 26 w 64"/>
              <a:gd name="T77" fmla="*/ 0 h 55"/>
              <a:gd name="T78" fmla="*/ 37 w 64"/>
              <a:gd name="T79" fmla="*/ 0 h 55"/>
              <a:gd name="T80" fmla="*/ 41 w 64"/>
              <a:gd name="T81" fmla="*/ 3 h 55"/>
              <a:gd name="T82" fmla="*/ 41 w 64"/>
              <a:gd name="T83" fmla="*/ 15 h 55"/>
              <a:gd name="T84" fmla="*/ 37 w 64"/>
              <a:gd name="T85" fmla="*/ 18 h 55"/>
              <a:gd name="T86" fmla="*/ 34 w 64"/>
              <a:gd name="T87" fmla="*/ 18 h 55"/>
              <a:gd name="T88" fmla="*/ 34 w 64"/>
              <a:gd name="T89" fmla="*/ 25 h 55"/>
              <a:gd name="T90" fmla="*/ 52 w 64"/>
              <a:gd name="T91" fmla="*/ 25 h 55"/>
              <a:gd name="T92" fmla="*/ 57 w 64"/>
              <a:gd name="T93" fmla="*/ 30 h 55"/>
              <a:gd name="T94" fmla="*/ 57 w 64"/>
              <a:gd name="T95" fmla="*/ 36 h 55"/>
              <a:gd name="T96" fmla="*/ 60 w 64"/>
              <a:gd name="T97" fmla="*/ 36 h 55"/>
              <a:gd name="T98" fmla="*/ 64 w 64"/>
              <a:gd name="T99" fmla="*/ 40 h 55"/>
              <a:gd name="T100" fmla="*/ 64 w 64"/>
              <a:gd name="T101" fmla="*/ 51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sp>
        <p:nvSpPr>
          <p:cNvPr id="41" name="Freeform 122"/>
          <p:cNvSpPr>
            <a:spLocks/>
          </p:cNvSpPr>
          <p:nvPr/>
        </p:nvSpPr>
        <p:spPr bwMode="auto">
          <a:xfrm>
            <a:off x="4097338" y="5634038"/>
            <a:ext cx="452437" cy="427037"/>
          </a:xfrm>
          <a:custGeom>
            <a:avLst/>
            <a:gdLst>
              <a:gd name="T0" fmla="*/ 60 w 67"/>
              <a:gd name="T1" fmla="*/ 52 h 63"/>
              <a:gd name="T2" fmla="*/ 49 w 67"/>
              <a:gd name="T3" fmla="*/ 48 h 63"/>
              <a:gd name="T4" fmla="*/ 45 w 67"/>
              <a:gd name="T5" fmla="*/ 53 h 63"/>
              <a:gd name="T6" fmla="*/ 46 w 67"/>
              <a:gd name="T7" fmla="*/ 62 h 63"/>
              <a:gd name="T8" fmla="*/ 46 w 67"/>
              <a:gd name="T9" fmla="*/ 62 h 63"/>
              <a:gd name="T10" fmla="*/ 45 w 67"/>
              <a:gd name="T11" fmla="*/ 62 h 63"/>
              <a:gd name="T12" fmla="*/ 32 w 67"/>
              <a:gd name="T13" fmla="*/ 63 h 63"/>
              <a:gd name="T14" fmla="*/ 26 w 67"/>
              <a:gd name="T15" fmla="*/ 59 h 63"/>
              <a:gd name="T16" fmla="*/ 31 w 67"/>
              <a:gd name="T17" fmla="*/ 48 h 63"/>
              <a:gd name="T18" fmla="*/ 23 w 67"/>
              <a:gd name="T19" fmla="*/ 41 h 63"/>
              <a:gd name="T20" fmla="*/ 15 w 67"/>
              <a:gd name="T21" fmla="*/ 48 h 63"/>
              <a:gd name="T22" fmla="*/ 19 w 67"/>
              <a:gd name="T23" fmla="*/ 58 h 63"/>
              <a:gd name="T24" fmla="*/ 17 w 67"/>
              <a:gd name="T25" fmla="*/ 62 h 63"/>
              <a:gd name="T26" fmla="*/ 13 w 67"/>
              <a:gd name="T27" fmla="*/ 63 h 63"/>
              <a:gd name="T28" fmla="*/ 3 w 67"/>
              <a:gd name="T29" fmla="*/ 62 h 63"/>
              <a:gd name="T30" fmla="*/ 0 w 67"/>
              <a:gd name="T31" fmla="*/ 62 h 63"/>
              <a:gd name="T32" fmla="*/ 0 w 67"/>
              <a:gd name="T33" fmla="*/ 62 h 63"/>
              <a:gd name="T34" fmla="*/ 0 w 67"/>
              <a:gd name="T35" fmla="*/ 62 h 63"/>
              <a:gd name="T36" fmla="*/ 0 w 67"/>
              <a:gd name="T37" fmla="*/ 21 h 63"/>
              <a:gd name="T38" fmla="*/ 3 w 67"/>
              <a:gd name="T39" fmla="*/ 21 h 63"/>
              <a:gd name="T40" fmla="*/ 13 w 67"/>
              <a:gd name="T41" fmla="*/ 22 h 63"/>
              <a:gd name="T42" fmla="*/ 17 w 67"/>
              <a:gd name="T43" fmla="*/ 21 h 63"/>
              <a:gd name="T44" fmla="*/ 19 w 67"/>
              <a:gd name="T45" fmla="*/ 17 h 63"/>
              <a:gd name="T46" fmla="*/ 15 w 67"/>
              <a:gd name="T47" fmla="*/ 7 h 63"/>
              <a:gd name="T48" fmla="*/ 23 w 67"/>
              <a:gd name="T49" fmla="*/ 0 h 63"/>
              <a:gd name="T50" fmla="*/ 31 w 67"/>
              <a:gd name="T51" fmla="*/ 7 h 63"/>
              <a:gd name="T52" fmla="*/ 26 w 67"/>
              <a:gd name="T53" fmla="*/ 18 h 63"/>
              <a:gd name="T54" fmla="*/ 32 w 67"/>
              <a:gd name="T55" fmla="*/ 22 h 63"/>
              <a:gd name="T56" fmla="*/ 46 w 67"/>
              <a:gd name="T57" fmla="*/ 21 h 63"/>
              <a:gd name="T58" fmla="*/ 46 w 67"/>
              <a:gd name="T59" fmla="*/ 21 h 63"/>
              <a:gd name="T60" fmla="*/ 46 w 67"/>
              <a:gd name="T61" fmla="*/ 24 h 63"/>
              <a:gd name="T62" fmla="*/ 45 w 67"/>
              <a:gd name="T63" fmla="*/ 34 h 63"/>
              <a:gd name="T64" fmla="*/ 46 w 67"/>
              <a:gd name="T65" fmla="*/ 38 h 63"/>
              <a:gd name="T66" fmla="*/ 50 w 67"/>
              <a:gd name="T67" fmla="*/ 40 h 63"/>
              <a:gd name="T68" fmla="*/ 60 w 67"/>
              <a:gd name="T69" fmla="*/ 36 h 63"/>
              <a:gd name="T70" fmla="*/ 67 w 67"/>
              <a:gd name="T71" fmla="*/ 44 h 63"/>
              <a:gd name="T72" fmla="*/ 60 w 67"/>
              <a:gd name="T73" fmla="*/ 52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
              <a:gd name="T112" fmla="*/ 0 h 63"/>
              <a:gd name="T113" fmla="*/ 67 w 67"/>
              <a:gd name="T114" fmla="*/ 63 h 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 h="63">
                <a:moveTo>
                  <a:pt x="60" y="52"/>
                </a:moveTo>
                <a:cubicBezTo>
                  <a:pt x="55" y="52"/>
                  <a:pt x="54" y="48"/>
                  <a:pt x="49" y="48"/>
                </a:cubicBezTo>
                <a:cubicBezTo>
                  <a:pt x="46" y="48"/>
                  <a:pt x="45" y="50"/>
                  <a:pt x="45" y="53"/>
                </a:cubicBezTo>
                <a:cubicBezTo>
                  <a:pt x="45" y="56"/>
                  <a:pt x="46" y="59"/>
                  <a:pt x="46" y="62"/>
                </a:cubicBezTo>
                <a:cubicBezTo>
                  <a:pt x="46" y="62"/>
                  <a:pt x="46" y="62"/>
                  <a:pt x="46" y="62"/>
                </a:cubicBezTo>
                <a:cubicBezTo>
                  <a:pt x="46" y="62"/>
                  <a:pt x="45" y="62"/>
                  <a:pt x="45" y="62"/>
                </a:cubicBezTo>
                <a:cubicBezTo>
                  <a:pt x="41" y="62"/>
                  <a:pt x="36" y="63"/>
                  <a:pt x="32" y="63"/>
                </a:cubicBezTo>
                <a:cubicBezTo>
                  <a:pt x="29" y="63"/>
                  <a:pt x="26" y="62"/>
                  <a:pt x="26" y="59"/>
                </a:cubicBezTo>
                <a:cubicBezTo>
                  <a:pt x="26" y="54"/>
                  <a:pt x="31" y="53"/>
                  <a:pt x="31" y="48"/>
                </a:cubicBezTo>
                <a:cubicBezTo>
                  <a:pt x="31" y="44"/>
                  <a:pt x="27" y="41"/>
                  <a:pt x="23" y="41"/>
                </a:cubicBezTo>
                <a:cubicBezTo>
                  <a:pt x="19" y="41"/>
                  <a:pt x="15" y="44"/>
                  <a:pt x="15" y="48"/>
                </a:cubicBezTo>
                <a:cubicBezTo>
                  <a:pt x="15" y="53"/>
                  <a:pt x="19" y="56"/>
                  <a:pt x="19" y="58"/>
                </a:cubicBezTo>
                <a:cubicBezTo>
                  <a:pt x="19" y="60"/>
                  <a:pt x="18" y="61"/>
                  <a:pt x="17" y="62"/>
                </a:cubicBezTo>
                <a:cubicBezTo>
                  <a:pt x="16" y="63"/>
                  <a:pt x="14" y="63"/>
                  <a:pt x="13" y="63"/>
                </a:cubicBezTo>
                <a:cubicBezTo>
                  <a:pt x="9" y="63"/>
                  <a:pt x="6" y="63"/>
                  <a:pt x="3" y="62"/>
                </a:cubicBezTo>
                <a:cubicBezTo>
                  <a:pt x="2" y="62"/>
                  <a:pt x="1" y="62"/>
                  <a:pt x="0" y="62"/>
                </a:cubicBezTo>
                <a:cubicBezTo>
                  <a:pt x="0" y="62"/>
                  <a:pt x="0" y="62"/>
                  <a:pt x="0" y="62"/>
                </a:cubicBezTo>
                <a:cubicBezTo>
                  <a:pt x="0" y="62"/>
                  <a:pt x="0" y="62"/>
                  <a:pt x="0" y="62"/>
                </a:cubicBezTo>
                <a:cubicBezTo>
                  <a:pt x="0" y="21"/>
                  <a:pt x="0" y="21"/>
                  <a:pt x="0" y="21"/>
                </a:cubicBezTo>
                <a:cubicBezTo>
                  <a:pt x="0" y="21"/>
                  <a:pt x="2" y="21"/>
                  <a:pt x="3" y="21"/>
                </a:cubicBezTo>
                <a:cubicBezTo>
                  <a:pt x="6" y="22"/>
                  <a:pt x="9" y="22"/>
                  <a:pt x="13" y="22"/>
                </a:cubicBezTo>
                <a:cubicBezTo>
                  <a:pt x="14" y="22"/>
                  <a:pt x="16" y="22"/>
                  <a:pt x="17" y="21"/>
                </a:cubicBezTo>
                <a:cubicBezTo>
                  <a:pt x="18" y="20"/>
                  <a:pt x="19" y="19"/>
                  <a:pt x="19" y="17"/>
                </a:cubicBezTo>
                <a:cubicBezTo>
                  <a:pt x="19" y="15"/>
                  <a:pt x="15" y="12"/>
                  <a:pt x="15" y="7"/>
                </a:cubicBezTo>
                <a:cubicBezTo>
                  <a:pt x="15" y="3"/>
                  <a:pt x="19" y="0"/>
                  <a:pt x="23" y="0"/>
                </a:cubicBezTo>
                <a:cubicBezTo>
                  <a:pt x="27" y="0"/>
                  <a:pt x="31" y="3"/>
                  <a:pt x="31" y="7"/>
                </a:cubicBezTo>
                <a:cubicBezTo>
                  <a:pt x="31" y="12"/>
                  <a:pt x="26" y="13"/>
                  <a:pt x="26" y="18"/>
                </a:cubicBezTo>
                <a:cubicBezTo>
                  <a:pt x="26" y="21"/>
                  <a:pt x="29" y="22"/>
                  <a:pt x="32" y="22"/>
                </a:cubicBezTo>
                <a:cubicBezTo>
                  <a:pt x="37" y="22"/>
                  <a:pt x="41" y="21"/>
                  <a:pt x="46" y="21"/>
                </a:cubicBezTo>
                <a:cubicBezTo>
                  <a:pt x="46" y="21"/>
                  <a:pt x="46" y="21"/>
                  <a:pt x="46" y="21"/>
                </a:cubicBezTo>
                <a:cubicBezTo>
                  <a:pt x="46" y="21"/>
                  <a:pt x="46" y="23"/>
                  <a:pt x="46" y="24"/>
                </a:cubicBezTo>
                <a:cubicBezTo>
                  <a:pt x="45" y="27"/>
                  <a:pt x="45" y="30"/>
                  <a:pt x="45" y="34"/>
                </a:cubicBezTo>
                <a:cubicBezTo>
                  <a:pt x="45" y="35"/>
                  <a:pt x="45" y="37"/>
                  <a:pt x="46" y="38"/>
                </a:cubicBezTo>
                <a:cubicBezTo>
                  <a:pt x="47" y="39"/>
                  <a:pt x="48" y="40"/>
                  <a:pt x="50" y="40"/>
                </a:cubicBezTo>
                <a:cubicBezTo>
                  <a:pt x="52" y="40"/>
                  <a:pt x="55" y="36"/>
                  <a:pt x="60" y="36"/>
                </a:cubicBezTo>
                <a:cubicBezTo>
                  <a:pt x="64" y="36"/>
                  <a:pt x="67" y="40"/>
                  <a:pt x="67" y="44"/>
                </a:cubicBezTo>
                <a:cubicBezTo>
                  <a:pt x="67" y="49"/>
                  <a:pt x="64" y="52"/>
                  <a:pt x="60"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TW" altLang="en-US"/>
          </a:p>
        </p:txBody>
      </p:sp>
      <p:grpSp>
        <p:nvGrpSpPr>
          <p:cNvPr id="11" name="Group 56"/>
          <p:cNvGrpSpPr>
            <a:grpSpLocks/>
          </p:cNvGrpSpPr>
          <p:nvPr/>
        </p:nvGrpSpPr>
        <p:grpSpPr bwMode="auto">
          <a:xfrm>
            <a:off x="69850" y="4814888"/>
            <a:ext cx="2016125" cy="1155700"/>
            <a:chOff x="-296510" y="1363501"/>
            <a:chExt cx="2276197" cy="866123"/>
          </a:xfrm>
        </p:grpSpPr>
        <p:sp>
          <p:nvSpPr>
            <p:cNvPr id="44" name="TextBox 36">
              <a:extLst/>
            </p:cNvPr>
            <p:cNvSpPr txBox="1"/>
            <p:nvPr/>
          </p:nvSpPr>
          <p:spPr>
            <a:xfrm>
              <a:off x="-296510" y="1768009"/>
              <a:ext cx="2276197" cy="461615"/>
            </a:xfrm>
            <a:prstGeom prst="rect">
              <a:avLst/>
            </a:prstGeom>
            <a:noFill/>
          </p:spPr>
          <p:txBody>
            <a:bodyPr lIns="0" tIns="0" rIns="0" bIns="0">
              <a:spAutoFit/>
            </a:bodyPr>
            <a:lstStyle/>
            <a:p>
              <a:pPr algn="r" defTabSz="1219170">
                <a:spcBef>
                  <a:spcPct val="20000"/>
                </a:spcBef>
                <a:defRPr/>
              </a:pPr>
              <a:r>
                <a:rPr lang="zh-TW" altLang="en-US" sz="2000" dirty="0"/>
                <a:t>組成團隊成員，並草擬</a:t>
              </a:r>
              <a:r>
                <a:rPr lang="en-US" altLang="zh-TW" sz="2000" dirty="0"/>
                <a:t>IEP</a:t>
              </a:r>
              <a:r>
                <a:rPr lang="zh-TW" altLang="en-US" sz="2000" dirty="0"/>
                <a:t>或</a:t>
              </a:r>
              <a:r>
                <a:rPr lang="en-US" altLang="zh-TW" sz="2000" dirty="0"/>
                <a:t>IGP</a:t>
              </a:r>
              <a:endParaRPr lang="en-US" dirty="0">
                <a:solidFill>
                  <a:schemeClr val="tx1">
                    <a:lumMod val="65000"/>
                    <a:lumOff val="35000"/>
                  </a:schemeClr>
                </a:solidFill>
              </a:endParaRPr>
            </a:p>
          </p:txBody>
        </p:sp>
        <p:sp>
          <p:nvSpPr>
            <p:cNvPr id="45" name="Rectangle 37">
              <a:extLst/>
            </p:cNvPr>
            <p:cNvSpPr/>
            <p:nvPr/>
          </p:nvSpPr>
          <p:spPr>
            <a:xfrm>
              <a:off x="-199727" y="1363501"/>
              <a:ext cx="2179414" cy="323606"/>
            </a:xfrm>
            <a:prstGeom prst="rect">
              <a:avLst/>
            </a:prstGeom>
          </p:spPr>
          <p:txBody>
            <a:bodyPr lIns="0" tIns="0" rIns="0" bIns="0">
              <a:spAutoFit/>
            </a:bodyPr>
            <a:lstStyle/>
            <a:p>
              <a:pPr algn="ctr">
                <a:defRPr/>
              </a:pPr>
              <a:r>
                <a:rPr lang="zh-TW" altLang="en-US" sz="2800" b="1" dirty="0">
                  <a:solidFill>
                    <a:srgbClr val="0070C0"/>
                  </a:solidFill>
                  <a:latin typeface="+mn-ea"/>
                  <a:ea typeface="+mn-ea"/>
                </a:rPr>
                <a:t>草擬計畫</a:t>
              </a:r>
              <a:endParaRPr lang="en-US" sz="2800" b="1" dirty="0">
                <a:solidFill>
                  <a:srgbClr val="0070C0"/>
                </a:solidFill>
                <a:latin typeface="+mn-ea"/>
                <a:ea typeface="+mn-ea"/>
              </a:endParaRPr>
            </a:p>
          </p:txBody>
        </p:sp>
      </p:grpSp>
      <p:grpSp>
        <p:nvGrpSpPr>
          <p:cNvPr id="12" name="Group 59"/>
          <p:cNvGrpSpPr>
            <a:grpSpLocks/>
          </p:cNvGrpSpPr>
          <p:nvPr/>
        </p:nvGrpSpPr>
        <p:grpSpPr bwMode="auto">
          <a:xfrm>
            <a:off x="6478588" y="3730625"/>
            <a:ext cx="2513012" cy="1406525"/>
            <a:chOff x="7154104" y="3206176"/>
            <a:chExt cx="1885132" cy="1055174"/>
          </a:xfrm>
        </p:grpSpPr>
        <p:sp>
          <p:nvSpPr>
            <p:cNvPr id="47" name="TextBox 39">
              <a:extLst/>
            </p:cNvPr>
            <p:cNvSpPr txBox="1"/>
            <p:nvPr/>
          </p:nvSpPr>
          <p:spPr>
            <a:xfrm>
              <a:off x="7154104" y="3569413"/>
              <a:ext cx="1812490" cy="691937"/>
            </a:xfrm>
            <a:prstGeom prst="rect">
              <a:avLst/>
            </a:prstGeom>
            <a:noFill/>
          </p:spPr>
          <p:txBody>
            <a:bodyPr lIns="0" tIns="0" rIns="0" bIns="0">
              <a:spAutoFit/>
            </a:bodyPr>
            <a:lstStyle/>
            <a:p>
              <a:pPr defTabSz="1219170">
                <a:spcBef>
                  <a:spcPct val="20000"/>
                </a:spcBef>
                <a:defRPr/>
              </a:pPr>
              <a:r>
                <a:rPr lang="zh-TW" altLang="en-US" sz="2000" dirty="0"/>
                <a:t>全校特教生課程納入學校課程計畫，且由教務處進行課務安排 </a:t>
              </a:r>
              <a:endParaRPr lang="en-US" sz="2000" dirty="0">
                <a:solidFill>
                  <a:schemeClr val="tx1">
                    <a:lumMod val="65000"/>
                    <a:lumOff val="35000"/>
                  </a:schemeClr>
                </a:solidFill>
              </a:endParaRPr>
            </a:p>
          </p:txBody>
        </p:sp>
        <p:sp>
          <p:nvSpPr>
            <p:cNvPr id="48" name="Rectangle 40">
              <a:extLst/>
            </p:cNvPr>
            <p:cNvSpPr/>
            <p:nvPr/>
          </p:nvSpPr>
          <p:spPr>
            <a:xfrm>
              <a:off x="7154104" y="3206176"/>
              <a:ext cx="1885132" cy="322745"/>
            </a:xfrm>
            <a:prstGeom prst="rect">
              <a:avLst/>
            </a:prstGeom>
          </p:spPr>
          <p:txBody>
            <a:bodyPr wrap="none" lIns="0" tIns="0" rIns="0" bIns="0">
              <a:spAutoFit/>
            </a:bodyPr>
            <a:lstStyle/>
            <a:p>
              <a:pPr>
                <a:defRPr/>
              </a:pPr>
              <a:r>
                <a:rPr lang="zh-TW" altLang="en-US" sz="2800" b="1" dirty="0">
                  <a:latin typeface="+mn-ea"/>
                  <a:ea typeface="+mn-ea"/>
                </a:rPr>
                <a:t>課程計畫與排課</a:t>
              </a:r>
              <a:endParaRPr lang="en-US" sz="2800" b="1" dirty="0">
                <a:latin typeface="+mn-ea"/>
                <a:ea typeface="+mn-ea"/>
              </a:endParaRPr>
            </a:p>
          </p:txBody>
        </p:sp>
      </p:grpSp>
      <p:sp>
        <p:nvSpPr>
          <p:cNvPr id="49" name="Freeform 31">
            <a:extLst/>
          </p:cNvPr>
          <p:cNvSpPr>
            <a:spLocks noEditPoints="1"/>
          </p:cNvSpPr>
          <p:nvPr/>
        </p:nvSpPr>
        <p:spPr bwMode="auto">
          <a:xfrm>
            <a:off x="3552825" y="3500438"/>
            <a:ext cx="1071563" cy="1073150"/>
          </a:xfrm>
          <a:custGeom>
            <a:avLst/>
            <a:gdLst/>
            <a:ahLst/>
            <a:cxnLst>
              <a:cxn ang="0">
                <a:pos x="602" y="178"/>
              </a:cxn>
              <a:cxn ang="0">
                <a:pos x="450" y="390"/>
              </a:cxn>
              <a:cxn ang="0">
                <a:pos x="330" y="390"/>
              </a:cxn>
              <a:cxn ang="0">
                <a:pos x="421" y="339"/>
              </a:cxn>
              <a:cxn ang="0">
                <a:pos x="390" y="781"/>
              </a:cxn>
              <a:cxn ang="0">
                <a:pos x="390" y="0"/>
              </a:cxn>
              <a:cxn ang="0">
                <a:pos x="695" y="522"/>
              </a:cxn>
              <a:cxn ang="0">
                <a:pos x="652" y="488"/>
              </a:cxn>
              <a:cxn ang="0">
                <a:pos x="722" y="405"/>
              </a:cxn>
              <a:cxn ang="0">
                <a:pos x="669" y="375"/>
              </a:cxn>
              <a:cxn ang="0">
                <a:pos x="699" y="268"/>
              </a:cxn>
              <a:cxn ang="0">
                <a:pos x="645" y="275"/>
              </a:cxn>
              <a:cxn ang="0">
                <a:pos x="522" y="85"/>
              </a:cxn>
              <a:cxn ang="0">
                <a:pos x="488" y="129"/>
              </a:cxn>
              <a:cxn ang="0">
                <a:pos x="405" y="58"/>
              </a:cxn>
              <a:cxn ang="0">
                <a:pos x="375" y="111"/>
              </a:cxn>
              <a:cxn ang="0">
                <a:pos x="268" y="81"/>
              </a:cxn>
              <a:cxn ang="0">
                <a:pos x="275" y="136"/>
              </a:cxn>
              <a:cxn ang="0">
                <a:pos x="166" y="145"/>
              </a:cxn>
              <a:cxn ang="0">
                <a:pos x="182" y="203"/>
              </a:cxn>
              <a:cxn ang="0">
                <a:pos x="85" y="258"/>
              </a:cxn>
              <a:cxn ang="0">
                <a:pos x="129" y="292"/>
              </a:cxn>
              <a:cxn ang="0">
                <a:pos x="58" y="375"/>
              </a:cxn>
              <a:cxn ang="0">
                <a:pos x="111" y="405"/>
              </a:cxn>
              <a:cxn ang="0">
                <a:pos x="81" y="512"/>
              </a:cxn>
              <a:cxn ang="0">
                <a:pos x="136" y="506"/>
              </a:cxn>
              <a:cxn ang="0">
                <a:pos x="145" y="614"/>
              </a:cxn>
              <a:cxn ang="0">
                <a:pos x="203" y="598"/>
              </a:cxn>
              <a:cxn ang="0">
                <a:pos x="390" y="723"/>
              </a:cxn>
              <a:cxn ang="0">
                <a:pos x="577" y="598"/>
              </a:cxn>
              <a:cxn ang="0">
                <a:pos x="635" y="614"/>
              </a:cxn>
              <a:cxn ang="0">
                <a:pos x="280" y="599"/>
              </a:cxn>
              <a:cxn ang="0">
                <a:pos x="500" y="555"/>
              </a:cxn>
              <a:cxn ang="0">
                <a:pos x="280" y="599"/>
              </a:cxn>
              <a:cxn ang="0">
                <a:pos x="280" y="599"/>
              </a:cxn>
            </a:cxnLst>
            <a:rect l="0" t="0" r="r" b="b"/>
            <a:pathLst>
              <a:path w="781" h="781">
                <a:moveTo>
                  <a:pt x="421" y="339"/>
                </a:moveTo>
                <a:cubicBezTo>
                  <a:pt x="602" y="178"/>
                  <a:pt x="602" y="178"/>
                  <a:pt x="602" y="178"/>
                </a:cubicBezTo>
                <a:cubicBezTo>
                  <a:pt x="442" y="361"/>
                  <a:pt x="442" y="361"/>
                  <a:pt x="442" y="361"/>
                </a:cubicBezTo>
                <a:cubicBezTo>
                  <a:pt x="447" y="370"/>
                  <a:pt x="450" y="379"/>
                  <a:pt x="450" y="390"/>
                </a:cubicBezTo>
                <a:cubicBezTo>
                  <a:pt x="450" y="423"/>
                  <a:pt x="423" y="450"/>
                  <a:pt x="390" y="450"/>
                </a:cubicBezTo>
                <a:cubicBezTo>
                  <a:pt x="357" y="450"/>
                  <a:pt x="330" y="423"/>
                  <a:pt x="330" y="390"/>
                </a:cubicBezTo>
                <a:cubicBezTo>
                  <a:pt x="330" y="357"/>
                  <a:pt x="357" y="330"/>
                  <a:pt x="390" y="330"/>
                </a:cubicBezTo>
                <a:cubicBezTo>
                  <a:pt x="401" y="330"/>
                  <a:pt x="412" y="334"/>
                  <a:pt x="421" y="339"/>
                </a:cubicBezTo>
                <a:close/>
                <a:moveTo>
                  <a:pt x="781" y="390"/>
                </a:moveTo>
                <a:cubicBezTo>
                  <a:pt x="781" y="605"/>
                  <a:pt x="605" y="781"/>
                  <a:pt x="390" y="781"/>
                </a:cubicBezTo>
                <a:cubicBezTo>
                  <a:pt x="175" y="781"/>
                  <a:pt x="0" y="605"/>
                  <a:pt x="0" y="390"/>
                </a:cubicBezTo>
                <a:cubicBezTo>
                  <a:pt x="0" y="175"/>
                  <a:pt x="175" y="0"/>
                  <a:pt x="390" y="0"/>
                </a:cubicBezTo>
                <a:cubicBezTo>
                  <a:pt x="605" y="0"/>
                  <a:pt x="781" y="175"/>
                  <a:pt x="781" y="390"/>
                </a:cubicBezTo>
                <a:close/>
                <a:moveTo>
                  <a:pt x="695" y="522"/>
                </a:moveTo>
                <a:cubicBezTo>
                  <a:pt x="646" y="503"/>
                  <a:pt x="646" y="503"/>
                  <a:pt x="646" y="503"/>
                </a:cubicBezTo>
                <a:cubicBezTo>
                  <a:pt x="652" y="488"/>
                  <a:pt x="652" y="488"/>
                  <a:pt x="652" y="488"/>
                </a:cubicBezTo>
                <a:cubicBezTo>
                  <a:pt x="701" y="508"/>
                  <a:pt x="701" y="508"/>
                  <a:pt x="701" y="508"/>
                </a:cubicBezTo>
                <a:cubicBezTo>
                  <a:pt x="713" y="476"/>
                  <a:pt x="720" y="442"/>
                  <a:pt x="722" y="405"/>
                </a:cubicBezTo>
                <a:cubicBezTo>
                  <a:pt x="669" y="405"/>
                  <a:pt x="669" y="405"/>
                  <a:pt x="669" y="405"/>
                </a:cubicBezTo>
                <a:cubicBezTo>
                  <a:pt x="669" y="375"/>
                  <a:pt x="669" y="375"/>
                  <a:pt x="669" y="375"/>
                </a:cubicBezTo>
                <a:cubicBezTo>
                  <a:pt x="722" y="375"/>
                  <a:pt x="722" y="375"/>
                  <a:pt x="722" y="375"/>
                </a:cubicBezTo>
                <a:cubicBezTo>
                  <a:pt x="720" y="337"/>
                  <a:pt x="712" y="302"/>
                  <a:pt x="699" y="268"/>
                </a:cubicBezTo>
                <a:cubicBezTo>
                  <a:pt x="651" y="289"/>
                  <a:pt x="651" y="289"/>
                  <a:pt x="651" y="289"/>
                </a:cubicBezTo>
                <a:cubicBezTo>
                  <a:pt x="645" y="275"/>
                  <a:pt x="645" y="275"/>
                  <a:pt x="645" y="275"/>
                </a:cubicBezTo>
                <a:cubicBezTo>
                  <a:pt x="693" y="254"/>
                  <a:pt x="693" y="254"/>
                  <a:pt x="693" y="254"/>
                </a:cubicBezTo>
                <a:cubicBezTo>
                  <a:pt x="659" y="179"/>
                  <a:pt x="598" y="118"/>
                  <a:pt x="522" y="85"/>
                </a:cubicBezTo>
                <a:cubicBezTo>
                  <a:pt x="503" y="134"/>
                  <a:pt x="503" y="134"/>
                  <a:pt x="503" y="134"/>
                </a:cubicBezTo>
                <a:cubicBezTo>
                  <a:pt x="488" y="129"/>
                  <a:pt x="488" y="129"/>
                  <a:pt x="488" y="129"/>
                </a:cubicBezTo>
                <a:cubicBezTo>
                  <a:pt x="508" y="80"/>
                  <a:pt x="508" y="80"/>
                  <a:pt x="508" y="80"/>
                </a:cubicBezTo>
                <a:cubicBezTo>
                  <a:pt x="476" y="67"/>
                  <a:pt x="442" y="60"/>
                  <a:pt x="405" y="58"/>
                </a:cubicBezTo>
                <a:cubicBezTo>
                  <a:pt x="405" y="111"/>
                  <a:pt x="405" y="111"/>
                  <a:pt x="405" y="111"/>
                </a:cubicBezTo>
                <a:cubicBezTo>
                  <a:pt x="375" y="111"/>
                  <a:pt x="375" y="111"/>
                  <a:pt x="375" y="111"/>
                </a:cubicBezTo>
                <a:cubicBezTo>
                  <a:pt x="375" y="58"/>
                  <a:pt x="375" y="58"/>
                  <a:pt x="375" y="58"/>
                </a:cubicBezTo>
                <a:cubicBezTo>
                  <a:pt x="337" y="60"/>
                  <a:pt x="302" y="68"/>
                  <a:pt x="268" y="81"/>
                </a:cubicBezTo>
                <a:cubicBezTo>
                  <a:pt x="289" y="130"/>
                  <a:pt x="289" y="130"/>
                  <a:pt x="289" y="130"/>
                </a:cubicBezTo>
                <a:cubicBezTo>
                  <a:pt x="275" y="136"/>
                  <a:pt x="275" y="136"/>
                  <a:pt x="275" y="136"/>
                </a:cubicBezTo>
                <a:cubicBezTo>
                  <a:pt x="254" y="87"/>
                  <a:pt x="254" y="87"/>
                  <a:pt x="254" y="87"/>
                </a:cubicBezTo>
                <a:cubicBezTo>
                  <a:pt x="222" y="102"/>
                  <a:pt x="192" y="121"/>
                  <a:pt x="166" y="145"/>
                </a:cubicBezTo>
                <a:cubicBezTo>
                  <a:pt x="203" y="182"/>
                  <a:pt x="203" y="182"/>
                  <a:pt x="203" y="182"/>
                </a:cubicBezTo>
                <a:cubicBezTo>
                  <a:pt x="182" y="203"/>
                  <a:pt x="182" y="203"/>
                  <a:pt x="182" y="203"/>
                </a:cubicBezTo>
                <a:cubicBezTo>
                  <a:pt x="145" y="166"/>
                  <a:pt x="145" y="166"/>
                  <a:pt x="145" y="166"/>
                </a:cubicBezTo>
                <a:cubicBezTo>
                  <a:pt x="120" y="193"/>
                  <a:pt x="100" y="224"/>
                  <a:pt x="85" y="258"/>
                </a:cubicBezTo>
                <a:cubicBezTo>
                  <a:pt x="134" y="278"/>
                  <a:pt x="134" y="278"/>
                  <a:pt x="134" y="278"/>
                </a:cubicBezTo>
                <a:cubicBezTo>
                  <a:pt x="129" y="292"/>
                  <a:pt x="129" y="292"/>
                  <a:pt x="129" y="292"/>
                </a:cubicBezTo>
                <a:cubicBezTo>
                  <a:pt x="80" y="272"/>
                  <a:pt x="80" y="272"/>
                  <a:pt x="80" y="272"/>
                </a:cubicBezTo>
                <a:cubicBezTo>
                  <a:pt x="67" y="304"/>
                  <a:pt x="60" y="339"/>
                  <a:pt x="58" y="375"/>
                </a:cubicBezTo>
                <a:cubicBezTo>
                  <a:pt x="111" y="375"/>
                  <a:pt x="111" y="375"/>
                  <a:pt x="111" y="375"/>
                </a:cubicBezTo>
                <a:cubicBezTo>
                  <a:pt x="111" y="405"/>
                  <a:pt x="111" y="405"/>
                  <a:pt x="111" y="405"/>
                </a:cubicBezTo>
                <a:cubicBezTo>
                  <a:pt x="58" y="405"/>
                  <a:pt x="58" y="405"/>
                  <a:pt x="58" y="405"/>
                </a:cubicBezTo>
                <a:cubicBezTo>
                  <a:pt x="60" y="443"/>
                  <a:pt x="68" y="479"/>
                  <a:pt x="81" y="512"/>
                </a:cubicBezTo>
                <a:cubicBezTo>
                  <a:pt x="130" y="492"/>
                  <a:pt x="130" y="492"/>
                  <a:pt x="130" y="492"/>
                </a:cubicBezTo>
                <a:cubicBezTo>
                  <a:pt x="136" y="506"/>
                  <a:pt x="136" y="506"/>
                  <a:pt x="136" y="506"/>
                </a:cubicBezTo>
                <a:cubicBezTo>
                  <a:pt x="87" y="526"/>
                  <a:pt x="87" y="526"/>
                  <a:pt x="87" y="526"/>
                </a:cubicBezTo>
                <a:cubicBezTo>
                  <a:pt x="102" y="558"/>
                  <a:pt x="121" y="588"/>
                  <a:pt x="145" y="614"/>
                </a:cubicBezTo>
                <a:cubicBezTo>
                  <a:pt x="182" y="577"/>
                  <a:pt x="182" y="577"/>
                  <a:pt x="182" y="577"/>
                </a:cubicBezTo>
                <a:cubicBezTo>
                  <a:pt x="203" y="598"/>
                  <a:pt x="203" y="598"/>
                  <a:pt x="203" y="598"/>
                </a:cubicBezTo>
                <a:cubicBezTo>
                  <a:pt x="166" y="635"/>
                  <a:pt x="166" y="635"/>
                  <a:pt x="166" y="635"/>
                </a:cubicBezTo>
                <a:cubicBezTo>
                  <a:pt x="226" y="689"/>
                  <a:pt x="304" y="723"/>
                  <a:pt x="390" y="723"/>
                </a:cubicBezTo>
                <a:cubicBezTo>
                  <a:pt x="476" y="723"/>
                  <a:pt x="555" y="689"/>
                  <a:pt x="614" y="635"/>
                </a:cubicBezTo>
                <a:cubicBezTo>
                  <a:pt x="577" y="598"/>
                  <a:pt x="577" y="598"/>
                  <a:pt x="577" y="598"/>
                </a:cubicBezTo>
                <a:cubicBezTo>
                  <a:pt x="598" y="577"/>
                  <a:pt x="598" y="577"/>
                  <a:pt x="598" y="577"/>
                </a:cubicBezTo>
                <a:cubicBezTo>
                  <a:pt x="635" y="614"/>
                  <a:pt x="635" y="614"/>
                  <a:pt x="635" y="614"/>
                </a:cubicBezTo>
                <a:cubicBezTo>
                  <a:pt x="660" y="587"/>
                  <a:pt x="680" y="556"/>
                  <a:pt x="695" y="522"/>
                </a:cubicBezTo>
                <a:close/>
                <a:moveTo>
                  <a:pt x="280" y="599"/>
                </a:moveTo>
                <a:cubicBezTo>
                  <a:pt x="500" y="599"/>
                  <a:pt x="500" y="599"/>
                  <a:pt x="500" y="599"/>
                </a:cubicBezTo>
                <a:cubicBezTo>
                  <a:pt x="500" y="555"/>
                  <a:pt x="500" y="555"/>
                  <a:pt x="500" y="555"/>
                </a:cubicBezTo>
                <a:cubicBezTo>
                  <a:pt x="280" y="555"/>
                  <a:pt x="280" y="555"/>
                  <a:pt x="280" y="555"/>
                </a:cubicBezTo>
                <a:lnTo>
                  <a:pt x="280" y="599"/>
                </a:lnTo>
                <a:close/>
                <a:moveTo>
                  <a:pt x="280" y="599"/>
                </a:moveTo>
                <a:cubicBezTo>
                  <a:pt x="280" y="599"/>
                  <a:pt x="280" y="599"/>
                  <a:pt x="280" y="599"/>
                </a:cubicBezTo>
              </a:path>
            </a:pathLst>
          </a:custGeom>
          <a:solidFill>
            <a:schemeClr val="bg1">
              <a:lumMod val="65000"/>
            </a:schemeClr>
          </a:solidFill>
          <a:ln w="9525">
            <a:noFill/>
            <a:round/>
            <a:headEnd/>
            <a:tailEnd/>
          </a:ln>
        </p:spPr>
        <p:txBody>
          <a:bodyPr lIns="121920" tIns="60960" rIns="121920" bIns="60960"/>
          <a:lstStyle/>
          <a:p>
            <a:pPr>
              <a:defRPr/>
            </a:pPr>
            <a:endParaRPr lang="en-US" sz="2400"/>
          </a:p>
        </p:txBody>
      </p:sp>
    </p:spTree>
    <p:extLst>
      <p:ext uri="{BB962C8B-B14F-4D97-AF65-F5344CB8AC3E}">
        <p14:creationId xmlns:p14="http://schemas.microsoft.com/office/powerpoint/2010/main" val="2999104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nodeType="afterGroup">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childTnLst>
                          </p:cTn>
                        </p:par>
                        <p:par>
                          <p:cTn id="14" fill="hold" nodeType="afterGroup">
                            <p:stCondLst>
                              <p:cond delay="1500"/>
                            </p:stCondLst>
                            <p:childTnLst>
                              <p:par>
                                <p:cTn id="15" presetID="53"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childTnLst>
                                </p:cTn>
                              </p:par>
                            </p:childTnLst>
                          </p:cTn>
                        </p:par>
                        <p:par>
                          <p:cTn id="29" fill="hold" nodeType="afterGroup">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nodeType="after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childTnLst>
                          </p:cTn>
                        </p:par>
                        <p:par>
                          <p:cTn id="44" fill="hold" nodeType="afterGroup">
                            <p:stCondLst>
                              <p:cond delay="4500"/>
                            </p:stCondLst>
                            <p:childTnLst>
                              <p:par>
                                <p:cTn id="45" presetID="53"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childTnLst>
                                </p:cTn>
                              </p:par>
                            </p:childTnLst>
                          </p:cTn>
                        </p:par>
                        <p:par>
                          <p:cTn id="55" fill="hold" nodeType="afterGroup">
                            <p:stCondLst>
                              <p:cond delay="5000"/>
                            </p:stCondLst>
                            <p:childTnLst>
                              <p:par>
                                <p:cTn id="56" presetID="10"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childTnLst>
                                </p:cTn>
                              </p:par>
                            </p:childTnLst>
                          </p:cTn>
                        </p:par>
                        <p:par>
                          <p:cTn id="59" fill="hold" nodeType="afterGroup">
                            <p:stCondLst>
                              <p:cond delay="6000"/>
                            </p:stCondLst>
                            <p:childTnLst>
                              <p:par>
                                <p:cTn id="60" presetID="53" presetClass="entr" presetSubtype="0" fill="hold" grpId="0" nodeType="after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nodeType="afterGroup">
                            <p:stCondLst>
                              <p:cond delay="6500"/>
                            </p:stCondLst>
                            <p:childTnLst>
                              <p:par>
                                <p:cTn id="71" presetID="10" presetClass="entr" presetSubtype="0" fill="hold"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1000"/>
                                        <p:tgtEl>
                                          <p:spTgt spid="15"/>
                                        </p:tgtEl>
                                      </p:cBhvr>
                                    </p:animEffect>
                                  </p:childTnLst>
                                </p:cTn>
                              </p:par>
                            </p:childTnLst>
                          </p:cTn>
                        </p:par>
                        <p:par>
                          <p:cTn id="74" fill="hold" nodeType="afterGroup">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par>
                                <p:cTn id="80" presetID="53"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nodeType="afterGroup">
                            <p:stCondLst>
                              <p:cond delay="8000"/>
                            </p:stCondLst>
                            <p:childTnLst>
                              <p:par>
                                <p:cTn id="86" presetID="2" presetClass="entr" presetSubtype="8" accel="50000" decel="50000" fill="hold" nodeType="after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additive="base">
                                        <p:cTn id="88" dur="500" fill="hold"/>
                                        <p:tgtEl>
                                          <p:spTgt spid="11"/>
                                        </p:tgtEl>
                                        <p:attrNameLst>
                                          <p:attrName>ppt_x</p:attrName>
                                        </p:attrNameLst>
                                      </p:cBhvr>
                                      <p:tavLst>
                                        <p:tav tm="0">
                                          <p:val>
                                            <p:strVal val="0-#ppt_w/2"/>
                                          </p:val>
                                        </p:tav>
                                        <p:tav tm="100000">
                                          <p:val>
                                            <p:strVal val="#ppt_x"/>
                                          </p:val>
                                        </p:tav>
                                      </p:tavLst>
                                    </p:anim>
                                    <p:anim calcmode="lin" valueType="num">
                                      <p:cBhvr additive="base">
                                        <p:cTn id="89" dur="500" fill="hold"/>
                                        <p:tgtEl>
                                          <p:spTgt spid="11"/>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8500"/>
                            </p:stCondLst>
                            <p:childTnLst>
                              <p:par>
                                <p:cTn id="91" presetID="2" presetClass="entr" presetSubtype="8" accel="50000" decel="50000" fill="hold"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0-#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9000"/>
                            </p:stCondLst>
                            <p:childTnLst>
                              <p:par>
                                <p:cTn id="96" presetID="2" presetClass="entr" presetSubtype="2" accel="50000" decel="50000" fill="hold" nodeType="after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additive="base">
                                        <p:cTn id="98" dur="500" fill="hold"/>
                                        <p:tgtEl>
                                          <p:spTgt spid="3"/>
                                        </p:tgtEl>
                                        <p:attrNameLst>
                                          <p:attrName>ppt_x</p:attrName>
                                        </p:attrNameLst>
                                      </p:cBhvr>
                                      <p:tavLst>
                                        <p:tav tm="0">
                                          <p:val>
                                            <p:strVal val="1+#ppt_w/2"/>
                                          </p:val>
                                        </p:tav>
                                        <p:tav tm="100000">
                                          <p:val>
                                            <p:strVal val="#ppt_x"/>
                                          </p:val>
                                        </p:tav>
                                      </p:tavLst>
                                    </p:anim>
                                    <p:anim calcmode="lin" valueType="num">
                                      <p:cBhvr additive="base">
                                        <p:cTn id="99" dur="500" fill="hold"/>
                                        <p:tgtEl>
                                          <p:spTgt spid="3"/>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9500"/>
                            </p:stCondLst>
                            <p:childTnLst>
                              <p:par>
                                <p:cTn id="101" presetID="2" presetClass="entr" presetSubtype="2" accel="50000" decel="50000"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1+#ppt_w/2"/>
                                          </p:val>
                                        </p:tav>
                                        <p:tav tm="100000">
                                          <p:val>
                                            <p:strVal val="#ppt_x"/>
                                          </p:val>
                                        </p:tav>
                                      </p:tavLst>
                                    </p:anim>
                                    <p:anim calcmode="lin" valueType="num">
                                      <p:cBhvr additive="base">
                                        <p:cTn id="104" dur="500" fill="hold"/>
                                        <p:tgtEl>
                                          <p:spTgt spid="12"/>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10000"/>
                            </p:stCondLst>
                            <p:childTnLst>
                              <p:par>
                                <p:cTn id="106" presetID="2" presetClass="entr" presetSubtype="2" accel="50000" decel="50000"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 calcmode="lin" valueType="num">
                                      <p:cBhvr additive="base">
                                        <p:cTn id="108" dur="500" fill="hold"/>
                                        <p:tgtEl>
                                          <p:spTgt spid="2"/>
                                        </p:tgtEl>
                                        <p:attrNameLst>
                                          <p:attrName>ppt_x</p:attrName>
                                        </p:attrNameLst>
                                      </p:cBhvr>
                                      <p:tavLst>
                                        <p:tav tm="0">
                                          <p:val>
                                            <p:strVal val="1+#ppt_w/2"/>
                                          </p:val>
                                        </p:tav>
                                        <p:tav tm="100000">
                                          <p:val>
                                            <p:strVal val="#ppt_x"/>
                                          </p:val>
                                        </p:tav>
                                      </p:tavLst>
                                    </p:anim>
                                    <p:anim calcmode="lin" valueType="num">
                                      <p:cBhvr additive="base">
                                        <p:cTn id="10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6" name="群組 4"/>
          <p:cNvGrpSpPr>
            <a:grpSpLocks/>
          </p:cNvGrpSpPr>
          <p:nvPr/>
        </p:nvGrpSpPr>
        <p:grpSpPr bwMode="auto">
          <a:xfrm>
            <a:off x="673100" y="981075"/>
            <a:ext cx="8362950" cy="5576888"/>
            <a:chOff x="1710333" y="1304794"/>
            <a:chExt cx="5832277" cy="4408049"/>
          </a:xfrm>
        </p:grpSpPr>
        <p:sp>
          <p:nvSpPr>
            <p:cNvPr id="175111" name="Line 2"/>
            <p:cNvSpPr>
              <a:spLocks noChangeShapeType="1"/>
            </p:cNvSpPr>
            <p:nvPr/>
          </p:nvSpPr>
          <p:spPr bwMode="auto">
            <a:xfrm>
              <a:off x="2755109" y="2770585"/>
              <a:ext cx="371713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12" name="Line 4"/>
            <p:cNvSpPr>
              <a:spLocks noChangeShapeType="1"/>
            </p:cNvSpPr>
            <p:nvPr/>
          </p:nvSpPr>
          <p:spPr bwMode="auto">
            <a:xfrm flipH="1">
              <a:off x="4410076" y="2025255"/>
              <a:ext cx="3572" cy="2059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13" name="Line 6"/>
            <p:cNvSpPr>
              <a:spLocks noChangeShapeType="1"/>
            </p:cNvSpPr>
            <p:nvPr/>
          </p:nvSpPr>
          <p:spPr bwMode="auto">
            <a:xfrm>
              <a:off x="4402931" y="2563417"/>
              <a:ext cx="0" cy="20597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14" name="Line 7"/>
            <p:cNvSpPr>
              <a:spLocks noChangeShapeType="1"/>
            </p:cNvSpPr>
            <p:nvPr/>
          </p:nvSpPr>
          <p:spPr bwMode="auto">
            <a:xfrm>
              <a:off x="2751535" y="2771775"/>
              <a:ext cx="0" cy="2560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15" name="Line 8"/>
            <p:cNvSpPr>
              <a:spLocks noChangeShapeType="1"/>
            </p:cNvSpPr>
            <p:nvPr/>
          </p:nvSpPr>
          <p:spPr bwMode="auto">
            <a:xfrm>
              <a:off x="4413648" y="2650333"/>
              <a:ext cx="23813" cy="1833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16" name="Line 9"/>
            <p:cNvSpPr>
              <a:spLocks noChangeShapeType="1"/>
            </p:cNvSpPr>
            <p:nvPr/>
          </p:nvSpPr>
          <p:spPr bwMode="auto">
            <a:xfrm>
              <a:off x="6472238" y="2770585"/>
              <a:ext cx="0" cy="2560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17" name="AutoShape 10"/>
            <p:cNvSpPr>
              <a:spLocks noChangeArrowheads="1"/>
            </p:cNvSpPr>
            <p:nvPr/>
          </p:nvSpPr>
          <p:spPr bwMode="auto">
            <a:xfrm>
              <a:off x="1710333" y="3040654"/>
              <a:ext cx="1782366" cy="287382"/>
            </a:xfrm>
            <a:prstGeom prst="flowChartAlternateProcess">
              <a:avLst/>
            </a:prstGeom>
            <a:solidFill>
              <a:schemeClr val="accent1"/>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pPr>
              <a:r>
                <a:rPr lang="zh-TW" altLang="en-US" sz="2000" b="1">
                  <a:latin typeface="標楷體" panose="03000509000000000000" pitchFamily="65" charset="-120"/>
                  <a:ea typeface="標楷體" panose="03000509000000000000" pitchFamily="65" charset="-120"/>
                </a:rPr>
                <a:t>十二年課綱的調整</a:t>
              </a:r>
              <a:endParaRPr lang="zh-TW" altLang="en-US" sz="2000" b="1">
                <a:latin typeface="Tahoma" panose="020B0604030504040204" pitchFamily="34" charset="0"/>
              </a:endParaRPr>
            </a:p>
          </p:txBody>
        </p:sp>
        <p:sp>
          <p:nvSpPr>
            <p:cNvPr id="175118" name="AutoShape 11"/>
            <p:cNvSpPr>
              <a:spLocks noChangeArrowheads="1"/>
            </p:cNvSpPr>
            <p:nvPr/>
          </p:nvSpPr>
          <p:spPr bwMode="auto">
            <a:xfrm>
              <a:off x="5813823" y="3045317"/>
              <a:ext cx="1512094" cy="308372"/>
            </a:xfrm>
            <a:prstGeom prst="flowChartAlternateProcess">
              <a:avLst/>
            </a:prstGeom>
            <a:solidFill>
              <a:schemeClr val="accent1"/>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pPr>
              <a:r>
                <a:rPr lang="zh-TW" altLang="en-US" sz="2000" b="1">
                  <a:latin typeface="標楷體" panose="03000509000000000000" pitchFamily="65" charset="-120"/>
                  <a:ea typeface="標楷體" panose="03000509000000000000" pitchFamily="65" charset="-120"/>
                </a:rPr>
                <a:t>相關支援與服務</a:t>
              </a:r>
              <a:endParaRPr lang="zh-TW" altLang="en-US" sz="2000" b="1">
                <a:latin typeface="Tahoma" panose="020B0604030504040204" pitchFamily="34" charset="0"/>
              </a:endParaRPr>
            </a:p>
          </p:txBody>
        </p:sp>
        <p:sp>
          <p:nvSpPr>
            <p:cNvPr id="175119" name="AutoShape 12"/>
            <p:cNvSpPr>
              <a:spLocks noChangeArrowheads="1"/>
            </p:cNvSpPr>
            <p:nvPr/>
          </p:nvSpPr>
          <p:spPr bwMode="auto">
            <a:xfrm>
              <a:off x="3817144" y="3043240"/>
              <a:ext cx="1695450" cy="288131"/>
            </a:xfrm>
            <a:prstGeom prst="flowChartAlternateProcess">
              <a:avLst/>
            </a:prstGeom>
            <a:solidFill>
              <a:schemeClr val="accent1"/>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pPr>
              <a:r>
                <a:rPr lang="zh-TW" altLang="en-US" sz="2000" b="1">
                  <a:latin typeface="標楷體" panose="03000509000000000000" pitchFamily="65" charset="-120"/>
                  <a:ea typeface="標楷體" panose="03000509000000000000" pitchFamily="65" charset="-120"/>
                </a:rPr>
                <a:t>特殊需求領域課程</a:t>
              </a:r>
              <a:endParaRPr lang="zh-TW" altLang="en-US" sz="2000" b="1">
                <a:latin typeface="Tahoma" panose="020B0604030504040204" pitchFamily="34" charset="0"/>
              </a:endParaRPr>
            </a:p>
          </p:txBody>
        </p:sp>
        <p:sp>
          <p:nvSpPr>
            <p:cNvPr id="175120" name="Line 13"/>
            <p:cNvSpPr>
              <a:spLocks noChangeShapeType="1"/>
            </p:cNvSpPr>
            <p:nvPr/>
          </p:nvSpPr>
          <p:spPr bwMode="auto">
            <a:xfrm flipH="1">
              <a:off x="2736056" y="3320655"/>
              <a:ext cx="0" cy="25955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21" name="Line 14"/>
            <p:cNvSpPr>
              <a:spLocks noChangeShapeType="1"/>
            </p:cNvSpPr>
            <p:nvPr/>
          </p:nvSpPr>
          <p:spPr bwMode="auto">
            <a:xfrm>
              <a:off x="4395788" y="1873931"/>
              <a:ext cx="0" cy="19407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22" name="Line 15"/>
            <p:cNvSpPr>
              <a:spLocks noChangeShapeType="1"/>
            </p:cNvSpPr>
            <p:nvPr/>
          </p:nvSpPr>
          <p:spPr bwMode="auto">
            <a:xfrm flipH="1">
              <a:off x="6462713" y="3320654"/>
              <a:ext cx="0" cy="260747"/>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23" name="AutoShape 18"/>
            <p:cNvSpPr>
              <a:spLocks noChangeArrowheads="1"/>
            </p:cNvSpPr>
            <p:nvPr/>
          </p:nvSpPr>
          <p:spPr bwMode="auto">
            <a:xfrm>
              <a:off x="2627711" y="3590927"/>
              <a:ext cx="3996928" cy="369898"/>
            </a:xfrm>
            <a:prstGeom prst="flowChartAlternateProcess">
              <a:avLst/>
            </a:prstGeom>
            <a:solidFill>
              <a:srgbClr val="FFFFFF"/>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10000"/>
                </a:lnSpc>
              </a:pPr>
              <a:r>
                <a:rPr lang="zh-TW" altLang="en-US" sz="2000">
                  <a:latin typeface="標楷體" panose="03000509000000000000" pitchFamily="65" charset="-120"/>
                  <a:ea typeface="標楷體" panose="03000509000000000000" pitchFamily="65" charset="-120"/>
                </a:rPr>
                <a:t>統整</a:t>
              </a:r>
              <a:r>
                <a:rPr lang="zh-TW" altLang="en-US" sz="2000" b="1">
                  <a:latin typeface="標楷體" panose="03000509000000000000" pitchFamily="65" charset="-120"/>
                  <a:ea typeface="標楷體" panose="03000509000000000000" pitchFamily="65" charset="-120"/>
                </a:rPr>
                <a:t>課程規劃</a:t>
              </a:r>
              <a:r>
                <a:rPr lang="zh-TW" altLang="en-US" sz="2000">
                  <a:latin typeface="標楷體" panose="03000509000000000000" pitchFamily="65" charset="-120"/>
                  <a:ea typeface="標楷體" panose="03000509000000000000" pitchFamily="65" charset="-120"/>
                </a:rPr>
                <a:t>與相關服務需求</a:t>
              </a:r>
              <a:endParaRPr lang="zh-TW" altLang="en-US" sz="2000">
                <a:latin typeface="Tahoma" panose="020B0604030504040204" pitchFamily="34" charset="0"/>
              </a:endParaRPr>
            </a:p>
          </p:txBody>
        </p:sp>
        <p:sp>
          <p:nvSpPr>
            <p:cNvPr id="175124" name="AutoShape 24"/>
            <p:cNvSpPr>
              <a:spLocks noChangeArrowheads="1"/>
            </p:cNvSpPr>
            <p:nvPr/>
          </p:nvSpPr>
          <p:spPr bwMode="auto">
            <a:xfrm>
              <a:off x="2506134" y="4207395"/>
              <a:ext cx="4402666" cy="314325"/>
            </a:xfrm>
            <a:prstGeom prst="flowChartAlternateProcess">
              <a:avLst/>
            </a:prstGeom>
            <a:solidFill>
              <a:srgbClr val="FFFFFF"/>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6000"/>
                </a:lnSpc>
              </a:pPr>
              <a:r>
                <a:rPr lang="zh-TW" altLang="en-US" sz="2000" b="1">
                  <a:solidFill>
                    <a:srgbClr val="C00000"/>
                  </a:solidFill>
                  <a:ea typeface="標楷體" panose="03000509000000000000" pitchFamily="65" charset="-120"/>
                </a:rPr>
                <a:t>特推會</a:t>
              </a:r>
              <a:r>
                <a:rPr lang="zh-TW" altLang="en-US" sz="2000">
                  <a:ea typeface="標楷體" panose="03000509000000000000" pitchFamily="65" charset="-120"/>
                </a:rPr>
                <a:t>審議</a:t>
              </a:r>
              <a:r>
                <a:rPr lang="en-US" altLang="zh-TW" sz="2000" b="1">
                  <a:latin typeface="標楷體" panose="03000509000000000000" pitchFamily="65" charset="-120"/>
                  <a:ea typeface="標楷體" panose="03000509000000000000" pitchFamily="65" charset="-120"/>
                </a:rPr>
                <a:t>IEP/IGP</a:t>
              </a:r>
              <a:r>
                <a:rPr lang="zh-TW" altLang="en-US" sz="2000" b="1">
                  <a:latin typeface="標楷體" panose="03000509000000000000" pitchFamily="65" charset="-120"/>
                  <a:ea typeface="標楷體" panose="03000509000000000000" pitchFamily="65" charset="-120"/>
                </a:rPr>
                <a:t>課程規劃與相關支持服務</a:t>
              </a:r>
              <a:endParaRPr lang="zh-TW" altLang="en-US" sz="2000">
                <a:ea typeface="標楷體" panose="03000509000000000000" pitchFamily="65" charset="-120"/>
              </a:endParaRPr>
            </a:p>
            <a:p>
              <a:pPr algn="ctr">
                <a:lnSpc>
                  <a:spcPct val="96000"/>
                </a:lnSpc>
              </a:pPr>
              <a:endParaRPr lang="zh-TW" altLang="en-US" sz="2000">
                <a:ea typeface="標楷體" panose="03000509000000000000" pitchFamily="65" charset="-120"/>
              </a:endParaRPr>
            </a:p>
          </p:txBody>
        </p:sp>
        <p:sp>
          <p:nvSpPr>
            <p:cNvPr id="175125" name="Line 28"/>
            <p:cNvSpPr>
              <a:spLocks noChangeShapeType="1"/>
            </p:cNvSpPr>
            <p:nvPr/>
          </p:nvSpPr>
          <p:spPr bwMode="auto">
            <a:xfrm flipH="1">
              <a:off x="4402933" y="1431131"/>
              <a:ext cx="3572" cy="3000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26" name="Line 30"/>
            <p:cNvSpPr>
              <a:spLocks noChangeShapeType="1"/>
            </p:cNvSpPr>
            <p:nvPr/>
          </p:nvSpPr>
          <p:spPr bwMode="auto">
            <a:xfrm flipV="1">
              <a:off x="5512594" y="3190875"/>
              <a:ext cx="301265" cy="5954"/>
            </a:xfrm>
            <a:prstGeom prst="line">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lIns="68580" tIns="34290" rIns="68580" bIns="34290"/>
            <a:lstStyle/>
            <a:p>
              <a:endParaRPr lang="zh-TW" altLang="en-US"/>
            </a:p>
          </p:txBody>
        </p:sp>
        <p:sp>
          <p:nvSpPr>
            <p:cNvPr id="175127" name="AutoShape 34"/>
            <p:cNvSpPr>
              <a:spLocks noChangeArrowheads="1"/>
            </p:cNvSpPr>
            <p:nvPr/>
          </p:nvSpPr>
          <p:spPr bwMode="auto">
            <a:xfrm>
              <a:off x="2946400" y="4799424"/>
              <a:ext cx="3288206" cy="369898"/>
            </a:xfrm>
            <a:prstGeom prst="flowChartAlternateProcess">
              <a:avLst/>
            </a:prstGeom>
            <a:solidFill>
              <a:srgbClr val="FFFFFF"/>
            </a:solidFill>
            <a:ln w="19050">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solidFill>
                    <a:srgbClr val="C00000"/>
                  </a:solidFill>
                  <a:latin typeface="Tahoma" panose="020B0604030504040204" pitchFamily="34" charset="0"/>
                  <a:ea typeface="標楷體" panose="03000509000000000000" pitchFamily="65" charset="-120"/>
                </a:rPr>
                <a:t>課程發展委員會</a:t>
              </a:r>
              <a:r>
                <a:rPr lang="zh-TW" altLang="en-US" sz="2000">
                  <a:latin typeface="Tahoma" panose="020B0604030504040204" pitchFamily="34" charset="0"/>
                  <a:ea typeface="標楷體" panose="03000509000000000000" pitchFamily="65" charset="-120"/>
                </a:rPr>
                <a:t>通過課程規劃</a:t>
              </a:r>
              <a:endParaRPr lang="en-US" altLang="zh-TW" sz="2000">
                <a:latin typeface="Tahoma" panose="020B0604030504040204" pitchFamily="34" charset="0"/>
                <a:ea typeface="標楷體" panose="03000509000000000000" pitchFamily="65" charset="-120"/>
              </a:endParaRPr>
            </a:p>
          </p:txBody>
        </p:sp>
        <p:sp>
          <p:nvSpPr>
            <p:cNvPr id="175128" name="AutoShape 35"/>
            <p:cNvSpPr>
              <a:spLocks noChangeArrowheads="1"/>
            </p:cNvSpPr>
            <p:nvPr/>
          </p:nvSpPr>
          <p:spPr bwMode="auto">
            <a:xfrm>
              <a:off x="3474906" y="5410424"/>
              <a:ext cx="2284149" cy="302419"/>
            </a:xfrm>
            <a:prstGeom prst="flowChartAlternateProcess">
              <a:avLst/>
            </a:prstGeom>
            <a:solidFill>
              <a:srgbClr val="FFFFFF"/>
            </a:solidFill>
            <a:ln w="19050">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000" b="1">
                  <a:solidFill>
                    <a:srgbClr val="C00000"/>
                  </a:solidFill>
                  <a:ea typeface="標楷體" panose="03000509000000000000" pitchFamily="65" charset="-120"/>
                </a:rPr>
                <a:t>教務處</a:t>
              </a:r>
              <a:r>
                <a:rPr lang="zh-TW" altLang="en-US" sz="2000">
                  <a:ea typeface="標楷體" panose="03000509000000000000" pitchFamily="65" charset="-120"/>
                </a:rPr>
                <a:t>排課</a:t>
              </a:r>
            </a:p>
          </p:txBody>
        </p:sp>
        <p:sp>
          <p:nvSpPr>
            <p:cNvPr id="175129" name="Line 38"/>
            <p:cNvSpPr>
              <a:spLocks noChangeShapeType="1"/>
            </p:cNvSpPr>
            <p:nvPr/>
          </p:nvSpPr>
          <p:spPr bwMode="auto">
            <a:xfrm>
              <a:off x="3493294" y="3158729"/>
              <a:ext cx="32385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30" name="Line 39"/>
            <p:cNvSpPr>
              <a:spLocks noChangeShapeType="1"/>
            </p:cNvSpPr>
            <p:nvPr/>
          </p:nvSpPr>
          <p:spPr bwMode="auto">
            <a:xfrm>
              <a:off x="4429196" y="3979740"/>
              <a:ext cx="0" cy="22145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31" name="Line 41"/>
            <p:cNvSpPr>
              <a:spLocks noChangeShapeType="1"/>
            </p:cNvSpPr>
            <p:nvPr/>
          </p:nvSpPr>
          <p:spPr bwMode="auto">
            <a:xfrm>
              <a:off x="7542610" y="4994672"/>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32" name="AutoShape 3"/>
            <p:cNvSpPr>
              <a:spLocks noChangeArrowheads="1"/>
            </p:cNvSpPr>
            <p:nvPr/>
          </p:nvSpPr>
          <p:spPr bwMode="auto">
            <a:xfrm>
              <a:off x="3636964" y="2057542"/>
              <a:ext cx="1631156" cy="328613"/>
            </a:xfrm>
            <a:prstGeom prst="flowChartAlternateProcess">
              <a:avLst/>
            </a:prstGeom>
            <a:solidFill>
              <a:srgbClr val="FFFFFF"/>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96000"/>
                </a:lnSpc>
              </a:pPr>
              <a:r>
                <a:rPr lang="zh-TW" altLang="en-US" sz="2000">
                  <a:solidFill>
                    <a:srgbClr val="C00000"/>
                  </a:solidFill>
                  <a:latin typeface="標楷體" panose="03000509000000000000" pitchFamily="65" charset="-120"/>
                  <a:ea typeface="標楷體" panose="03000509000000000000" pitchFamily="65" charset="-120"/>
                </a:rPr>
                <a:t>召開</a:t>
              </a:r>
              <a:r>
                <a:rPr lang="en-US" altLang="zh-TW" sz="2000" b="1">
                  <a:solidFill>
                    <a:srgbClr val="C00000"/>
                  </a:solidFill>
                  <a:latin typeface="標楷體" panose="03000509000000000000" pitchFamily="65" charset="-120"/>
                  <a:ea typeface="標楷體" panose="03000509000000000000" pitchFamily="65" charset="-120"/>
                </a:rPr>
                <a:t>IEP/IGP</a:t>
              </a:r>
              <a:r>
                <a:rPr lang="zh-TW" altLang="en-US" sz="2000">
                  <a:solidFill>
                    <a:srgbClr val="C00000"/>
                  </a:solidFill>
                  <a:latin typeface="標楷體" panose="03000509000000000000" pitchFamily="65" charset="-120"/>
                  <a:ea typeface="標楷體" panose="03000509000000000000" pitchFamily="65" charset="-120"/>
                </a:rPr>
                <a:t>會議</a:t>
              </a:r>
              <a:endParaRPr lang="zh-TW" altLang="en-US" sz="2000">
                <a:solidFill>
                  <a:srgbClr val="C00000"/>
                </a:solidFill>
                <a:ea typeface="標楷體" panose="03000509000000000000" pitchFamily="65" charset="-120"/>
              </a:endParaRPr>
            </a:p>
          </p:txBody>
        </p:sp>
        <p:sp>
          <p:nvSpPr>
            <p:cNvPr id="27680" name="AutoShape 5"/>
            <p:cNvSpPr>
              <a:spLocks noChangeArrowheads="1"/>
            </p:cNvSpPr>
            <p:nvPr/>
          </p:nvSpPr>
          <p:spPr bwMode="auto">
            <a:xfrm>
              <a:off x="3168255" y="1304794"/>
              <a:ext cx="2903138" cy="540620"/>
            </a:xfrm>
            <a:prstGeom prst="flowChartAlternateProcess">
              <a:avLst/>
            </a:prstGeom>
            <a:solidFill>
              <a:srgbClr val="FFFFFF"/>
            </a:solidFill>
            <a:ln w="9525">
              <a:solidFill>
                <a:srgbClr val="000000"/>
              </a:solidFill>
              <a:miter lim="800000"/>
              <a:headEnd/>
              <a:tailEnd/>
            </a:ln>
          </p:spPr>
          <p:txBody>
            <a:bodyPr lIns="68580" tIns="34290" rIns="68580" bIns="34290"/>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spcBef>
                  <a:spcPct val="0"/>
                </a:spcBef>
                <a:buFontTx/>
                <a:buNone/>
                <a:defRPr/>
              </a:pPr>
              <a:r>
                <a:rPr lang="zh-TW" altLang="en-US" sz="2000" dirty="0">
                  <a:latin typeface="標楷體" panose="03000509000000000000" pitchFamily="65" charset="-120"/>
                </a:rPr>
                <a:t>依據特殊育學生能力現況與</a:t>
              </a:r>
              <a:endParaRPr lang="en-US" altLang="zh-TW" sz="2000" dirty="0">
                <a:latin typeface="標楷體" panose="03000509000000000000" pitchFamily="65" charset="-120"/>
              </a:endParaRPr>
            </a:p>
            <a:p>
              <a:pPr algn="ctr">
                <a:lnSpc>
                  <a:spcPct val="96000"/>
                </a:lnSpc>
                <a:spcBef>
                  <a:spcPct val="0"/>
                </a:spcBef>
                <a:buFontTx/>
                <a:buNone/>
                <a:defRPr/>
              </a:pPr>
              <a:r>
                <a:rPr lang="zh-TW" altLang="en-US" sz="2000" dirty="0">
                  <a:latin typeface="標楷體" panose="03000509000000000000" pitchFamily="65" charset="-120"/>
                </a:rPr>
                <a:t>需求分析</a:t>
              </a:r>
              <a:r>
                <a:rPr lang="zh-TW" altLang="en-US" sz="2000" dirty="0">
                  <a:highlight>
                    <a:srgbClr val="FFFF00"/>
                  </a:highlight>
                  <a:latin typeface="標楷體" panose="03000509000000000000" pitchFamily="65" charset="-120"/>
                </a:rPr>
                <a:t>草擬</a:t>
              </a:r>
              <a:r>
                <a:rPr lang="en-US" altLang="zh-TW" sz="2000" dirty="0">
                  <a:latin typeface="標楷體" panose="03000509000000000000" pitchFamily="65" charset="-120"/>
                </a:rPr>
                <a:t>IEP</a:t>
              </a:r>
              <a:r>
                <a:rPr lang="en-US" altLang="zh-TW" sz="2000" b="1" dirty="0">
                  <a:latin typeface="標楷體" panose="03000509000000000000" pitchFamily="65" charset="-120"/>
                </a:rPr>
                <a:t>/IGP</a:t>
              </a:r>
              <a:r>
                <a:rPr lang="zh-TW" altLang="en-US" sz="2000" dirty="0">
                  <a:latin typeface="標楷體" panose="03000509000000000000" pitchFamily="65" charset="-120"/>
                </a:rPr>
                <a:t>草案</a:t>
              </a:r>
              <a:endParaRPr lang="zh-TW" altLang="en-US" sz="2000" dirty="0">
                <a:latin typeface="Tahoma" panose="020B0604030504040204" pitchFamily="34" charset="0"/>
                <a:ea typeface="新細明體" panose="02020500000000000000" pitchFamily="18" charset="-120"/>
              </a:endParaRPr>
            </a:p>
          </p:txBody>
        </p:sp>
        <p:sp>
          <p:nvSpPr>
            <p:cNvPr id="175134" name="AutoShape 5"/>
            <p:cNvSpPr>
              <a:spLocks noChangeArrowheads="1"/>
            </p:cNvSpPr>
            <p:nvPr/>
          </p:nvSpPr>
          <p:spPr bwMode="auto">
            <a:xfrm>
              <a:off x="3380185" y="2515792"/>
              <a:ext cx="2294334" cy="369898"/>
            </a:xfrm>
            <a:prstGeom prst="flowChartAlternateProcess">
              <a:avLst/>
            </a:prstGeom>
            <a:solidFill>
              <a:srgbClr val="FFFFFF"/>
            </a:solidFill>
            <a:ln w="9525">
              <a:solidFill>
                <a:srgbClr val="000000"/>
              </a:solidFill>
              <a:miter lim="800000"/>
              <a:headEnd/>
              <a:tailEnd/>
            </a:ln>
          </p:spPr>
          <p:txBody>
            <a:bodyPr lIns="68580" tIns="34290" rIns="68580" bIns="3429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96000"/>
                </a:lnSpc>
              </a:pPr>
              <a:r>
                <a:rPr lang="zh-TW" altLang="en-US" sz="2000" b="1">
                  <a:latin typeface="標楷體" panose="03000509000000000000" pitchFamily="65" charset="-120"/>
                  <a:ea typeface="標楷體" panose="03000509000000000000" pitchFamily="65" charset="-120"/>
                </a:rPr>
                <a:t>規劃課程及相關需求服務</a:t>
              </a:r>
              <a:endParaRPr lang="zh-TW" altLang="en-US" sz="2000" b="1">
                <a:latin typeface="Tahoma" panose="020B0604030504040204" pitchFamily="34" charset="0"/>
              </a:endParaRPr>
            </a:p>
          </p:txBody>
        </p:sp>
        <p:cxnSp>
          <p:nvCxnSpPr>
            <p:cNvPr id="3" name="直線接點 2"/>
            <p:cNvCxnSpPr/>
            <p:nvPr/>
          </p:nvCxnSpPr>
          <p:spPr>
            <a:xfrm>
              <a:off x="4439370" y="2230823"/>
              <a:ext cx="3321" cy="0"/>
            </a:xfrm>
            <a:prstGeom prst="line">
              <a:avLst/>
            </a:prstGeom>
          </p:spPr>
          <p:style>
            <a:lnRef idx="1">
              <a:schemeClr val="accent1"/>
            </a:lnRef>
            <a:fillRef idx="0">
              <a:schemeClr val="accent1"/>
            </a:fillRef>
            <a:effectRef idx="0">
              <a:schemeClr val="accent1"/>
            </a:effectRef>
            <a:fontRef idx="minor">
              <a:schemeClr val="tx1"/>
            </a:fontRef>
          </p:style>
        </p:cxnSp>
        <p:sp>
          <p:nvSpPr>
            <p:cNvPr id="175136" name="Line 39"/>
            <p:cNvSpPr>
              <a:spLocks noChangeShapeType="1"/>
            </p:cNvSpPr>
            <p:nvPr/>
          </p:nvSpPr>
          <p:spPr bwMode="auto">
            <a:xfrm>
              <a:off x="4429196" y="4520804"/>
              <a:ext cx="0" cy="25836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sp>
          <p:nvSpPr>
            <p:cNvPr id="175137" name="Line 39"/>
            <p:cNvSpPr>
              <a:spLocks noChangeShapeType="1"/>
            </p:cNvSpPr>
            <p:nvPr/>
          </p:nvSpPr>
          <p:spPr bwMode="auto">
            <a:xfrm>
              <a:off x="4424959" y="5174927"/>
              <a:ext cx="1190" cy="22763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TW" altLang="en-US"/>
            </a:p>
          </p:txBody>
        </p:sp>
      </p:grpSp>
      <p:sp>
        <p:nvSpPr>
          <p:cNvPr id="2" name="矩形 1"/>
          <p:cNvSpPr/>
          <p:nvPr/>
        </p:nvSpPr>
        <p:spPr>
          <a:xfrm>
            <a:off x="-36513" y="188913"/>
            <a:ext cx="9180513" cy="561975"/>
          </a:xfrm>
          <a:prstGeom prst="rect">
            <a:avLst/>
          </a:prstGeom>
          <a:solidFill>
            <a:schemeClr val="accent5">
              <a:lumMod val="25000"/>
            </a:schemeClr>
          </a:solidFill>
        </p:spPr>
        <p:txBody>
          <a:bodyPr lIns="68580" tIns="34290" rIns="68580" bIns="34290">
            <a:spAutoFit/>
          </a:bodyPr>
          <a:lstStyle/>
          <a:p>
            <a:pPr algn="ctr">
              <a:defRPr/>
            </a:pPr>
            <a:r>
              <a:rPr lang="zh-TW" altLang="en-US" sz="3200" b="1" dirty="0">
                <a:solidFill>
                  <a:schemeClr val="bg1"/>
                </a:solidFill>
              </a:rPr>
              <a:t>國中小教育階段</a:t>
            </a:r>
            <a:r>
              <a:rPr lang="en-US" altLang="zh-TW" sz="3200" b="1" dirty="0">
                <a:solidFill>
                  <a:schemeClr val="bg1"/>
                </a:solidFill>
              </a:rPr>
              <a:t>(</a:t>
            </a:r>
            <a:r>
              <a:rPr lang="zh-TW" altLang="en-US" sz="3200" b="1" dirty="0">
                <a:solidFill>
                  <a:schemeClr val="bg1"/>
                </a:solidFill>
              </a:rPr>
              <a:t>含特教學校</a:t>
            </a:r>
            <a:r>
              <a:rPr lang="en-US" altLang="zh-TW" sz="3200" b="1" dirty="0">
                <a:solidFill>
                  <a:schemeClr val="bg1"/>
                </a:solidFill>
              </a:rPr>
              <a:t>)</a:t>
            </a:r>
            <a:r>
              <a:rPr lang="zh-TW" altLang="en-US" sz="3200" b="1" dirty="0">
                <a:solidFill>
                  <a:schemeClr val="bg1"/>
                </a:solidFill>
              </a:rPr>
              <a:t>流程</a:t>
            </a:r>
            <a:endParaRPr lang="en-US" altLang="zh-TW" sz="3200" b="1" dirty="0">
              <a:solidFill>
                <a:schemeClr val="bg1"/>
              </a:solidFill>
            </a:endParaRPr>
          </a:p>
        </p:txBody>
      </p:sp>
      <p:cxnSp>
        <p:nvCxnSpPr>
          <p:cNvPr id="9" name="直線接點 8">
            <a:extLst/>
          </p:cNvPr>
          <p:cNvCxnSpPr/>
          <p:nvPr/>
        </p:nvCxnSpPr>
        <p:spPr>
          <a:xfrm>
            <a:off x="323850" y="6381750"/>
            <a:ext cx="2879725"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線接點 10">
            <a:extLst/>
          </p:cNvPr>
          <p:cNvCxnSpPr/>
          <p:nvPr/>
        </p:nvCxnSpPr>
        <p:spPr>
          <a:xfrm flipV="1">
            <a:off x="323850" y="1341438"/>
            <a:ext cx="0" cy="5075237"/>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接點 12">
            <a:extLst/>
          </p:cNvPr>
          <p:cNvCxnSpPr>
            <a:endCxn id="27680" idx="1"/>
          </p:cNvCxnSpPr>
          <p:nvPr/>
        </p:nvCxnSpPr>
        <p:spPr>
          <a:xfrm flipV="1">
            <a:off x="323850" y="1322388"/>
            <a:ext cx="2439988" cy="19050"/>
          </a:xfrm>
          <a:prstGeom prst="line">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7296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s://player.slidesplayer.com/59/11167622/slides/slide_24.jpg">
            <a:extLst>
              <a:ext uri="{FF2B5EF4-FFF2-40B4-BE49-F238E27FC236}">
                <a16:creationId xmlns:a16="http://schemas.microsoft.com/office/drawing/2014/main" id="{9DE97124-CEEB-4562-B02D-A6DC5E93393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2196" y="2054994"/>
            <a:ext cx="5952679" cy="447035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322292" y="3427866"/>
            <a:ext cx="3169588" cy="2797369"/>
          </a:xfrm>
          <a:prstGeom prst="rect">
            <a:avLst/>
          </a:prstGeom>
        </p:spPr>
        <p:txBody>
          <a:bodyPr wrap="square">
            <a:spAutoFit/>
          </a:bodyPr>
          <a:lstStyle/>
          <a:p>
            <a:pPr marL="342900" indent="-342900">
              <a:lnSpc>
                <a:spcPct val="150000"/>
              </a:lnSpc>
              <a:spcBef>
                <a:spcPts val="0"/>
              </a:spcBef>
              <a:spcAft>
                <a:spcPts val="0"/>
              </a:spcAft>
              <a:buFont typeface="Arial" panose="020B0604020202020204" pitchFamily="34" charset="0"/>
              <a:buChar char="•"/>
            </a:pPr>
            <a:r>
              <a:rPr lang="zh-TW" altLang="en-US" sz="2400" b="1" dirty="0">
                <a:solidFill>
                  <a:srgbClr val="FF3300"/>
                </a:solidFill>
                <a:latin typeface="標楷體" panose="03000509000000000000" pitchFamily="65" charset="-120"/>
                <a:ea typeface="標楷體" panose="03000509000000000000" pitchFamily="65" charset="-120"/>
              </a:rPr>
              <a:t>核心素養</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r>
            <a:br>
              <a:rPr lang="en-US" altLang="zh-TW" sz="2400" dirty="0">
                <a:latin typeface="標楷體" panose="03000509000000000000" pitchFamily="65" charset="-120"/>
                <a:ea typeface="標楷體" panose="03000509000000000000" pitchFamily="65" charset="-120"/>
              </a:rPr>
            </a:br>
            <a:r>
              <a:rPr lang="zh-TW" altLang="en-US" sz="2400" dirty="0">
                <a:latin typeface="標楷體" panose="03000509000000000000" pitchFamily="65" charset="-120"/>
                <a:ea typeface="標楷體" panose="03000509000000000000" pitchFamily="65" charset="-120"/>
              </a:rPr>
              <a:t>一個人為</a:t>
            </a:r>
            <a:r>
              <a:rPr lang="zh-TW" altLang="en-US" sz="2400" b="1" dirty="0">
                <a:solidFill>
                  <a:srgbClr val="FF0000"/>
                </a:solidFill>
                <a:latin typeface="標楷體" panose="03000509000000000000" pitchFamily="65" charset="-120"/>
                <a:ea typeface="標楷體" panose="03000509000000000000" pitchFamily="65" charset="-120"/>
              </a:rPr>
              <a:t>適應現在生活</a:t>
            </a:r>
            <a:r>
              <a:rPr lang="zh-TW" altLang="en-US" sz="2400" dirty="0">
                <a:latin typeface="標楷體" panose="03000509000000000000" pitchFamily="65" charset="-120"/>
                <a:ea typeface="標楷體" panose="03000509000000000000" pitchFamily="65" charset="-120"/>
              </a:rPr>
              <a:t>及面對</a:t>
            </a:r>
            <a:r>
              <a:rPr lang="zh-TW" altLang="en-US" sz="2400" b="1" dirty="0">
                <a:solidFill>
                  <a:srgbClr val="FF0000"/>
                </a:solidFill>
                <a:latin typeface="標楷體" panose="03000509000000000000" pitchFamily="65" charset="-120"/>
                <a:ea typeface="標楷體" panose="03000509000000000000" pitchFamily="65" charset="-120"/>
              </a:rPr>
              <a:t>未來</a:t>
            </a:r>
            <a:r>
              <a:rPr lang="zh-TW" altLang="en-US" sz="2400" dirty="0">
                <a:latin typeface="標楷體" panose="03000509000000000000" pitchFamily="65" charset="-120"/>
                <a:ea typeface="標楷體" panose="03000509000000000000" pitchFamily="65" charset="-120"/>
              </a:rPr>
              <a:t>挑戰，所應具備的</a:t>
            </a:r>
            <a:r>
              <a:rPr lang="zh-TW" altLang="en-US" sz="2400" b="1" dirty="0">
                <a:solidFill>
                  <a:srgbClr val="FF0000"/>
                </a:solidFill>
                <a:latin typeface="標楷體" panose="03000509000000000000" pitchFamily="65" charset="-120"/>
                <a:ea typeface="標楷體" panose="03000509000000000000" pitchFamily="65" charset="-120"/>
              </a:rPr>
              <a:t>知識、能力與態度</a:t>
            </a:r>
            <a:r>
              <a:rPr lang="zh-TW" altLang="en-US" sz="2400" dirty="0">
                <a:latin typeface="標楷體" panose="03000509000000000000" pitchFamily="65" charset="-120"/>
                <a:ea typeface="標楷體" panose="03000509000000000000" pitchFamily="65" charset="-120"/>
              </a:rPr>
              <a:t>。</a:t>
            </a:r>
          </a:p>
        </p:txBody>
      </p:sp>
      <p:sp>
        <p:nvSpPr>
          <p:cNvPr id="43" name="矩形 42"/>
          <p:cNvSpPr/>
          <p:nvPr/>
        </p:nvSpPr>
        <p:spPr>
          <a:xfrm>
            <a:off x="2745043" y="1175950"/>
            <a:ext cx="6398957" cy="77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978214" y="980728"/>
            <a:ext cx="1759288" cy="360000"/>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共同規範</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十二年國教總綱的重要規範</a:t>
            </a:r>
          </a:p>
        </p:txBody>
      </p:sp>
      <p:grpSp>
        <p:nvGrpSpPr>
          <p:cNvPr id="3" name="群組 2">
            <a:extLst>
              <a:ext uri="{FF2B5EF4-FFF2-40B4-BE49-F238E27FC236}">
                <a16:creationId xmlns:a16="http://schemas.microsoft.com/office/drawing/2014/main" id="{FC1355F0-25BE-4773-A00A-585F882D5720}"/>
              </a:ext>
            </a:extLst>
          </p:cNvPr>
          <p:cNvGrpSpPr/>
          <p:nvPr/>
        </p:nvGrpSpPr>
        <p:grpSpPr>
          <a:xfrm>
            <a:off x="323528" y="1628800"/>
            <a:ext cx="1520594" cy="1444616"/>
            <a:chOff x="243093" y="1522568"/>
            <a:chExt cx="1993168" cy="1484480"/>
          </a:xfrm>
        </p:grpSpPr>
        <p:sp>
          <p:nvSpPr>
            <p:cNvPr id="15" name="Freeform 17"/>
            <p:cNvSpPr>
              <a:spLocks/>
            </p:cNvSpPr>
            <p:nvPr/>
          </p:nvSpPr>
          <p:spPr bwMode="auto">
            <a:xfrm>
              <a:off x="1239676" y="1953689"/>
              <a:ext cx="996585" cy="1053359"/>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chemeClr val="accent1">
                <a:lumMod val="50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en-US" altLang="zh-CN" sz="640" dirty="0">
                <a:ea typeface="造字工房悦黑演示版常规体" pitchFamily="50" charset="-122"/>
                <a:cs typeface="+mn-ea"/>
                <a:sym typeface="Arial" panose="020B0604020202020204" pitchFamily="34" charset="0"/>
              </a:endParaRPr>
            </a:p>
          </p:txBody>
        </p:sp>
        <p:sp>
          <p:nvSpPr>
            <p:cNvPr id="16" name="Freeform 18"/>
            <p:cNvSpPr>
              <a:spLocks/>
            </p:cNvSpPr>
            <p:nvPr/>
          </p:nvSpPr>
          <p:spPr bwMode="auto">
            <a:xfrm>
              <a:off x="243093" y="195368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chemeClr val="accent1">
                <a:lumMod val="50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7" name="Freeform 19"/>
            <p:cNvSpPr>
              <a:spLocks/>
            </p:cNvSpPr>
            <p:nvPr/>
          </p:nvSpPr>
          <p:spPr bwMode="auto">
            <a:xfrm>
              <a:off x="243093" y="1953689"/>
              <a:ext cx="996585" cy="1053359"/>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8" name="Freeform 20"/>
            <p:cNvSpPr>
              <a:spLocks/>
            </p:cNvSpPr>
            <p:nvPr/>
          </p:nvSpPr>
          <p:spPr bwMode="auto">
            <a:xfrm>
              <a:off x="243093" y="1522568"/>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7" name="Freeform 42">
              <a:extLst>
                <a:ext uri="{FF2B5EF4-FFF2-40B4-BE49-F238E27FC236}">
                  <a16:creationId xmlns:a16="http://schemas.microsoft.com/office/drawing/2014/main" id="{CB3C39EE-2B93-4BEF-8B1D-39D066F22AE1}"/>
                </a:ext>
              </a:extLst>
            </p:cNvPr>
            <p:cNvSpPr>
              <a:spLocks noEditPoints="1"/>
            </p:cNvSpPr>
            <p:nvPr/>
          </p:nvSpPr>
          <p:spPr bwMode="auto">
            <a:xfrm>
              <a:off x="546687" y="2142819"/>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sp>
        <p:nvSpPr>
          <p:cNvPr id="19" name="TextBox 66"/>
          <p:cNvSpPr txBox="1"/>
          <p:nvPr/>
        </p:nvSpPr>
        <p:spPr>
          <a:xfrm>
            <a:off x="2051720" y="2048344"/>
            <a:ext cx="2741400" cy="584775"/>
          </a:xfrm>
          <a:prstGeom prst="rect">
            <a:avLst/>
          </a:prstGeom>
          <a:noFill/>
        </p:spPr>
        <p:txBody>
          <a:bodyPr wrap="square" rtlCol="0">
            <a:spAutoFit/>
          </a:bodyPr>
          <a:lstStyle/>
          <a:p>
            <a:pPr>
              <a:spcBef>
                <a:spcPts val="0"/>
              </a:spcBef>
              <a:spcAft>
                <a:spcPts val="0"/>
              </a:spcAft>
            </a:pPr>
            <a:r>
              <a:rPr lang="zh-TW" altLang="en-US" sz="3200" b="1" dirty="0">
                <a:solidFill>
                  <a:schemeClr val="accent1">
                    <a:lumMod val="50000"/>
                  </a:schemeClr>
                </a:solidFill>
                <a:latin typeface="+mj-ea"/>
                <a:ea typeface="+mj-ea"/>
                <a:cs typeface="+mn-ea"/>
                <a:sym typeface="Arial" panose="020B0604020202020204" pitchFamily="34" charset="0"/>
              </a:rPr>
              <a:t>規劃方向</a:t>
            </a:r>
            <a:endParaRPr lang="en-GB" sz="3200" b="1" dirty="0">
              <a:solidFill>
                <a:schemeClr val="accent1">
                  <a:lumMod val="50000"/>
                </a:schemeClr>
              </a:solidFill>
              <a:latin typeface="+mj-ea"/>
              <a:ea typeface="+mj-ea"/>
              <a:cs typeface="+mn-ea"/>
              <a:sym typeface="Arial" panose="020B0604020202020204" pitchFamily="34" charset="0"/>
            </a:endParaRPr>
          </a:p>
        </p:txBody>
      </p:sp>
    </p:spTree>
    <p:extLst>
      <p:ext uri="{BB962C8B-B14F-4D97-AF65-F5344CB8AC3E}">
        <p14:creationId xmlns:p14="http://schemas.microsoft.com/office/powerpoint/2010/main" val="865612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pPr>
              <a:defRPr/>
            </a:pPr>
            <a:r>
              <a:rPr lang="zh-TW" altLang="en-US" smtClean="0"/>
              <a:t>課程運作模式</a:t>
            </a:r>
          </a:p>
        </p:txBody>
      </p:sp>
      <p:sp>
        <p:nvSpPr>
          <p:cNvPr id="114691" name="內容版面配置區 2"/>
          <p:cNvSpPr>
            <a:spLocks noGrp="1"/>
          </p:cNvSpPr>
          <p:nvPr>
            <p:ph idx="1"/>
          </p:nvPr>
        </p:nvSpPr>
        <p:spPr/>
        <p:txBody>
          <a:bodyPr/>
          <a:lstStyle/>
          <a:p>
            <a:pPr>
              <a:lnSpc>
                <a:spcPct val="120000"/>
              </a:lnSpc>
            </a:pPr>
            <a:r>
              <a:rPr lang="en-US" altLang="zh-TW" smtClean="0">
                <a:latin typeface="標楷體" panose="03000509000000000000" pitchFamily="65" charset="-120"/>
              </a:rPr>
              <a:t>1.</a:t>
            </a:r>
            <a:r>
              <a:rPr lang="zh-TW" altLang="en-US" b="1" u="sng" smtClean="0">
                <a:solidFill>
                  <a:srgbClr val="C00000"/>
                </a:solidFill>
                <a:latin typeface="標楷體" panose="03000509000000000000" pitchFamily="65" charset="-120"/>
              </a:rPr>
              <a:t>組成</a:t>
            </a:r>
            <a:r>
              <a:rPr lang="zh-TW" altLang="en-US" smtClean="0">
                <a:latin typeface="標楷體" panose="03000509000000000000" pitchFamily="65" charset="-120"/>
              </a:rPr>
              <a:t>個別化教育計畫或個別輔導計畫</a:t>
            </a:r>
            <a:r>
              <a:rPr lang="zh-TW" altLang="en-US" u="sng" smtClean="0">
                <a:solidFill>
                  <a:srgbClr val="C00000"/>
                </a:solidFill>
                <a:latin typeface="標楷體" panose="03000509000000000000" pitchFamily="65" charset="-120"/>
              </a:rPr>
              <a:t>團隊成員</a:t>
            </a:r>
            <a:r>
              <a:rPr lang="zh-TW" altLang="en-US" smtClean="0">
                <a:latin typeface="標楷體" panose="03000509000000000000" pitchFamily="65" charset="-120"/>
              </a:rPr>
              <a:t>，並</a:t>
            </a:r>
            <a:r>
              <a:rPr lang="zh-TW" altLang="en-US" b="1" u="sng" smtClean="0">
                <a:latin typeface="標楷體" panose="03000509000000000000" pitchFamily="65" charset="-120"/>
              </a:rPr>
              <a:t>草擬</a:t>
            </a:r>
            <a:r>
              <a:rPr lang="zh-TW" altLang="en-US" smtClean="0">
                <a:latin typeface="標楷體" panose="03000509000000000000" pitchFamily="65" charset="-120"/>
              </a:rPr>
              <a:t>個別化教育計畫或個別輔導計畫</a:t>
            </a:r>
          </a:p>
          <a:p>
            <a:pPr>
              <a:lnSpc>
                <a:spcPct val="120000"/>
              </a:lnSpc>
            </a:pPr>
            <a:r>
              <a:rPr lang="en-US" altLang="zh-TW" smtClean="0">
                <a:latin typeface="標楷體" panose="03000509000000000000" pitchFamily="65" charset="-120"/>
              </a:rPr>
              <a:t>2.</a:t>
            </a:r>
            <a:r>
              <a:rPr lang="zh-TW" altLang="en-US" smtClean="0">
                <a:latin typeface="標楷體" panose="03000509000000000000" pitchFamily="65" charset="-120"/>
              </a:rPr>
              <a:t>召開</a:t>
            </a:r>
            <a:r>
              <a:rPr lang="en-US" altLang="zh-TW" smtClean="0">
                <a:latin typeface="標楷體" panose="03000509000000000000" pitchFamily="65" charset="-120"/>
              </a:rPr>
              <a:t>IEP</a:t>
            </a:r>
            <a:r>
              <a:rPr lang="zh-TW" altLang="en-US" smtClean="0">
                <a:latin typeface="標楷體" panose="03000509000000000000" pitchFamily="65" charset="-120"/>
              </a:rPr>
              <a:t>或</a:t>
            </a:r>
            <a:r>
              <a:rPr lang="en-US" altLang="zh-TW" smtClean="0">
                <a:latin typeface="標楷體" panose="03000509000000000000" pitchFamily="65" charset="-120"/>
              </a:rPr>
              <a:t>IGP</a:t>
            </a:r>
            <a:r>
              <a:rPr lang="zh-TW" altLang="en-US" smtClean="0">
                <a:latin typeface="標楷體" panose="03000509000000000000" pitchFamily="65" charset="-120"/>
              </a:rPr>
              <a:t>會議，決定學生之課程與相關服務需求</a:t>
            </a:r>
            <a:endParaRPr lang="en-US" altLang="zh-TW" smtClean="0">
              <a:latin typeface="標楷體" panose="03000509000000000000" pitchFamily="65" charset="-120"/>
            </a:endParaRPr>
          </a:p>
          <a:p>
            <a:pPr>
              <a:lnSpc>
                <a:spcPct val="120000"/>
              </a:lnSpc>
            </a:pPr>
            <a:r>
              <a:rPr lang="en-US" altLang="zh-TW" smtClean="0">
                <a:latin typeface="標楷體" panose="03000509000000000000" pitchFamily="65" charset="-120"/>
              </a:rPr>
              <a:t>(1)</a:t>
            </a:r>
            <a:r>
              <a:rPr lang="zh-TW" altLang="en-US" smtClean="0">
                <a:latin typeface="標楷體" panose="03000509000000000000" pitchFamily="65" charset="-120"/>
              </a:rPr>
              <a:t>決定身心障礙學生之</a:t>
            </a:r>
            <a:r>
              <a:rPr lang="zh-TW" altLang="en-US" u="sng" smtClean="0">
                <a:solidFill>
                  <a:srgbClr val="C00000"/>
                </a:solidFill>
                <a:latin typeface="標楷體" panose="03000509000000000000" pitchFamily="65" charset="-120"/>
              </a:rPr>
              <a:t>課程</a:t>
            </a:r>
            <a:r>
              <a:rPr lang="zh-TW" altLang="en-US" smtClean="0">
                <a:latin typeface="標楷體" panose="03000509000000000000" pitchFamily="65" charset="-120"/>
              </a:rPr>
              <a:t>和</a:t>
            </a:r>
            <a:r>
              <a:rPr lang="zh-TW" altLang="en-US" u="sng" smtClean="0">
                <a:solidFill>
                  <a:srgbClr val="C00000"/>
                </a:solidFill>
                <a:latin typeface="標楷體" panose="03000509000000000000" pitchFamily="65" charset="-120"/>
              </a:rPr>
              <a:t>相關服務</a:t>
            </a:r>
            <a:r>
              <a:rPr lang="zh-TW" altLang="en-US" smtClean="0">
                <a:latin typeface="標楷體" panose="03000509000000000000" pitchFamily="65" charset="-120"/>
              </a:rPr>
              <a:t>需求</a:t>
            </a:r>
            <a:endParaRPr lang="en-US" altLang="zh-TW" smtClean="0">
              <a:latin typeface="標楷體" panose="03000509000000000000" pitchFamily="65" charset="-120"/>
            </a:endParaRPr>
          </a:p>
          <a:p>
            <a:pPr>
              <a:lnSpc>
                <a:spcPct val="120000"/>
              </a:lnSpc>
            </a:pPr>
            <a:r>
              <a:rPr lang="en-US" altLang="zh-TW" smtClean="0">
                <a:latin typeface="標楷體" panose="03000509000000000000" pitchFamily="65" charset="-120"/>
              </a:rPr>
              <a:t>(2)</a:t>
            </a:r>
            <a:r>
              <a:rPr lang="zh-TW" altLang="en-US" smtClean="0">
                <a:latin typeface="標楷體" panose="03000509000000000000" pitchFamily="65" charset="-120"/>
              </a:rPr>
              <a:t>決定資賦優異學生之課程需求</a:t>
            </a:r>
          </a:p>
        </p:txBody>
      </p:sp>
      <p:sp>
        <p:nvSpPr>
          <p:cNvPr id="11469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295232FD-EF97-498E-AE1F-8539712FFE00}"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30</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42088412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pPr>
              <a:defRPr/>
            </a:pPr>
            <a:endParaRPr lang="zh-TW" altLang="en-US" smtClean="0"/>
          </a:p>
        </p:txBody>
      </p:sp>
      <p:sp>
        <p:nvSpPr>
          <p:cNvPr id="115715" name="內容版面配置區 2"/>
          <p:cNvSpPr>
            <a:spLocks noGrp="1"/>
          </p:cNvSpPr>
          <p:nvPr>
            <p:ph idx="1"/>
          </p:nvPr>
        </p:nvSpPr>
        <p:spPr/>
        <p:txBody>
          <a:bodyPr/>
          <a:lstStyle/>
          <a:p>
            <a:pPr>
              <a:lnSpc>
                <a:spcPct val="120000"/>
              </a:lnSpc>
              <a:buFontTx/>
              <a:buNone/>
            </a:pPr>
            <a:r>
              <a:rPr lang="en-US" altLang="zh-TW" smtClean="0"/>
              <a:t>3.</a:t>
            </a:r>
            <a:r>
              <a:rPr lang="zh-TW" altLang="en-US" smtClean="0"/>
              <a:t>學校</a:t>
            </a:r>
            <a:r>
              <a:rPr lang="zh-TW" altLang="en-US" smtClean="0">
                <a:solidFill>
                  <a:srgbClr val="C00000"/>
                </a:solidFill>
              </a:rPr>
              <a:t>特殊教育推行委員會</a:t>
            </a:r>
            <a:r>
              <a:rPr lang="zh-TW" altLang="en-US" u="sng" smtClean="0">
                <a:solidFill>
                  <a:srgbClr val="C00000"/>
                </a:solidFill>
              </a:rPr>
              <a:t>審議</a:t>
            </a:r>
            <a:r>
              <a:rPr lang="zh-TW" altLang="en-US" smtClean="0"/>
              <a:t>全校特殊教育學生整體課程規劃及相關服務需求</a:t>
            </a:r>
            <a:endParaRPr lang="en-US" altLang="zh-TW" smtClean="0"/>
          </a:p>
          <a:p>
            <a:pPr>
              <a:lnSpc>
                <a:spcPct val="120000"/>
              </a:lnSpc>
              <a:buFontTx/>
              <a:buNone/>
            </a:pPr>
            <a:r>
              <a:rPr lang="en-US" altLang="zh-TW" smtClean="0"/>
              <a:t>4. </a:t>
            </a:r>
            <a:r>
              <a:rPr lang="zh-TW" altLang="en-US" smtClean="0"/>
              <a:t>全校特殊教育學生</a:t>
            </a:r>
            <a:r>
              <a:rPr lang="zh-TW" altLang="en-US" u="sng" smtClean="0"/>
              <a:t>課程</a:t>
            </a:r>
            <a:r>
              <a:rPr lang="zh-TW" altLang="en-US" b="1" u="sng" smtClean="0">
                <a:solidFill>
                  <a:srgbClr val="C00000"/>
                </a:solidFill>
              </a:rPr>
              <a:t>納入學校課程計畫</a:t>
            </a:r>
            <a:r>
              <a:rPr lang="zh-TW" altLang="en-US" smtClean="0"/>
              <a:t>，且由</a:t>
            </a:r>
            <a:r>
              <a:rPr lang="zh-TW" altLang="en-US" b="1" u="sng" smtClean="0">
                <a:solidFill>
                  <a:srgbClr val="C00000"/>
                </a:solidFill>
              </a:rPr>
              <a:t>教務處</a:t>
            </a:r>
            <a:r>
              <a:rPr lang="zh-TW" altLang="en-US" smtClean="0"/>
              <a:t>進行課務安排</a:t>
            </a:r>
            <a:endParaRPr lang="en-US" altLang="zh-TW" smtClean="0"/>
          </a:p>
          <a:p>
            <a:pPr>
              <a:lnSpc>
                <a:spcPct val="120000"/>
              </a:lnSpc>
              <a:buFontTx/>
              <a:buNone/>
            </a:pPr>
            <a:r>
              <a:rPr lang="en-US" altLang="zh-TW" smtClean="0"/>
              <a:t>5. </a:t>
            </a:r>
            <a:r>
              <a:rPr lang="zh-TW" altLang="en-US" smtClean="0"/>
              <a:t>執行教學並定期檢討</a:t>
            </a:r>
            <a:r>
              <a:rPr lang="en-US" altLang="zh-TW" smtClean="0"/>
              <a:t>IEP</a:t>
            </a:r>
            <a:r>
              <a:rPr lang="zh-TW" altLang="en-US" smtClean="0"/>
              <a:t>或</a:t>
            </a:r>
            <a:r>
              <a:rPr lang="en-US" altLang="zh-TW" smtClean="0"/>
              <a:t>IGP</a:t>
            </a:r>
            <a:r>
              <a:rPr lang="zh-TW" altLang="en-US" smtClean="0"/>
              <a:t>之執行成效</a:t>
            </a:r>
          </a:p>
        </p:txBody>
      </p:sp>
      <p:sp>
        <p:nvSpPr>
          <p:cNvPr id="1157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6053C24E-9521-42B9-8D1B-D27690ACE286}"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31</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805380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p:txBody>
          <a:bodyPr/>
          <a:lstStyle/>
          <a:p>
            <a:pPr>
              <a:defRPr/>
            </a:pPr>
            <a:r>
              <a:rPr lang="zh-TW" altLang="en-US" smtClean="0"/>
              <a:t>二、</a:t>
            </a:r>
            <a:r>
              <a:rPr lang="zh-TW" altLang="zh-TW" smtClean="0"/>
              <a:t>依法排定校內</a:t>
            </a:r>
            <a:r>
              <a:rPr lang="en-US" altLang="zh-TW" smtClean="0"/>
              <a:t>IEP</a:t>
            </a:r>
            <a:r>
              <a:rPr lang="zh-TW" altLang="zh-TW" smtClean="0"/>
              <a:t>會議期程</a:t>
            </a:r>
            <a:endParaRPr lang="zh-TW" altLang="en-US" smtClean="0"/>
          </a:p>
        </p:txBody>
      </p:sp>
      <p:sp>
        <p:nvSpPr>
          <p:cNvPr id="116739" name="內容版面配置區 2"/>
          <p:cNvSpPr>
            <a:spLocks noGrp="1"/>
          </p:cNvSpPr>
          <p:nvPr>
            <p:ph idx="1"/>
          </p:nvPr>
        </p:nvSpPr>
        <p:spPr/>
        <p:txBody>
          <a:bodyPr/>
          <a:lstStyle/>
          <a:p>
            <a:r>
              <a:rPr lang="en-US" altLang="zh-TW" sz="2800" smtClean="0"/>
              <a:t>1.</a:t>
            </a:r>
            <a:r>
              <a:rPr lang="zh-TW" altLang="zh-TW" sz="2800" smtClean="0"/>
              <a:t>學校辦理期程在</a:t>
            </a:r>
            <a:r>
              <a:rPr lang="zh-TW" altLang="zh-TW" sz="2800" u="sng" smtClean="0">
                <a:solidFill>
                  <a:srgbClr val="C00000"/>
                </a:solidFill>
              </a:rPr>
              <a:t>法定期程</a:t>
            </a:r>
            <a:r>
              <a:rPr lang="zh-TW" altLang="zh-TW" sz="2800" smtClean="0"/>
              <a:t>內辦理。</a:t>
            </a:r>
          </a:p>
          <a:p>
            <a:r>
              <a:rPr lang="zh-TW" altLang="en-US" sz="2800" smtClean="0"/>
              <a:t>    </a:t>
            </a:r>
            <a:r>
              <a:rPr lang="zh-TW" altLang="zh-TW" sz="2800" u="sng" smtClean="0"/>
              <a:t>新生</a:t>
            </a:r>
            <a:r>
              <a:rPr lang="en-US" altLang="zh-TW" sz="2800" u="sng" smtClean="0"/>
              <a:t>IEP</a:t>
            </a:r>
            <a:r>
              <a:rPr lang="zh-TW" altLang="zh-TW" sz="2800" u="sng" smtClean="0"/>
              <a:t>必須在</a:t>
            </a:r>
            <a:r>
              <a:rPr lang="zh-TW" altLang="en-US" sz="2800" u="sng" smtClean="0"/>
              <a:t>入</a:t>
            </a:r>
            <a:r>
              <a:rPr lang="zh-TW" altLang="zh-TW" sz="2800" u="sng" smtClean="0"/>
              <a:t>學</a:t>
            </a:r>
            <a:r>
              <a:rPr lang="zh-TW" altLang="en-US" sz="2800" smtClean="0"/>
              <a:t>入學後</a:t>
            </a:r>
            <a:r>
              <a:rPr lang="en-US" altLang="zh-TW" sz="2800" smtClean="0"/>
              <a:t>1</a:t>
            </a:r>
            <a:r>
              <a:rPr lang="zh-TW" altLang="en-US" sz="2800" smtClean="0"/>
              <a:t>個月內完成</a:t>
            </a:r>
            <a:r>
              <a:rPr lang="zh-TW" altLang="zh-TW" sz="2800" smtClean="0"/>
              <a:t>。</a:t>
            </a:r>
            <a:endParaRPr lang="en-US" altLang="zh-TW" sz="2800" smtClean="0"/>
          </a:p>
          <a:p>
            <a:r>
              <a:rPr lang="zh-TW" altLang="en-US" sz="2800" smtClean="0"/>
              <a:t>    舊生在開學前完成。</a:t>
            </a:r>
            <a:endParaRPr lang="en-US" altLang="zh-TW" sz="2800" smtClean="0"/>
          </a:p>
          <a:p>
            <a:endParaRPr lang="en-US" altLang="zh-TW" sz="2800" smtClean="0"/>
          </a:p>
          <a:p>
            <a:r>
              <a:rPr lang="zh-TW" altLang="en-US" sz="2800" smtClean="0"/>
              <a:t>三、</a:t>
            </a:r>
            <a:r>
              <a:rPr lang="zh-TW" altLang="zh-TW" sz="2800" smtClean="0"/>
              <a:t>將</a:t>
            </a:r>
            <a:r>
              <a:rPr lang="en-US" altLang="zh-TW" sz="2800" smtClean="0">
                <a:solidFill>
                  <a:srgbClr val="C00000"/>
                </a:solidFill>
              </a:rPr>
              <a:t>IEP</a:t>
            </a:r>
            <a:r>
              <a:rPr lang="zh-TW" altLang="zh-TW" sz="2800" smtClean="0">
                <a:solidFill>
                  <a:srgbClr val="C00000"/>
                </a:solidFill>
              </a:rPr>
              <a:t>審議</a:t>
            </a:r>
            <a:r>
              <a:rPr lang="zh-TW" altLang="zh-TW" sz="2800" smtClean="0"/>
              <a:t>納入校內</a:t>
            </a:r>
            <a:r>
              <a:rPr lang="zh-TW" altLang="zh-TW" sz="2800" u="sng" smtClean="0"/>
              <a:t>特推會組織辦法</a:t>
            </a:r>
            <a:r>
              <a:rPr lang="zh-TW" altLang="zh-TW" sz="2800" smtClean="0"/>
              <a:t>並運作</a:t>
            </a:r>
            <a:endParaRPr lang="en-US" altLang="zh-TW" sz="2800" smtClean="0"/>
          </a:p>
          <a:p>
            <a:r>
              <a:rPr lang="en-US" altLang="zh-TW" sz="2800" smtClean="0"/>
              <a:t>1.</a:t>
            </a:r>
            <a:r>
              <a:rPr lang="zh-TW" altLang="zh-TW" sz="2800" smtClean="0"/>
              <a:t>學校</a:t>
            </a:r>
            <a:r>
              <a:rPr lang="zh-TW" altLang="zh-TW" sz="2800" u="sng" smtClean="0"/>
              <a:t>特推會組織辦法須納入審議</a:t>
            </a:r>
            <a:r>
              <a:rPr lang="en-US" altLang="zh-TW" sz="2800" u="sng" smtClean="0"/>
              <a:t>IEP</a:t>
            </a:r>
            <a:r>
              <a:rPr lang="zh-TW" altLang="zh-TW" sz="2800" u="sng" smtClean="0"/>
              <a:t>之任務</a:t>
            </a:r>
            <a:r>
              <a:rPr lang="zh-TW" altLang="zh-TW" sz="2800" smtClean="0"/>
              <a:t>。</a:t>
            </a:r>
          </a:p>
          <a:p>
            <a:r>
              <a:rPr lang="en-US" altLang="zh-TW" sz="2800" smtClean="0"/>
              <a:t>2.</a:t>
            </a:r>
            <a:r>
              <a:rPr lang="zh-TW" altLang="zh-TW" sz="2800" smtClean="0"/>
              <a:t>學校</a:t>
            </a:r>
            <a:r>
              <a:rPr lang="zh-TW" altLang="zh-TW" sz="2800" u="sng" smtClean="0">
                <a:solidFill>
                  <a:srgbClr val="C00000"/>
                </a:solidFill>
              </a:rPr>
              <a:t>特推會</a:t>
            </a:r>
            <a:r>
              <a:rPr lang="zh-TW" altLang="zh-TW" sz="2800" u="sng" smtClean="0"/>
              <a:t>會議紀錄</a:t>
            </a:r>
            <a:r>
              <a:rPr lang="zh-TW" altLang="zh-TW" sz="2800" smtClean="0"/>
              <a:t>須涵蓋</a:t>
            </a:r>
            <a:r>
              <a:rPr lang="en-US" altLang="zh-TW" sz="2800" smtClean="0"/>
              <a:t>IEP</a:t>
            </a:r>
            <a:r>
              <a:rPr lang="zh-TW" altLang="zh-TW" sz="2800" smtClean="0"/>
              <a:t>之決議結果。</a:t>
            </a:r>
            <a:endParaRPr lang="zh-TW" altLang="en-US" sz="2800" smtClean="0"/>
          </a:p>
          <a:p>
            <a:endParaRPr lang="en-US" altLang="zh-TW" smtClean="0"/>
          </a:p>
          <a:p>
            <a:endParaRPr lang="zh-TW" altLang="en-US" smtClean="0"/>
          </a:p>
        </p:txBody>
      </p:sp>
      <p:sp>
        <p:nvSpPr>
          <p:cNvPr id="116740"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BA9CB023-7DC2-4F62-A60D-0EECC642AA1C}"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32</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1608815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defRPr/>
            </a:pPr>
            <a:r>
              <a:rPr lang="zh-TW" altLang="en-US" smtClean="0"/>
              <a:t>運作方式</a:t>
            </a:r>
            <a:endParaRPr lang="zh-TW" altLang="zh-TW" smtClean="0"/>
          </a:p>
        </p:txBody>
      </p:sp>
      <p:sp>
        <p:nvSpPr>
          <p:cNvPr id="117763" name="Rectangle 3"/>
          <p:cNvSpPr>
            <a:spLocks noGrp="1" noChangeArrowheads="1"/>
          </p:cNvSpPr>
          <p:nvPr>
            <p:ph idx="1"/>
          </p:nvPr>
        </p:nvSpPr>
        <p:spPr>
          <a:xfrm>
            <a:off x="179388" y="1484313"/>
            <a:ext cx="8785225" cy="4525962"/>
          </a:xfrm>
        </p:spPr>
        <p:txBody>
          <a:bodyPr/>
          <a:lstStyle/>
          <a:p>
            <a:pPr eaLnBrk="1" hangingPunct="1">
              <a:lnSpc>
                <a:spcPct val="120000"/>
              </a:lnSpc>
            </a:pPr>
            <a:r>
              <a:rPr lang="zh-TW" altLang="en-US" sz="2800" smtClean="0">
                <a:latin typeface="標楷體" panose="03000509000000000000" pitchFamily="65" charset="-120"/>
              </a:rPr>
              <a:t>無論實施</a:t>
            </a:r>
            <a:r>
              <a:rPr lang="zh-TW" altLang="zh-TW" sz="2800" smtClean="0">
                <a:latin typeface="標楷體" panose="03000509000000000000" pitchFamily="65" charset="-120"/>
              </a:rPr>
              <a:t>個別化教學與區分性教學都</a:t>
            </a:r>
            <a:r>
              <a:rPr lang="zh-TW" altLang="en-US" sz="2800" smtClean="0">
                <a:latin typeface="標楷體" panose="03000509000000000000" pitchFamily="65" charset="-120"/>
              </a:rPr>
              <a:t>需</a:t>
            </a:r>
            <a:r>
              <a:rPr lang="zh-TW" altLang="zh-TW" sz="2800" smtClean="0">
                <a:latin typeface="標楷體" panose="03000509000000000000" pitchFamily="65" charset="-120"/>
              </a:rPr>
              <a:t>以</a:t>
            </a:r>
            <a:r>
              <a:rPr lang="zh-TW" altLang="zh-TW" sz="2800" smtClean="0">
                <a:solidFill>
                  <a:srgbClr val="FF0000"/>
                </a:solidFill>
                <a:latin typeface="標楷體" panose="03000509000000000000" pitchFamily="65" charset="-120"/>
              </a:rPr>
              <a:t>學生的個別差異</a:t>
            </a:r>
            <a:r>
              <a:rPr lang="zh-TW" altLang="zh-TW" sz="2800" smtClean="0">
                <a:latin typeface="標楷體" panose="03000509000000000000" pitchFamily="65" charset="-120"/>
              </a:rPr>
              <a:t>為依據，</a:t>
            </a:r>
            <a:r>
              <a:rPr lang="zh-TW" altLang="en-US" sz="2800" smtClean="0">
                <a:latin typeface="標楷體" panose="03000509000000000000" pitchFamily="65" charset="-120"/>
              </a:rPr>
              <a:t>且</a:t>
            </a:r>
            <a:r>
              <a:rPr lang="zh-TW" altLang="zh-TW" sz="2800" smtClean="0">
                <a:latin typeface="標楷體" panose="03000509000000000000" pitchFamily="65" charset="-120"/>
              </a:rPr>
              <a:t>皆需藉由先</a:t>
            </a:r>
            <a:r>
              <a:rPr lang="zh-TW" altLang="zh-TW" sz="2800" u="sng" smtClean="0">
                <a:latin typeface="標楷體" panose="03000509000000000000" pitchFamily="65" charset="-120"/>
              </a:rPr>
              <a:t>評量與診斷</a:t>
            </a:r>
            <a:r>
              <a:rPr lang="zh-TW" altLang="zh-TW" sz="2800" smtClean="0">
                <a:latin typeface="標楷體" panose="03000509000000000000" pitchFamily="65" charset="-120"/>
              </a:rPr>
              <a:t>個別學生的</a:t>
            </a:r>
            <a:r>
              <a:rPr lang="zh-TW" altLang="zh-TW" sz="2800" smtClean="0">
                <a:solidFill>
                  <a:srgbClr val="FF0000"/>
                </a:solidFill>
                <a:latin typeface="標楷體" panose="03000509000000000000" pitchFamily="65" charset="-120"/>
              </a:rPr>
              <a:t>需求</a:t>
            </a:r>
            <a:r>
              <a:rPr lang="zh-TW" altLang="zh-TW" sz="2800" smtClean="0">
                <a:latin typeface="標楷體" panose="03000509000000000000" pitchFamily="65" charset="-120"/>
              </a:rPr>
              <a:t>後，再整合各自需求的異同處，</a:t>
            </a:r>
            <a:r>
              <a:rPr lang="zh-TW" altLang="en-US" sz="2800" smtClean="0">
                <a:latin typeface="標楷體" panose="03000509000000000000" pitchFamily="65" charset="-120"/>
              </a:rPr>
              <a:t>進行</a:t>
            </a:r>
            <a:r>
              <a:rPr lang="zh-TW" altLang="en-US" sz="2800" u="sng" smtClean="0">
                <a:latin typeface="標楷體" panose="03000509000000000000" pitchFamily="65" charset="-120"/>
              </a:rPr>
              <a:t>課程規劃（排課</a:t>
            </a:r>
            <a:r>
              <a:rPr lang="zh-TW" altLang="en-US" sz="2800" smtClean="0">
                <a:latin typeface="標楷體" panose="03000509000000000000" pitchFamily="65" charset="-120"/>
              </a:rPr>
              <a:t>），</a:t>
            </a:r>
            <a:endParaRPr lang="en-US" altLang="zh-TW" sz="2800" smtClean="0">
              <a:latin typeface="標楷體" panose="03000509000000000000" pitchFamily="65" charset="-120"/>
            </a:endParaRPr>
          </a:p>
          <a:p>
            <a:pPr eaLnBrk="1" hangingPunct="1">
              <a:lnSpc>
                <a:spcPct val="120000"/>
              </a:lnSpc>
            </a:pPr>
            <a:r>
              <a:rPr lang="zh-TW" altLang="en-US" sz="2800" smtClean="0">
                <a:latin typeface="標楷體" panose="03000509000000000000" pitchFamily="65" charset="-120"/>
              </a:rPr>
              <a:t>再</a:t>
            </a:r>
            <a:r>
              <a:rPr lang="zh-TW" altLang="zh-TW" sz="2800" smtClean="0">
                <a:latin typeface="標楷體" panose="03000509000000000000" pitchFamily="65" charset="-120"/>
              </a:rPr>
              <a:t>分別進行</a:t>
            </a:r>
            <a:r>
              <a:rPr lang="zh-TW" altLang="zh-TW" sz="2800" u="sng" smtClean="0">
                <a:latin typeface="標楷體" panose="03000509000000000000" pitchFamily="65" charset="-120"/>
              </a:rPr>
              <a:t>班級</a:t>
            </a:r>
            <a:r>
              <a:rPr lang="zh-TW" altLang="zh-TW" sz="2800" smtClean="0">
                <a:latin typeface="標楷體" panose="03000509000000000000" pitchFamily="65" charset="-120"/>
              </a:rPr>
              <a:t>、</a:t>
            </a:r>
            <a:r>
              <a:rPr lang="zh-TW" altLang="zh-TW" sz="2800" u="sng" smtClean="0">
                <a:latin typeface="標楷體" panose="03000509000000000000" pitchFamily="65" charset="-120"/>
              </a:rPr>
              <a:t>小組</a:t>
            </a:r>
            <a:r>
              <a:rPr lang="zh-TW" altLang="zh-TW" sz="2800" smtClean="0">
                <a:latin typeface="標楷體" panose="03000509000000000000" pitchFamily="65" charset="-120"/>
              </a:rPr>
              <a:t>或個別型態之教學，亦是特教強調之身心障礙學生</a:t>
            </a:r>
            <a:r>
              <a:rPr lang="zh-TW" altLang="zh-TW" sz="2800" u="sng" smtClean="0">
                <a:solidFill>
                  <a:srgbClr val="FF0000"/>
                </a:solidFill>
                <a:latin typeface="標楷體" panose="03000509000000000000" pitchFamily="65" charset="-120"/>
              </a:rPr>
              <a:t>個別化教育計畫</a:t>
            </a:r>
            <a:r>
              <a:rPr lang="zh-TW" altLang="zh-TW" sz="2800" smtClean="0">
                <a:latin typeface="標楷體" panose="03000509000000000000" pitchFamily="65" charset="-120"/>
                <a:cs typeface="Times New Roman" panose="02020603050405020304" pitchFamily="18" charset="0"/>
              </a:rPr>
              <a:t>或資優學生</a:t>
            </a:r>
            <a:r>
              <a:rPr lang="zh-TW" altLang="zh-TW" sz="2800" smtClean="0">
                <a:solidFill>
                  <a:srgbClr val="FF0000"/>
                </a:solidFill>
                <a:latin typeface="標楷體" panose="03000509000000000000" pitchFamily="65" charset="-120"/>
                <a:cs typeface="Times New Roman" panose="02020603050405020304" pitchFamily="18" charset="0"/>
              </a:rPr>
              <a:t>個別輔導計畫</a:t>
            </a:r>
            <a:r>
              <a:rPr lang="zh-TW" altLang="zh-TW" sz="2800" smtClean="0">
                <a:latin typeface="標楷體" panose="03000509000000000000" pitchFamily="65" charset="-120"/>
              </a:rPr>
              <a:t>之擬定與實施過程</a:t>
            </a:r>
            <a:endParaRPr lang="zh-TW" altLang="en-US" sz="2800" smtClean="0">
              <a:latin typeface="標楷體" panose="03000509000000000000" pitchFamily="65" charset="-120"/>
            </a:endParaRPr>
          </a:p>
        </p:txBody>
      </p:sp>
    </p:spTree>
    <p:extLst>
      <p:ext uri="{BB962C8B-B14F-4D97-AF65-F5344CB8AC3E}">
        <p14:creationId xmlns:p14="http://schemas.microsoft.com/office/powerpoint/2010/main" val="1783641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endParaRPr lang="zh-TW" altLang="zh-TW" smtClean="0"/>
          </a:p>
        </p:txBody>
      </p:sp>
      <p:sp>
        <p:nvSpPr>
          <p:cNvPr id="118787" name="Rectangle 3"/>
          <p:cNvSpPr>
            <a:spLocks noGrp="1" noChangeArrowheads="1"/>
          </p:cNvSpPr>
          <p:nvPr>
            <p:ph idx="1"/>
          </p:nvPr>
        </p:nvSpPr>
        <p:spPr>
          <a:xfrm>
            <a:off x="395288" y="1557338"/>
            <a:ext cx="8569325" cy="4525962"/>
          </a:xfrm>
        </p:spPr>
        <p:txBody>
          <a:bodyPr/>
          <a:lstStyle/>
          <a:p>
            <a:pPr eaLnBrk="1" hangingPunct="1">
              <a:lnSpc>
                <a:spcPct val="120000"/>
              </a:lnSpc>
            </a:pPr>
            <a:r>
              <a:rPr lang="zh-TW" altLang="en-US" sz="2800" smtClean="0">
                <a:latin typeface="標楷體" panose="03000509000000000000" pitchFamily="65" charset="-120"/>
              </a:rPr>
              <a:t>強調與普通教育接軌，以一套</a:t>
            </a:r>
            <a:r>
              <a:rPr lang="zh-TW" altLang="en-US" sz="2800" smtClean="0">
                <a:solidFill>
                  <a:srgbClr val="FF0000"/>
                </a:solidFill>
                <a:latin typeface="標楷體" panose="03000509000000000000" pitchFamily="65" charset="-120"/>
              </a:rPr>
              <a:t>課程大綱進行彈性調整</a:t>
            </a:r>
            <a:r>
              <a:rPr lang="zh-TW" altLang="en-US" sz="2800" smtClean="0">
                <a:latin typeface="標楷體" panose="03000509000000000000" pitchFamily="65" charset="-120"/>
              </a:rPr>
              <a:t>的方式，根據學生在</a:t>
            </a:r>
            <a:r>
              <a:rPr lang="zh-TW" altLang="en-US" sz="2800" b="1" u="sng" smtClean="0">
                <a:latin typeface="標楷體" panose="03000509000000000000" pitchFamily="65" charset="-120"/>
              </a:rPr>
              <a:t>每一個課程領域</a:t>
            </a:r>
            <a:r>
              <a:rPr lang="zh-TW" altLang="en-US" sz="2800" smtClean="0">
                <a:latin typeface="標楷體" panose="03000509000000000000" pitchFamily="65" charset="-120"/>
              </a:rPr>
              <a:t>的學習功能的情形安排課程領域、時數與內容</a:t>
            </a:r>
          </a:p>
          <a:p>
            <a:pPr eaLnBrk="1" hangingPunct="1">
              <a:lnSpc>
                <a:spcPct val="120000"/>
              </a:lnSpc>
            </a:pPr>
            <a:r>
              <a:rPr lang="zh-TW" altLang="en-US" sz="2800" smtClean="0">
                <a:latin typeface="標楷體" panose="03000509000000000000" pitchFamily="65" charset="-120"/>
              </a:rPr>
              <a:t>讓學生的</a:t>
            </a:r>
            <a:r>
              <a:rPr lang="zh-TW" altLang="en-US" sz="2800" smtClean="0">
                <a:solidFill>
                  <a:srgbClr val="FF0000"/>
                </a:solidFill>
                <a:latin typeface="標楷體" panose="03000509000000000000" pitchFamily="65" charset="-120"/>
              </a:rPr>
              <a:t>課程領域名稱與普通教育類似</a:t>
            </a:r>
            <a:r>
              <a:rPr lang="zh-TW" altLang="en-US" sz="2800" smtClean="0">
                <a:latin typeface="標楷體" panose="03000509000000000000" pitchFamily="65" charset="-120"/>
              </a:rPr>
              <a:t>，俾便有機會接受普通教育之課程內涵，也可讓學生有重新進行方案或課程安置的可能性</a:t>
            </a:r>
          </a:p>
        </p:txBody>
      </p:sp>
    </p:spTree>
    <p:extLst>
      <p:ext uri="{BB962C8B-B14F-4D97-AF65-F5344CB8AC3E}">
        <p14:creationId xmlns:p14="http://schemas.microsoft.com/office/powerpoint/2010/main" val="2741068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0" y="12700"/>
          <a:ext cx="86106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07138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課程調整理念</a:t>
            </a:r>
            <a:endParaRPr lang="zh-TW" altLang="en-US" dirty="0"/>
          </a:p>
        </p:txBody>
      </p:sp>
      <p:sp>
        <p:nvSpPr>
          <p:cNvPr id="3" name="內容版面配置區 2"/>
          <p:cNvSpPr>
            <a:spLocks noGrp="1"/>
          </p:cNvSpPr>
          <p:nvPr>
            <p:ph idx="1"/>
          </p:nvPr>
        </p:nvSpPr>
        <p:spPr/>
        <p:txBody>
          <a:bodyPr/>
          <a:lstStyle/>
          <a:p>
            <a:r>
              <a:rPr lang="zh-TW" altLang="en-US" dirty="0" smtClean="0"/>
              <a:t>一、依各領域</a:t>
            </a:r>
            <a:r>
              <a:rPr lang="en-US" altLang="zh-TW" dirty="0" smtClean="0"/>
              <a:t>/</a:t>
            </a:r>
            <a:r>
              <a:rPr lang="zh-TW" altLang="en-US" dirty="0" smtClean="0"/>
              <a:t>科目學習功能缺損情形，而非依障</a:t>
            </a:r>
            <a:endParaRPr lang="en-US" altLang="zh-TW" dirty="0" smtClean="0"/>
          </a:p>
          <a:p>
            <a:r>
              <a:rPr lang="zh-TW" altLang="en-US" dirty="0"/>
              <a:t> </a:t>
            </a:r>
            <a:r>
              <a:rPr lang="zh-TW" altLang="en-US" dirty="0" smtClean="0"/>
              <a:t>      別。</a:t>
            </a:r>
            <a:endParaRPr lang="en-US" altLang="zh-TW" dirty="0" smtClean="0"/>
          </a:p>
          <a:p>
            <a:r>
              <a:rPr lang="zh-TW" altLang="en-US" dirty="0" smtClean="0"/>
              <a:t>二、以普教課綱之課程來調整，非以過去特教領</a:t>
            </a:r>
            <a:endParaRPr lang="en-US" altLang="zh-TW" dirty="0" smtClean="0"/>
          </a:p>
          <a:p>
            <a:r>
              <a:rPr lang="zh-TW" altLang="en-US" dirty="0"/>
              <a:t> </a:t>
            </a:r>
            <a:r>
              <a:rPr lang="zh-TW" altLang="en-US" dirty="0" smtClean="0"/>
              <a:t>      綱調整。</a:t>
            </a:r>
            <a:endParaRPr lang="en-US" altLang="zh-TW" dirty="0" smtClean="0"/>
          </a:p>
          <a:p>
            <a:r>
              <a:rPr lang="zh-TW" altLang="en-US" dirty="0" smtClean="0"/>
              <a:t>三、特需領域大多依階段別規劃。特需領域是選</a:t>
            </a:r>
            <a:endParaRPr lang="en-US" altLang="zh-TW" dirty="0" smtClean="0"/>
          </a:p>
          <a:p>
            <a:r>
              <a:rPr lang="zh-TW" altLang="en-US" dirty="0"/>
              <a:t> </a:t>
            </a:r>
            <a:r>
              <a:rPr lang="zh-TW" altLang="en-US" dirty="0" smtClean="0"/>
              <a:t>      用，非所有各科</a:t>
            </a:r>
            <a:r>
              <a:rPr lang="en-US" altLang="zh-TW" dirty="0" smtClean="0"/>
              <a:t>(9-13)</a:t>
            </a:r>
            <a:r>
              <a:rPr lang="zh-TW" altLang="en-US" dirty="0" smtClean="0"/>
              <a:t>都需規劃。</a:t>
            </a:r>
            <a:endParaRPr lang="en-US" altLang="zh-TW" dirty="0" smtClean="0"/>
          </a:p>
          <a:p>
            <a:r>
              <a:rPr lang="zh-TW" altLang="en-US" dirty="0" smtClean="0"/>
              <a:t>四、審慎調整。</a:t>
            </a:r>
            <a:endParaRPr lang="zh-TW" altLang="en-US" dirty="0"/>
          </a:p>
        </p:txBody>
      </p:sp>
    </p:spTree>
    <p:extLst>
      <p:ext uri="{BB962C8B-B14F-4D97-AF65-F5344CB8AC3E}">
        <p14:creationId xmlns:p14="http://schemas.microsoft.com/office/powerpoint/2010/main" val="3688045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2239970537"/>
              </p:ext>
            </p:extLst>
          </p:nvPr>
        </p:nvGraphicFramePr>
        <p:xfrm>
          <a:off x="-2074151" y="1083532"/>
          <a:ext cx="13292301" cy="5455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p:txBody>
          <a:bodyPr/>
          <a:lstStyle/>
          <a:p>
            <a:r>
              <a:rPr lang="zh-TW" altLang="en-US" dirty="0"/>
              <a:t>課程調整向度</a:t>
            </a:r>
          </a:p>
        </p:txBody>
      </p:sp>
    </p:spTree>
    <p:extLst>
      <p:ext uri="{BB962C8B-B14F-4D97-AF65-F5344CB8AC3E}">
        <p14:creationId xmlns:p14="http://schemas.microsoft.com/office/powerpoint/2010/main" val="19549841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圓角矩形 4"/>
          <p:cNvSpPr/>
          <p:nvPr/>
        </p:nvSpPr>
        <p:spPr>
          <a:xfrm>
            <a:off x="7056119" y="1575468"/>
            <a:ext cx="1728000" cy="2196000"/>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dirty="0">
              <a:latin typeface="標楷體" pitchFamily="65" charset="-120"/>
              <a:ea typeface="標楷體" pitchFamily="65" charset="-120"/>
            </a:endParaRPr>
          </a:p>
          <a:p>
            <a:pPr algn="ctr" defTabSz="666750">
              <a:lnSpc>
                <a:spcPct val="90000"/>
              </a:lnSpc>
              <a:spcBef>
                <a:spcPct val="0"/>
              </a:spcBef>
              <a:spcAft>
                <a:spcPct val="35000"/>
              </a:spcAft>
            </a:pPr>
            <a:r>
              <a:rPr lang="zh-TW" altLang="en-US" sz="2200" dirty="0">
                <a:solidFill>
                  <a:srgbClr val="FF0000"/>
                </a:solidFill>
                <a:latin typeface="標楷體" pitchFamily="65" charset="-120"/>
                <a:ea typeface="標楷體" pitchFamily="65" charset="-120"/>
              </a:rPr>
              <a:t>學習重點</a:t>
            </a:r>
            <a:r>
              <a:rPr lang="en-US" altLang="zh-TW" sz="2200" dirty="0">
                <a:latin typeface="標楷體" pitchFamily="65" charset="-120"/>
                <a:ea typeface="標楷體" pitchFamily="65" charset="-120"/>
              </a:rPr>
              <a:t/>
            </a:r>
            <a:br>
              <a:rPr lang="en-US" altLang="zh-TW" sz="2200" dirty="0">
                <a:latin typeface="標楷體" pitchFamily="65" charset="-120"/>
                <a:ea typeface="標楷體" pitchFamily="65" charset="-120"/>
              </a:rPr>
            </a:b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領域</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科目課程綱要之</a:t>
            </a:r>
            <a:r>
              <a:rPr lang="zh-TW" altLang="en-US" u="sng" dirty="0">
                <a:latin typeface="標楷體" pitchFamily="65" charset="-120"/>
                <a:ea typeface="標楷體" pitchFamily="65" charset="-120"/>
              </a:rPr>
              <a:t>學習表現</a:t>
            </a:r>
            <a:r>
              <a:rPr lang="zh-TW" altLang="en-US" dirty="0">
                <a:latin typeface="標楷體" pitchFamily="65" charset="-120"/>
                <a:ea typeface="標楷體" pitchFamily="65" charset="-120"/>
              </a:rPr>
              <a:t>與</a:t>
            </a:r>
            <a:r>
              <a:rPr lang="zh-TW" altLang="en-US" u="sng" dirty="0">
                <a:latin typeface="標楷體" pitchFamily="65" charset="-120"/>
                <a:ea typeface="標楷體" pitchFamily="65" charset="-120"/>
              </a:rPr>
              <a:t>學習內容</a:t>
            </a:r>
            <a:r>
              <a:rPr lang="en-US" altLang="zh-TW" dirty="0">
                <a:latin typeface="標楷體" pitchFamily="65" charset="-120"/>
                <a:ea typeface="標楷體" pitchFamily="65" charset="-120"/>
              </a:rPr>
              <a:t>)</a:t>
            </a:r>
            <a:endParaRPr lang="zh-TW" altLang="en-US" sz="2200" kern="1200" dirty="0">
              <a:latin typeface="標楷體" pitchFamily="65" charset="-120"/>
              <a:ea typeface="標楷體" pitchFamily="65" charset="-120"/>
            </a:endParaRPr>
          </a:p>
        </p:txBody>
      </p:sp>
      <p:sp>
        <p:nvSpPr>
          <p:cNvPr id="70" name="文字方塊 69"/>
          <p:cNvSpPr txBox="1"/>
          <p:nvPr/>
        </p:nvSpPr>
        <p:spPr>
          <a:xfrm>
            <a:off x="2499360" y="3078480"/>
            <a:ext cx="731520" cy="369332"/>
          </a:xfrm>
          <a:prstGeom prst="rect">
            <a:avLst/>
          </a:prstGeom>
          <a:noFill/>
        </p:spPr>
        <p:txBody>
          <a:bodyPr wrap="square" rtlCol="0">
            <a:spAutoFit/>
          </a:bodyPr>
          <a:lstStyle/>
          <a:p>
            <a:r>
              <a:rPr lang="zh-TW" altLang="en-US" dirty="0"/>
              <a:t>是</a:t>
            </a:r>
          </a:p>
        </p:txBody>
      </p:sp>
      <p:sp>
        <p:nvSpPr>
          <p:cNvPr id="72" name="文字方塊 71"/>
          <p:cNvSpPr txBox="1"/>
          <p:nvPr/>
        </p:nvSpPr>
        <p:spPr>
          <a:xfrm>
            <a:off x="5989320" y="3063240"/>
            <a:ext cx="731520" cy="369332"/>
          </a:xfrm>
          <a:prstGeom prst="rect">
            <a:avLst/>
          </a:prstGeom>
          <a:noFill/>
        </p:spPr>
        <p:txBody>
          <a:bodyPr wrap="square" rtlCol="0">
            <a:spAutoFit/>
          </a:bodyPr>
          <a:lstStyle/>
          <a:p>
            <a:r>
              <a:rPr lang="zh-TW" altLang="en-US" dirty="0"/>
              <a:t>是</a:t>
            </a:r>
          </a:p>
        </p:txBody>
      </p:sp>
      <p:sp>
        <p:nvSpPr>
          <p:cNvPr id="69" name="文字方塊 68"/>
          <p:cNvSpPr txBox="1"/>
          <p:nvPr/>
        </p:nvSpPr>
        <p:spPr>
          <a:xfrm>
            <a:off x="3093720" y="2316480"/>
            <a:ext cx="731520" cy="369332"/>
          </a:xfrm>
          <a:prstGeom prst="rect">
            <a:avLst/>
          </a:prstGeom>
          <a:noFill/>
        </p:spPr>
        <p:txBody>
          <a:bodyPr wrap="square" rtlCol="0">
            <a:spAutoFit/>
          </a:bodyPr>
          <a:lstStyle/>
          <a:p>
            <a:r>
              <a:rPr lang="zh-TW" altLang="en-US" dirty="0"/>
              <a:t>否</a:t>
            </a:r>
          </a:p>
        </p:txBody>
      </p:sp>
      <p:sp>
        <p:nvSpPr>
          <p:cNvPr id="5" name="標題 2"/>
          <p:cNvSpPr>
            <a:spLocks noGrp="1"/>
          </p:cNvSpPr>
          <p:nvPr>
            <p:ph type="title"/>
          </p:nvPr>
        </p:nvSpPr>
        <p:spPr>
          <a:xfrm>
            <a:off x="776913" y="221366"/>
            <a:ext cx="8229600" cy="862166"/>
          </a:xfrm>
        </p:spPr>
        <p:txBody>
          <a:bodyPr/>
          <a:lstStyle/>
          <a:p>
            <a:r>
              <a:rPr lang="zh-TW" altLang="en-US" dirty="0"/>
              <a:t>課程調整流程</a:t>
            </a:r>
          </a:p>
        </p:txBody>
      </p:sp>
      <p:grpSp>
        <p:nvGrpSpPr>
          <p:cNvPr id="12" name="群組 11"/>
          <p:cNvGrpSpPr/>
          <p:nvPr/>
        </p:nvGrpSpPr>
        <p:grpSpPr>
          <a:xfrm>
            <a:off x="198121" y="2739390"/>
            <a:ext cx="1440000" cy="720000"/>
            <a:chOff x="0" y="87629"/>
            <a:chExt cx="1028699" cy="617219"/>
          </a:xfrm>
        </p:grpSpPr>
        <p:sp>
          <p:nvSpPr>
            <p:cNvPr id="43" name="圓角矩形 42"/>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4"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領域</a:t>
              </a:r>
              <a:r>
                <a:rPr lang="en-US" altLang="zh-TW" sz="2200" kern="1200" dirty="0">
                  <a:latin typeface="標楷體" pitchFamily="65" charset="-120"/>
                  <a:ea typeface="標楷體" pitchFamily="65" charset="-120"/>
                </a:rPr>
                <a:t>/</a:t>
              </a:r>
              <a:r>
                <a:rPr lang="zh-TW" altLang="en-US" sz="2200" kern="1200" dirty="0">
                  <a:latin typeface="標楷體" pitchFamily="65" charset="-120"/>
                  <a:ea typeface="標楷體" pitchFamily="65" charset="-120"/>
                </a:rPr>
                <a:t>科目</a:t>
              </a:r>
              <a:r>
                <a:rPr lang="en-US" altLang="zh-TW" sz="2200" kern="1200" dirty="0">
                  <a:latin typeface="標楷體" pitchFamily="65" charset="-120"/>
                  <a:ea typeface="標楷體" pitchFamily="65" charset="-120"/>
                </a:rPr>
                <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課程綱要</a:t>
              </a:r>
            </a:p>
          </p:txBody>
        </p:sp>
      </p:grpSp>
      <p:grpSp>
        <p:nvGrpSpPr>
          <p:cNvPr id="22" name="群組 21"/>
          <p:cNvGrpSpPr/>
          <p:nvPr/>
        </p:nvGrpSpPr>
        <p:grpSpPr>
          <a:xfrm>
            <a:off x="3728096" y="3161760"/>
            <a:ext cx="1260000" cy="432000"/>
            <a:chOff x="7200898" y="87629"/>
            <a:chExt cx="1800000" cy="599141"/>
          </a:xfrm>
        </p:grpSpPr>
        <p:sp>
          <p:nvSpPr>
            <p:cNvPr id="23" name="圓角矩形 22"/>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學習評量</a:t>
              </a:r>
            </a:p>
          </p:txBody>
        </p:sp>
        <p:sp>
          <p:nvSpPr>
            <p:cNvPr id="24"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45" name="群組 44"/>
          <p:cNvGrpSpPr/>
          <p:nvPr/>
        </p:nvGrpSpPr>
        <p:grpSpPr>
          <a:xfrm>
            <a:off x="182881" y="1779270"/>
            <a:ext cx="1440000" cy="720000"/>
            <a:chOff x="0" y="87629"/>
            <a:chExt cx="1028699" cy="617219"/>
          </a:xfrm>
        </p:grpSpPr>
        <p:sp>
          <p:nvSpPr>
            <p:cNvPr id="46" name="圓角矩形 45"/>
            <p:cNvSpPr/>
            <p:nvPr/>
          </p:nvSpPr>
          <p:spPr>
            <a:xfrm>
              <a:off x="0" y="87629"/>
              <a:ext cx="1028699" cy="617219"/>
            </a:xfrm>
            <a:prstGeom prst="roundRect">
              <a:avLst>
                <a:gd name="adj" fmla="val 10000"/>
              </a:avLst>
            </a:prstGeom>
          </p:spPr>
          <p:style>
            <a:lnRef idx="2">
              <a:schemeClr val="accent1"/>
            </a:lnRef>
            <a:fillRef idx="1">
              <a:schemeClr val="lt1"/>
            </a:fillRef>
            <a:effectRef idx="0">
              <a:schemeClr val="accent1"/>
            </a:effectRef>
            <a:fontRef idx="minor">
              <a:schemeClr val="dk1"/>
            </a:fontRef>
          </p:style>
        </p:sp>
        <p:sp>
          <p:nvSpPr>
            <p:cNvPr id="47" name="圓角矩形 4"/>
            <p:cNvSpPr/>
            <p:nvPr/>
          </p:nvSpPr>
          <p:spPr>
            <a:xfrm>
              <a:off x="18078" y="105707"/>
              <a:ext cx="992543" cy="581063"/>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kern="1200" dirty="0">
                  <a:latin typeface="標楷體" pitchFamily="65" charset="-120"/>
                  <a:ea typeface="標楷體" pitchFamily="65" charset="-120"/>
                </a:rPr>
                <a:t>學生</a:t>
              </a:r>
              <a:r>
                <a:rPr lang="en-US" altLang="zh-TW" sz="2200" kern="1200" dirty="0">
                  <a:latin typeface="標楷體" pitchFamily="65" charset="-120"/>
                  <a:ea typeface="標楷體" pitchFamily="65" charset="-120"/>
                </a:rPr>
                <a:t/>
              </a:r>
              <a:br>
                <a:rPr lang="en-US" altLang="zh-TW" sz="2200" kern="1200" dirty="0">
                  <a:latin typeface="標楷體" pitchFamily="65" charset="-120"/>
                  <a:ea typeface="標楷體" pitchFamily="65" charset="-120"/>
                </a:rPr>
              </a:br>
              <a:r>
                <a:rPr lang="zh-TW" altLang="en-US" sz="2200" kern="1200" dirty="0">
                  <a:latin typeface="標楷體" pitchFamily="65" charset="-120"/>
                  <a:ea typeface="標楷體" pitchFamily="65" charset="-120"/>
                </a:rPr>
                <a:t>學習功能</a:t>
              </a:r>
            </a:p>
          </p:txBody>
        </p:sp>
      </p:grpSp>
      <p:sp>
        <p:nvSpPr>
          <p:cNvPr id="48" name="右中括弧 47"/>
          <p:cNvSpPr/>
          <p:nvPr/>
        </p:nvSpPr>
        <p:spPr>
          <a:xfrm>
            <a:off x="1600200" y="2148840"/>
            <a:ext cx="182880" cy="975360"/>
          </a:xfrm>
          <a:prstGeom prst="righ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TW" altLang="en-US"/>
          </a:p>
        </p:txBody>
      </p:sp>
      <p:sp>
        <p:nvSpPr>
          <p:cNvPr id="51" name="流程圖: 決策 50"/>
          <p:cNvSpPr/>
          <p:nvPr/>
        </p:nvSpPr>
        <p:spPr>
          <a:xfrm>
            <a:off x="193548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56" name="直線接點 55"/>
          <p:cNvCxnSpPr/>
          <p:nvPr/>
        </p:nvCxnSpPr>
        <p:spPr>
          <a:xfrm>
            <a:off x="1783080" y="2636520"/>
            <a:ext cx="180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直線接點 56"/>
          <p:cNvCxnSpPr/>
          <p:nvPr/>
        </p:nvCxnSpPr>
        <p:spPr>
          <a:xfrm>
            <a:off x="32004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63" name="流程圖: 決策 62"/>
          <p:cNvSpPr/>
          <p:nvPr/>
        </p:nvSpPr>
        <p:spPr>
          <a:xfrm>
            <a:off x="5273040" y="2209800"/>
            <a:ext cx="1260000" cy="828000"/>
          </a:xfrm>
          <a:prstGeom prst="flowChartDecision">
            <a:avLst/>
          </a:prstGeom>
          <a:solidFill>
            <a:srgbClr val="FFFF00"/>
          </a:solidFill>
          <a:ln>
            <a:prstDash val="sys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a:solidFill>
                  <a:srgbClr val="FF0000"/>
                </a:solidFill>
              </a:rPr>
              <a:t>適配</a:t>
            </a:r>
          </a:p>
        </p:txBody>
      </p:sp>
      <p:cxnSp>
        <p:nvCxnSpPr>
          <p:cNvPr id="71" name="直線接點 70"/>
          <p:cNvCxnSpPr/>
          <p:nvPr/>
        </p:nvCxnSpPr>
        <p:spPr>
          <a:xfrm rot="5400000">
            <a:off x="5494260" y="3444000"/>
            <a:ext cx="792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3" name="文字方塊 72"/>
          <p:cNvSpPr txBox="1"/>
          <p:nvPr/>
        </p:nvSpPr>
        <p:spPr>
          <a:xfrm>
            <a:off x="6522720" y="2316480"/>
            <a:ext cx="731520" cy="369332"/>
          </a:xfrm>
          <a:prstGeom prst="rect">
            <a:avLst/>
          </a:prstGeom>
          <a:noFill/>
        </p:spPr>
        <p:txBody>
          <a:bodyPr wrap="square" rtlCol="0">
            <a:spAutoFit/>
          </a:bodyPr>
          <a:lstStyle/>
          <a:p>
            <a:r>
              <a:rPr lang="zh-TW" altLang="en-US" dirty="0"/>
              <a:t>否</a:t>
            </a:r>
          </a:p>
        </p:txBody>
      </p:sp>
      <p:cxnSp>
        <p:nvCxnSpPr>
          <p:cNvPr id="74" name="直線接點 73"/>
          <p:cNvCxnSpPr/>
          <p:nvPr/>
        </p:nvCxnSpPr>
        <p:spPr>
          <a:xfrm>
            <a:off x="6553200" y="2636520"/>
            <a:ext cx="504000" cy="0"/>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78" name="群組 77"/>
          <p:cNvGrpSpPr/>
          <p:nvPr/>
        </p:nvGrpSpPr>
        <p:grpSpPr>
          <a:xfrm>
            <a:off x="1790700" y="3808966"/>
            <a:ext cx="1470659" cy="805393"/>
            <a:chOff x="1440180" y="87629"/>
            <a:chExt cx="1028699" cy="617219"/>
          </a:xfrm>
        </p:grpSpPr>
        <p:sp>
          <p:nvSpPr>
            <p:cNvPr id="79" name="圓角矩形 78"/>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一般課程</a:t>
              </a:r>
            </a:p>
          </p:txBody>
        </p:sp>
        <p:sp>
          <p:nvSpPr>
            <p:cNvPr id="80"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4" name="群組 103"/>
          <p:cNvGrpSpPr/>
          <p:nvPr/>
        </p:nvGrpSpPr>
        <p:grpSpPr>
          <a:xfrm>
            <a:off x="3728096" y="2637478"/>
            <a:ext cx="1260000" cy="432000"/>
            <a:chOff x="7200898" y="87629"/>
            <a:chExt cx="1800000" cy="599141"/>
          </a:xfrm>
        </p:grpSpPr>
        <p:sp>
          <p:nvSpPr>
            <p:cNvPr id="105" name="圓角矩形 104"/>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學習環境</a:t>
              </a:r>
            </a:p>
          </p:txBody>
        </p:sp>
        <p:sp>
          <p:nvSpPr>
            <p:cNvPr id="106"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107" name="群組 106"/>
          <p:cNvGrpSpPr/>
          <p:nvPr/>
        </p:nvGrpSpPr>
        <p:grpSpPr>
          <a:xfrm>
            <a:off x="3728096" y="2132520"/>
            <a:ext cx="1260000" cy="432000"/>
            <a:chOff x="7200898" y="87629"/>
            <a:chExt cx="1800000" cy="599141"/>
          </a:xfrm>
        </p:grpSpPr>
        <p:sp>
          <p:nvSpPr>
            <p:cNvPr id="108" name="圓角矩形 107"/>
            <p:cNvSpPr/>
            <p:nvPr/>
          </p:nvSpPr>
          <p:spPr>
            <a:xfrm>
              <a:off x="7200898" y="87629"/>
              <a:ext cx="180000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學習歷程</a:t>
              </a:r>
            </a:p>
          </p:txBody>
        </p:sp>
        <p:sp>
          <p:nvSpPr>
            <p:cNvPr id="109"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
        <p:nvSpPr>
          <p:cNvPr id="111" name="圓角矩形 4"/>
          <p:cNvSpPr/>
          <p:nvPr/>
        </p:nvSpPr>
        <p:spPr>
          <a:xfrm>
            <a:off x="3674908" y="1575468"/>
            <a:ext cx="1368000" cy="2179708"/>
          </a:xfrm>
          <a:prstGeom prst="rect">
            <a:avLst/>
          </a:prstGeom>
          <a:noFill/>
        </p:spPr>
        <p:style>
          <a:lnRef idx="2">
            <a:schemeClr val="accent1"/>
          </a:lnRef>
          <a:fillRef idx="1">
            <a:schemeClr val="lt1"/>
          </a:fillRef>
          <a:effectRef idx="0">
            <a:schemeClr val="accent1"/>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200" dirty="0">
                <a:latin typeface="標楷體" pitchFamily="65" charset="-120"/>
                <a:ea typeface="標楷體" pitchFamily="65" charset="-120"/>
              </a:rPr>
              <a:t>課程調整</a:t>
            </a:r>
            <a:endParaRPr lang="en-US" altLang="zh-TW" sz="2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1600" dirty="0">
              <a:latin typeface="標楷體" pitchFamily="65" charset="-120"/>
              <a:ea typeface="標楷體" pitchFamily="65" charset="-120"/>
            </a:endParaRPr>
          </a:p>
          <a:p>
            <a:pPr lvl="0" algn="ctr" defTabSz="666750">
              <a:lnSpc>
                <a:spcPct val="90000"/>
              </a:lnSpc>
              <a:spcBef>
                <a:spcPct val="0"/>
              </a:spcBef>
              <a:spcAft>
                <a:spcPct val="35000"/>
              </a:spcAft>
            </a:pPr>
            <a:endParaRPr lang="en-US" altLang="zh-TW" sz="2200" kern="1200" dirty="0">
              <a:latin typeface="標楷體" pitchFamily="65" charset="-120"/>
              <a:ea typeface="標楷體" pitchFamily="65" charset="-120"/>
            </a:endParaRPr>
          </a:p>
          <a:p>
            <a:pPr lvl="0" algn="ctr" defTabSz="666750">
              <a:lnSpc>
                <a:spcPct val="90000"/>
              </a:lnSpc>
              <a:spcBef>
                <a:spcPct val="0"/>
              </a:spcBef>
              <a:spcAft>
                <a:spcPct val="35000"/>
              </a:spcAft>
            </a:pPr>
            <a:endParaRPr lang="zh-TW" altLang="en-US" sz="2200" kern="1200" dirty="0">
              <a:latin typeface="標楷體" pitchFamily="65" charset="-120"/>
              <a:ea typeface="標楷體" pitchFamily="65" charset="-120"/>
            </a:endParaRPr>
          </a:p>
        </p:txBody>
      </p:sp>
      <p:cxnSp>
        <p:nvCxnSpPr>
          <p:cNvPr id="114" name="直線接點 113"/>
          <p:cNvCxnSpPr/>
          <p:nvPr/>
        </p:nvCxnSpPr>
        <p:spPr>
          <a:xfrm>
            <a:off x="5029200" y="2636520"/>
            <a:ext cx="252000"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15" name="群組 114"/>
          <p:cNvGrpSpPr/>
          <p:nvPr/>
        </p:nvGrpSpPr>
        <p:grpSpPr>
          <a:xfrm>
            <a:off x="7200745" y="2080051"/>
            <a:ext cx="1404000" cy="432000"/>
            <a:chOff x="7200891" y="87629"/>
            <a:chExt cx="1748570" cy="599141"/>
          </a:xfrm>
        </p:grpSpPr>
        <p:sp>
          <p:nvSpPr>
            <p:cNvPr id="116" name="圓角矩形 115"/>
            <p:cNvSpPr/>
            <p:nvPr/>
          </p:nvSpPr>
          <p:spPr>
            <a:xfrm>
              <a:off x="7200891" y="87629"/>
              <a:ext cx="1748570" cy="581063"/>
            </a:xfrm>
            <a:prstGeom prst="roundRect">
              <a:avLst>
                <a:gd name="adj" fmla="val 10000"/>
              </a:avLst>
            </a:prstGeom>
            <a:solidFill>
              <a:srgbClr val="00B0F0"/>
            </a:soli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vert="horz" anchor="ctr"/>
            <a:lstStyle/>
            <a:p>
              <a:pPr algn="ctr"/>
              <a:r>
                <a:rPr lang="zh-TW" altLang="en-US" sz="2000" dirty="0">
                  <a:latin typeface="標楷體" pitchFamily="65" charset="-120"/>
                  <a:ea typeface="標楷體" pitchFamily="65" charset="-120"/>
                </a:rPr>
                <a:t>學習內容</a:t>
              </a:r>
            </a:p>
          </p:txBody>
        </p:sp>
        <p:sp>
          <p:nvSpPr>
            <p:cNvPr id="117" name="圓角矩形 24"/>
            <p:cNvSpPr/>
            <p:nvPr/>
          </p:nvSpPr>
          <p:spPr>
            <a:xfrm>
              <a:off x="7218977"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grpSp>
        <p:nvGrpSpPr>
          <p:cNvPr id="75" name="群組 74"/>
          <p:cNvGrpSpPr/>
          <p:nvPr/>
        </p:nvGrpSpPr>
        <p:grpSpPr>
          <a:xfrm>
            <a:off x="6214958" y="5993620"/>
            <a:ext cx="2389785" cy="617219"/>
            <a:chOff x="1440179" y="87629"/>
            <a:chExt cx="1365761" cy="617219"/>
          </a:xfrm>
        </p:grpSpPr>
        <p:sp>
          <p:nvSpPr>
            <p:cNvPr id="76" name="圓角矩形 75"/>
            <p:cNvSpPr/>
            <p:nvPr/>
          </p:nvSpPr>
          <p:spPr>
            <a:xfrm>
              <a:off x="1440179" y="87629"/>
              <a:ext cx="1365761"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調整後課程</a:t>
              </a:r>
            </a:p>
          </p:txBody>
        </p:sp>
        <p:sp>
          <p:nvSpPr>
            <p:cNvPr id="77"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121" name="直線接點 120"/>
          <p:cNvCxnSpPr/>
          <p:nvPr/>
        </p:nvCxnSpPr>
        <p:spPr>
          <a:xfrm rot="5400000">
            <a:off x="6436793" y="4920001"/>
            <a:ext cx="2160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4" name="圓角矩形 4"/>
          <p:cNvSpPr/>
          <p:nvPr/>
        </p:nvSpPr>
        <p:spPr>
          <a:xfrm>
            <a:off x="7545096" y="4542491"/>
            <a:ext cx="1584000" cy="673638"/>
          </a:xfrm>
          <a:prstGeom prst="rect">
            <a:avLst/>
          </a:prstGeom>
          <a:solidFill>
            <a:schemeClr val="accent2">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TW" altLang="en-US" sz="2000" dirty="0">
                <a:latin typeface="標楷體" pitchFamily="65" charset="-120"/>
                <a:ea typeface="標楷體" pitchFamily="65" charset="-120"/>
              </a:rPr>
              <a:t>視需要調整</a:t>
            </a: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節數</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學分數</a:t>
            </a:r>
            <a:endParaRPr lang="zh-TW" altLang="en-US" sz="2000" kern="1200" dirty="0">
              <a:latin typeface="標楷體" pitchFamily="65" charset="-120"/>
              <a:ea typeface="標楷體" pitchFamily="65" charset="-120"/>
            </a:endParaRPr>
          </a:p>
        </p:txBody>
      </p:sp>
      <p:sp>
        <p:nvSpPr>
          <p:cNvPr id="133" name="矩形 132"/>
          <p:cNvSpPr/>
          <p:nvPr/>
        </p:nvSpPr>
        <p:spPr>
          <a:xfrm>
            <a:off x="0" y="5745970"/>
            <a:ext cx="1800000" cy="369332"/>
          </a:xfrm>
          <a:prstGeom prst="rect">
            <a:avLst/>
          </a:prstGeom>
        </p:spPr>
        <p:txBody>
          <a:bodyPr wrap="square">
            <a:spAutoFit/>
          </a:bodyPr>
          <a:lstStyle/>
          <a:p>
            <a:r>
              <a:rPr lang="zh-TW" altLang="zh-TW" dirty="0">
                <a:latin typeface="+mj-ea"/>
              </a:rPr>
              <a:t>經專業評估後，外加其所需之特殊需求領域課程</a:t>
            </a:r>
            <a:endParaRPr lang="zh-TW" altLang="en-US" dirty="0"/>
          </a:p>
        </p:txBody>
      </p:sp>
      <p:grpSp>
        <p:nvGrpSpPr>
          <p:cNvPr id="134" name="群組 133"/>
          <p:cNvGrpSpPr/>
          <p:nvPr/>
        </p:nvGrpSpPr>
        <p:grpSpPr>
          <a:xfrm>
            <a:off x="1816005" y="5989810"/>
            <a:ext cx="2664000" cy="617219"/>
            <a:chOff x="1440180" y="87629"/>
            <a:chExt cx="1028699" cy="617219"/>
          </a:xfrm>
        </p:grpSpPr>
        <p:sp>
          <p:nvSpPr>
            <p:cNvPr id="135" name="圓角矩形 134"/>
            <p:cNvSpPr/>
            <p:nvPr/>
          </p:nvSpPr>
          <p:spPr>
            <a:xfrm>
              <a:off x="1440180" y="87629"/>
              <a:ext cx="1028699"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特殊需求領域課程</a:t>
              </a:r>
            </a:p>
          </p:txBody>
        </p:sp>
        <p:sp>
          <p:nvSpPr>
            <p:cNvPr id="136"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cxnSp>
        <p:nvCxnSpPr>
          <p:cNvPr id="59" name="直線接點 58"/>
          <p:cNvCxnSpPr/>
          <p:nvPr/>
        </p:nvCxnSpPr>
        <p:spPr>
          <a:xfrm rot="5400000">
            <a:off x="2159460" y="3441240"/>
            <a:ext cx="756000" cy="1588"/>
          </a:xfrm>
          <a:prstGeom prst="line">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40" name="直線接點 139"/>
          <p:cNvCxnSpPr/>
          <p:nvPr/>
        </p:nvCxnSpPr>
        <p:spPr>
          <a:xfrm>
            <a:off x="2545080" y="4560568"/>
            <a:ext cx="0" cy="144000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41" name="直線接點 140"/>
          <p:cNvCxnSpPr>
            <a:stCxn id="76" idx="1"/>
          </p:cNvCxnSpPr>
          <p:nvPr/>
        </p:nvCxnSpPr>
        <p:spPr>
          <a:xfrm rot="10800000">
            <a:off x="4480009" y="6288000"/>
            <a:ext cx="1734951" cy="14230"/>
          </a:xfrm>
          <a:prstGeom prst="line">
            <a:avLst/>
          </a:prstGeom>
          <a:ln w="76200">
            <a:solidFill>
              <a:schemeClr val="accent6">
                <a:lumMod val="75000"/>
              </a:schemeClr>
            </a:solidFill>
            <a:prstDash val="sysDot"/>
          </a:ln>
        </p:spPr>
        <p:style>
          <a:lnRef idx="2">
            <a:schemeClr val="accent1"/>
          </a:lnRef>
          <a:fillRef idx="0">
            <a:schemeClr val="accent1"/>
          </a:fillRef>
          <a:effectRef idx="1">
            <a:schemeClr val="accent1"/>
          </a:effectRef>
          <a:fontRef idx="minor">
            <a:schemeClr val="tx1"/>
          </a:fontRef>
        </p:style>
      </p:cxnSp>
      <p:sp>
        <p:nvSpPr>
          <p:cNvPr id="137" name="十字形 136"/>
          <p:cNvSpPr/>
          <p:nvPr/>
        </p:nvSpPr>
        <p:spPr>
          <a:xfrm>
            <a:off x="2151180" y="5017381"/>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3" name="十字形 142"/>
          <p:cNvSpPr/>
          <p:nvPr/>
        </p:nvSpPr>
        <p:spPr>
          <a:xfrm>
            <a:off x="5065200" y="5914542"/>
            <a:ext cx="432000" cy="432000"/>
          </a:xfrm>
          <a:prstGeom prst="plus">
            <a:avLst>
              <a:gd name="adj" fmla="val 35561"/>
            </a:avLst>
          </a:prstGeom>
          <a:solidFill>
            <a:srgbClr val="00339A"/>
          </a:solidFill>
          <a:ln w="76200">
            <a:solidFill>
              <a:srgbClr val="FFF15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44" name="矩形 143"/>
          <p:cNvSpPr/>
          <p:nvPr/>
        </p:nvSpPr>
        <p:spPr>
          <a:xfrm>
            <a:off x="2583180" y="5069520"/>
            <a:ext cx="1332000" cy="369332"/>
          </a:xfrm>
          <a:prstGeom prst="rect">
            <a:avLst/>
          </a:prstGeom>
        </p:spPr>
        <p:txBody>
          <a:bodyPr wrap="square">
            <a:spAutoFit/>
          </a:bodyPr>
          <a:lstStyle/>
          <a:p>
            <a:pPr algn="ctr"/>
            <a:r>
              <a:rPr lang="zh-TW" altLang="en-US" dirty="0">
                <a:solidFill>
                  <a:srgbClr val="00339A"/>
                </a:solidFill>
              </a:rPr>
              <a:t>視需求內嵌</a:t>
            </a:r>
          </a:p>
        </p:txBody>
      </p:sp>
      <p:sp>
        <p:nvSpPr>
          <p:cNvPr id="145" name="矩形 144"/>
          <p:cNvSpPr/>
          <p:nvPr/>
        </p:nvSpPr>
        <p:spPr>
          <a:xfrm>
            <a:off x="4672560" y="6389045"/>
            <a:ext cx="1332000" cy="369332"/>
          </a:xfrm>
          <a:prstGeom prst="rect">
            <a:avLst/>
          </a:prstGeom>
        </p:spPr>
        <p:txBody>
          <a:bodyPr wrap="square">
            <a:spAutoFit/>
          </a:bodyPr>
          <a:lstStyle/>
          <a:p>
            <a:pPr algn="ctr"/>
            <a:r>
              <a:rPr lang="zh-TW" altLang="en-US" dirty="0">
                <a:solidFill>
                  <a:srgbClr val="00339A"/>
                </a:solidFill>
              </a:rPr>
              <a:t>視需求內嵌</a:t>
            </a:r>
          </a:p>
        </p:txBody>
      </p:sp>
      <p:grpSp>
        <p:nvGrpSpPr>
          <p:cNvPr id="82" name="群組 81"/>
          <p:cNvGrpSpPr/>
          <p:nvPr/>
        </p:nvGrpSpPr>
        <p:grpSpPr>
          <a:xfrm>
            <a:off x="4672560" y="3840000"/>
            <a:ext cx="2383559" cy="805393"/>
            <a:chOff x="1102771" y="87629"/>
            <a:chExt cx="1366108" cy="617219"/>
          </a:xfrm>
        </p:grpSpPr>
        <p:sp>
          <p:nvSpPr>
            <p:cNvPr id="83" name="圓角矩形 82"/>
            <p:cNvSpPr/>
            <p:nvPr/>
          </p:nvSpPr>
          <p:spPr>
            <a:xfrm>
              <a:off x="1102771" y="87629"/>
              <a:ext cx="1366108" cy="617219"/>
            </a:xfrm>
            <a:prstGeom prst="roundRect">
              <a:avLst>
                <a:gd name="adj" fmla="val 10000"/>
              </a:avLst>
            </a:prstGeom>
            <a:solidFill>
              <a:srgbClr val="00FF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anchor="ctr"/>
            <a:lstStyle/>
            <a:p>
              <a:pPr algn="ctr"/>
              <a:r>
                <a:rPr lang="zh-TW" altLang="en-US" sz="2400" dirty="0">
                  <a:solidFill>
                    <a:schemeClr val="tx1"/>
                  </a:solidFill>
                  <a:latin typeface="標楷體" pitchFamily="65" charset="-120"/>
                  <a:ea typeface="標楷體" pitchFamily="65" charset="-120"/>
                </a:rPr>
                <a:t>使用一般課程</a:t>
              </a:r>
              <a:endParaRPr lang="en-US" altLang="zh-TW" sz="2400" dirty="0">
                <a:solidFill>
                  <a:schemeClr val="tx1"/>
                </a:solidFill>
                <a:latin typeface="標楷體" pitchFamily="65" charset="-120"/>
                <a:ea typeface="標楷體" pitchFamily="65" charset="-120"/>
              </a:endParaRPr>
            </a:p>
            <a:p>
              <a:pPr algn="ctr"/>
              <a:r>
                <a:rPr lang="zh-TW" altLang="en-US" sz="2400" dirty="0">
                  <a:solidFill>
                    <a:schemeClr val="tx1"/>
                  </a:solidFill>
                  <a:latin typeface="標楷體" pitchFamily="65" charset="-120"/>
                  <a:ea typeface="標楷體" pitchFamily="65" charset="-120"/>
                </a:rPr>
                <a:t>學習重點</a:t>
              </a:r>
            </a:p>
          </p:txBody>
        </p:sp>
        <p:sp>
          <p:nvSpPr>
            <p:cNvPr id="84" name="圓角矩形 8"/>
            <p:cNvSpPr/>
            <p:nvPr/>
          </p:nvSpPr>
          <p:spPr>
            <a:xfrm>
              <a:off x="1458258" y="105707"/>
              <a:ext cx="992543" cy="581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endParaRPr lang="zh-TW" altLang="en-US" sz="1500" kern="1200" dirty="0"/>
            </a:p>
          </p:txBody>
        </p:sp>
      </p:grpSp>
    </p:spTree>
    <p:extLst>
      <p:ext uri="{BB962C8B-B14F-4D97-AF65-F5344CB8AC3E}">
        <p14:creationId xmlns:p14="http://schemas.microsoft.com/office/powerpoint/2010/main" val="810362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左-右雙向箭號 5">
            <a:extLst>
              <a:ext uri="{FF2B5EF4-FFF2-40B4-BE49-F238E27FC236}">
                <a16:creationId xmlns:a16="http://schemas.microsoft.com/office/drawing/2014/main" id="{A187EE2E-769C-45E7-8246-598219F8BCF7}"/>
              </a:ext>
            </a:extLst>
          </p:cNvPr>
          <p:cNvSpPr/>
          <p:nvPr/>
        </p:nvSpPr>
        <p:spPr>
          <a:xfrm>
            <a:off x="1187624" y="3789041"/>
            <a:ext cx="6984777" cy="1224135"/>
          </a:xfrm>
          <a:prstGeom prst="leftRightArrow">
            <a:avLst>
              <a:gd name="adj1" fmla="val 50000"/>
              <a:gd name="adj2" fmla="val 39176"/>
            </a:avLst>
          </a:prstGeom>
          <a:gradFill flip="none" rotWithShape="1">
            <a:gsLst>
              <a:gs pos="3662">
                <a:srgbClr val="ECECEC"/>
              </a:gs>
              <a:gs pos="31000">
                <a:schemeClr val="accent5">
                  <a:lumMod val="89000"/>
                </a:schemeClr>
              </a:gs>
              <a:gs pos="59000">
                <a:schemeClr val="accent5">
                  <a:lumMod val="89000"/>
                </a:schemeClr>
              </a:gs>
              <a:gs pos="86000">
                <a:schemeClr val="accent5">
                  <a:lumMod val="75000"/>
                </a:schemeClr>
              </a:gs>
              <a:gs pos="97000">
                <a:schemeClr val="accent5">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grpSp>
        <p:nvGrpSpPr>
          <p:cNvPr id="3" name="群組 2"/>
          <p:cNvGrpSpPr/>
          <p:nvPr/>
        </p:nvGrpSpPr>
        <p:grpSpPr>
          <a:xfrm>
            <a:off x="1744642" y="5589240"/>
            <a:ext cx="3096344" cy="864096"/>
            <a:chOff x="1835696" y="4149080"/>
            <a:chExt cx="2520280" cy="864096"/>
          </a:xfrm>
        </p:grpSpPr>
        <p:sp>
          <p:nvSpPr>
            <p:cNvPr id="2" name="矩形 1"/>
            <p:cNvSpPr/>
            <p:nvPr/>
          </p:nvSpPr>
          <p:spPr bwMode="auto">
            <a:xfrm>
              <a:off x="1835696" y="4149176"/>
              <a:ext cx="216024" cy="86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0" name="矩形 19"/>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1" name="矩形 20"/>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5" name="矩形 34"/>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矩形 35"/>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矩形 36"/>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矩形 37"/>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矩形 38"/>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矩形 39"/>
            <p:cNvSpPr/>
            <p:nvPr/>
          </p:nvSpPr>
          <p:spPr bwMode="auto">
            <a:xfrm>
              <a:off x="4139952"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3" name="矩形 52"/>
            <p:cNvSpPr/>
            <p:nvPr/>
          </p:nvSpPr>
          <p:spPr bwMode="auto">
            <a:xfrm>
              <a:off x="2123728" y="4293096"/>
              <a:ext cx="216024" cy="72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4" name="矩形 53"/>
            <p:cNvSpPr/>
            <p:nvPr/>
          </p:nvSpPr>
          <p:spPr bwMode="auto">
            <a:xfrm>
              <a:off x="2411760" y="4401176"/>
              <a:ext cx="216024" cy="61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5" name="矩形 54"/>
            <p:cNvSpPr/>
            <p:nvPr/>
          </p:nvSpPr>
          <p:spPr bwMode="auto">
            <a:xfrm>
              <a:off x="2699792" y="4509176"/>
              <a:ext cx="216024" cy="504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6" name="矩形 55"/>
            <p:cNvSpPr/>
            <p:nvPr/>
          </p:nvSpPr>
          <p:spPr bwMode="auto">
            <a:xfrm>
              <a:off x="2987824" y="4617176"/>
              <a:ext cx="216024" cy="396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7" name="矩形 56"/>
            <p:cNvSpPr/>
            <p:nvPr/>
          </p:nvSpPr>
          <p:spPr bwMode="auto">
            <a:xfrm>
              <a:off x="3275856" y="4725176"/>
              <a:ext cx="216024" cy="288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8" name="矩形 57"/>
            <p:cNvSpPr/>
            <p:nvPr/>
          </p:nvSpPr>
          <p:spPr bwMode="auto">
            <a:xfrm>
              <a:off x="3563888" y="4833176"/>
              <a:ext cx="216024" cy="180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9" name="矩形 58"/>
            <p:cNvSpPr/>
            <p:nvPr/>
          </p:nvSpPr>
          <p:spPr bwMode="auto">
            <a:xfrm>
              <a:off x="3851920" y="4941176"/>
              <a:ext cx="216024" cy="72000"/>
            </a:xfrm>
            <a:prstGeom prst="rect">
              <a:avLst/>
            </a:prstGeom>
            <a:solidFill>
              <a:schemeClr val="accent2">
                <a:lumMod val="60000"/>
                <a:lumOff val="4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cxnSp>
        <p:nvCxnSpPr>
          <p:cNvPr id="34" name="直線單箭頭接點 33">
            <a:extLst>
              <a:ext uri="{FF2B5EF4-FFF2-40B4-BE49-F238E27FC236}">
                <a16:creationId xmlns:a16="http://schemas.microsoft.com/office/drawing/2014/main" id="{E1758BED-C042-4F90-ADF8-BB3A3C0E1C6A}"/>
              </a:ext>
            </a:extLst>
          </p:cNvPr>
          <p:cNvCxnSpPr>
            <a:cxnSpLocks/>
          </p:cNvCxnSpPr>
          <p:nvPr/>
        </p:nvCxnSpPr>
        <p:spPr>
          <a:xfrm flipH="1">
            <a:off x="1763960" y="4441472"/>
            <a:ext cx="2448000" cy="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nvGrpSpPr>
          <p:cNvPr id="4" name="群組 59"/>
          <p:cNvGrpSpPr/>
          <p:nvPr/>
        </p:nvGrpSpPr>
        <p:grpSpPr>
          <a:xfrm flipH="1">
            <a:off x="4912994" y="5589240"/>
            <a:ext cx="2720816" cy="864096"/>
            <a:chOff x="1835696" y="4149080"/>
            <a:chExt cx="2232248" cy="864096"/>
          </a:xfrm>
        </p:grpSpPr>
        <p:sp>
          <p:nvSpPr>
            <p:cNvPr id="61" name="矩形 60"/>
            <p:cNvSpPr/>
            <p:nvPr/>
          </p:nvSpPr>
          <p:spPr bwMode="auto">
            <a:xfrm>
              <a:off x="1835696" y="4149176"/>
              <a:ext cx="216024" cy="86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2" name="矩形 61"/>
            <p:cNvSpPr/>
            <p:nvPr/>
          </p:nvSpPr>
          <p:spPr bwMode="auto">
            <a:xfrm>
              <a:off x="2123728"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3" name="矩形 62"/>
            <p:cNvSpPr/>
            <p:nvPr/>
          </p:nvSpPr>
          <p:spPr bwMode="auto">
            <a:xfrm>
              <a:off x="241176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4" name="矩形 63"/>
            <p:cNvSpPr/>
            <p:nvPr/>
          </p:nvSpPr>
          <p:spPr bwMode="auto">
            <a:xfrm>
              <a:off x="2699792"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5" name="矩形 64"/>
            <p:cNvSpPr/>
            <p:nvPr/>
          </p:nvSpPr>
          <p:spPr bwMode="auto">
            <a:xfrm>
              <a:off x="2987824"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6" name="矩形 65"/>
            <p:cNvSpPr/>
            <p:nvPr/>
          </p:nvSpPr>
          <p:spPr bwMode="auto">
            <a:xfrm>
              <a:off x="3275856" y="4149176"/>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7" name="矩形 66"/>
            <p:cNvSpPr/>
            <p:nvPr/>
          </p:nvSpPr>
          <p:spPr bwMode="auto">
            <a:xfrm>
              <a:off x="3563888"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8" name="矩形 67"/>
            <p:cNvSpPr/>
            <p:nvPr/>
          </p:nvSpPr>
          <p:spPr bwMode="auto">
            <a:xfrm>
              <a:off x="3851920" y="4149080"/>
              <a:ext cx="216024" cy="864000"/>
            </a:xfrm>
            <a:prstGeom prst="rect">
              <a:avLst/>
            </a:prstGeom>
            <a:solidFill>
              <a:schemeClr val="accent6">
                <a:lumMod val="20000"/>
                <a:lumOff val="8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矩形 69"/>
            <p:cNvSpPr/>
            <p:nvPr/>
          </p:nvSpPr>
          <p:spPr bwMode="auto">
            <a:xfrm>
              <a:off x="2123728" y="4293096"/>
              <a:ext cx="216024" cy="72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1" name="矩形 70"/>
            <p:cNvSpPr/>
            <p:nvPr/>
          </p:nvSpPr>
          <p:spPr bwMode="auto">
            <a:xfrm>
              <a:off x="2411760" y="4401176"/>
              <a:ext cx="216024" cy="61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2" name="矩形 71"/>
            <p:cNvSpPr/>
            <p:nvPr/>
          </p:nvSpPr>
          <p:spPr bwMode="auto">
            <a:xfrm>
              <a:off x="2699792" y="4509176"/>
              <a:ext cx="216024" cy="504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矩形 72"/>
            <p:cNvSpPr/>
            <p:nvPr/>
          </p:nvSpPr>
          <p:spPr bwMode="auto">
            <a:xfrm>
              <a:off x="2987824" y="4617176"/>
              <a:ext cx="216024" cy="396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4" name="矩形 73"/>
            <p:cNvSpPr/>
            <p:nvPr/>
          </p:nvSpPr>
          <p:spPr bwMode="auto">
            <a:xfrm>
              <a:off x="3275856" y="4725176"/>
              <a:ext cx="216024" cy="288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5" name="矩形 74"/>
            <p:cNvSpPr/>
            <p:nvPr/>
          </p:nvSpPr>
          <p:spPr bwMode="auto">
            <a:xfrm>
              <a:off x="3563888" y="4833176"/>
              <a:ext cx="216024" cy="180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矩形 75"/>
            <p:cNvSpPr/>
            <p:nvPr/>
          </p:nvSpPr>
          <p:spPr bwMode="auto">
            <a:xfrm>
              <a:off x="3851920" y="4941176"/>
              <a:ext cx="216024" cy="72000"/>
            </a:xfrm>
            <a:prstGeom prst="rect">
              <a:avLst/>
            </a:prstGeom>
            <a:solidFill>
              <a:srgbClr val="FF5353"/>
            </a:solidFill>
            <a:ln w="19050">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grpSp>
      <p:sp>
        <p:nvSpPr>
          <p:cNvPr id="18" name="矩形 17">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19" name="矩形 18">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22" name="矩形 21">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3" name="矩形 22">
            <a:extLst>
              <a:ext uri="{FF2B5EF4-FFF2-40B4-BE49-F238E27FC236}">
                <a16:creationId xmlns:a16="http://schemas.microsoft.com/office/drawing/2014/main" id="{8846C836-BECA-4B1F-A858-B008385D9C5E}"/>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伍、</a:t>
            </a:r>
            <a:r>
              <a:rPr lang="en-US" altLang="zh-TW" sz="2800" dirty="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24" name="矩形 23">
            <a:extLst>
              <a:ext uri="{FF2B5EF4-FFF2-40B4-BE49-F238E27FC236}">
                <a16:creationId xmlns:a16="http://schemas.microsoft.com/office/drawing/2014/main" id="{9FC75720-DC9C-468E-9FD2-5F1AAD4EED28}"/>
              </a:ext>
            </a:extLst>
          </p:cNvPr>
          <p:cNvSpPr/>
          <p:nvPr/>
        </p:nvSpPr>
        <p:spPr>
          <a:xfrm>
            <a:off x="215007" y="1516921"/>
            <a:ext cx="8352928" cy="584775"/>
          </a:xfrm>
          <a:prstGeom prst="rect">
            <a:avLst/>
          </a:prstGeom>
        </p:spPr>
        <p:txBody>
          <a:bodyPr wrap="square">
            <a:spAutoFit/>
          </a:bodyPr>
          <a:lstStyle/>
          <a:p>
            <a:pPr>
              <a:defRPr/>
            </a:pPr>
            <a:r>
              <a:rPr lang="zh-TW" altLang="en-US" sz="3200" b="1" dirty="0">
                <a:solidFill>
                  <a:srgbClr val="005A58"/>
                </a:solidFill>
                <a:latin typeface="+mj-lt"/>
                <a:ea typeface="+mj-ea"/>
                <a:cs typeface="+mj-cs"/>
              </a:rPr>
              <a:t>二、課程規劃與調整原則</a:t>
            </a:r>
            <a:endParaRPr lang="en-US" altLang="zh-TW" sz="3200" b="1" dirty="0">
              <a:solidFill>
                <a:srgbClr val="005A58"/>
              </a:solidFill>
              <a:latin typeface="+mj-lt"/>
              <a:ea typeface="+mj-ea"/>
              <a:cs typeface="+mj-cs"/>
            </a:endParaRPr>
          </a:p>
        </p:txBody>
      </p:sp>
      <p:sp>
        <p:nvSpPr>
          <p:cNvPr id="31" name="矩形 30">
            <a:extLst>
              <a:ext uri="{FF2B5EF4-FFF2-40B4-BE49-F238E27FC236}">
                <a16:creationId xmlns:a16="http://schemas.microsoft.com/office/drawing/2014/main" id="{C41F7098-0585-4EB7-BB6D-49B5EDCE8A3C}"/>
              </a:ext>
            </a:extLst>
          </p:cNvPr>
          <p:cNvSpPr/>
          <p:nvPr/>
        </p:nvSpPr>
        <p:spPr>
          <a:xfrm>
            <a:off x="1835696" y="1924620"/>
            <a:ext cx="5735073" cy="1864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4000" dirty="0">
              <a:solidFill>
                <a:srgbClr val="7030A0"/>
              </a:solidFill>
            </a:endParaRPr>
          </a:p>
          <a:p>
            <a:pPr algn="ctr"/>
            <a:r>
              <a:rPr lang="zh-TW" altLang="en-US" sz="4000" dirty="0">
                <a:solidFill>
                  <a:srgbClr val="7030A0"/>
                </a:solidFill>
              </a:rPr>
              <a:t>領域</a:t>
            </a:r>
            <a:r>
              <a:rPr lang="en-US" altLang="zh-TW" sz="4000" dirty="0">
                <a:solidFill>
                  <a:srgbClr val="7030A0"/>
                </a:solidFill>
              </a:rPr>
              <a:t>/</a:t>
            </a:r>
            <a:r>
              <a:rPr lang="zh-TW" altLang="en-US" sz="4000" dirty="0">
                <a:solidFill>
                  <a:srgbClr val="7030A0"/>
                </a:solidFill>
              </a:rPr>
              <a:t>科目</a:t>
            </a:r>
            <a:r>
              <a:rPr lang="zh-TW" altLang="zh-TW" sz="4000" dirty="0">
                <a:solidFill>
                  <a:srgbClr val="7030A0"/>
                </a:solidFill>
              </a:rPr>
              <a:t>學習功能</a:t>
            </a:r>
            <a:endParaRPr lang="en-US" altLang="zh-TW" sz="4000" dirty="0">
              <a:solidFill>
                <a:srgbClr val="7030A0"/>
              </a:solidFill>
            </a:endParaRPr>
          </a:p>
          <a:p>
            <a:pPr algn="ctr"/>
            <a:endParaRPr lang="en-US" altLang="zh-TW" sz="2400" dirty="0">
              <a:solidFill>
                <a:schemeClr val="tx1"/>
              </a:solidFill>
            </a:endParaRPr>
          </a:p>
          <a:p>
            <a:pPr algn="ctr"/>
            <a:r>
              <a:rPr lang="zh-TW" altLang="zh-TW" sz="2400" dirty="0">
                <a:solidFill>
                  <a:schemeClr val="tx1"/>
                </a:solidFill>
              </a:rPr>
              <a:t>與一般同年齡或同年級學生</a:t>
            </a:r>
            <a:r>
              <a:rPr lang="zh-TW" altLang="en-US" sz="2400" dirty="0">
                <a:solidFill>
                  <a:schemeClr val="tx1"/>
                </a:solidFill>
              </a:rPr>
              <a:t>相較</a:t>
            </a:r>
            <a:endParaRPr lang="zh-TW" altLang="en-US" sz="4000" dirty="0">
              <a:solidFill>
                <a:schemeClr val="tx1"/>
              </a:solidFill>
            </a:endParaRPr>
          </a:p>
        </p:txBody>
      </p:sp>
      <p:sp>
        <p:nvSpPr>
          <p:cNvPr id="27" name="矩形 26">
            <a:extLst>
              <a:ext uri="{FF2B5EF4-FFF2-40B4-BE49-F238E27FC236}">
                <a16:creationId xmlns:a16="http://schemas.microsoft.com/office/drawing/2014/main" id="{E939C952-2FB9-4048-8902-8F15B7229331}"/>
              </a:ext>
            </a:extLst>
          </p:cNvPr>
          <p:cNvSpPr/>
          <p:nvPr/>
        </p:nvSpPr>
        <p:spPr>
          <a:xfrm>
            <a:off x="4067943" y="4221089"/>
            <a:ext cx="1261884" cy="523219"/>
          </a:xfrm>
          <a:prstGeom prst="rect">
            <a:avLst/>
          </a:prstGeom>
        </p:spPr>
        <p:txBody>
          <a:bodyPr wrap="none">
            <a:spAutoFit/>
          </a:bodyPr>
          <a:lstStyle/>
          <a:p>
            <a:r>
              <a:rPr lang="zh-TW" altLang="en-US" sz="2800" dirty="0">
                <a:latin typeface="+mj-ea"/>
                <a:ea typeface="+mj-ea"/>
              </a:rPr>
              <a:t>無缺損</a:t>
            </a:r>
          </a:p>
        </p:txBody>
      </p:sp>
      <p:sp>
        <p:nvSpPr>
          <p:cNvPr id="28" name="矩形 27">
            <a:extLst>
              <a:ext uri="{FF2B5EF4-FFF2-40B4-BE49-F238E27FC236}">
                <a16:creationId xmlns:a16="http://schemas.microsoft.com/office/drawing/2014/main" id="{F5C98396-29F4-44EB-9B8B-98C02FDBE5CF}"/>
              </a:ext>
            </a:extLst>
          </p:cNvPr>
          <p:cNvSpPr/>
          <p:nvPr/>
        </p:nvSpPr>
        <p:spPr>
          <a:xfrm>
            <a:off x="5788004" y="3933056"/>
            <a:ext cx="1378851" cy="523219"/>
          </a:xfrm>
          <a:prstGeom prst="rect">
            <a:avLst/>
          </a:prstGeom>
        </p:spPr>
        <p:txBody>
          <a:bodyPr wrap="square">
            <a:spAutoFit/>
          </a:bodyPr>
          <a:lstStyle/>
          <a:p>
            <a:r>
              <a:rPr lang="zh-TW" altLang="en-US" sz="2800" dirty="0">
                <a:solidFill>
                  <a:srgbClr val="FF0000"/>
                </a:solidFill>
                <a:latin typeface="+mj-ea"/>
                <a:ea typeface="+mj-ea"/>
              </a:rPr>
              <a:t>優  異</a:t>
            </a:r>
          </a:p>
        </p:txBody>
      </p:sp>
      <p:sp>
        <p:nvSpPr>
          <p:cNvPr id="29" name="矩形 28">
            <a:extLst>
              <a:ext uri="{FF2B5EF4-FFF2-40B4-BE49-F238E27FC236}">
                <a16:creationId xmlns:a16="http://schemas.microsoft.com/office/drawing/2014/main" id="{B038D46E-F114-432E-B689-66C0D2916BF3}"/>
              </a:ext>
            </a:extLst>
          </p:cNvPr>
          <p:cNvSpPr/>
          <p:nvPr/>
        </p:nvSpPr>
        <p:spPr>
          <a:xfrm>
            <a:off x="2267744" y="3933056"/>
            <a:ext cx="1378851" cy="523219"/>
          </a:xfrm>
          <a:prstGeom prst="rect">
            <a:avLst/>
          </a:prstGeom>
        </p:spPr>
        <p:txBody>
          <a:bodyPr wrap="square">
            <a:spAutoFit/>
          </a:bodyPr>
          <a:lstStyle/>
          <a:p>
            <a:r>
              <a:rPr lang="zh-TW" altLang="en-US" sz="2800" dirty="0">
                <a:solidFill>
                  <a:srgbClr val="FF0000"/>
                </a:solidFill>
                <a:latin typeface="+mj-ea"/>
                <a:ea typeface="+mj-ea"/>
              </a:rPr>
              <a:t>缺  損</a:t>
            </a:r>
          </a:p>
        </p:txBody>
      </p:sp>
      <p:cxnSp>
        <p:nvCxnSpPr>
          <p:cNvPr id="33" name="直線單箭頭接點 32">
            <a:extLst>
              <a:ext uri="{FF2B5EF4-FFF2-40B4-BE49-F238E27FC236}">
                <a16:creationId xmlns:a16="http://schemas.microsoft.com/office/drawing/2014/main" id="{91CC9323-252F-490C-B481-4C6A8BBB1F75}"/>
              </a:ext>
            </a:extLst>
          </p:cNvPr>
          <p:cNvCxnSpPr/>
          <p:nvPr/>
        </p:nvCxnSpPr>
        <p:spPr>
          <a:xfrm>
            <a:off x="5292080" y="4437112"/>
            <a:ext cx="2412000" cy="900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 name="直線單箭頭接點 4"/>
          <p:cNvCxnSpPr/>
          <p:nvPr/>
        </p:nvCxnSpPr>
        <p:spPr>
          <a:xfrm flipH="1">
            <a:off x="1710108" y="5445224"/>
            <a:ext cx="5923702" cy="0"/>
          </a:xfrm>
          <a:prstGeom prst="straightConnector1">
            <a:avLst/>
          </a:prstGeom>
          <a:ln w="38100">
            <a:solidFill>
              <a:srgbClr val="30B1B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4067943" y="5055567"/>
            <a:ext cx="2797613" cy="461665"/>
          </a:xfrm>
          <a:prstGeom prst="rect">
            <a:avLst/>
          </a:prstGeom>
          <a:noFill/>
        </p:spPr>
        <p:txBody>
          <a:bodyPr wrap="square" rtlCol="0">
            <a:spAutoFit/>
          </a:bodyPr>
          <a:lstStyle/>
          <a:p>
            <a:r>
              <a:rPr lang="zh-TW" altLang="en-US" sz="2400" dirty="0">
                <a:solidFill>
                  <a:srgbClr val="FF0000"/>
                </a:solidFill>
              </a:rPr>
              <a:t>調整程度</a:t>
            </a:r>
          </a:p>
        </p:txBody>
      </p:sp>
    </p:spTree>
    <p:extLst>
      <p:ext uri="{BB962C8B-B14F-4D97-AF65-F5344CB8AC3E}">
        <p14:creationId xmlns:p14="http://schemas.microsoft.com/office/powerpoint/2010/main" val="342267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F52232C4-3D48-4D7C-A522-0DC07AEC402E}"/>
              </a:ext>
            </a:extLst>
          </p:cNvPr>
          <p:cNvSpPr/>
          <p:nvPr/>
        </p:nvSpPr>
        <p:spPr>
          <a:xfrm>
            <a:off x="-36512" y="240672"/>
            <a:ext cx="8964488" cy="6376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a:extLst>
              <a:ext uri="{FF2B5EF4-FFF2-40B4-BE49-F238E27FC236}">
                <a16:creationId xmlns:a16="http://schemas.microsoft.com/office/drawing/2014/main" id="{92EABFE4-FA85-4108-B141-7E33E2A6C9B8}"/>
              </a:ext>
            </a:extLst>
          </p:cNvPr>
          <p:cNvGrpSpPr/>
          <p:nvPr/>
        </p:nvGrpSpPr>
        <p:grpSpPr>
          <a:xfrm>
            <a:off x="179512" y="85727"/>
            <a:ext cx="3593346" cy="1009834"/>
            <a:chOff x="2195736" y="1195030"/>
            <a:chExt cx="3593346" cy="972710"/>
          </a:xfrm>
        </p:grpSpPr>
        <p:sp>
          <p:nvSpPr>
            <p:cNvPr id="4" name="Google Shape;271;p14">
              <a:extLst>
                <a:ext uri="{FF2B5EF4-FFF2-40B4-BE49-F238E27FC236}">
                  <a16:creationId xmlns:a16="http://schemas.microsoft.com/office/drawing/2014/main" id="{68E60279-6A5B-4C61-A5B3-54D98DB0CF7F}"/>
                </a:ext>
              </a:extLst>
            </p:cNvPr>
            <p:cNvSpPr/>
            <p:nvPr/>
          </p:nvSpPr>
          <p:spPr>
            <a:xfrm>
              <a:off x="2195736" y="1195030"/>
              <a:ext cx="3593346" cy="972710"/>
            </a:xfrm>
            <a:custGeom>
              <a:avLst/>
              <a:gdLst/>
              <a:ahLst/>
              <a:cxnLst/>
              <a:rect l="l" t="t" r="r" b="b"/>
              <a:pathLst>
                <a:path w="1347" h="671" extrusionOk="0">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spcFirstLastPara="1" wrap="square" lIns="68569" tIns="34275" rIns="68569" bIns="34275" anchor="t" anchorCtr="0">
              <a:noAutofit/>
            </a:bodyPr>
            <a:lstStyle/>
            <a:p>
              <a:pPr>
                <a:spcBef>
                  <a:spcPts val="0"/>
                </a:spcBef>
                <a:spcAft>
                  <a:spcPts val="0"/>
                </a:spcAft>
              </a:pPr>
              <a:endParaRPr sz="1350" dirty="0">
                <a:solidFill>
                  <a:schemeClr val="dk1"/>
                </a:solidFill>
                <a:latin typeface="Calibri"/>
                <a:ea typeface="Calibri"/>
                <a:cs typeface="Calibri"/>
                <a:sym typeface="Calibri"/>
              </a:endParaRPr>
            </a:p>
          </p:txBody>
        </p:sp>
        <p:sp>
          <p:nvSpPr>
            <p:cNvPr id="5" name="Google Shape;272;p14">
              <a:extLst>
                <a:ext uri="{FF2B5EF4-FFF2-40B4-BE49-F238E27FC236}">
                  <a16:creationId xmlns:a16="http://schemas.microsoft.com/office/drawing/2014/main" id="{625D2BA1-0BBB-440E-A448-DA519779DFDF}"/>
                </a:ext>
              </a:extLst>
            </p:cNvPr>
            <p:cNvSpPr txBox="1"/>
            <p:nvPr/>
          </p:nvSpPr>
          <p:spPr>
            <a:xfrm>
              <a:off x="2699793" y="1649787"/>
              <a:ext cx="2232248" cy="422899"/>
            </a:xfrm>
            <a:prstGeom prst="rect">
              <a:avLst/>
            </a:prstGeom>
            <a:noFill/>
            <a:ln>
              <a:noFill/>
            </a:ln>
          </p:spPr>
          <p:txBody>
            <a:bodyPr spcFirstLastPara="1" wrap="square" lIns="68569" tIns="34275" rIns="68569" bIns="34275" anchor="t" anchorCtr="0">
              <a:noAutofit/>
            </a:bodyPr>
            <a:lstStyle/>
            <a:p>
              <a:pPr>
                <a:spcBef>
                  <a:spcPts val="0"/>
                </a:spcBef>
                <a:spcAft>
                  <a:spcPts val="0"/>
                </a:spcAft>
              </a:pPr>
              <a:r>
                <a:rPr lang="zh-TW" altLang="en-US" sz="3200" b="1" dirty="0">
                  <a:solidFill>
                    <a:srgbClr val="2E2E2E"/>
                  </a:solidFill>
                  <a:latin typeface="Arial"/>
                  <a:ea typeface="Arial"/>
                  <a:cs typeface="Arial"/>
                  <a:sym typeface="Arial"/>
                </a:rPr>
                <a:t>核 心 素 養</a:t>
              </a:r>
              <a:endParaRPr sz="5400" b="1" dirty="0">
                <a:solidFill>
                  <a:srgbClr val="2E2E2E"/>
                </a:solidFill>
                <a:latin typeface="Arial"/>
                <a:ea typeface="Arial"/>
                <a:cs typeface="Arial"/>
                <a:sym typeface="Arial"/>
              </a:endParaRPr>
            </a:p>
          </p:txBody>
        </p:sp>
      </p:grpSp>
      <p:sp>
        <p:nvSpPr>
          <p:cNvPr id="10" name="Google Shape;255;p14">
            <a:extLst>
              <a:ext uri="{FF2B5EF4-FFF2-40B4-BE49-F238E27FC236}">
                <a16:creationId xmlns:a16="http://schemas.microsoft.com/office/drawing/2014/main" id="{3DBAD380-5F8A-49C3-B246-CFF9F4A46340}"/>
              </a:ext>
            </a:extLst>
          </p:cNvPr>
          <p:cNvSpPr txBox="1"/>
          <p:nvPr/>
        </p:nvSpPr>
        <p:spPr>
          <a:xfrm>
            <a:off x="3918603" y="459793"/>
            <a:ext cx="3131789" cy="438581"/>
          </a:xfrm>
          <a:prstGeom prst="rect">
            <a:avLst/>
          </a:prstGeom>
          <a:noFill/>
          <a:ln>
            <a:noFill/>
          </a:ln>
        </p:spPr>
        <p:txBody>
          <a:bodyPr spcFirstLastPara="1" wrap="square" lIns="68569" tIns="34275" rIns="68569" bIns="34275" anchor="t" anchorCtr="0">
            <a:noAutofit/>
          </a:bodyPr>
          <a:lstStyle/>
          <a:p>
            <a:pPr algn="just">
              <a:spcBef>
                <a:spcPts val="0"/>
              </a:spcBef>
              <a:spcAft>
                <a:spcPts val="0"/>
              </a:spcAft>
            </a:pPr>
            <a:r>
              <a:rPr lang="zh-TW" altLang="en-US" sz="3200" dirty="0">
                <a:solidFill>
                  <a:srgbClr val="3F3F3F"/>
                </a:solidFill>
                <a:latin typeface="+mj-ea"/>
                <a:ea typeface="+mj-ea"/>
                <a:cs typeface="Arial"/>
                <a:sym typeface="Arial"/>
              </a:rPr>
              <a:t>學習重點與應用</a:t>
            </a:r>
            <a:endParaRPr sz="3200" dirty="0">
              <a:solidFill>
                <a:srgbClr val="3F3F3F"/>
              </a:solidFill>
              <a:latin typeface="+mj-ea"/>
              <a:ea typeface="+mj-ea"/>
              <a:cs typeface="Arial"/>
              <a:sym typeface="Arial"/>
            </a:endParaRPr>
          </a:p>
        </p:txBody>
      </p:sp>
      <p:sp>
        <p:nvSpPr>
          <p:cNvPr id="11" name="Google Shape;256;p14">
            <a:extLst>
              <a:ext uri="{FF2B5EF4-FFF2-40B4-BE49-F238E27FC236}">
                <a16:creationId xmlns:a16="http://schemas.microsoft.com/office/drawing/2014/main" id="{F1BB613D-0959-4189-9265-BCC845C3D8B2}"/>
              </a:ext>
            </a:extLst>
          </p:cNvPr>
          <p:cNvSpPr/>
          <p:nvPr/>
        </p:nvSpPr>
        <p:spPr>
          <a:xfrm flipH="1">
            <a:off x="7452320" y="357208"/>
            <a:ext cx="865716" cy="507136"/>
          </a:xfrm>
          <a:custGeom>
            <a:avLst/>
            <a:gdLst/>
            <a:ahLst/>
            <a:cxnLst/>
            <a:rect l="l" t="t" r="r" b="b"/>
            <a:pathLst>
              <a:path w="97" h="63" extrusionOk="0">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C000"/>
          </a:solidFill>
          <a:ln>
            <a:noFill/>
          </a:ln>
        </p:spPr>
        <p:txBody>
          <a:bodyPr spcFirstLastPara="1" wrap="square" lIns="68569" tIns="34275" rIns="68569" bIns="34275" anchor="t" anchorCtr="0">
            <a:noAutofit/>
          </a:bodyPr>
          <a:lstStyle/>
          <a:p>
            <a:pPr>
              <a:spcBef>
                <a:spcPts val="0"/>
              </a:spcBef>
              <a:spcAft>
                <a:spcPts val="0"/>
              </a:spcAft>
            </a:pPr>
            <a:endParaRPr sz="1350" dirty="0">
              <a:solidFill>
                <a:schemeClr val="dk1"/>
              </a:solidFill>
              <a:latin typeface="Calibri"/>
              <a:ea typeface="Calibri"/>
              <a:cs typeface="Calibri"/>
              <a:sym typeface="Calibri"/>
            </a:endParaRPr>
          </a:p>
        </p:txBody>
      </p:sp>
      <p:sp>
        <p:nvSpPr>
          <p:cNvPr id="12" name="Google Shape;257;p14">
            <a:extLst>
              <a:ext uri="{FF2B5EF4-FFF2-40B4-BE49-F238E27FC236}">
                <a16:creationId xmlns:a16="http://schemas.microsoft.com/office/drawing/2014/main" id="{B196A405-C02A-498C-AE3F-C147A2E0429D}"/>
              </a:ext>
            </a:extLst>
          </p:cNvPr>
          <p:cNvSpPr/>
          <p:nvPr/>
        </p:nvSpPr>
        <p:spPr>
          <a:xfrm rot="10800000" flipV="1">
            <a:off x="3424988" y="764704"/>
            <a:ext cx="5395483" cy="330857"/>
          </a:xfrm>
          <a:custGeom>
            <a:avLst/>
            <a:gdLst/>
            <a:ahLst/>
            <a:cxnLst/>
            <a:rect l="l" t="t" r="r" b="b"/>
            <a:pathLst>
              <a:path w="4904398" h="401116" extrusionOk="0">
                <a:moveTo>
                  <a:pt x="391353" y="0"/>
                </a:moveTo>
                <a:cubicBezTo>
                  <a:pt x="-226127" y="38897"/>
                  <a:pt x="-86259" y="411428"/>
                  <a:pt x="623492" y="400898"/>
                </a:cubicBezTo>
                <a:lnTo>
                  <a:pt x="4904398" y="322224"/>
                </a:lnTo>
              </a:path>
            </a:pathLst>
          </a:custGeom>
          <a:noFill/>
          <a:ln w="25400" cap="rnd" cmpd="sng">
            <a:solidFill>
              <a:srgbClr val="262626"/>
            </a:solidFill>
            <a:prstDash val="dash"/>
            <a:round/>
            <a:headEnd type="none" w="sm" len="sm"/>
            <a:tailEnd type="none" w="sm" len="sm"/>
          </a:ln>
        </p:spPr>
        <p:txBody>
          <a:bodyPr spcFirstLastPara="1" wrap="square" lIns="68569" tIns="34275" rIns="68569" bIns="34275" anchor="ctr" anchorCtr="0">
            <a:noAutofit/>
          </a:bodyPr>
          <a:lstStyle/>
          <a:p>
            <a:pPr algn="ctr">
              <a:spcBef>
                <a:spcPts val="0"/>
              </a:spcBef>
              <a:spcAft>
                <a:spcPts val="0"/>
              </a:spcAft>
            </a:pPr>
            <a:endParaRPr sz="1350" dirty="0">
              <a:solidFill>
                <a:schemeClr val="lt1"/>
              </a:solidFill>
              <a:latin typeface="Calibri"/>
              <a:ea typeface="Calibri"/>
              <a:cs typeface="Calibri"/>
              <a:sym typeface="Calibri"/>
            </a:endParaRPr>
          </a:p>
        </p:txBody>
      </p:sp>
      <p:sp>
        <p:nvSpPr>
          <p:cNvPr id="23" name="矩形 22">
            <a:extLst>
              <a:ext uri="{FF2B5EF4-FFF2-40B4-BE49-F238E27FC236}">
                <a16:creationId xmlns:a16="http://schemas.microsoft.com/office/drawing/2014/main" id="{8B31BA00-7F4A-48CC-B9DB-549679C5F372}"/>
              </a:ext>
            </a:extLst>
          </p:cNvPr>
          <p:cNvSpPr/>
          <p:nvPr/>
        </p:nvSpPr>
        <p:spPr>
          <a:xfrm>
            <a:off x="-36512" y="1203284"/>
            <a:ext cx="8964488" cy="523220"/>
          </a:xfrm>
          <a:prstGeom prst="rect">
            <a:avLst/>
          </a:prstGeom>
          <a:solidFill>
            <a:schemeClr val="tx1"/>
          </a:solidFill>
        </p:spPr>
        <p:txBody>
          <a:bodyPr wrap="square">
            <a:spAutoFit/>
          </a:bodyPr>
          <a:lstStyle/>
          <a:p>
            <a:pPr algn="ctr"/>
            <a:r>
              <a:rPr lang="zh-TW" altLang="en-US" sz="2800" dirty="0">
                <a:solidFill>
                  <a:schemeClr val="bg1"/>
                </a:solidFill>
                <a:latin typeface="+mj-ea"/>
                <a:ea typeface="+mj-ea"/>
                <a:cs typeface="Arial"/>
                <a:sym typeface="Arial"/>
              </a:rPr>
              <a:t>核心素養的轉化與發展</a:t>
            </a:r>
            <a:endParaRPr lang="zh-TW" altLang="en-US" sz="2800" dirty="0">
              <a:solidFill>
                <a:schemeClr val="bg1"/>
              </a:solidFill>
              <a:latin typeface="+mj-ea"/>
              <a:ea typeface="+mj-ea"/>
            </a:endParaRPr>
          </a:p>
        </p:txBody>
      </p:sp>
      <p:grpSp>
        <p:nvGrpSpPr>
          <p:cNvPr id="3" name="群組 12">
            <a:extLst>
              <a:ext uri="{FF2B5EF4-FFF2-40B4-BE49-F238E27FC236}">
                <a16:creationId xmlns:a16="http://schemas.microsoft.com/office/drawing/2014/main" id="{F9A90C40-4DBA-4B6C-ACD0-450E0FA81916}"/>
              </a:ext>
            </a:extLst>
          </p:cNvPr>
          <p:cNvGrpSpPr/>
          <p:nvPr/>
        </p:nvGrpSpPr>
        <p:grpSpPr>
          <a:xfrm>
            <a:off x="136824" y="1761541"/>
            <a:ext cx="8821143" cy="4979828"/>
            <a:chOff x="-734516" y="1750876"/>
            <a:chExt cx="9368337" cy="7436736"/>
          </a:xfrm>
        </p:grpSpPr>
        <p:cxnSp>
          <p:nvCxnSpPr>
            <p:cNvPr id="86" name="直線單箭頭接點 85">
              <a:extLst>
                <a:ext uri="{FF2B5EF4-FFF2-40B4-BE49-F238E27FC236}">
                  <a16:creationId xmlns:a16="http://schemas.microsoft.com/office/drawing/2014/main" id="{884C9F4E-C1E1-4FA9-8A07-CEB4E18F9321}"/>
                </a:ext>
              </a:extLst>
            </p:cNvPr>
            <p:cNvCxnSpPr/>
            <p:nvPr/>
          </p:nvCxnSpPr>
          <p:spPr>
            <a:xfrm flipV="1">
              <a:off x="827584" y="2443026"/>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直線單箭頭接點 86">
              <a:extLst>
                <a:ext uri="{FF2B5EF4-FFF2-40B4-BE49-F238E27FC236}">
                  <a16:creationId xmlns:a16="http://schemas.microsoft.com/office/drawing/2014/main" id="{BD4BCE0F-3F81-411E-9662-2F743CA9C0B7}"/>
                </a:ext>
              </a:extLst>
            </p:cNvPr>
            <p:cNvCxnSpPr/>
            <p:nvPr/>
          </p:nvCxnSpPr>
          <p:spPr>
            <a:xfrm>
              <a:off x="872034" y="3493951"/>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直線單箭頭接點 87">
              <a:extLst>
                <a:ext uri="{FF2B5EF4-FFF2-40B4-BE49-F238E27FC236}">
                  <a16:creationId xmlns:a16="http://schemas.microsoft.com/office/drawing/2014/main" id="{8E41F318-A302-4C25-ACBC-72E5E7B6F486}"/>
                </a:ext>
              </a:extLst>
            </p:cNvPr>
            <p:cNvCxnSpPr/>
            <p:nvPr/>
          </p:nvCxnSpPr>
          <p:spPr>
            <a:xfrm>
              <a:off x="813297" y="6329226"/>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群組 62">
              <a:extLst>
                <a:ext uri="{FF2B5EF4-FFF2-40B4-BE49-F238E27FC236}">
                  <a16:creationId xmlns:a16="http://schemas.microsoft.com/office/drawing/2014/main" id="{42C2852E-6A31-4643-B121-BB88936527D7}"/>
                </a:ext>
              </a:extLst>
            </p:cNvPr>
            <p:cNvGrpSpPr>
              <a:grpSpLocks/>
            </p:cNvGrpSpPr>
            <p:nvPr/>
          </p:nvGrpSpPr>
          <p:grpSpPr bwMode="auto">
            <a:xfrm>
              <a:off x="-734516" y="2320329"/>
              <a:ext cx="1625600" cy="2031582"/>
              <a:chOff x="159021" y="602253"/>
              <a:chExt cx="1625397" cy="2031328"/>
            </a:xfrm>
          </p:grpSpPr>
          <p:pic>
            <p:nvPicPr>
              <p:cNvPr id="93" name="圖片 1">
                <a:extLst>
                  <a:ext uri="{FF2B5EF4-FFF2-40B4-BE49-F238E27FC236}">
                    <a16:creationId xmlns:a16="http://schemas.microsoft.com/office/drawing/2014/main" id="{3C6C03D6-B7E4-4F1C-A1DC-98D5CEDA5B3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9021" y="602253"/>
                <a:ext cx="1625397" cy="203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文字方塊 9">
                <a:extLst>
                  <a:ext uri="{FF2B5EF4-FFF2-40B4-BE49-F238E27FC236}">
                    <a16:creationId xmlns:a16="http://schemas.microsoft.com/office/drawing/2014/main" id="{C576892B-0C0E-45DA-9271-EEFD05740A95}"/>
                  </a:ext>
                </a:extLst>
              </p:cNvPr>
              <p:cNvSpPr txBox="1">
                <a:spLocks noChangeArrowheads="1"/>
              </p:cNvSpPr>
              <p:nvPr/>
            </p:nvSpPr>
            <p:spPr bwMode="auto">
              <a:xfrm>
                <a:off x="843347" y="1202316"/>
                <a:ext cx="313339" cy="97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總</a:t>
                </a:r>
                <a:endParaRPr lang="en-US" altLang="zh-TW" sz="1800" b="1" dirty="0">
                  <a:solidFill>
                    <a:schemeClr val="bg1"/>
                  </a:solidFill>
                  <a:latin typeface="微軟正黑體" panose="020B0604030504040204" pitchFamily="34" charset="-120"/>
                  <a:ea typeface="微軟正黑體" panose="020B0604030504040204" pitchFamily="34" charset="-120"/>
                </a:endParaRPr>
              </a:p>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grpSp>
          <p:nvGrpSpPr>
            <p:cNvPr id="7" name="群組 2047">
              <a:extLst>
                <a:ext uri="{FF2B5EF4-FFF2-40B4-BE49-F238E27FC236}">
                  <a16:creationId xmlns:a16="http://schemas.microsoft.com/office/drawing/2014/main" id="{46493550-B21C-4B72-BD17-901BF15978AB}"/>
                </a:ext>
              </a:extLst>
            </p:cNvPr>
            <p:cNvGrpSpPr>
              <a:grpSpLocks/>
            </p:cNvGrpSpPr>
            <p:nvPr/>
          </p:nvGrpSpPr>
          <p:grpSpPr bwMode="auto">
            <a:xfrm>
              <a:off x="-734516" y="5279886"/>
              <a:ext cx="1707068" cy="2144954"/>
              <a:chOff x="159022" y="3562231"/>
              <a:chExt cx="1706855" cy="2144687"/>
            </a:xfrm>
          </p:grpSpPr>
          <p:pic>
            <p:nvPicPr>
              <p:cNvPr id="96" name="圖片 2">
                <a:extLst>
                  <a:ext uri="{FF2B5EF4-FFF2-40B4-BE49-F238E27FC236}">
                    <a16:creationId xmlns:a16="http://schemas.microsoft.com/office/drawing/2014/main" id="{9C15D88E-77FC-4CD3-A148-7AC9D9E7111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9022" y="3562231"/>
                <a:ext cx="1625397" cy="212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文字方塊 10">
                <a:extLst>
                  <a:ext uri="{FF2B5EF4-FFF2-40B4-BE49-F238E27FC236}">
                    <a16:creationId xmlns:a16="http://schemas.microsoft.com/office/drawing/2014/main" id="{C4FE67D8-CA51-4DCD-A565-CAE8FD43A6E2}"/>
                  </a:ext>
                </a:extLst>
              </p:cNvPr>
              <p:cNvSpPr txBox="1">
                <a:spLocks noChangeArrowheads="1"/>
              </p:cNvSpPr>
              <p:nvPr/>
            </p:nvSpPr>
            <p:spPr bwMode="auto">
              <a:xfrm>
                <a:off x="621623" y="5155437"/>
                <a:ext cx="1244254" cy="5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領綱</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cxnSp>
          <p:nvCxnSpPr>
            <p:cNvPr id="98" name="直線單箭頭接點 97">
              <a:extLst>
                <a:ext uri="{FF2B5EF4-FFF2-40B4-BE49-F238E27FC236}">
                  <a16:creationId xmlns:a16="http://schemas.microsoft.com/office/drawing/2014/main" id="{8AA7A500-FFD4-40C8-981E-E18ACE8B5714}"/>
                </a:ext>
              </a:extLst>
            </p:cNvPr>
            <p:cNvCxnSpPr/>
            <p:nvPr/>
          </p:nvCxnSpPr>
          <p:spPr>
            <a:xfrm flipH="1">
              <a:off x="78284" y="4300401"/>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群組 2048">
              <a:extLst>
                <a:ext uri="{FF2B5EF4-FFF2-40B4-BE49-F238E27FC236}">
                  <a16:creationId xmlns:a16="http://schemas.microsoft.com/office/drawing/2014/main" id="{2F876B9B-9499-4818-B67E-EAB25D328EE3}"/>
                </a:ext>
              </a:extLst>
            </p:cNvPr>
            <p:cNvGrpSpPr>
              <a:grpSpLocks/>
            </p:cNvGrpSpPr>
            <p:nvPr/>
          </p:nvGrpSpPr>
          <p:grpSpPr bwMode="auto">
            <a:xfrm>
              <a:off x="1597427" y="1750876"/>
              <a:ext cx="1625077" cy="1713026"/>
              <a:chOff x="2490644" y="33058"/>
              <a:chExt cx="1625304" cy="1713267"/>
            </a:xfrm>
          </p:grpSpPr>
          <p:pic>
            <p:nvPicPr>
              <p:cNvPr id="100" name="圖片 13">
                <a:extLst>
                  <a:ext uri="{FF2B5EF4-FFF2-40B4-BE49-F238E27FC236}">
                    <a16:creationId xmlns:a16="http://schemas.microsoft.com/office/drawing/2014/main" id="{B3526153-EF4D-4786-80F7-6E1A685875C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90644" y="33058"/>
                <a:ext cx="1625304" cy="171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文字方塊 19">
                <a:extLst>
                  <a:ext uri="{FF2B5EF4-FFF2-40B4-BE49-F238E27FC236}">
                    <a16:creationId xmlns:a16="http://schemas.microsoft.com/office/drawing/2014/main" id="{B0EE56E7-32D4-4BD0-AA9A-93CBE790FDD5}"/>
                  </a:ext>
                </a:extLst>
              </p:cNvPr>
              <p:cNvSpPr txBox="1">
                <a:spLocks noChangeArrowheads="1"/>
              </p:cNvSpPr>
              <p:nvPr/>
            </p:nvSpPr>
            <p:spPr bwMode="auto">
              <a:xfrm>
                <a:off x="2772030" y="1191647"/>
                <a:ext cx="1187538" cy="36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b="1" dirty="0">
                    <a:solidFill>
                      <a:schemeClr val="bg1"/>
                    </a:solidFill>
                    <a:latin typeface="微軟正黑體" panose="020B0604030504040204" pitchFamily="34" charset="-120"/>
                    <a:ea typeface="微軟正黑體" panose="020B0604030504040204" pitchFamily="34" charset="-120"/>
                  </a:rPr>
                  <a:t>核心素養</a:t>
                </a:r>
                <a:endParaRPr lang="en-US" altLang="zh-TW" sz="1800" b="1" dirty="0">
                  <a:solidFill>
                    <a:schemeClr val="bg1"/>
                  </a:solidFill>
                  <a:latin typeface="微軟正黑體" panose="020B0604030504040204" pitchFamily="34" charset="-120"/>
                  <a:ea typeface="微軟正黑體" panose="020B0604030504040204" pitchFamily="34" charset="-120"/>
                </a:endParaRPr>
              </a:p>
            </p:txBody>
          </p:sp>
        </p:grpSp>
        <p:grpSp>
          <p:nvGrpSpPr>
            <p:cNvPr id="13" name="群組 2050">
              <a:extLst>
                <a:ext uri="{FF2B5EF4-FFF2-40B4-BE49-F238E27FC236}">
                  <a16:creationId xmlns:a16="http://schemas.microsoft.com/office/drawing/2014/main" id="{F9100215-0067-4B95-996B-1FBADB614D48}"/>
                </a:ext>
              </a:extLst>
            </p:cNvPr>
            <p:cNvGrpSpPr>
              <a:grpSpLocks/>
            </p:cNvGrpSpPr>
            <p:nvPr/>
          </p:nvGrpSpPr>
          <p:grpSpPr bwMode="auto">
            <a:xfrm>
              <a:off x="808408" y="3317738"/>
              <a:ext cx="2416299" cy="2728051"/>
              <a:chOff x="1700320" y="1600065"/>
              <a:chExt cx="2417236" cy="2726419"/>
            </a:xfrm>
          </p:grpSpPr>
          <p:cxnSp>
            <p:nvCxnSpPr>
              <p:cNvPr id="103" name="直線單箭頭接點 102">
                <a:extLst>
                  <a:ext uri="{FF2B5EF4-FFF2-40B4-BE49-F238E27FC236}">
                    <a16:creationId xmlns:a16="http://schemas.microsoft.com/office/drawing/2014/main" id="{B095EA3B-0AA4-40B2-98B9-45862AD86847}"/>
                  </a:ext>
                </a:extLst>
              </p:cNvPr>
              <p:cNvCxnSpPr>
                <a:cxnSpLocks/>
              </p:cNvCxnSpPr>
              <p:nvPr/>
            </p:nvCxnSpPr>
            <p:spPr>
              <a:xfrm flipV="1">
                <a:off x="1700320" y="3389889"/>
                <a:ext cx="885231" cy="936595"/>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4" name="文字方塊 103">
                <a:extLst>
                  <a:ext uri="{FF2B5EF4-FFF2-40B4-BE49-F238E27FC236}">
                    <a16:creationId xmlns:a16="http://schemas.microsoft.com/office/drawing/2014/main" id="{3CBF22EE-128D-4D39-92B3-25AEF52A734A}"/>
                  </a:ext>
                </a:extLst>
              </p:cNvPr>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14" name="群組 2052">
              <a:extLst>
                <a:ext uri="{FF2B5EF4-FFF2-40B4-BE49-F238E27FC236}">
                  <a16:creationId xmlns:a16="http://schemas.microsoft.com/office/drawing/2014/main" id="{338F4116-F308-4E7C-8780-1C346A2FBB60}"/>
                </a:ext>
              </a:extLst>
            </p:cNvPr>
            <p:cNvGrpSpPr>
              <a:grpSpLocks/>
            </p:cNvGrpSpPr>
            <p:nvPr/>
          </p:nvGrpSpPr>
          <p:grpSpPr bwMode="auto">
            <a:xfrm>
              <a:off x="2437309" y="6069101"/>
              <a:ext cx="730250" cy="926520"/>
              <a:chOff x="3329851" y="4351610"/>
              <a:chExt cx="730303" cy="926557"/>
            </a:xfrm>
          </p:grpSpPr>
          <p:cxnSp>
            <p:nvCxnSpPr>
              <p:cNvPr id="106" name="直線單箭頭接點 105">
                <a:extLst>
                  <a:ext uri="{FF2B5EF4-FFF2-40B4-BE49-F238E27FC236}">
                    <a16:creationId xmlns:a16="http://schemas.microsoft.com/office/drawing/2014/main" id="{F8CD6DD5-5224-4E0A-BE54-7FF2D1BA0F58}"/>
                  </a:ext>
                </a:extLst>
              </p:cNvPr>
              <p:cNvCxnSpPr/>
              <p:nvPr/>
            </p:nvCxnSpPr>
            <p:spPr>
              <a:xfrm>
                <a:off x="3329851" y="4444697"/>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7" name="文字方塊 106">
                <a:extLst>
                  <a:ext uri="{FF2B5EF4-FFF2-40B4-BE49-F238E27FC236}">
                    <a16:creationId xmlns:a16="http://schemas.microsoft.com/office/drawing/2014/main" id="{0D3175DC-0B70-4FA9-8722-1729C87908B7}"/>
                  </a:ext>
                </a:extLst>
              </p:cNvPr>
              <p:cNvSpPr txBox="1"/>
              <p:nvPr/>
            </p:nvSpPr>
            <p:spPr>
              <a:xfrm>
                <a:off x="3404469" y="4351610"/>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15" name="群組 2067">
              <a:extLst>
                <a:ext uri="{FF2B5EF4-FFF2-40B4-BE49-F238E27FC236}">
                  <a16:creationId xmlns:a16="http://schemas.microsoft.com/office/drawing/2014/main" id="{F8AC01A8-5BF1-464B-B64D-CFE1919C4183}"/>
                </a:ext>
              </a:extLst>
            </p:cNvPr>
            <p:cNvGrpSpPr>
              <a:grpSpLocks/>
            </p:cNvGrpSpPr>
            <p:nvPr/>
          </p:nvGrpSpPr>
          <p:grpSpPr bwMode="auto">
            <a:xfrm>
              <a:off x="681059" y="6877301"/>
              <a:ext cx="2647952" cy="2310311"/>
              <a:chOff x="1574950" y="5159721"/>
              <a:chExt cx="2647470" cy="2309606"/>
            </a:xfrm>
          </p:grpSpPr>
          <p:grpSp>
            <p:nvGrpSpPr>
              <p:cNvPr id="16" name="群組 2053">
                <a:extLst>
                  <a:ext uri="{FF2B5EF4-FFF2-40B4-BE49-F238E27FC236}">
                    <a16:creationId xmlns:a16="http://schemas.microsoft.com/office/drawing/2014/main" id="{AC728573-43F4-4A6B-BE17-660FD126AF98}"/>
                  </a:ext>
                </a:extLst>
              </p:cNvPr>
              <p:cNvGrpSpPr>
                <a:grpSpLocks/>
              </p:cNvGrpSpPr>
              <p:nvPr/>
            </p:nvGrpSpPr>
            <p:grpSpPr bwMode="auto">
              <a:xfrm>
                <a:off x="2597117" y="5159721"/>
                <a:ext cx="1625303" cy="1831552"/>
                <a:chOff x="2597117" y="5159721"/>
                <a:chExt cx="1625303" cy="1831552"/>
              </a:xfrm>
            </p:grpSpPr>
            <p:pic>
              <p:nvPicPr>
                <p:cNvPr id="111" name="圖片 110">
                  <a:extLst>
                    <a:ext uri="{FF2B5EF4-FFF2-40B4-BE49-F238E27FC236}">
                      <a16:creationId xmlns:a16="http://schemas.microsoft.com/office/drawing/2014/main" id="{87291D1E-40DE-4DDB-A166-0A921426A2FA}"/>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597117" y="5278005"/>
                  <a:ext cx="1625303" cy="1713268"/>
                </a:xfrm>
                <a:prstGeom prst="rect">
                  <a:avLst/>
                </a:prstGeom>
              </p:spPr>
            </p:pic>
            <p:pic>
              <p:nvPicPr>
                <p:cNvPr id="112" name="圖片 28">
                  <a:extLst>
                    <a:ext uri="{FF2B5EF4-FFF2-40B4-BE49-F238E27FC236}">
                      <a16:creationId xmlns:a16="http://schemas.microsoft.com/office/drawing/2014/main" id="{514E66B6-0816-4E08-AB2D-A8423028747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9" name="文字方塊 108">
                <a:extLst>
                  <a:ext uri="{FF2B5EF4-FFF2-40B4-BE49-F238E27FC236}">
                    <a16:creationId xmlns:a16="http://schemas.microsoft.com/office/drawing/2014/main" id="{026E227F-4DE1-42A2-833E-84DAFCB5C470}"/>
                  </a:ext>
                </a:extLst>
              </p:cNvPr>
              <p:cNvSpPr txBox="1"/>
              <p:nvPr/>
            </p:nvSpPr>
            <p:spPr>
              <a:xfrm>
                <a:off x="1574950" y="6917946"/>
                <a:ext cx="2647469" cy="551381"/>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17" name="群組 2066">
              <a:extLst>
                <a:ext uri="{FF2B5EF4-FFF2-40B4-BE49-F238E27FC236}">
                  <a16:creationId xmlns:a16="http://schemas.microsoft.com/office/drawing/2014/main" id="{C3FC8A76-A63F-484E-A4CC-71EAC593BF2F}"/>
                </a:ext>
              </a:extLst>
            </p:cNvPr>
            <p:cNvGrpSpPr>
              <a:grpSpLocks/>
            </p:cNvGrpSpPr>
            <p:nvPr/>
          </p:nvGrpSpPr>
          <p:grpSpPr bwMode="auto">
            <a:xfrm>
              <a:off x="1281206" y="4092184"/>
              <a:ext cx="2982910" cy="2043161"/>
              <a:chOff x="2029167" y="2417065"/>
              <a:chExt cx="2981920" cy="2043231"/>
            </a:xfrm>
          </p:grpSpPr>
          <p:grpSp>
            <p:nvGrpSpPr>
              <p:cNvPr id="18" name="群組 2051">
                <a:extLst>
                  <a:ext uri="{FF2B5EF4-FFF2-40B4-BE49-F238E27FC236}">
                    <a16:creationId xmlns:a16="http://schemas.microsoft.com/office/drawing/2014/main" id="{C8617BBC-BB1B-4BF9-9EF3-43A65D5708F8}"/>
                  </a:ext>
                </a:extLst>
              </p:cNvPr>
              <p:cNvGrpSpPr>
                <a:grpSpLocks/>
              </p:cNvGrpSpPr>
              <p:nvPr/>
            </p:nvGrpSpPr>
            <p:grpSpPr bwMode="auto">
              <a:xfrm>
                <a:off x="2421732" y="2417065"/>
                <a:ext cx="1625304" cy="1776424"/>
                <a:chOff x="2421732" y="2417065"/>
                <a:chExt cx="1625304" cy="1776424"/>
              </a:xfrm>
            </p:grpSpPr>
            <p:pic>
              <p:nvPicPr>
                <p:cNvPr id="116" name="圖片 115">
                  <a:extLst>
                    <a:ext uri="{FF2B5EF4-FFF2-40B4-BE49-F238E27FC236}">
                      <a16:creationId xmlns:a16="http://schemas.microsoft.com/office/drawing/2014/main" id="{3FAE0DA1-552F-4C9F-907D-D567E7CB95E1}"/>
                    </a:ext>
                  </a:extLst>
                </p:cNvPr>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21732" y="2480222"/>
                  <a:ext cx="1625304" cy="1713267"/>
                </a:xfrm>
                <a:prstGeom prst="rect">
                  <a:avLst/>
                </a:prstGeom>
              </p:spPr>
            </p:pic>
            <p:sp>
              <p:nvSpPr>
                <p:cNvPr id="117" name="文字方塊 16">
                  <a:extLst>
                    <a:ext uri="{FF2B5EF4-FFF2-40B4-BE49-F238E27FC236}">
                      <a16:creationId xmlns:a16="http://schemas.microsoft.com/office/drawing/2014/main" id="{65899C5D-6EF6-4503-A7A5-9637C61535CB}"/>
                    </a:ext>
                  </a:extLst>
                </p:cNvPr>
                <p:cNvSpPr txBox="1">
                  <a:spLocks noChangeArrowheads="1"/>
                </p:cNvSpPr>
                <p:nvPr/>
              </p:nvSpPr>
              <p:spPr bwMode="auto">
                <a:xfrm>
                  <a:off x="2651080" y="2585425"/>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E</a:t>
                  </a:r>
                </a:p>
              </p:txBody>
            </p:sp>
            <p:sp>
              <p:nvSpPr>
                <p:cNvPr id="118" name="文字方塊 17">
                  <a:extLst>
                    <a:ext uri="{FF2B5EF4-FFF2-40B4-BE49-F238E27FC236}">
                      <a16:creationId xmlns:a16="http://schemas.microsoft.com/office/drawing/2014/main" id="{7538C550-5772-48A2-B044-1C0AA38802C2}"/>
                    </a:ext>
                  </a:extLst>
                </p:cNvPr>
                <p:cNvSpPr txBox="1">
                  <a:spLocks noChangeArrowheads="1"/>
                </p:cNvSpPr>
                <p:nvPr/>
              </p:nvSpPr>
              <p:spPr bwMode="auto">
                <a:xfrm>
                  <a:off x="3085603" y="2417065"/>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J</a:t>
                  </a:r>
                </a:p>
              </p:txBody>
            </p:sp>
            <p:sp>
              <p:nvSpPr>
                <p:cNvPr id="119" name="文字方塊 18">
                  <a:extLst>
                    <a:ext uri="{FF2B5EF4-FFF2-40B4-BE49-F238E27FC236}">
                      <a16:creationId xmlns:a16="http://schemas.microsoft.com/office/drawing/2014/main" id="{C241A468-109B-428B-90CD-50ED1FB9B8D9}"/>
                    </a:ext>
                  </a:extLst>
                </p:cNvPr>
                <p:cNvSpPr txBox="1">
                  <a:spLocks noChangeArrowheads="1"/>
                </p:cNvSpPr>
                <p:nvPr/>
              </p:nvSpPr>
              <p:spPr bwMode="auto">
                <a:xfrm>
                  <a:off x="3520128" y="2585425"/>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000">
                      <a:solidFill>
                        <a:schemeClr val="tx1"/>
                      </a:solidFill>
                      <a:latin typeface="Arial" panose="020B0604020202020204" pitchFamily="34" charset="0"/>
                      <a:ea typeface="標楷體" panose="03000509000000000000" pitchFamily="65"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b="1" dirty="0">
                      <a:solidFill>
                        <a:schemeClr val="bg1"/>
                      </a:solidFill>
                      <a:latin typeface="微軟正黑體" panose="020B0604030504040204" pitchFamily="34" charset="-120"/>
                      <a:ea typeface="微軟正黑體" panose="020B0604030504040204" pitchFamily="34" charset="-120"/>
                    </a:rPr>
                    <a:t>U</a:t>
                  </a:r>
                </a:p>
              </p:txBody>
            </p:sp>
          </p:grpSp>
          <p:sp>
            <p:nvSpPr>
              <p:cNvPr id="115" name="文字方塊 114">
                <a:extLst>
                  <a:ext uri="{FF2B5EF4-FFF2-40B4-BE49-F238E27FC236}">
                    <a16:creationId xmlns:a16="http://schemas.microsoft.com/office/drawing/2014/main" id="{5897F515-576F-4741-8C90-B19759A24A20}"/>
                  </a:ext>
                </a:extLst>
              </p:cNvPr>
              <p:cNvSpPr txBox="1"/>
              <p:nvPr/>
            </p:nvSpPr>
            <p:spPr>
              <a:xfrm>
                <a:off x="2029167" y="3908727"/>
                <a:ext cx="2981920" cy="551569"/>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19" name="群組 2068">
              <a:extLst>
                <a:ext uri="{FF2B5EF4-FFF2-40B4-BE49-F238E27FC236}">
                  <a16:creationId xmlns:a16="http://schemas.microsoft.com/office/drawing/2014/main" id="{AED82F78-D1C9-4C51-B51C-BABC63A1F905}"/>
                </a:ext>
              </a:extLst>
            </p:cNvPr>
            <p:cNvGrpSpPr>
              <a:grpSpLocks/>
            </p:cNvGrpSpPr>
            <p:nvPr/>
          </p:nvGrpSpPr>
          <p:grpSpPr bwMode="auto">
            <a:xfrm>
              <a:off x="3777563" y="4113846"/>
              <a:ext cx="3831371" cy="1998426"/>
              <a:chOff x="4670940" y="2396348"/>
              <a:chExt cx="3831310" cy="1998727"/>
            </a:xfrm>
          </p:grpSpPr>
          <p:grpSp>
            <p:nvGrpSpPr>
              <p:cNvPr id="20" name="群組 2054">
                <a:extLst>
                  <a:ext uri="{FF2B5EF4-FFF2-40B4-BE49-F238E27FC236}">
                    <a16:creationId xmlns:a16="http://schemas.microsoft.com/office/drawing/2014/main" id="{5899BB9F-7661-4BD7-849C-1D379C932DD7}"/>
                  </a:ext>
                </a:extLst>
              </p:cNvPr>
              <p:cNvGrpSpPr>
                <a:grpSpLocks/>
              </p:cNvGrpSpPr>
              <p:nvPr/>
            </p:nvGrpSpPr>
            <p:grpSpPr bwMode="auto">
              <a:xfrm>
                <a:off x="4670940" y="2396348"/>
                <a:ext cx="2395604" cy="1859331"/>
                <a:chOff x="4670940" y="2396348"/>
                <a:chExt cx="2395604" cy="1859331"/>
              </a:xfrm>
            </p:grpSpPr>
            <p:pic>
              <p:nvPicPr>
                <p:cNvPr id="123" name="圖片 44">
                  <a:extLst>
                    <a:ext uri="{FF2B5EF4-FFF2-40B4-BE49-F238E27FC236}">
                      <a16:creationId xmlns:a16="http://schemas.microsoft.com/office/drawing/2014/main" id="{B39C0F0A-8261-4A77-8742-9C51F5F30EEB}"/>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70940" y="2396348"/>
                  <a:ext cx="1586291" cy="185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圖片 51">
                  <a:extLst>
                    <a:ext uri="{FF2B5EF4-FFF2-40B4-BE49-F238E27FC236}">
                      <a16:creationId xmlns:a16="http://schemas.microsoft.com/office/drawing/2014/main" id="{D5B84995-9271-4897-9D39-41B29720F7D0}"/>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608629" y="266383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 name="文字方塊 121">
                <a:extLst>
                  <a:ext uri="{FF2B5EF4-FFF2-40B4-BE49-F238E27FC236}">
                    <a16:creationId xmlns:a16="http://schemas.microsoft.com/office/drawing/2014/main" id="{6F94BA13-4E09-482C-A394-11BDFA84D633}"/>
                  </a:ext>
                </a:extLst>
              </p:cNvPr>
              <p:cNvSpPr txBox="1"/>
              <p:nvPr/>
            </p:nvSpPr>
            <p:spPr>
              <a:xfrm>
                <a:off x="5994038" y="3835094"/>
                <a:ext cx="2508212" cy="559981"/>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1" name="群組 2069">
              <a:extLst>
                <a:ext uri="{FF2B5EF4-FFF2-40B4-BE49-F238E27FC236}">
                  <a16:creationId xmlns:a16="http://schemas.microsoft.com/office/drawing/2014/main" id="{3969A6A3-A9D3-4838-9AE1-4BC204F7F975}"/>
                </a:ext>
              </a:extLst>
            </p:cNvPr>
            <p:cNvGrpSpPr>
              <a:grpSpLocks/>
            </p:cNvGrpSpPr>
            <p:nvPr/>
          </p:nvGrpSpPr>
          <p:grpSpPr bwMode="auto">
            <a:xfrm>
              <a:off x="5122905" y="6867632"/>
              <a:ext cx="3510916" cy="1897582"/>
              <a:chOff x="6001576" y="5241987"/>
              <a:chExt cx="3598424" cy="1944660"/>
            </a:xfrm>
          </p:grpSpPr>
          <p:grpSp>
            <p:nvGrpSpPr>
              <p:cNvPr id="22" name="群組 2055">
                <a:extLst>
                  <a:ext uri="{FF2B5EF4-FFF2-40B4-BE49-F238E27FC236}">
                    <a16:creationId xmlns:a16="http://schemas.microsoft.com/office/drawing/2014/main" id="{A257879D-9317-4B97-96A5-1733186CC084}"/>
                  </a:ext>
                </a:extLst>
              </p:cNvPr>
              <p:cNvGrpSpPr>
                <a:grpSpLocks/>
              </p:cNvGrpSpPr>
              <p:nvPr/>
            </p:nvGrpSpPr>
            <p:grpSpPr bwMode="auto">
              <a:xfrm>
                <a:off x="6001576" y="5364015"/>
                <a:ext cx="2473390" cy="1822632"/>
                <a:chOff x="6001576" y="5364015"/>
                <a:chExt cx="2473390" cy="1822632"/>
              </a:xfrm>
            </p:grpSpPr>
            <p:pic>
              <p:nvPicPr>
                <p:cNvPr id="128" name="圖片 127">
                  <a:extLst>
                    <a:ext uri="{FF2B5EF4-FFF2-40B4-BE49-F238E27FC236}">
                      <a16:creationId xmlns:a16="http://schemas.microsoft.com/office/drawing/2014/main" id="{A4E8BA7A-C78F-4DE1-A763-9EF74AFA70F2}"/>
                    </a:ext>
                  </a:extLst>
                </p:cNvPr>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flipH="1">
                  <a:off x="6001576" y="5364015"/>
                  <a:ext cx="1554980" cy="1822632"/>
                </a:xfrm>
                <a:prstGeom prst="rect">
                  <a:avLst/>
                </a:prstGeom>
              </p:spPr>
            </p:pic>
            <p:pic>
              <p:nvPicPr>
                <p:cNvPr id="129" name="圖片 45">
                  <a:extLst>
                    <a:ext uri="{FF2B5EF4-FFF2-40B4-BE49-F238E27FC236}">
                      <a16:creationId xmlns:a16="http://schemas.microsoft.com/office/drawing/2014/main" id="{4DD34D11-BDE4-4BEC-9FB3-31C4CE1CDC0E}"/>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7051" y="560754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7" name="文字方塊 126">
                <a:extLst>
                  <a:ext uri="{FF2B5EF4-FFF2-40B4-BE49-F238E27FC236}">
                    <a16:creationId xmlns:a16="http://schemas.microsoft.com/office/drawing/2014/main" id="{5D2B370C-06AE-4E8E-820E-FB3376558B06}"/>
                  </a:ext>
                </a:extLst>
              </p:cNvPr>
              <p:cNvSpPr txBox="1"/>
              <p:nvPr/>
            </p:nvSpPr>
            <p:spPr>
              <a:xfrm>
                <a:off x="7274920" y="5241987"/>
                <a:ext cx="2325080" cy="37906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4" name="群組 3">
              <a:extLst>
                <a:ext uri="{FF2B5EF4-FFF2-40B4-BE49-F238E27FC236}">
                  <a16:creationId xmlns:a16="http://schemas.microsoft.com/office/drawing/2014/main" id="{3058CFF6-9FF4-4E16-8E38-16C4E6D94C30}"/>
                </a:ext>
              </a:extLst>
            </p:cNvPr>
            <p:cNvGrpSpPr>
              <a:grpSpLocks/>
            </p:cNvGrpSpPr>
            <p:nvPr/>
          </p:nvGrpSpPr>
          <p:grpSpPr bwMode="auto">
            <a:xfrm>
              <a:off x="3211035" y="6162760"/>
              <a:ext cx="2001112" cy="1626903"/>
              <a:chOff x="4103658" y="4443042"/>
              <a:chExt cx="2002468" cy="1629741"/>
            </a:xfrm>
          </p:grpSpPr>
          <p:cxnSp>
            <p:nvCxnSpPr>
              <p:cNvPr id="131" name="直線單箭頭接點 130">
                <a:extLst>
                  <a:ext uri="{FF2B5EF4-FFF2-40B4-BE49-F238E27FC236}">
                    <a16:creationId xmlns:a16="http://schemas.microsoft.com/office/drawing/2014/main" id="{CC095F37-C6E5-4FD7-914C-537E00208ABE}"/>
                  </a:ext>
                </a:extLst>
              </p:cNvPr>
              <p:cNvCxnSpPr>
                <a:cxnSpLocks/>
              </p:cNvCxnSpPr>
              <p:nvPr/>
            </p:nvCxnSpPr>
            <p:spPr>
              <a:xfrm flipH="1">
                <a:off x="4256710" y="6072783"/>
                <a:ext cx="1849416" cy="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2" name="文字方塊 131">
                <a:extLst>
                  <a:ext uri="{FF2B5EF4-FFF2-40B4-BE49-F238E27FC236}">
                    <a16:creationId xmlns:a16="http://schemas.microsoft.com/office/drawing/2014/main" id="{819AAF8E-6808-41ED-BE23-2B71C35DDF03}"/>
                  </a:ext>
                </a:extLst>
              </p:cNvPr>
              <p:cNvSpPr txBox="1"/>
              <p:nvPr/>
            </p:nvSpPr>
            <p:spPr>
              <a:xfrm>
                <a:off x="4103658" y="4443042"/>
                <a:ext cx="1084653" cy="966896"/>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    對</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5" name="群組 4">
              <a:extLst>
                <a:ext uri="{FF2B5EF4-FFF2-40B4-BE49-F238E27FC236}">
                  <a16:creationId xmlns:a16="http://schemas.microsoft.com/office/drawing/2014/main" id="{EE6F4D3A-EC19-4971-8918-5F9035237CD4}"/>
                </a:ext>
              </a:extLst>
            </p:cNvPr>
            <p:cNvGrpSpPr>
              <a:grpSpLocks/>
            </p:cNvGrpSpPr>
            <p:nvPr/>
          </p:nvGrpSpPr>
          <p:grpSpPr bwMode="auto">
            <a:xfrm>
              <a:off x="3299745" y="5994543"/>
              <a:ext cx="1440787" cy="2332789"/>
              <a:chOff x="3413707" y="4480133"/>
              <a:chExt cx="1439471" cy="2331575"/>
            </a:xfrm>
          </p:grpSpPr>
          <p:cxnSp>
            <p:nvCxnSpPr>
              <p:cNvPr id="134" name="直線單箭頭接點 133">
                <a:extLst>
                  <a:ext uri="{FF2B5EF4-FFF2-40B4-BE49-F238E27FC236}">
                    <a16:creationId xmlns:a16="http://schemas.microsoft.com/office/drawing/2014/main" id="{42CD628F-DE23-4EA3-9533-68ACBBBBA380}"/>
                  </a:ext>
                </a:extLst>
              </p:cNvPr>
              <p:cNvCxnSpPr>
                <a:cxnSpLocks/>
              </p:cNvCxnSpPr>
              <p:nvPr/>
            </p:nvCxnSpPr>
            <p:spPr>
              <a:xfrm flipH="1">
                <a:off x="3413707" y="4480133"/>
                <a:ext cx="877182" cy="1560230"/>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5" name="文字方塊 134">
                <a:extLst>
                  <a:ext uri="{FF2B5EF4-FFF2-40B4-BE49-F238E27FC236}">
                    <a16:creationId xmlns:a16="http://schemas.microsoft.com/office/drawing/2014/main" id="{78D973CC-7A33-463E-A138-871429D3686E}"/>
                  </a:ext>
                </a:extLst>
              </p:cNvPr>
              <p:cNvSpPr txBox="1"/>
              <p:nvPr/>
            </p:nvSpPr>
            <p:spPr>
              <a:xfrm>
                <a:off x="4104946" y="6260445"/>
                <a:ext cx="748232" cy="551263"/>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6" name="群組 8">
              <a:extLst>
                <a:ext uri="{FF2B5EF4-FFF2-40B4-BE49-F238E27FC236}">
                  <a16:creationId xmlns:a16="http://schemas.microsoft.com/office/drawing/2014/main" id="{9F2E22C0-354F-46C7-A512-E447E8840E74}"/>
                </a:ext>
              </a:extLst>
            </p:cNvPr>
            <p:cNvGrpSpPr>
              <a:grpSpLocks/>
            </p:cNvGrpSpPr>
            <p:nvPr/>
          </p:nvGrpSpPr>
          <p:grpSpPr bwMode="auto">
            <a:xfrm>
              <a:off x="4358159" y="5961569"/>
              <a:ext cx="1914036" cy="1541092"/>
              <a:chOff x="5251018" y="4242961"/>
              <a:chExt cx="1915620" cy="1543138"/>
            </a:xfrm>
          </p:grpSpPr>
          <p:cxnSp>
            <p:nvCxnSpPr>
              <p:cNvPr id="137" name="直線單箭頭接點 136">
                <a:extLst>
                  <a:ext uri="{FF2B5EF4-FFF2-40B4-BE49-F238E27FC236}">
                    <a16:creationId xmlns:a16="http://schemas.microsoft.com/office/drawing/2014/main" id="{11BA760F-CFD1-4950-9959-CD6C4D5BF2F0}"/>
                  </a:ext>
                </a:extLst>
              </p:cNvPr>
              <p:cNvCxnSpPr>
                <a:cxnSpLocks/>
              </p:cNvCxnSpPr>
              <p:nvPr/>
            </p:nvCxnSpPr>
            <p:spPr>
              <a:xfrm>
                <a:off x="5251018" y="4242961"/>
                <a:ext cx="854699" cy="1543138"/>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8" name="文字方塊 137">
                <a:extLst>
                  <a:ext uri="{FF2B5EF4-FFF2-40B4-BE49-F238E27FC236}">
                    <a16:creationId xmlns:a16="http://schemas.microsoft.com/office/drawing/2014/main" id="{7500AB75-CA04-4120-ADDB-9DD9034D6643}"/>
                  </a:ext>
                </a:extLst>
              </p:cNvPr>
              <p:cNvSpPr txBox="1"/>
              <p:nvPr/>
            </p:nvSpPr>
            <p:spPr>
              <a:xfrm>
                <a:off x="5633707" y="4523626"/>
                <a:ext cx="1532931" cy="96649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   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pic>
          <p:nvPicPr>
            <p:cNvPr id="142" name="圖片 58">
              <a:extLst>
                <a:ext uri="{FF2B5EF4-FFF2-40B4-BE49-F238E27FC236}">
                  <a16:creationId xmlns:a16="http://schemas.microsoft.com/office/drawing/2014/main" id="{79E1B707-EE3A-45DF-AE5C-89A3C45BB95D}"/>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72141" y="8762661"/>
              <a:ext cx="12128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3" name="直線單箭頭接點 142">
            <a:extLst>
              <a:ext uri="{FF2B5EF4-FFF2-40B4-BE49-F238E27FC236}">
                <a16:creationId xmlns:a16="http://schemas.microsoft.com/office/drawing/2014/main" id="{93DBB08B-F4D7-4AFD-9FE2-0D4753D78E4D}"/>
              </a:ext>
            </a:extLst>
          </p:cNvPr>
          <p:cNvCxnSpPr>
            <a:cxnSpLocks/>
          </p:cNvCxnSpPr>
          <p:nvPr/>
        </p:nvCxnSpPr>
        <p:spPr bwMode="auto">
          <a:xfrm flipH="1">
            <a:off x="3122418" y="2889000"/>
            <a:ext cx="34066" cy="54000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681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圓角矩形 22"/>
          <p:cNvSpPr/>
          <p:nvPr/>
        </p:nvSpPr>
        <p:spPr>
          <a:xfrm>
            <a:off x="776913" y="1871025"/>
            <a:ext cx="7358681" cy="3771958"/>
          </a:xfrm>
          <a:prstGeom prst="roundRect">
            <a:avLst/>
          </a:prstGeom>
          <a:solidFill>
            <a:srgbClr val="FADC90"/>
          </a:solidFill>
          <a:ln>
            <a:noFill/>
          </a:ln>
          <a:effectLst>
            <a:outerShdw blurRad="508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標題 1"/>
          <p:cNvSpPr>
            <a:spLocks noGrp="1"/>
          </p:cNvSpPr>
          <p:nvPr>
            <p:ph type="title"/>
          </p:nvPr>
        </p:nvSpPr>
        <p:spPr/>
        <p:txBody>
          <a:bodyPr/>
          <a:lstStyle/>
          <a:p>
            <a:r>
              <a:rPr lang="zh-TW" altLang="en-US" dirty="0"/>
              <a:t>學習內容之調整原則與作法</a:t>
            </a:r>
          </a:p>
        </p:txBody>
      </p:sp>
      <p:pic>
        <p:nvPicPr>
          <p:cNvPr id="1033"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34250" y="0"/>
            <a:ext cx="1809750" cy="2314575"/>
          </a:xfrm>
          <a:prstGeom prst="rect">
            <a:avLst/>
          </a:prstGeom>
          <a:noFill/>
          <a:ln w="9525">
            <a:noFill/>
            <a:miter lim="800000"/>
            <a:headEnd/>
            <a:tailEnd/>
          </a:ln>
        </p:spPr>
      </p:pic>
      <p:sp>
        <p:nvSpPr>
          <p:cNvPr id="22" name="圓角矩形 21"/>
          <p:cNvSpPr/>
          <p:nvPr/>
        </p:nvSpPr>
        <p:spPr>
          <a:xfrm>
            <a:off x="322678" y="2007411"/>
            <a:ext cx="8452997" cy="4286709"/>
          </a:xfrm>
          <a:prstGeom prst="roundRect">
            <a:avLst>
              <a:gd name="adj" fmla="val 14534"/>
            </a:avLst>
          </a:prstGeom>
          <a:solidFill>
            <a:srgbClr val="FADC90"/>
          </a:solidFill>
          <a:ln>
            <a:noFill/>
          </a:ln>
          <a:effectLst>
            <a:outerShdw blurRad="50800" dist="889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內容版面配置區 2"/>
          <p:cNvSpPr>
            <a:spLocks noGrp="1"/>
          </p:cNvSpPr>
          <p:nvPr>
            <p:ph idx="1"/>
          </p:nvPr>
        </p:nvSpPr>
        <p:spPr>
          <a:xfrm>
            <a:off x="322678" y="2390775"/>
            <a:ext cx="8552082" cy="3738898"/>
          </a:xfrm>
        </p:spPr>
        <p:txBody>
          <a:bodyPr>
            <a:noAutofit/>
          </a:bodyPr>
          <a:lstStyle/>
          <a:p>
            <a:pPr marL="514350" indent="-514350">
              <a:lnSpc>
                <a:spcPts val="4500"/>
              </a:lnSpc>
              <a:buFont typeface="+mj-lt"/>
              <a:buAutoNum type="arabicParenR"/>
            </a:pPr>
            <a:r>
              <a:rPr lang="zh-TW" altLang="en-US" sz="2400" dirty="0">
                <a:solidFill>
                  <a:prstClr val="black"/>
                </a:solidFill>
              </a:rPr>
              <a:t>可視學生個別差異情形及需要採一種或多種調整方式。</a:t>
            </a:r>
          </a:p>
          <a:p>
            <a:pPr marL="514350" indent="-514350">
              <a:lnSpc>
                <a:spcPts val="4500"/>
              </a:lnSpc>
              <a:buFont typeface="+mj-lt"/>
              <a:buAutoNum type="arabicParenR"/>
            </a:pPr>
            <a:r>
              <a:rPr lang="zh-TW" altLang="en-US" sz="2400" dirty="0">
                <a:solidFill>
                  <a:prstClr val="black"/>
                </a:solidFill>
              </a:rPr>
              <a:t>各領域</a:t>
            </a:r>
            <a:r>
              <a:rPr lang="en-US" altLang="zh-TW" sz="2400" dirty="0">
                <a:solidFill>
                  <a:prstClr val="black"/>
                </a:solidFill>
              </a:rPr>
              <a:t>/</a:t>
            </a:r>
            <a:r>
              <a:rPr lang="zh-TW" altLang="en-US" sz="2400" dirty="0">
                <a:solidFill>
                  <a:prstClr val="black"/>
                </a:solidFill>
              </a:rPr>
              <a:t>科目之節數</a:t>
            </a:r>
            <a:r>
              <a:rPr lang="en-US" altLang="zh-TW" sz="2400" dirty="0">
                <a:solidFill>
                  <a:prstClr val="black"/>
                </a:solidFill>
              </a:rPr>
              <a:t>/</a:t>
            </a:r>
            <a:r>
              <a:rPr lang="zh-TW" altLang="en-US" sz="2400" dirty="0">
                <a:solidFill>
                  <a:prstClr val="black"/>
                </a:solidFill>
              </a:rPr>
              <a:t>學分數之調整需經</a:t>
            </a:r>
            <a:r>
              <a:rPr lang="en-US" altLang="zh-TW" sz="2400" dirty="0">
                <a:solidFill>
                  <a:prstClr val="black"/>
                </a:solidFill>
              </a:rPr>
              <a:t>IEP/IGP</a:t>
            </a:r>
            <a:r>
              <a:rPr lang="zh-TW" altLang="en-US" sz="2400" dirty="0">
                <a:solidFill>
                  <a:prstClr val="black"/>
                </a:solidFill>
              </a:rPr>
              <a:t>會議決議並由學校特推會同意後執行。</a:t>
            </a:r>
          </a:p>
          <a:p>
            <a:pPr marL="514350" indent="-514350">
              <a:lnSpc>
                <a:spcPts val="4000"/>
              </a:lnSpc>
              <a:buFont typeface="+mj-lt"/>
              <a:buAutoNum type="arabicParenR" startAt="3"/>
            </a:pPr>
            <a:r>
              <a:rPr lang="zh-TW" altLang="en-US" sz="2400" dirty="0">
                <a:solidFill>
                  <a:prstClr val="black"/>
                </a:solidFill>
              </a:rPr>
              <a:t>根據學生需求</a:t>
            </a:r>
            <a:r>
              <a:rPr lang="zh-TW" altLang="en-US" sz="2400" dirty="0">
                <a:solidFill>
                  <a:srgbClr val="FF0000"/>
                </a:solidFill>
              </a:rPr>
              <a:t>得</a:t>
            </a:r>
            <a:r>
              <a:rPr lang="zh-TW" altLang="en-US" sz="2400" dirty="0">
                <a:solidFill>
                  <a:prstClr val="black"/>
                </a:solidFill>
              </a:rPr>
              <a:t>參考</a:t>
            </a:r>
            <a:r>
              <a:rPr lang="en-US" altLang="zh-TW" sz="2400" dirty="0">
                <a:solidFill>
                  <a:prstClr val="black"/>
                </a:solidFill>
              </a:rPr>
              <a:t>《</a:t>
            </a:r>
            <a:r>
              <a:rPr lang="zh-TW" altLang="en-US" sz="2400" dirty="0">
                <a:solidFill>
                  <a:prstClr val="black"/>
                </a:solidFill>
              </a:rPr>
              <a:t>領域課程應用手冊</a:t>
            </a:r>
            <a:r>
              <a:rPr lang="en-US" altLang="zh-TW" sz="2400" dirty="0">
                <a:solidFill>
                  <a:prstClr val="black"/>
                </a:solidFill>
              </a:rPr>
              <a:t>》</a:t>
            </a:r>
            <a:r>
              <a:rPr lang="zh-TW" altLang="en-US" sz="2400" dirty="0">
                <a:solidFill>
                  <a:prstClr val="black"/>
                </a:solidFill>
              </a:rPr>
              <a:t>進行調整。 </a:t>
            </a:r>
            <a:endParaRPr lang="en-US" altLang="zh-TW" sz="2400" dirty="0">
              <a:solidFill>
                <a:prstClr val="black"/>
              </a:solidFill>
            </a:endParaRPr>
          </a:p>
          <a:p>
            <a:pPr marL="514350" indent="-514350">
              <a:lnSpc>
                <a:spcPts val="4000"/>
              </a:lnSpc>
              <a:buFont typeface="+mj-lt"/>
              <a:buAutoNum type="arabicParenR" startAt="3"/>
            </a:pPr>
            <a:r>
              <a:rPr lang="zh-TW" altLang="en-US" sz="2400" dirty="0">
                <a:solidFill>
                  <a:prstClr val="black"/>
                </a:solidFill>
              </a:rPr>
              <a:t>若學生因障礙限制較大而無法學習之學習重點可採</a:t>
            </a:r>
            <a:r>
              <a:rPr lang="zh-TW" altLang="en-US" dirty="0">
                <a:solidFill>
                  <a:srgbClr val="FF0000"/>
                </a:solidFill>
              </a:rPr>
              <a:t>重整</a:t>
            </a:r>
            <a:r>
              <a:rPr lang="zh-TW" altLang="en-US" sz="2400" dirty="0">
                <a:solidFill>
                  <a:prstClr val="black"/>
                </a:solidFill>
              </a:rPr>
              <a:t>方式調整，甚至將部分較難的內容刪除（</a:t>
            </a:r>
            <a:r>
              <a:rPr lang="zh-TW" altLang="en-US" sz="2400" dirty="0">
                <a:solidFill>
                  <a:srgbClr val="FF0000"/>
                </a:solidFill>
              </a:rPr>
              <a:t>刪除要謹慎</a:t>
            </a:r>
            <a:r>
              <a:rPr lang="zh-TW" altLang="en-US" sz="2400" dirty="0">
                <a:solidFill>
                  <a:schemeClr val="tx1"/>
                </a:solidFill>
              </a:rPr>
              <a:t>）</a:t>
            </a:r>
            <a:r>
              <a:rPr lang="zh-TW" altLang="en-US" sz="2400" dirty="0">
                <a:solidFill>
                  <a:prstClr val="black"/>
                </a:solidFill>
              </a:rPr>
              <a:t>。</a:t>
            </a:r>
          </a:p>
          <a:p>
            <a:endParaRPr lang="zh-TW" altLang="en-US" dirty="0"/>
          </a:p>
        </p:txBody>
      </p:sp>
      <p:sp>
        <p:nvSpPr>
          <p:cNvPr id="20" name="橢圓 19"/>
          <p:cNvSpPr/>
          <p:nvPr/>
        </p:nvSpPr>
        <p:spPr>
          <a:xfrm rot="19034654">
            <a:off x="4449214" y="1950475"/>
            <a:ext cx="468000" cy="576000"/>
          </a:xfrm>
          <a:prstGeom prst="ellipse">
            <a:avLst/>
          </a:prstGeom>
          <a:solidFill>
            <a:schemeClr val="tx1">
              <a:lumMod val="65000"/>
              <a:lumOff val="35000"/>
            </a:schemeClr>
          </a:solidFill>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pic>
        <p:nvPicPr>
          <p:cNvPr id="2054" name="Picture 6" descr="C:\Users\USER\AppData\Local\Microsoft\Windows\INetCache\IE\R4O0BJW1\drawing-pin-151658_640[1].png"/>
          <p:cNvPicPr>
            <a:picLocks noChangeAspect="1" noChangeArrowheads="1"/>
          </p:cNvPicPr>
          <p:nvPr/>
        </p:nvPicPr>
        <p:blipFill>
          <a:blip r:embed="rId4"/>
          <a:srcRect/>
          <a:stretch>
            <a:fillRect/>
          </a:stretch>
        </p:blipFill>
        <p:spPr bwMode="auto">
          <a:xfrm>
            <a:off x="4666586" y="1224981"/>
            <a:ext cx="1048414" cy="1028634"/>
          </a:xfrm>
          <a:prstGeom prst="rect">
            <a:avLst/>
          </a:prstGeom>
          <a:noFill/>
        </p:spPr>
      </p:pic>
    </p:spTree>
    <p:extLst>
      <p:ext uri="{BB962C8B-B14F-4D97-AF65-F5344CB8AC3E}">
        <p14:creationId xmlns:p14="http://schemas.microsoft.com/office/powerpoint/2010/main" val="30920956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p:txBody>
          <a:bodyPr/>
          <a:lstStyle/>
          <a:p>
            <a:pPr>
              <a:defRPr/>
            </a:pPr>
            <a:r>
              <a:rPr lang="zh-TW" altLang="en-US" smtClean="0"/>
              <a:t>學習重點</a:t>
            </a:r>
          </a:p>
        </p:txBody>
      </p:sp>
      <p:sp>
        <p:nvSpPr>
          <p:cNvPr id="205827" name="內容版面配置區 2"/>
          <p:cNvSpPr>
            <a:spLocks noGrp="1"/>
          </p:cNvSpPr>
          <p:nvPr>
            <p:ph idx="1"/>
          </p:nvPr>
        </p:nvSpPr>
        <p:spPr/>
        <p:txBody>
          <a:bodyPr/>
          <a:lstStyle/>
          <a:p>
            <a:r>
              <a:rPr lang="zh-TW" altLang="en-US" smtClean="0"/>
              <a:t>學習重點由「</a:t>
            </a:r>
            <a:r>
              <a:rPr lang="zh-TW" altLang="en-US" u="sng" smtClean="0">
                <a:solidFill>
                  <a:srgbClr val="FF0000"/>
                </a:solidFill>
              </a:rPr>
              <a:t>學習表現</a:t>
            </a:r>
            <a:r>
              <a:rPr lang="zh-TW" altLang="en-US" smtClean="0"/>
              <a:t>」與「</a:t>
            </a:r>
            <a:r>
              <a:rPr lang="zh-TW" altLang="en-US" u="sng" smtClean="0">
                <a:solidFill>
                  <a:srgbClr val="FF0000"/>
                </a:solidFill>
              </a:rPr>
              <a:t>學習內容</a:t>
            </a:r>
            <a:r>
              <a:rPr lang="zh-TW" altLang="en-US" smtClean="0"/>
              <a:t>」兩個向度所組成。</a:t>
            </a:r>
            <a:endParaRPr lang="en-US" altLang="zh-TW" smtClean="0"/>
          </a:p>
          <a:p>
            <a:r>
              <a:rPr lang="zh-TW" altLang="en-US" smtClean="0"/>
              <a:t>學習重點用以</a:t>
            </a:r>
            <a:r>
              <a:rPr lang="zh-TW" altLang="en-US" u="sng" smtClean="0"/>
              <a:t>引導課程設 計</a:t>
            </a:r>
            <a:r>
              <a:rPr lang="zh-TW" altLang="en-US" smtClean="0"/>
              <a:t>、教材發展、教科用書審查及學習評量等，並配合教學加以實踐。</a:t>
            </a:r>
            <a:endParaRPr lang="en-US" altLang="zh-TW" smtClean="0"/>
          </a:p>
          <a:p>
            <a:r>
              <a:rPr lang="zh-TW" altLang="en-US" u="sng" smtClean="0">
                <a:solidFill>
                  <a:srgbClr val="FF0000"/>
                </a:solidFill>
              </a:rPr>
              <a:t>學習重點</a:t>
            </a:r>
            <a:r>
              <a:rPr lang="zh-TW" altLang="en-US" u="sng" smtClean="0"/>
              <a:t>係由理念、 目標與特性發展而來</a:t>
            </a:r>
            <a:r>
              <a:rPr lang="zh-TW" altLang="en-US" smtClean="0"/>
              <a:t>，並與核心素養進行雙向檢核，以了解二者的對應情形。學習重點展 現課程綱要的具體內涵，能呼應核心素養。</a:t>
            </a:r>
          </a:p>
        </p:txBody>
      </p:sp>
      <p:sp>
        <p:nvSpPr>
          <p:cNvPr id="20582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F7E0B167-BC55-462C-A96C-04071F1DB2C8}"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41</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4685792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標題 1"/>
          <p:cNvSpPr>
            <a:spLocks noGrp="1"/>
          </p:cNvSpPr>
          <p:nvPr>
            <p:ph type="title"/>
          </p:nvPr>
        </p:nvSpPr>
        <p:spPr/>
        <p:txBody>
          <a:bodyPr/>
          <a:lstStyle/>
          <a:p>
            <a:pPr>
              <a:defRPr/>
            </a:pPr>
            <a:r>
              <a:rPr lang="zh-TW" altLang="en-US" smtClean="0"/>
              <a:t>流程</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714466969"/>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739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9EFAB9A3-09E2-44D4-B964-A3CBBA2E3550}"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42</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2227267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292298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a:extLst>
              <a:ext uri="{FF2B5EF4-FFF2-40B4-BE49-F238E27FC236}">
                <a16:creationId xmlns:a16="http://schemas.microsoft.com/office/drawing/2014/main" id="{D937BFAA-1CC3-472E-BDE2-73CDFF31F750}"/>
              </a:ext>
            </a:extLst>
          </p:cNvPr>
          <p:cNvSpPr txBox="1">
            <a:spLocks/>
          </p:cNvSpPr>
          <p:nvPr/>
        </p:nvSpPr>
        <p:spPr>
          <a:xfrm>
            <a:off x="3102173" y="270694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簡化</a:t>
            </a:r>
            <a:endParaRPr lang="en-US" altLang="en-US" sz="2200" dirty="0">
              <a:solidFill>
                <a:srgbClr val="0066FF"/>
              </a:solidFill>
              <a:latin typeface="+mj-ea"/>
              <a:ea typeface="+mj-ea"/>
            </a:endParaRPr>
          </a:p>
        </p:txBody>
      </p:sp>
      <p:sp>
        <p:nvSpPr>
          <p:cNvPr id="28" name="Text Placeholder 3">
            <a:extLst>
              <a:ext uri="{FF2B5EF4-FFF2-40B4-BE49-F238E27FC236}">
                <a16:creationId xmlns:a16="http://schemas.microsoft.com/office/drawing/2014/main" id="{D937BFAA-1CC3-472E-BDE2-73CDFF31F750}"/>
              </a:ext>
            </a:extLst>
          </p:cNvPr>
          <p:cNvSpPr txBox="1">
            <a:spLocks/>
          </p:cNvSpPr>
          <p:nvPr/>
        </p:nvSpPr>
        <p:spPr>
          <a:xfrm>
            <a:off x="2454101" y="3246876"/>
            <a:ext cx="1728192"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zh-TW" sz="2200" dirty="0">
                <a:solidFill>
                  <a:srgbClr val="0066FF"/>
                </a:solidFill>
                <a:latin typeface="+mj-ea"/>
                <a:ea typeface="+mj-ea"/>
              </a:rPr>
              <a:t>加深</a:t>
            </a:r>
            <a:endParaRPr lang="en-US" altLang="en-US" sz="2200" dirty="0">
              <a:solidFill>
                <a:srgbClr val="0066FF"/>
              </a:solidFill>
              <a:latin typeface="+mj-ea"/>
              <a:ea typeface="+mj-ea"/>
            </a:endParaRPr>
          </a:p>
        </p:txBody>
      </p:sp>
      <p:sp>
        <p:nvSpPr>
          <p:cNvPr id="32" name="Text Placeholder 3">
            <a:extLst>
              <a:ext uri="{FF2B5EF4-FFF2-40B4-BE49-F238E27FC236}">
                <a16:creationId xmlns:a16="http://schemas.microsoft.com/office/drawing/2014/main" id="{D937BFAA-1CC3-472E-BDE2-73CDFF31F750}"/>
              </a:ext>
            </a:extLst>
          </p:cNvPr>
          <p:cNvSpPr txBox="1">
            <a:spLocks/>
          </p:cNvSpPr>
          <p:nvPr/>
        </p:nvSpPr>
        <p:spPr>
          <a:xfrm>
            <a:off x="972512" y="1916013"/>
            <a:ext cx="7487920" cy="430887"/>
          </a:xfrm>
          <a:prstGeom prst="rect">
            <a:avLst/>
          </a:prstGeom>
          <a:solidFill>
            <a:srgbClr val="FFD757"/>
          </a:solidFill>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TW" altLang="en-US" sz="2800" dirty="0">
                <a:latin typeface="+mj-ea"/>
                <a:ea typeface="+mj-ea"/>
              </a:rPr>
              <a:t>各領域</a:t>
            </a:r>
            <a:r>
              <a:rPr lang="en-US" altLang="zh-TW" sz="2800" dirty="0">
                <a:latin typeface="+mj-ea"/>
                <a:ea typeface="+mj-ea"/>
              </a:rPr>
              <a:t>/</a:t>
            </a:r>
            <a:r>
              <a:rPr lang="zh-TW" altLang="en-US" sz="2800" dirty="0">
                <a:latin typeface="+mj-ea"/>
                <a:ea typeface="+mj-ea"/>
              </a:rPr>
              <a:t>科目的</a:t>
            </a:r>
            <a:r>
              <a:rPr lang="zh-TW" altLang="en-US" sz="2800" b="1" dirty="0">
                <a:solidFill>
                  <a:srgbClr val="FF0000"/>
                </a:solidFill>
                <a:latin typeface="+mj-ea"/>
                <a:ea typeface="+mj-ea"/>
              </a:rPr>
              <a:t>學習重點</a:t>
            </a:r>
            <a:r>
              <a:rPr lang="en-US" altLang="zh-TW" sz="2400" dirty="0">
                <a:solidFill>
                  <a:schemeClr val="tx1"/>
                </a:solidFill>
                <a:latin typeface="+mj-ea"/>
                <a:ea typeface="+mj-ea"/>
              </a:rPr>
              <a:t>(</a:t>
            </a:r>
            <a:r>
              <a:rPr lang="zh-TW" altLang="en-US" sz="2400" dirty="0">
                <a:solidFill>
                  <a:schemeClr val="tx1"/>
                </a:solidFill>
                <a:latin typeface="+mj-ea"/>
                <a:ea typeface="+mj-ea"/>
              </a:rPr>
              <a:t>含</a:t>
            </a:r>
            <a:r>
              <a:rPr lang="zh-TW" altLang="en-US" sz="2400" b="1" dirty="0">
                <a:solidFill>
                  <a:srgbClr val="FF0000"/>
                </a:solidFill>
                <a:latin typeface="+mj-ea"/>
                <a:ea typeface="+mj-ea"/>
              </a:rPr>
              <a:t>學習表現</a:t>
            </a:r>
            <a:r>
              <a:rPr lang="zh-TW" altLang="en-US" sz="2400" dirty="0">
                <a:solidFill>
                  <a:schemeClr val="tx1"/>
                </a:solidFill>
                <a:latin typeface="+mj-ea"/>
                <a:ea typeface="+mj-ea"/>
              </a:rPr>
              <a:t>與</a:t>
            </a:r>
            <a:r>
              <a:rPr lang="zh-TW" altLang="en-US" sz="2400" b="1" dirty="0">
                <a:solidFill>
                  <a:srgbClr val="FF0000"/>
                </a:solidFill>
                <a:latin typeface="+mj-ea"/>
                <a:ea typeface="+mj-ea"/>
              </a:rPr>
              <a:t>學習內容</a:t>
            </a:r>
            <a:r>
              <a:rPr lang="en-US" altLang="zh-TW" sz="2400" dirty="0">
                <a:solidFill>
                  <a:schemeClr val="tx1"/>
                </a:solidFill>
                <a:latin typeface="+mj-ea"/>
                <a:ea typeface="+mj-ea"/>
              </a:rPr>
              <a:t>)</a:t>
            </a:r>
            <a:endParaRPr lang="en-US" altLang="zh-TW" sz="2800" dirty="0">
              <a:latin typeface="+mj-ea"/>
              <a:ea typeface="+mj-ea"/>
            </a:endParaRPr>
          </a:p>
        </p:txBody>
      </p:sp>
      <p:sp>
        <p:nvSpPr>
          <p:cNvPr id="33" name="矩形 32"/>
          <p:cNvSpPr/>
          <p:nvPr/>
        </p:nvSpPr>
        <p:spPr>
          <a:xfrm>
            <a:off x="683568" y="1842845"/>
            <a:ext cx="8064896" cy="504056"/>
          </a:xfrm>
          <a:prstGeom prst="rect">
            <a:avLst/>
          </a:prstGeom>
          <a:noFill/>
          <a:ln w="5715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向下箭號 29"/>
          <p:cNvSpPr/>
          <p:nvPr/>
        </p:nvSpPr>
        <p:spPr>
          <a:xfrm>
            <a:off x="3706256" y="2641506"/>
            <a:ext cx="720080" cy="2723156"/>
          </a:xfrm>
          <a:prstGeom prst="downArrow">
            <a:avLst>
              <a:gd name="adj1" fmla="val 41754"/>
              <a:gd name="adj2" fmla="val 32112"/>
            </a:avLst>
          </a:prstGeom>
          <a:solidFill>
            <a:schemeClr val="bg1"/>
          </a:solidFill>
          <a:ln w="76200">
            <a:solidFill>
              <a:srgbClr val="33CCFF"/>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dirty="0"/>
              <a:t>調整方式</a:t>
            </a:r>
          </a:p>
        </p:txBody>
      </p:sp>
      <p:sp>
        <p:nvSpPr>
          <p:cNvPr id="34"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3355036"/>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3787084"/>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421913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a:extLst>
              <a:ext uri="{FF2B5EF4-FFF2-40B4-BE49-F238E27FC236}">
                <a16:creationId xmlns:a16="http://schemas.microsoft.com/office/drawing/2014/main" id="{CFDB03F1-D9C1-4948-8D42-19CEBBF4BDCC}"/>
              </a:ext>
            </a:extLst>
          </p:cNvPr>
          <p:cNvSpPr>
            <a:spLocks noEditPoints="1"/>
          </p:cNvSpPr>
          <p:nvPr/>
        </p:nvSpPr>
        <p:spPr bwMode="auto">
          <a:xfrm>
            <a:off x="4398317" y="4651180"/>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a:extLst>
              <a:ext uri="{FF2B5EF4-FFF2-40B4-BE49-F238E27FC236}">
                <a16:creationId xmlns:a16="http://schemas.microsoft.com/office/drawing/2014/main" id="{CFDB03F1-D9C1-4948-8D42-19CEBBF4BDCC}"/>
              </a:ext>
            </a:extLst>
          </p:cNvPr>
          <p:cNvSpPr>
            <a:spLocks noEditPoints="1"/>
          </p:cNvSpPr>
          <p:nvPr/>
        </p:nvSpPr>
        <p:spPr bwMode="auto">
          <a:xfrm>
            <a:off x="3606229" y="339089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a:extLst>
              <a:ext uri="{FF2B5EF4-FFF2-40B4-BE49-F238E27FC236}">
                <a16:creationId xmlns:a16="http://schemas.microsoft.com/office/drawing/2014/main" id="{CFDB03F1-D9C1-4948-8D42-19CEBBF4BDCC}"/>
              </a:ext>
            </a:extLst>
          </p:cNvPr>
          <p:cNvSpPr>
            <a:spLocks noEditPoints="1"/>
          </p:cNvSpPr>
          <p:nvPr/>
        </p:nvSpPr>
        <p:spPr bwMode="auto">
          <a:xfrm>
            <a:off x="3606229" y="3894972"/>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5">
            <a:extLst>
              <a:ext uri="{FF2B5EF4-FFF2-40B4-BE49-F238E27FC236}">
                <a16:creationId xmlns:a16="http://schemas.microsoft.com/office/drawing/2014/main" id="{CFDB03F1-D9C1-4948-8D42-19CEBBF4BDCC}"/>
              </a:ext>
            </a:extLst>
          </p:cNvPr>
          <p:cNvSpPr>
            <a:spLocks noEditPoints="1"/>
          </p:cNvSpPr>
          <p:nvPr/>
        </p:nvSpPr>
        <p:spPr bwMode="auto">
          <a:xfrm>
            <a:off x="3606229" y="4399028"/>
            <a:ext cx="216000" cy="216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6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a:extLst>
              <a:ext uri="{FF2B5EF4-FFF2-40B4-BE49-F238E27FC236}">
                <a16:creationId xmlns:a16="http://schemas.microsoft.com/office/drawing/2014/main" id="{D937BFAA-1CC3-472E-BDE2-73CDFF31F750}"/>
              </a:ext>
            </a:extLst>
          </p:cNvPr>
          <p:cNvSpPr txBox="1">
            <a:spLocks/>
          </p:cNvSpPr>
          <p:nvPr/>
        </p:nvSpPr>
        <p:spPr>
          <a:xfrm>
            <a:off x="3102173" y="3138988"/>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減量</a:t>
            </a:r>
            <a:endParaRPr lang="en-US" altLang="en-US" sz="2200" dirty="0">
              <a:solidFill>
                <a:srgbClr val="0066FF"/>
              </a:solidFill>
              <a:latin typeface="+mj-ea"/>
              <a:ea typeface="+mj-ea"/>
            </a:endParaRPr>
          </a:p>
        </p:txBody>
      </p:sp>
      <p:sp>
        <p:nvSpPr>
          <p:cNvPr id="42" name="Text Placeholder 3">
            <a:extLst>
              <a:ext uri="{FF2B5EF4-FFF2-40B4-BE49-F238E27FC236}">
                <a16:creationId xmlns:a16="http://schemas.microsoft.com/office/drawing/2014/main" id="{D937BFAA-1CC3-472E-BDE2-73CDFF31F750}"/>
              </a:ext>
            </a:extLst>
          </p:cNvPr>
          <p:cNvSpPr txBox="1">
            <a:spLocks/>
          </p:cNvSpPr>
          <p:nvPr/>
        </p:nvSpPr>
        <p:spPr>
          <a:xfrm>
            <a:off x="3138165" y="356292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分解</a:t>
            </a:r>
            <a:endParaRPr lang="en-US" altLang="en-US" sz="2200" dirty="0">
              <a:solidFill>
                <a:srgbClr val="0066FF"/>
              </a:solidFill>
              <a:latin typeface="+mj-ea"/>
              <a:ea typeface="+mj-ea"/>
            </a:endParaRPr>
          </a:p>
        </p:txBody>
      </p:sp>
      <p:sp>
        <p:nvSpPr>
          <p:cNvPr id="43" name="Text Placeholder 3">
            <a:extLst>
              <a:ext uri="{FF2B5EF4-FFF2-40B4-BE49-F238E27FC236}">
                <a16:creationId xmlns:a16="http://schemas.microsoft.com/office/drawing/2014/main" id="{D937BFAA-1CC3-472E-BDE2-73CDFF31F750}"/>
              </a:ext>
            </a:extLst>
          </p:cNvPr>
          <p:cNvSpPr txBox="1">
            <a:spLocks/>
          </p:cNvSpPr>
          <p:nvPr/>
        </p:nvSpPr>
        <p:spPr>
          <a:xfrm>
            <a:off x="3102173" y="398680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替代</a:t>
            </a:r>
            <a:endParaRPr lang="en-US" altLang="en-US" sz="2200" dirty="0">
              <a:solidFill>
                <a:srgbClr val="0066FF"/>
              </a:solidFill>
              <a:latin typeface="+mj-ea"/>
              <a:ea typeface="+mj-ea"/>
            </a:endParaRPr>
          </a:p>
        </p:txBody>
      </p:sp>
      <p:sp>
        <p:nvSpPr>
          <p:cNvPr id="44" name="Text Placeholder 3">
            <a:extLst>
              <a:ext uri="{FF2B5EF4-FFF2-40B4-BE49-F238E27FC236}">
                <a16:creationId xmlns:a16="http://schemas.microsoft.com/office/drawing/2014/main" id="{D937BFAA-1CC3-472E-BDE2-73CDFF31F750}"/>
              </a:ext>
            </a:extLst>
          </p:cNvPr>
          <p:cNvSpPr txBox="1">
            <a:spLocks/>
          </p:cNvSpPr>
          <p:nvPr/>
        </p:nvSpPr>
        <p:spPr>
          <a:xfrm>
            <a:off x="3102173" y="4418852"/>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重整</a:t>
            </a:r>
            <a:endParaRPr lang="en-US" altLang="en-US" sz="2200" dirty="0">
              <a:solidFill>
                <a:srgbClr val="0066FF"/>
              </a:solidFill>
              <a:latin typeface="+mj-ea"/>
              <a:ea typeface="+mj-ea"/>
            </a:endParaRPr>
          </a:p>
        </p:txBody>
      </p:sp>
      <p:sp>
        <p:nvSpPr>
          <p:cNvPr id="45" name="Text Placeholder 3">
            <a:extLst>
              <a:ext uri="{FF2B5EF4-FFF2-40B4-BE49-F238E27FC236}">
                <a16:creationId xmlns:a16="http://schemas.microsoft.com/office/drawing/2014/main" id="{D937BFAA-1CC3-472E-BDE2-73CDFF31F750}"/>
              </a:ext>
            </a:extLst>
          </p:cNvPr>
          <p:cNvSpPr txBox="1">
            <a:spLocks/>
          </p:cNvSpPr>
          <p:nvPr/>
        </p:nvSpPr>
        <p:spPr>
          <a:xfrm>
            <a:off x="1517997" y="3678924"/>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加廣</a:t>
            </a:r>
            <a:endParaRPr lang="en-US" altLang="en-US" sz="2200" dirty="0">
              <a:solidFill>
                <a:srgbClr val="0066FF"/>
              </a:solidFill>
              <a:latin typeface="+mj-ea"/>
              <a:ea typeface="+mj-ea"/>
            </a:endParaRPr>
          </a:p>
        </p:txBody>
      </p:sp>
      <p:sp>
        <p:nvSpPr>
          <p:cNvPr id="46" name="Text Placeholder 3">
            <a:extLst>
              <a:ext uri="{FF2B5EF4-FFF2-40B4-BE49-F238E27FC236}">
                <a16:creationId xmlns:a16="http://schemas.microsoft.com/office/drawing/2014/main" id="{D937BFAA-1CC3-472E-BDE2-73CDFF31F750}"/>
              </a:ext>
            </a:extLst>
          </p:cNvPr>
          <p:cNvSpPr txBox="1">
            <a:spLocks/>
          </p:cNvSpPr>
          <p:nvPr/>
        </p:nvSpPr>
        <p:spPr>
          <a:xfrm>
            <a:off x="1517997" y="4182980"/>
            <a:ext cx="3600400" cy="44832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nSpc>
                <a:spcPct val="150000"/>
              </a:lnSpc>
            </a:pPr>
            <a:r>
              <a:rPr lang="zh-TW" altLang="en-US" sz="2200" dirty="0">
                <a:solidFill>
                  <a:srgbClr val="0066FF"/>
                </a:solidFill>
                <a:latin typeface="+mj-ea"/>
                <a:ea typeface="+mj-ea"/>
              </a:rPr>
              <a:t>濃縮</a:t>
            </a:r>
            <a:endParaRPr lang="en-US" altLang="en-US" sz="2200" dirty="0">
              <a:solidFill>
                <a:srgbClr val="0066FF"/>
              </a:solidFill>
              <a:latin typeface="+mj-ea"/>
              <a:ea typeface="+mj-ea"/>
            </a:endParaRPr>
          </a:p>
        </p:txBody>
      </p:sp>
      <p:sp>
        <p:nvSpPr>
          <p:cNvPr id="51" name="矩形 50"/>
          <p:cNvSpPr/>
          <p:nvPr/>
        </p:nvSpPr>
        <p:spPr>
          <a:xfrm>
            <a:off x="5496573" y="3355036"/>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9" name="圓角矩形 58"/>
          <p:cNvSpPr/>
          <p:nvPr/>
        </p:nvSpPr>
        <p:spPr>
          <a:xfrm>
            <a:off x="5310716" y="2527044"/>
            <a:ext cx="2298490" cy="511584"/>
          </a:xfrm>
          <a:prstGeom prst="roundRect">
            <a:avLst>
              <a:gd name="adj" fmla="val 712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marL="1436688" indent="-1436688" algn="ctr" defTabSz="1160463"/>
            <a:r>
              <a:rPr lang="zh-TW" altLang="en-US" sz="2400" b="1" dirty="0">
                <a:solidFill>
                  <a:srgbClr val="00B050"/>
                </a:solidFill>
                <a:latin typeface="+mj-ea"/>
              </a:rPr>
              <a:t>學習功能缺損</a:t>
            </a:r>
            <a:endParaRPr lang="en-US" altLang="zh-TW" sz="2400" b="1" dirty="0">
              <a:solidFill>
                <a:srgbClr val="00B050"/>
              </a:solidFill>
              <a:latin typeface="+mj-ea"/>
            </a:endParaRPr>
          </a:p>
        </p:txBody>
      </p:sp>
      <p:sp>
        <p:nvSpPr>
          <p:cNvPr id="60" name="圓角矩形 59"/>
          <p:cNvSpPr/>
          <p:nvPr/>
        </p:nvSpPr>
        <p:spPr>
          <a:xfrm>
            <a:off x="649400" y="2541596"/>
            <a:ext cx="2880320" cy="540184"/>
          </a:xfrm>
          <a:prstGeom prst="roundRect">
            <a:avLst>
              <a:gd name="adj" fmla="val 28116"/>
            </a:avLst>
          </a:prstGeom>
          <a:noFill/>
          <a:ln w="38100">
            <a:solidFill>
              <a:srgbClr val="00B050"/>
            </a:solidFill>
            <a:prstDash val="sysDot"/>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b="1" dirty="0">
                <a:solidFill>
                  <a:srgbClr val="00B050"/>
                </a:solidFill>
                <a:latin typeface="+mj-ea"/>
              </a:rPr>
              <a:t>學習功能優異</a:t>
            </a:r>
            <a:endParaRPr lang="en-US" altLang="zh-TW" sz="2400" b="1" dirty="0">
              <a:solidFill>
                <a:srgbClr val="00B050"/>
              </a:solidFill>
              <a:latin typeface="+mj-ea"/>
            </a:endParaRPr>
          </a:p>
        </p:txBody>
      </p:sp>
      <p:sp>
        <p:nvSpPr>
          <p:cNvPr id="61" name="框架 60"/>
          <p:cNvSpPr/>
          <p:nvPr/>
        </p:nvSpPr>
        <p:spPr>
          <a:xfrm>
            <a:off x="5496573" y="5274784"/>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50" name="矩形 49"/>
          <p:cNvSpPr/>
          <p:nvPr/>
        </p:nvSpPr>
        <p:spPr>
          <a:xfrm>
            <a:off x="817550" y="251846"/>
            <a:ext cx="6229699" cy="612000"/>
          </a:xfrm>
          <a:prstGeom prst="rect">
            <a:avLst/>
          </a:prstGeom>
          <a:no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CA0AC9DB-D0FF-4E68-A590-10801BC926B6}"/>
              </a:ext>
            </a:extLst>
          </p:cNvPr>
          <p:cNvSpPr/>
          <p:nvPr/>
        </p:nvSpPr>
        <p:spPr>
          <a:xfrm>
            <a:off x="872506" y="180650"/>
            <a:ext cx="6355406" cy="682874"/>
          </a:xfrm>
          <a:prstGeom prst="rect">
            <a:avLst/>
          </a:prstGeom>
          <a:solidFill>
            <a:srgbClr val="195280"/>
          </a:solidFill>
          <a:ln>
            <a:solidFill>
              <a:srgbClr val="1952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latin typeface="微軟正黑體"/>
                <a:ea typeface="微軟正黑體"/>
                <a:cs typeface="微軟正黑體"/>
              </a:rPr>
              <a:t>課程調整的規定：實施規範</a:t>
            </a:r>
            <a:endParaRPr lang="zh-CN" altLang="en-US" sz="4000" b="1" dirty="0">
              <a:solidFill>
                <a:schemeClr val="bg1"/>
              </a:solidFill>
              <a:latin typeface="微軟正黑體"/>
              <a:ea typeface="微軟正黑體"/>
              <a:cs typeface="微軟正黑體"/>
            </a:endParaRPr>
          </a:p>
        </p:txBody>
      </p:sp>
      <p:sp>
        <p:nvSpPr>
          <p:cNvPr id="53" name="內容版面配置區 2"/>
          <p:cNvSpPr txBox="1">
            <a:spLocks/>
          </p:cNvSpPr>
          <p:nvPr/>
        </p:nvSpPr>
        <p:spPr>
          <a:xfrm>
            <a:off x="577850" y="920973"/>
            <a:ext cx="8149590" cy="1111027"/>
          </a:xfrm>
          <a:prstGeom prst="rect">
            <a:avLst/>
          </a:prstGeom>
        </p:spPr>
        <p:txBody>
          <a:bodyPr vert="horz" lIns="91440" tIns="45720" rIns="91440" bIns="45720" rtlCol="0">
            <a:normAutofit/>
          </a:bodyPr>
          <a:lstStyle/>
          <a:p>
            <a:pPr marL="342900" lvl="0" indent="-342900" algn="ctr">
              <a:lnSpc>
                <a:spcPct val="120000"/>
              </a:lnSpc>
              <a:spcBef>
                <a:spcPct val="20000"/>
              </a:spcBef>
              <a:defRPr/>
            </a:pPr>
            <a:r>
              <a:rPr lang="zh-TW" altLang="en-US" sz="3600" b="1" dirty="0">
                <a:solidFill>
                  <a:srgbClr val="30B1B3"/>
                </a:solidFill>
                <a:ea typeface="微軟正黑體"/>
              </a:rPr>
              <a:t>學習內容調整</a:t>
            </a:r>
            <a:r>
              <a:rPr lang="en-US" altLang="zh-TW" sz="1600" b="1" dirty="0">
                <a:solidFill>
                  <a:srgbClr val="30B1B3"/>
                </a:solidFill>
                <a:ea typeface="微軟正黑體"/>
              </a:rPr>
              <a:t>-</a:t>
            </a:r>
            <a:endParaRPr kumimoji="0" lang="en-US" altLang="zh-TW" sz="1600" b="1" i="0" u="none" strike="noStrike" kern="1200" cap="none" spc="0" normalizeH="0" baseline="0" noProof="0" dirty="0">
              <a:ln>
                <a:noFill/>
              </a:ln>
              <a:solidFill>
                <a:srgbClr val="30B1B3"/>
              </a:solidFill>
              <a:effectLst/>
              <a:uLnTx/>
              <a:uFillTx/>
              <a:latin typeface="+mn-lt"/>
              <a:ea typeface="微軟正黑體"/>
              <a:cs typeface="+mn-cs"/>
            </a:endParaRPr>
          </a:p>
        </p:txBody>
      </p:sp>
      <p:sp>
        <p:nvSpPr>
          <p:cNvPr id="54" name="矩形 53"/>
          <p:cNvSpPr/>
          <p:nvPr/>
        </p:nvSpPr>
        <p:spPr>
          <a:xfrm>
            <a:off x="599481" y="3322011"/>
            <a:ext cx="2628000" cy="1200329"/>
          </a:xfrm>
          <a:prstGeom prst="rect">
            <a:avLst/>
          </a:prstGeom>
        </p:spPr>
        <p:txBody>
          <a:bodyPr wrap="square">
            <a:spAutoFit/>
          </a:bodyPr>
          <a:lstStyle/>
          <a:p>
            <a:r>
              <a:rPr lang="zh-TW" altLang="en-US" sz="2400" dirty="0">
                <a:latin typeface="+mj-ea"/>
                <a:ea typeface="+mj-ea"/>
              </a:rPr>
              <a:t>調整各領域</a:t>
            </a:r>
            <a:r>
              <a:rPr lang="en-US" altLang="zh-TW" sz="2400" dirty="0">
                <a:latin typeface="+mj-ea"/>
                <a:ea typeface="+mj-ea"/>
              </a:rPr>
              <a:t>/</a:t>
            </a:r>
            <a:r>
              <a:rPr lang="zh-TW" altLang="en-US" sz="2400" dirty="0">
                <a:latin typeface="+mj-ea"/>
                <a:ea typeface="+mj-ea"/>
              </a:rPr>
              <a:t>科目的</a:t>
            </a:r>
            <a:r>
              <a:rPr lang="zh-TW" altLang="en-US" sz="2400" b="1" dirty="0">
                <a:solidFill>
                  <a:srgbClr val="FF0000"/>
                </a:solidFill>
                <a:latin typeface="+mj-ea"/>
                <a:ea typeface="+mj-ea"/>
              </a:rPr>
              <a:t>節數</a:t>
            </a:r>
            <a:r>
              <a:rPr lang="en-US" altLang="zh-TW" sz="2400" b="1" dirty="0">
                <a:solidFill>
                  <a:srgbClr val="FF0000"/>
                </a:solidFill>
                <a:latin typeface="+mj-ea"/>
                <a:ea typeface="+mj-ea"/>
              </a:rPr>
              <a:t>/</a:t>
            </a:r>
            <a:r>
              <a:rPr lang="zh-TW" altLang="en-US" sz="2400" b="1" dirty="0">
                <a:solidFill>
                  <a:srgbClr val="FF0000"/>
                </a:solidFill>
                <a:latin typeface="+mj-ea"/>
                <a:ea typeface="+mj-ea"/>
              </a:rPr>
              <a:t>學分數</a:t>
            </a:r>
            <a:r>
              <a:rPr lang="zh-TW" altLang="en-US" sz="2400" dirty="0">
                <a:latin typeface="+mj-ea"/>
                <a:ea typeface="+mj-ea"/>
              </a:rPr>
              <a:t>，與</a:t>
            </a:r>
            <a:r>
              <a:rPr lang="zh-TW" altLang="en-US" sz="2400" b="1" dirty="0">
                <a:solidFill>
                  <a:srgbClr val="FF0000"/>
                </a:solidFill>
                <a:latin typeface="+mj-ea"/>
                <a:ea typeface="+mj-ea"/>
              </a:rPr>
              <a:t>學習內容</a:t>
            </a:r>
            <a:endParaRPr lang="zh-TW" altLang="en-US" sz="2400" dirty="0">
              <a:solidFill>
                <a:srgbClr val="FF0000"/>
              </a:solidFill>
              <a:latin typeface="+mj-ea"/>
              <a:ea typeface="+mj-ea"/>
            </a:endParaRPr>
          </a:p>
        </p:txBody>
      </p:sp>
      <p:sp>
        <p:nvSpPr>
          <p:cNvPr id="55" name="框架 54"/>
          <p:cNvSpPr/>
          <p:nvPr/>
        </p:nvSpPr>
        <p:spPr>
          <a:xfrm>
            <a:off x="666945" y="5257220"/>
            <a:ext cx="2939284" cy="652394"/>
          </a:xfrm>
          <a:prstGeom prst="frame">
            <a:avLst>
              <a:gd name="adj1" fmla="val 15973"/>
            </a:avLst>
          </a:prstGeom>
          <a:solidFill>
            <a:schemeClr val="accent2">
              <a:lumMod val="20000"/>
              <a:lumOff val="80000"/>
            </a:schemeClr>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r>
              <a:rPr lang="zh-TW" altLang="en-US" sz="2400" dirty="0">
                <a:solidFill>
                  <a:schemeClr val="tx1"/>
                </a:solidFill>
              </a:rPr>
              <a:t>特殊需求領域課程</a:t>
            </a:r>
          </a:p>
        </p:txBody>
      </p:sp>
      <p:sp>
        <p:nvSpPr>
          <p:cNvPr id="3" name="十字形 2"/>
          <p:cNvSpPr/>
          <p:nvPr/>
        </p:nvSpPr>
        <p:spPr>
          <a:xfrm>
            <a:off x="6407676" y="4694368"/>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十字形 56"/>
          <p:cNvSpPr/>
          <p:nvPr/>
        </p:nvSpPr>
        <p:spPr>
          <a:xfrm>
            <a:off x="1935138" y="4763319"/>
            <a:ext cx="402897" cy="344544"/>
          </a:xfrm>
          <a:prstGeom prst="plus">
            <a:avLst/>
          </a:prstGeom>
          <a:solidFill>
            <a:srgbClr val="FF0000"/>
          </a:solidFill>
          <a:ln>
            <a:solidFill>
              <a:srgbClr val="FF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785047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標題 1"/>
          <p:cNvSpPr>
            <a:spLocks noGrp="1"/>
          </p:cNvSpPr>
          <p:nvPr>
            <p:ph type="title" idx="4294967295"/>
          </p:nvPr>
        </p:nvSpPr>
        <p:spPr>
          <a:xfrm>
            <a:off x="914400" y="260350"/>
            <a:ext cx="8229600" cy="936625"/>
          </a:xfrm>
        </p:spPr>
        <p:txBody>
          <a:bodyPr/>
          <a:lstStyle/>
          <a:p>
            <a:pPr eaLnBrk="1" hangingPunct="1">
              <a:defRPr/>
            </a:pPr>
            <a:r>
              <a:rPr lang="zh-TW" altLang="zh-TW" sz="3200" smtClean="0">
                <a:latin typeface="標楷體" pitchFamily="65" charset="-120"/>
                <a:ea typeface="標楷體" pitchFamily="65" charset="-120"/>
              </a:rPr>
              <a:t>學習內容的調整原則與作法</a:t>
            </a:r>
            <a:endParaRPr lang="zh-TW" altLang="en-US" sz="4000" b="1" smtClean="0">
              <a:latin typeface="標楷體" pitchFamily="65" charset="-120"/>
              <a:ea typeface="標楷體" pitchFamily="65" charset="-120"/>
            </a:endParaRPr>
          </a:p>
        </p:txBody>
      </p:sp>
      <p:sp>
        <p:nvSpPr>
          <p:cNvPr id="189443" name="內容版面配置區 2"/>
          <p:cNvSpPr>
            <a:spLocks noGrp="1"/>
          </p:cNvSpPr>
          <p:nvPr>
            <p:ph sz="quarter" idx="4294967295"/>
          </p:nvPr>
        </p:nvSpPr>
        <p:spPr>
          <a:xfrm>
            <a:off x="0" y="1268413"/>
            <a:ext cx="9144000" cy="5761037"/>
          </a:xfrm>
        </p:spPr>
        <p:txBody>
          <a:bodyPr/>
          <a:lstStyle/>
          <a:p>
            <a:pPr marL="273050" indent="-273050" eaLnBrk="1" hangingPunct="1">
              <a:lnSpc>
                <a:spcPct val="110000"/>
              </a:lnSpc>
              <a:buFont typeface="Wingdings" panose="05000000000000000000" pitchFamily="2" charset="2"/>
              <a:buChar char=""/>
            </a:pPr>
            <a:r>
              <a:rPr lang="zh-TW" altLang="zh-TW" sz="2800" smtClean="0">
                <a:latin typeface="新細明體" panose="02020500000000000000" pitchFamily="18" charset="-120"/>
                <a:ea typeface="新細明體" panose="02020500000000000000" pitchFamily="18" charset="-120"/>
              </a:rPr>
              <a:t>身心障礙學生則需依</a:t>
            </a:r>
            <a:r>
              <a:rPr lang="zh-TW" altLang="zh-TW" sz="2800" smtClean="0">
                <a:solidFill>
                  <a:srgbClr val="FF0000"/>
                </a:solidFill>
                <a:latin typeface="新細明體" panose="02020500000000000000" pitchFamily="18" charset="-120"/>
                <a:ea typeface="新細明體" panose="02020500000000000000" pitchFamily="18" charset="-120"/>
              </a:rPr>
              <a:t>個別學生的身心狀況</a:t>
            </a:r>
            <a:r>
              <a:rPr lang="zh-TW" altLang="zh-TW" sz="2800" smtClean="0">
                <a:latin typeface="新細明體" panose="02020500000000000000" pitchFamily="18" charset="-120"/>
                <a:ea typeface="新細明體" panose="02020500000000000000" pitchFamily="18" charset="-120"/>
              </a:rPr>
              <a:t>及</a:t>
            </a:r>
            <a:r>
              <a:rPr lang="zh-TW" altLang="zh-TW" sz="2800" smtClean="0">
                <a:solidFill>
                  <a:srgbClr val="FF0000"/>
                </a:solidFill>
                <a:latin typeface="新細明體" panose="02020500000000000000" pitchFamily="18" charset="-120"/>
                <a:ea typeface="新細明體" panose="02020500000000000000" pitchFamily="18" charset="-120"/>
              </a:rPr>
              <a:t>能力</a:t>
            </a:r>
            <a:r>
              <a:rPr lang="zh-TW" altLang="zh-TW" sz="2800" smtClean="0">
                <a:latin typeface="新細明體" panose="02020500000000000000" pitchFamily="18" charset="-120"/>
                <a:ea typeface="新細明體" panose="02020500000000000000" pitchFamily="18" charset="-120"/>
              </a:rPr>
              <a:t>採用原指標，或採</a:t>
            </a:r>
            <a:r>
              <a:rPr lang="zh-TW" altLang="zh-TW" sz="2800" smtClean="0">
                <a:solidFill>
                  <a:srgbClr val="FF0000"/>
                </a:solidFill>
                <a:latin typeface="新細明體" panose="02020500000000000000" pitchFamily="18" charset="-120"/>
                <a:ea typeface="新細明體" panose="02020500000000000000" pitchFamily="18" charset="-120"/>
              </a:rPr>
              <a:t>簡化</a:t>
            </a:r>
            <a:r>
              <a:rPr lang="zh-TW" altLang="zh-TW" sz="2800" smtClean="0">
                <a:latin typeface="新細明體" panose="02020500000000000000" pitchFamily="18" charset="-120"/>
                <a:ea typeface="新細明體" panose="02020500000000000000" pitchFamily="18" charset="-120"/>
              </a:rPr>
              <a:t>、</a:t>
            </a:r>
            <a:r>
              <a:rPr lang="zh-TW" altLang="zh-TW" sz="2800" smtClean="0">
                <a:solidFill>
                  <a:srgbClr val="FF0000"/>
                </a:solidFill>
                <a:latin typeface="新細明體" panose="02020500000000000000" pitchFamily="18" charset="-120"/>
                <a:ea typeface="新細明體" panose="02020500000000000000" pitchFamily="18" charset="-120"/>
              </a:rPr>
              <a:t>減量</a:t>
            </a:r>
            <a:r>
              <a:rPr lang="zh-TW" altLang="zh-TW" sz="2800" smtClean="0">
                <a:latin typeface="新細明體" panose="02020500000000000000" pitchFamily="18" charset="-120"/>
                <a:ea typeface="新細明體" panose="02020500000000000000" pitchFamily="18" charset="-120"/>
              </a:rPr>
              <a:t>、</a:t>
            </a:r>
            <a:r>
              <a:rPr lang="zh-TW" altLang="zh-TW" sz="2800" smtClean="0">
                <a:solidFill>
                  <a:srgbClr val="FF0000"/>
                </a:solidFill>
                <a:latin typeface="新細明體" panose="02020500000000000000" pitchFamily="18" charset="-120"/>
                <a:ea typeface="新細明體" panose="02020500000000000000" pitchFamily="18" charset="-120"/>
              </a:rPr>
              <a:t>分解</a:t>
            </a:r>
            <a:r>
              <a:rPr lang="zh-TW" altLang="zh-TW" sz="2800" smtClean="0">
                <a:latin typeface="新細明體" panose="02020500000000000000" pitchFamily="18" charset="-120"/>
                <a:ea typeface="新細明體" panose="02020500000000000000" pitchFamily="18" charset="-120"/>
              </a:rPr>
              <a:t>、</a:t>
            </a:r>
            <a:r>
              <a:rPr lang="zh-TW" altLang="zh-TW" sz="2800" smtClean="0">
                <a:solidFill>
                  <a:srgbClr val="FF0000"/>
                </a:solidFill>
                <a:latin typeface="新細明體" panose="02020500000000000000" pitchFamily="18" charset="-120"/>
                <a:ea typeface="新細明體" panose="02020500000000000000" pitchFamily="18" charset="-120"/>
              </a:rPr>
              <a:t>替代</a:t>
            </a:r>
            <a:r>
              <a:rPr lang="zh-TW" altLang="zh-TW" sz="2800" smtClean="0">
                <a:latin typeface="新細明體" panose="02020500000000000000" pitchFamily="18" charset="-120"/>
                <a:ea typeface="新細明體" panose="02020500000000000000" pitchFamily="18" charset="-120"/>
              </a:rPr>
              <a:t>與</a:t>
            </a:r>
            <a:r>
              <a:rPr lang="zh-TW" altLang="zh-TW" sz="2800" smtClean="0">
                <a:solidFill>
                  <a:srgbClr val="FF0000"/>
                </a:solidFill>
                <a:latin typeface="新細明體" panose="02020500000000000000" pitchFamily="18" charset="-120"/>
                <a:ea typeface="新細明體" panose="02020500000000000000" pitchFamily="18" charset="-120"/>
              </a:rPr>
              <a:t>重整</a:t>
            </a:r>
            <a:r>
              <a:rPr lang="zh-TW" altLang="zh-TW" sz="2800" smtClean="0">
                <a:latin typeface="新細明體" panose="02020500000000000000" pitchFamily="18" charset="-120"/>
                <a:ea typeface="新細明體" panose="02020500000000000000" pitchFamily="18" charset="-120"/>
              </a:rPr>
              <a:t>方式進行調整</a:t>
            </a:r>
            <a:endParaRPr lang="zh-TW" altLang="en-US" sz="2800" smtClean="0">
              <a:latin typeface="新細明體" panose="02020500000000000000" pitchFamily="18" charset="-120"/>
              <a:ea typeface="新細明體" panose="02020500000000000000" pitchFamily="18" charset="-120"/>
            </a:endParaRPr>
          </a:p>
          <a:p>
            <a:pPr marL="273050" indent="-273050" eaLnBrk="1" hangingPunct="1">
              <a:lnSpc>
                <a:spcPct val="110000"/>
              </a:lnSpc>
              <a:buFont typeface="Wingdings" panose="05000000000000000000" pitchFamily="2" charset="2"/>
              <a:buChar char="Ø"/>
            </a:pPr>
            <a:r>
              <a:rPr lang="zh-TW" altLang="zh-TW" sz="2800" smtClean="0">
                <a:latin typeface="新細明體" panose="02020500000000000000" pitchFamily="18" charset="-120"/>
                <a:ea typeface="新細明體" panose="02020500000000000000" pitchFamily="18" charset="-120"/>
              </a:rPr>
              <a:t>簡化</a:t>
            </a:r>
            <a:r>
              <a:rPr lang="zh-TW" altLang="en-US" sz="2800" smtClean="0">
                <a:latin typeface="新細明體" panose="02020500000000000000" pitchFamily="18" charset="-120"/>
                <a:ea typeface="新細明體" panose="02020500000000000000" pitchFamily="18" charset="-120"/>
              </a:rPr>
              <a:t>：</a:t>
            </a:r>
            <a:r>
              <a:rPr lang="zh-TW" altLang="zh-TW" sz="2800" smtClean="0">
                <a:latin typeface="新細明體" panose="02020500000000000000" pitchFamily="18" charset="-120"/>
                <a:ea typeface="新細明體" panose="02020500000000000000" pitchFamily="18" charset="-120"/>
              </a:rPr>
              <a:t>指</a:t>
            </a:r>
            <a:r>
              <a:rPr lang="zh-TW" altLang="zh-TW" sz="2800" smtClean="0">
                <a:solidFill>
                  <a:srgbClr val="FF0000"/>
                </a:solidFill>
                <a:latin typeface="新細明體" panose="02020500000000000000" pitchFamily="18" charset="-120"/>
                <a:ea typeface="新細明體" panose="02020500000000000000" pitchFamily="18" charset="-120"/>
              </a:rPr>
              <a:t>降低難度</a:t>
            </a:r>
            <a:endParaRPr lang="zh-TW" altLang="en-US" sz="2800" smtClean="0">
              <a:solidFill>
                <a:srgbClr val="FF0000"/>
              </a:solidFill>
              <a:latin typeface="新細明體" panose="02020500000000000000" pitchFamily="18" charset="-120"/>
              <a:ea typeface="新細明體" panose="02020500000000000000" pitchFamily="18" charset="-120"/>
            </a:endParaRPr>
          </a:p>
          <a:p>
            <a:pPr marL="273050" indent="-273050" eaLnBrk="1" hangingPunct="1">
              <a:lnSpc>
                <a:spcPct val="110000"/>
              </a:lnSpc>
              <a:buFont typeface="Wingdings" panose="05000000000000000000" pitchFamily="2" charset="2"/>
              <a:buChar char="Ø"/>
            </a:pPr>
            <a:r>
              <a:rPr lang="zh-TW" altLang="zh-TW" sz="2800" smtClean="0">
                <a:latin typeface="新細明體" panose="02020500000000000000" pitchFamily="18" charset="-120"/>
                <a:ea typeface="新細明體" panose="02020500000000000000" pitchFamily="18" charset="-120"/>
              </a:rPr>
              <a:t>減量</a:t>
            </a:r>
            <a:r>
              <a:rPr lang="zh-TW" altLang="en-US" sz="2800" smtClean="0">
                <a:latin typeface="新細明體" panose="02020500000000000000" pitchFamily="18" charset="-120"/>
                <a:ea typeface="新細明體" panose="02020500000000000000" pitchFamily="18" charset="-120"/>
              </a:rPr>
              <a:t>：</a:t>
            </a:r>
            <a:r>
              <a:rPr lang="zh-TW" altLang="zh-TW" sz="2800" smtClean="0">
                <a:solidFill>
                  <a:srgbClr val="FF0000"/>
                </a:solidFill>
                <a:latin typeface="新細明體" panose="02020500000000000000" pitchFamily="18" charset="-120"/>
                <a:ea typeface="新細明體" panose="02020500000000000000" pitchFamily="18" charset="-120"/>
              </a:rPr>
              <a:t>減少</a:t>
            </a:r>
            <a:r>
              <a:rPr lang="zh-TW" altLang="zh-TW" sz="2800" smtClean="0">
                <a:latin typeface="新細明體" panose="02020500000000000000" pitchFamily="18" charset="-120"/>
                <a:ea typeface="新細明體" panose="02020500000000000000" pitchFamily="18" charset="-120"/>
              </a:rPr>
              <a:t>部分</a:t>
            </a:r>
            <a:r>
              <a:rPr lang="zh-TW" altLang="zh-TW" sz="2800" smtClean="0">
                <a:solidFill>
                  <a:srgbClr val="FF0000"/>
                </a:solidFill>
                <a:latin typeface="新細明體" panose="02020500000000000000" pitchFamily="18" charset="-120"/>
                <a:ea typeface="新細明體" panose="02020500000000000000" pitchFamily="18" charset="-120"/>
              </a:rPr>
              <a:t>內容</a:t>
            </a:r>
            <a:endParaRPr lang="zh-TW" altLang="en-US" sz="2800" smtClean="0">
              <a:solidFill>
                <a:srgbClr val="FF0000"/>
              </a:solidFill>
              <a:latin typeface="新細明體" panose="02020500000000000000" pitchFamily="18" charset="-120"/>
              <a:ea typeface="新細明體" panose="02020500000000000000" pitchFamily="18" charset="-120"/>
            </a:endParaRPr>
          </a:p>
          <a:p>
            <a:pPr marL="273050" indent="-273050" eaLnBrk="1" hangingPunct="1">
              <a:lnSpc>
                <a:spcPct val="110000"/>
              </a:lnSpc>
              <a:buFont typeface="Wingdings" panose="05000000000000000000" pitchFamily="2" charset="2"/>
              <a:buChar char="Ø"/>
            </a:pPr>
            <a:r>
              <a:rPr lang="zh-TW" altLang="zh-TW" sz="2800" smtClean="0">
                <a:latin typeface="新細明體" panose="02020500000000000000" pitchFamily="18" charset="-120"/>
                <a:ea typeface="新細明體" panose="02020500000000000000" pitchFamily="18" charset="-120"/>
              </a:rPr>
              <a:t>分解</a:t>
            </a:r>
            <a:r>
              <a:rPr lang="zh-TW" altLang="en-US" sz="2800" smtClean="0">
                <a:latin typeface="新細明體" panose="02020500000000000000" pitchFamily="18" charset="-120"/>
                <a:ea typeface="新細明體" panose="02020500000000000000" pitchFamily="18" charset="-120"/>
              </a:rPr>
              <a:t>：</a:t>
            </a:r>
            <a:r>
              <a:rPr lang="zh-TW" altLang="zh-TW" sz="2800" smtClean="0">
                <a:latin typeface="新細明體" panose="02020500000000000000" pitchFamily="18" charset="-120"/>
                <a:ea typeface="新細明體" panose="02020500000000000000" pitchFamily="18" charset="-120"/>
              </a:rPr>
              <a:t>將</a:t>
            </a:r>
            <a:r>
              <a:rPr lang="zh-TW" altLang="zh-TW" sz="2800" smtClean="0">
                <a:solidFill>
                  <a:srgbClr val="FF0000"/>
                </a:solidFill>
                <a:latin typeface="新細明體" panose="02020500000000000000" pitchFamily="18" charset="-120"/>
                <a:ea typeface="新細明體" panose="02020500000000000000" pitchFamily="18" charset="-120"/>
              </a:rPr>
              <a:t>分解為幾個小目標</a:t>
            </a:r>
            <a:r>
              <a:rPr lang="zh-TW" altLang="zh-TW" sz="2800" smtClean="0">
                <a:latin typeface="新細明體" panose="02020500000000000000" pitchFamily="18" charset="-120"/>
                <a:ea typeface="新細明體" panose="02020500000000000000" pitchFamily="18" charset="-120"/>
              </a:rPr>
              <a:t>，在不同的階段或同一個階段分開學習</a:t>
            </a:r>
            <a:endParaRPr lang="zh-TW" altLang="en-US" sz="2800" smtClean="0">
              <a:latin typeface="新細明體" panose="02020500000000000000" pitchFamily="18" charset="-120"/>
              <a:ea typeface="新細明體" panose="02020500000000000000" pitchFamily="18" charset="-120"/>
            </a:endParaRPr>
          </a:p>
          <a:p>
            <a:pPr marL="273050" indent="-273050" eaLnBrk="1" hangingPunct="1">
              <a:lnSpc>
                <a:spcPct val="110000"/>
              </a:lnSpc>
              <a:buFont typeface="Wingdings" panose="05000000000000000000" pitchFamily="2" charset="2"/>
              <a:buChar char="Ø"/>
            </a:pPr>
            <a:r>
              <a:rPr lang="zh-TW" altLang="zh-TW" sz="2800" smtClean="0">
                <a:latin typeface="新細明體" panose="02020500000000000000" pitchFamily="18" charset="-120"/>
                <a:ea typeface="新細明體" panose="02020500000000000000" pitchFamily="18" charset="-120"/>
              </a:rPr>
              <a:t>替代</a:t>
            </a:r>
            <a:r>
              <a:rPr lang="zh-TW" altLang="en-US" sz="2800" smtClean="0">
                <a:latin typeface="新細明體" panose="02020500000000000000" pitchFamily="18" charset="-120"/>
                <a:ea typeface="新細明體" panose="02020500000000000000" pitchFamily="18" charset="-120"/>
              </a:rPr>
              <a:t>：</a:t>
            </a:r>
            <a:r>
              <a:rPr lang="zh-TW" altLang="zh-TW" sz="2800" smtClean="0">
                <a:latin typeface="新細明體" panose="02020500000000000000" pitchFamily="18" charset="-120"/>
                <a:ea typeface="新細明體" panose="02020500000000000000" pitchFamily="18" charset="-120"/>
              </a:rPr>
              <a:t>代表原來指標適用，但須</a:t>
            </a:r>
            <a:r>
              <a:rPr lang="zh-TW" altLang="zh-TW" sz="2800" smtClean="0">
                <a:solidFill>
                  <a:srgbClr val="FF0000"/>
                </a:solidFill>
                <a:latin typeface="新細明體" panose="02020500000000000000" pitchFamily="18" charset="-120"/>
                <a:ea typeface="新細明體" panose="02020500000000000000" pitchFamily="18" charset="-120"/>
              </a:rPr>
              <a:t>以另一種方式達成</a:t>
            </a:r>
            <a:endParaRPr lang="zh-TW" altLang="en-US" sz="2800" smtClean="0">
              <a:solidFill>
                <a:srgbClr val="FF0000"/>
              </a:solidFill>
              <a:latin typeface="新細明體" panose="02020500000000000000" pitchFamily="18" charset="-120"/>
              <a:ea typeface="新細明體" panose="02020500000000000000" pitchFamily="18" charset="-120"/>
            </a:endParaRPr>
          </a:p>
          <a:p>
            <a:pPr marL="273050" indent="-273050" eaLnBrk="1" hangingPunct="1">
              <a:lnSpc>
                <a:spcPct val="110000"/>
              </a:lnSpc>
              <a:buFont typeface="Wingdings" panose="05000000000000000000" pitchFamily="2" charset="2"/>
              <a:buChar char="Ø"/>
            </a:pPr>
            <a:r>
              <a:rPr lang="zh-TW" altLang="zh-TW" sz="2800" smtClean="0">
                <a:latin typeface="新細明體" panose="02020500000000000000" pitchFamily="18" charset="-120"/>
                <a:ea typeface="新細明體" panose="02020500000000000000" pitchFamily="18" charset="-120"/>
              </a:rPr>
              <a:t>重整</a:t>
            </a:r>
            <a:r>
              <a:rPr lang="zh-TW" altLang="en-US" sz="2800" smtClean="0">
                <a:latin typeface="新細明體" panose="02020500000000000000" pitchFamily="18" charset="-120"/>
                <a:ea typeface="新細明體" panose="02020500000000000000" pitchFamily="18" charset="-120"/>
              </a:rPr>
              <a:t>：</a:t>
            </a:r>
            <a:r>
              <a:rPr lang="zh-TW" altLang="zh-TW" sz="2800" smtClean="0">
                <a:latin typeface="新細明體" panose="02020500000000000000" pitchFamily="18" charset="-120"/>
                <a:ea typeface="新細明體" panose="02020500000000000000" pitchFamily="18" charset="-120"/>
              </a:rPr>
              <a:t>將該階段或跨階段</a:t>
            </a:r>
            <a:r>
              <a:rPr lang="zh-TW" altLang="zh-TW" sz="2800" smtClean="0">
                <a:solidFill>
                  <a:srgbClr val="FF0000"/>
                </a:solidFill>
                <a:latin typeface="新細明體" panose="02020500000000000000" pitchFamily="18" charset="-120"/>
                <a:ea typeface="新細明體" panose="02020500000000000000" pitchFamily="18" charset="-120"/>
              </a:rPr>
              <a:t>重新詮釋</a:t>
            </a:r>
            <a:r>
              <a:rPr lang="zh-TW" altLang="zh-TW" sz="2800" smtClean="0">
                <a:latin typeface="新細明體" panose="02020500000000000000" pitchFamily="18" charset="-120"/>
                <a:ea typeface="新細明體" panose="02020500000000000000" pitchFamily="18" charset="-120"/>
              </a:rPr>
              <a:t>或</a:t>
            </a:r>
            <a:r>
              <a:rPr lang="zh-TW" altLang="zh-TW" sz="2800" smtClean="0">
                <a:solidFill>
                  <a:srgbClr val="FF0000"/>
                </a:solidFill>
                <a:latin typeface="新細明體" panose="02020500000000000000" pitchFamily="18" charset="-120"/>
                <a:ea typeface="新細明體" panose="02020500000000000000" pitchFamily="18" charset="-120"/>
              </a:rPr>
              <a:t>轉化成生活化或功能化的目標</a:t>
            </a:r>
            <a:endParaRPr lang="zh-TW" altLang="en-US" sz="2800" smtClean="0">
              <a:latin typeface="新細明體" panose="02020500000000000000" pitchFamily="18" charset="-120"/>
              <a:ea typeface="新細明體" panose="02020500000000000000" pitchFamily="18" charset="-120"/>
            </a:endParaRPr>
          </a:p>
        </p:txBody>
      </p:sp>
    </p:spTree>
    <p:extLst>
      <p:ext uri="{BB962C8B-B14F-4D97-AF65-F5344CB8AC3E}">
        <p14:creationId xmlns:p14="http://schemas.microsoft.com/office/powerpoint/2010/main" val="684786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標題 1"/>
          <p:cNvSpPr>
            <a:spLocks noGrp="1"/>
          </p:cNvSpPr>
          <p:nvPr>
            <p:ph type="title"/>
          </p:nvPr>
        </p:nvSpPr>
        <p:spPr/>
        <p:txBody>
          <a:bodyPr/>
          <a:lstStyle/>
          <a:p>
            <a:pPr>
              <a:defRPr/>
            </a:pPr>
            <a:r>
              <a:rPr lang="zh-TW" altLang="en-US" smtClean="0"/>
              <a:t>國教階段（語文學習功能嚴重缺損）</a:t>
            </a:r>
          </a:p>
        </p:txBody>
      </p:sp>
      <p:sp>
        <p:nvSpPr>
          <p:cNvPr id="190467" name="內容版面配置區 2"/>
          <p:cNvSpPr>
            <a:spLocks noGrp="1"/>
          </p:cNvSpPr>
          <p:nvPr>
            <p:ph idx="1"/>
          </p:nvPr>
        </p:nvSpPr>
        <p:spPr/>
        <p:txBody>
          <a:bodyPr/>
          <a:lstStyle/>
          <a:p>
            <a:endParaRPr lang="zh-TW" altLang="en-US" smtClean="0"/>
          </a:p>
        </p:txBody>
      </p:sp>
      <p:pic>
        <p:nvPicPr>
          <p:cNvPr id="190468"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96975"/>
            <a:ext cx="91440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868988" y="2279650"/>
            <a:ext cx="1879600" cy="428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462145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90547" y="142240"/>
            <a:ext cx="8553453" cy="862166"/>
          </a:xfrm>
        </p:spPr>
        <p:txBody>
          <a:bodyPr/>
          <a:lstStyle/>
          <a:p>
            <a:pPr algn="ctr"/>
            <a:r>
              <a:rPr lang="zh-TW" altLang="en-US" sz="3800" dirty="0"/>
              <a:t>學生在</a:t>
            </a:r>
            <a:r>
              <a:rPr lang="zh-TW" altLang="en-US" sz="3800" dirty="0">
                <a:solidFill>
                  <a:srgbClr val="FFC000"/>
                </a:solidFill>
              </a:rPr>
              <a:t>國語文</a:t>
            </a:r>
            <a:r>
              <a:rPr lang="zh-TW" altLang="en-US" sz="3800" dirty="0"/>
              <a:t>學習功能缺損</a:t>
            </a:r>
            <a:r>
              <a:rPr lang="en-US" altLang="zh-TW" sz="2800" dirty="0"/>
              <a:t>(</a:t>
            </a:r>
            <a:r>
              <a:rPr lang="zh-TW" altLang="en-US" sz="2800" dirty="0"/>
              <a:t>學習表現調整</a:t>
            </a:r>
            <a:r>
              <a:rPr lang="en-US" altLang="zh-TW" sz="2800" dirty="0"/>
              <a:t>)</a:t>
            </a:r>
            <a:endParaRPr lang="zh-TW" altLang="en-US" dirty="0"/>
          </a:p>
        </p:txBody>
      </p:sp>
      <p:sp>
        <p:nvSpPr>
          <p:cNvPr id="9" name="文字方塊 8"/>
          <p:cNvSpPr txBox="1"/>
          <p:nvPr/>
        </p:nvSpPr>
        <p:spPr>
          <a:xfrm>
            <a:off x="1906812" y="805219"/>
            <a:ext cx="7135588" cy="830997"/>
          </a:xfrm>
          <a:prstGeom prst="rect">
            <a:avLst/>
          </a:prstGeom>
          <a:solidFill>
            <a:srgbClr val="FFFF66"/>
          </a:solidFill>
          <a:ln>
            <a:noFill/>
          </a:ln>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學習表現</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內容調整建議編碼原則採以對應原學習表現編碼，惟使用</a:t>
            </a:r>
            <a:r>
              <a:rPr lang="zh-TW" altLang="en-US" sz="2400" dirty="0">
                <a:solidFill>
                  <a:srgbClr val="FF0000"/>
                </a:solidFill>
                <a:latin typeface="微軟正黑體" panose="020B0604030504040204" pitchFamily="34" charset="-120"/>
                <a:ea typeface="微軟正黑體" panose="020B0604030504040204" pitchFamily="34" charset="-120"/>
              </a:rPr>
              <a:t>分解的調整方式</a:t>
            </a:r>
            <a:r>
              <a:rPr lang="zh-TW" altLang="en-US" sz="2400" dirty="0">
                <a:latin typeface="微軟正黑體" panose="020B0604030504040204" pitchFamily="34" charset="-120"/>
                <a:ea typeface="微軟正黑體" panose="020B0604030504040204" pitchFamily="34" charset="-120"/>
              </a:rPr>
              <a:t>時，</a:t>
            </a:r>
            <a:r>
              <a:rPr lang="zh-TW" altLang="en-US" sz="2400" dirty="0">
                <a:solidFill>
                  <a:srgbClr val="FF0000"/>
                </a:solidFill>
                <a:latin typeface="微軟正黑體" panose="020B0604030504040204" pitchFamily="34" charset="-120"/>
                <a:ea typeface="微軟正黑體" panose="020B0604030504040204" pitchFamily="34" charset="-120"/>
              </a:rPr>
              <a:t>增加第四碼</a:t>
            </a:r>
            <a:r>
              <a:rPr lang="zh-TW" altLang="en-US" sz="2400" dirty="0">
                <a:latin typeface="微軟正黑體" panose="020B0604030504040204" pitchFamily="34" charset="-120"/>
                <a:ea typeface="微軟正黑體" panose="020B0604030504040204" pitchFamily="34" charset="-120"/>
              </a:rPr>
              <a:t>。</a:t>
            </a:r>
          </a:p>
        </p:txBody>
      </p:sp>
      <p:pic>
        <p:nvPicPr>
          <p:cNvPr id="12" name="圖片 11"/>
          <p:cNvPicPr>
            <a:picLocks noChangeAspect="1"/>
          </p:cNvPicPr>
          <p:nvPr/>
        </p:nvPicPr>
        <p:blipFill rotWithShape="1">
          <a:blip r:embed="rId3"/>
          <a:srcRect b="49416"/>
          <a:stretch/>
        </p:blipFill>
        <p:spPr>
          <a:xfrm>
            <a:off x="177044" y="1636216"/>
            <a:ext cx="8865356" cy="5134707"/>
          </a:xfrm>
          <a:prstGeom prst="rect">
            <a:avLst/>
          </a:prstGeom>
        </p:spPr>
      </p:pic>
      <p:pic>
        <p:nvPicPr>
          <p:cNvPr id="6" name="圖片 5"/>
          <p:cNvPicPr>
            <a:picLocks noChangeAspect="1"/>
          </p:cNvPicPr>
          <p:nvPr/>
        </p:nvPicPr>
        <p:blipFill>
          <a:blip r:embed="rId4"/>
          <a:srcRect b="88304"/>
          <a:stretch>
            <a:fillRect/>
          </a:stretch>
        </p:blipFill>
        <p:spPr>
          <a:xfrm>
            <a:off x="118338" y="2172823"/>
            <a:ext cx="8999368" cy="666142"/>
          </a:xfrm>
          <a:prstGeom prst="rect">
            <a:avLst/>
          </a:prstGeom>
        </p:spPr>
      </p:pic>
    </p:spTree>
    <p:extLst>
      <p:ext uri="{BB962C8B-B14F-4D97-AF65-F5344CB8AC3E}">
        <p14:creationId xmlns:p14="http://schemas.microsoft.com/office/powerpoint/2010/main" val="776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0" y="390228"/>
            <a:ext cx="1661993" cy="6120680"/>
          </a:xfrm>
          <a:prstGeom prst="rect">
            <a:avLst/>
          </a:prstGeom>
        </p:spPr>
        <p:txBody>
          <a:bodyPr vert="eaVert" wrap="square">
            <a:spAutoFit/>
          </a:bodyPr>
          <a:lstStyle/>
          <a:p>
            <a:r>
              <a:rPr lang="zh-TW" altLang="en-US" sz="3200" dirty="0" smtClean="0">
                <a:latin typeface="標楷體" pitchFamily="65" charset="-120"/>
                <a:ea typeface="標楷體" pitchFamily="65" charset="-120"/>
              </a:rPr>
              <a:t>學習表現</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依</a:t>
            </a:r>
            <a:r>
              <a:rPr lang="zh-TW" altLang="en-US" sz="3200" dirty="0" smtClean="0">
                <a:solidFill>
                  <a:srgbClr val="FF0000"/>
                </a:solidFill>
                <a:latin typeface="標楷體" pitchFamily="65" charset="-120"/>
                <a:ea typeface="標楷體" pitchFamily="65" charset="-120"/>
              </a:rPr>
              <a:t>學習階段</a:t>
            </a:r>
            <a:r>
              <a:rPr lang="zh-TW" altLang="en-US" sz="3200" dirty="0" smtClean="0">
                <a:latin typeface="標楷體" pitchFamily="65" charset="-120"/>
                <a:ea typeface="標楷體" pitchFamily="65" charset="-120"/>
              </a:rPr>
              <a:t>排序</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          </a:t>
            </a:r>
            <a:endParaRPr lang="en-US" altLang="zh-TW" sz="3200" dirty="0" smtClean="0">
              <a:latin typeface="標楷體" pitchFamily="65" charset="-120"/>
              <a:ea typeface="標楷體" pitchFamily="65" charset="-120"/>
            </a:endParaRPr>
          </a:p>
          <a:p>
            <a:pPr algn="ctr"/>
            <a:r>
              <a:rPr lang="zh-TW" altLang="en-US" sz="3200" dirty="0" smtClean="0">
                <a:latin typeface="標楷體" pitchFamily="65" charset="-120"/>
                <a:ea typeface="標楷體" pitchFamily="65" charset="-120"/>
              </a:rPr>
              <a:t>數學領域</a:t>
            </a:r>
            <a:endParaRPr lang="en-US" altLang="zh-TW" sz="3200" dirty="0" smtClean="0">
              <a:latin typeface="標楷體" pitchFamily="65" charset="-120"/>
              <a:ea typeface="標楷體" pitchFamily="65" charset="-120"/>
            </a:endParaRPr>
          </a:p>
          <a:p>
            <a:r>
              <a:rPr lang="en-US" altLang="zh-TW" sz="3200" dirty="0" smtClean="0">
                <a:latin typeface="標楷體" pitchFamily="65" charset="-120"/>
                <a:ea typeface="標楷體" pitchFamily="65" charset="-120"/>
              </a:rPr>
              <a:t>《</a:t>
            </a:r>
            <a:r>
              <a:rPr lang="zh-TW" altLang="en-US" sz="3200" dirty="0">
                <a:latin typeface="標楷體" pitchFamily="65" charset="-120"/>
                <a:ea typeface="標楷體" pitchFamily="65" charset="-120"/>
              </a:rPr>
              <a:t>十二年國民基本教育課程綱要</a:t>
            </a:r>
            <a:r>
              <a:rPr lang="en-US" altLang="zh-TW" sz="3200" dirty="0">
                <a:latin typeface="標楷體" pitchFamily="65" charset="-120"/>
                <a:ea typeface="標楷體" pitchFamily="65" charset="-120"/>
              </a:rPr>
              <a:t>》</a:t>
            </a:r>
            <a:endParaRPr lang="zh-TW" altLang="en-US" sz="3200" dirty="0">
              <a:latin typeface="標楷體" pitchFamily="65" charset="-120"/>
              <a:ea typeface="標楷體" pitchFamily="65" charset="-120"/>
            </a:endParaRPr>
          </a:p>
        </p:txBody>
      </p:sp>
      <p:sp>
        <p:nvSpPr>
          <p:cNvPr id="3" name="矩形 2"/>
          <p:cNvSpPr/>
          <p:nvPr/>
        </p:nvSpPr>
        <p:spPr>
          <a:xfrm>
            <a:off x="1913513" y="772912"/>
            <a:ext cx="7050975" cy="5355312"/>
          </a:xfrm>
          <a:prstGeom prst="rect">
            <a:avLst/>
          </a:prstGeom>
        </p:spPr>
        <p:txBody>
          <a:bodyPr wrap="square">
            <a:spAutoFit/>
          </a:bodyPr>
          <a:lstStyle/>
          <a:p>
            <a:r>
              <a:rPr lang="zh-TW" altLang="en-US" dirty="0">
                <a:solidFill>
                  <a:srgbClr val="000000"/>
                </a:solidFill>
                <a:latin typeface="標楷體"/>
                <a:ea typeface="標楷體"/>
              </a:rPr>
              <a:t>依學習階段排序之學習表現編碼	學習表現（依學習階段排序）	</a:t>
            </a:r>
          </a:p>
          <a:p>
            <a:r>
              <a:rPr lang="zh-TW" altLang="en-US" dirty="0">
                <a:solidFill>
                  <a:srgbClr val="000000"/>
                </a:solidFill>
                <a:latin typeface="標楷體"/>
                <a:ea typeface="標楷體"/>
              </a:rPr>
              <a:t>第一學習階段	</a:t>
            </a:r>
          </a:p>
          <a:p>
            <a:r>
              <a:rPr lang="en-US" altLang="zh-TW" dirty="0">
                <a:solidFill>
                  <a:srgbClr val="000000"/>
                </a:solidFill>
                <a:latin typeface="標楷體"/>
                <a:ea typeface="標楷體"/>
              </a:rPr>
              <a:t>n-I-1	</a:t>
            </a:r>
            <a:r>
              <a:rPr lang="zh-TW" altLang="en-US" dirty="0">
                <a:solidFill>
                  <a:srgbClr val="000000"/>
                </a:solidFill>
                <a:latin typeface="標楷體"/>
                <a:ea typeface="標楷體"/>
              </a:rPr>
              <a:t>理解一千以內數的位值結構，據以做為四則運算之</a:t>
            </a:r>
            <a:r>
              <a:rPr lang="zh-TW" altLang="en-US" dirty="0" smtClean="0">
                <a:solidFill>
                  <a:srgbClr val="000000"/>
                </a:solidFill>
                <a:latin typeface="標楷體"/>
                <a:ea typeface="標楷體"/>
              </a:rPr>
              <a:t>基礎。</a:t>
            </a:r>
            <a:endParaRPr lang="en-US" altLang="zh-TW" dirty="0" smtClean="0">
              <a:solidFill>
                <a:srgbClr val="000000"/>
              </a:solidFill>
              <a:latin typeface="標楷體"/>
              <a:ea typeface="標楷體"/>
            </a:endParaRPr>
          </a:p>
          <a:p>
            <a:r>
              <a:rPr lang="en-US" altLang="zh-TW" dirty="0" smtClean="0">
                <a:solidFill>
                  <a:srgbClr val="000000"/>
                </a:solidFill>
                <a:latin typeface="標楷體"/>
                <a:ea typeface="標楷體"/>
              </a:rPr>
              <a:t>n-I-2</a:t>
            </a:r>
            <a:r>
              <a:rPr lang="en-US" altLang="zh-TW" dirty="0">
                <a:solidFill>
                  <a:srgbClr val="000000"/>
                </a:solidFill>
                <a:latin typeface="標楷體"/>
                <a:ea typeface="標楷體"/>
              </a:rPr>
              <a:t>	</a:t>
            </a:r>
            <a:r>
              <a:rPr lang="zh-TW" altLang="en-US" dirty="0">
                <a:solidFill>
                  <a:srgbClr val="000000"/>
                </a:solidFill>
                <a:latin typeface="標楷體"/>
                <a:ea typeface="標楷體"/>
              </a:rPr>
              <a:t>理解加法和減法的意義，熟練基本加減法並能流暢計算</a:t>
            </a:r>
            <a:r>
              <a:rPr lang="zh-TW" altLang="en-US" dirty="0" smtClean="0">
                <a:solidFill>
                  <a:srgbClr val="000000"/>
                </a:solidFill>
                <a:latin typeface="標楷體"/>
                <a:ea typeface="標楷體"/>
              </a:rPr>
              <a:t>。</a:t>
            </a:r>
            <a:endParaRPr lang="zh-TW" altLang="en-US" dirty="0">
              <a:solidFill>
                <a:srgbClr val="000000"/>
              </a:solidFill>
              <a:latin typeface="標楷體"/>
              <a:ea typeface="標楷體"/>
            </a:endParaRPr>
          </a:p>
          <a:p>
            <a:r>
              <a:rPr lang="en-US" altLang="zh-TW" dirty="0" smtClean="0">
                <a:solidFill>
                  <a:srgbClr val="000000"/>
                </a:solidFill>
                <a:latin typeface="標楷體"/>
                <a:ea typeface="標楷體"/>
              </a:rPr>
              <a:t>n-I-3</a:t>
            </a:r>
            <a:r>
              <a:rPr lang="zh-TW" altLang="en-US" dirty="0" smtClean="0">
                <a:solidFill>
                  <a:srgbClr val="000000"/>
                </a:solidFill>
                <a:latin typeface="標楷體"/>
                <a:ea typeface="標楷體"/>
              </a:rPr>
              <a:t>  應用</a:t>
            </a:r>
            <a:r>
              <a:rPr lang="zh-TW" altLang="en-US" dirty="0">
                <a:solidFill>
                  <a:srgbClr val="000000"/>
                </a:solidFill>
                <a:latin typeface="標楷體"/>
                <a:ea typeface="標楷體"/>
              </a:rPr>
              <a:t>加法和減法的計算或估算於日常應用解題。	</a:t>
            </a:r>
          </a:p>
          <a:p>
            <a:r>
              <a:rPr lang="en-US" altLang="zh-TW" dirty="0" smtClean="0">
                <a:solidFill>
                  <a:srgbClr val="000000"/>
                </a:solidFill>
                <a:latin typeface="標楷體"/>
                <a:ea typeface="標楷體"/>
              </a:rPr>
              <a:t>n-I-4</a:t>
            </a:r>
            <a:r>
              <a:rPr lang="zh-TW" altLang="en-US" dirty="0" smtClean="0">
                <a:solidFill>
                  <a:srgbClr val="000000"/>
                </a:solidFill>
                <a:latin typeface="標楷體"/>
                <a:ea typeface="標楷體"/>
              </a:rPr>
              <a:t>  理解</a:t>
            </a:r>
            <a:r>
              <a:rPr lang="zh-TW" altLang="en-US" dirty="0">
                <a:solidFill>
                  <a:srgbClr val="000000"/>
                </a:solidFill>
                <a:latin typeface="標楷體"/>
                <a:ea typeface="標楷體"/>
              </a:rPr>
              <a:t>乘法的意義，熟練十十乘法，並初步進行分裝與</a:t>
            </a:r>
            <a:r>
              <a:rPr lang="zh-TW" altLang="en-US" dirty="0" smtClean="0">
                <a:solidFill>
                  <a:srgbClr val="000000"/>
                </a:solidFill>
                <a:latin typeface="標楷體"/>
                <a:ea typeface="標楷體"/>
              </a:rPr>
              <a:t>平分的</a:t>
            </a:r>
            <a:r>
              <a:rPr lang="zh-TW" altLang="en-US" dirty="0">
                <a:solidFill>
                  <a:srgbClr val="000000"/>
                </a:solidFill>
                <a:latin typeface="標楷體"/>
                <a:ea typeface="標楷體"/>
              </a:rPr>
              <a:t> </a:t>
            </a:r>
            <a:r>
              <a:rPr lang="zh-TW" altLang="en-US" dirty="0" smtClean="0">
                <a:solidFill>
                  <a:srgbClr val="000000"/>
                </a:solidFill>
                <a:latin typeface="標楷體"/>
                <a:ea typeface="標楷體"/>
              </a:rPr>
              <a:t>       </a:t>
            </a:r>
            <a:endParaRPr lang="en-US" altLang="zh-TW" dirty="0" smtClean="0">
              <a:solidFill>
                <a:srgbClr val="000000"/>
              </a:solidFill>
              <a:latin typeface="標楷體"/>
              <a:ea typeface="標楷體"/>
            </a:endParaRPr>
          </a:p>
          <a:p>
            <a:r>
              <a:rPr lang="zh-TW" altLang="en-US" dirty="0">
                <a:solidFill>
                  <a:srgbClr val="000000"/>
                </a:solidFill>
                <a:latin typeface="標楷體"/>
                <a:ea typeface="標楷體"/>
              </a:rPr>
              <a:t> </a:t>
            </a:r>
            <a:r>
              <a:rPr lang="zh-TW" altLang="en-US" dirty="0" smtClean="0">
                <a:solidFill>
                  <a:srgbClr val="000000"/>
                </a:solidFill>
                <a:latin typeface="標楷體"/>
                <a:ea typeface="標楷體"/>
              </a:rPr>
              <a:t>      除法</a:t>
            </a:r>
            <a:r>
              <a:rPr lang="zh-TW" altLang="en-US" dirty="0">
                <a:solidFill>
                  <a:srgbClr val="000000"/>
                </a:solidFill>
                <a:latin typeface="標楷體"/>
                <a:ea typeface="標楷體"/>
              </a:rPr>
              <a:t>活動。	</a:t>
            </a:r>
          </a:p>
          <a:p>
            <a:r>
              <a:rPr lang="en-US" altLang="zh-TW" dirty="0">
                <a:solidFill>
                  <a:srgbClr val="000000"/>
                </a:solidFill>
                <a:latin typeface="標楷體"/>
                <a:ea typeface="標楷體"/>
              </a:rPr>
              <a:t>n-I-5	</a:t>
            </a:r>
            <a:r>
              <a:rPr lang="zh-TW" altLang="en-US" dirty="0">
                <a:solidFill>
                  <a:srgbClr val="000000"/>
                </a:solidFill>
                <a:latin typeface="標楷體"/>
                <a:ea typeface="標楷體"/>
              </a:rPr>
              <a:t>在具體情境中，解決簡單兩步驟應用問題。	</a:t>
            </a:r>
          </a:p>
          <a:p>
            <a:r>
              <a:rPr lang="en-US" altLang="zh-TW" dirty="0">
                <a:solidFill>
                  <a:srgbClr val="000000"/>
                </a:solidFill>
                <a:latin typeface="標楷體"/>
                <a:ea typeface="標楷體"/>
              </a:rPr>
              <a:t>n-I-6	</a:t>
            </a:r>
            <a:r>
              <a:rPr lang="zh-TW" altLang="en-US" dirty="0">
                <a:solidFill>
                  <a:srgbClr val="000000"/>
                </a:solidFill>
                <a:latin typeface="標楷體"/>
                <a:ea typeface="標楷體"/>
              </a:rPr>
              <a:t>認識單位分數。	</a:t>
            </a:r>
          </a:p>
          <a:p>
            <a:r>
              <a:rPr lang="en-US" altLang="zh-TW" dirty="0">
                <a:solidFill>
                  <a:srgbClr val="000000"/>
                </a:solidFill>
                <a:latin typeface="標楷體"/>
                <a:ea typeface="標楷體"/>
              </a:rPr>
              <a:t>n-I-7	</a:t>
            </a:r>
            <a:r>
              <a:rPr lang="zh-TW" altLang="en-US" dirty="0">
                <a:solidFill>
                  <a:srgbClr val="000000"/>
                </a:solidFill>
                <a:latin typeface="標楷體"/>
                <a:ea typeface="標楷體"/>
              </a:rPr>
              <a:t>理解長度及其常用單位，並做實測、估測與計算。	</a:t>
            </a:r>
          </a:p>
          <a:p>
            <a:r>
              <a:rPr lang="en-US" altLang="zh-TW" dirty="0">
                <a:solidFill>
                  <a:srgbClr val="000000"/>
                </a:solidFill>
                <a:latin typeface="標楷體"/>
                <a:ea typeface="標楷體"/>
              </a:rPr>
              <a:t>n-I-8	</a:t>
            </a:r>
            <a:r>
              <a:rPr lang="zh-TW" altLang="en-US" dirty="0">
                <a:solidFill>
                  <a:srgbClr val="000000"/>
                </a:solidFill>
                <a:latin typeface="標楷體"/>
                <a:ea typeface="標楷體"/>
              </a:rPr>
              <a:t>認識容量、重量、面積。	</a:t>
            </a:r>
          </a:p>
          <a:p>
            <a:r>
              <a:rPr lang="en-US" altLang="zh-TW" dirty="0">
                <a:solidFill>
                  <a:srgbClr val="000000"/>
                </a:solidFill>
                <a:latin typeface="標楷體"/>
                <a:ea typeface="標楷體"/>
              </a:rPr>
              <a:t>n-I-9	</a:t>
            </a:r>
            <a:r>
              <a:rPr lang="zh-TW" altLang="en-US" dirty="0">
                <a:solidFill>
                  <a:srgbClr val="000000"/>
                </a:solidFill>
                <a:latin typeface="標楷體"/>
                <a:ea typeface="標楷體"/>
              </a:rPr>
              <a:t>認識時刻與時間常用單位。	</a:t>
            </a:r>
          </a:p>
          <a:p>
            <a:r>
              <a:rPr lang="en-US" altLang="zh-TW" dirty="0">
                <a:solidFill>
                  <a:srgbClr val="000000"/>
                </a:solidFill>
                <a:latin typeface="標楷體"/>
                <a:ea typeface="標楷體"/>
              </a:rPr>
              <a:t>s-I-1	</a:t>
            </a:r>
            <a:r>
              <a:rPr lang="zh-TW" altLang="en-US" dirty="0" smtClean="0">
                <a:solidFill>
                  <a:srgbClr val="000000"/>
                </a:solidFill>
                <a:latin typeface="標楷體"/>
                <a:ea typeface="標楷體"/>
              </a:rPr>
              <a:t> 從</a:t>
            </a:r>
            <a:r>
              <a:rPr lang="zh-TW" altLang="en-US" dirty="0">
                <a:solidFill>
                  <a:srgbClr val="000000"/>
                </a:solidFill>
                <a:latin typeface="標楷體"/>
                <a:ea typeface="標楷體"/>
              </a:rPr>
              <a:t>操作活動，初步認識物體與常見幾何形體的幾何特徵</a:t>
            </a:r>
            <a:r>
              <a:rPr lang="zh-TW" altLang="en-US" dirty="0" smtClean="0">
                <a:solidFill>
                  <a:srgbClr val="000000"/>
                </a:solidFill>
                <a:latin typeface="標楷體"/>
                <a:ea typeface="標楷體"/>
              </a:rPr>
              <a:t>。</a:t>
            </a:r>
          </a:p>
          <a:p>
            <a:r>
              <a:rPr lang="en-US" altLang="zh-TW" dirty="0" smtClean="0">
                <a:solidFill>
                  <a:srgbClr val="000000"/>
                </a:solidFill>
                <a:latin typeface="標楷體"/>
                <a:ea typeface="標楷體"/>
              </a:rPr>
              <a:t>r-I-1	</a:t>
            </a:r>
            <a:r>
              <a:rPr lang="zh-TW" altLang="en-US" dirty="0" smtClean="0">
                <a:solidFill>
                  <a:srgbClr val="000000"/>
                </a:solidFill>
                <a:latin typeface="標楷體"/>
                <a:ea typeface="標楷體"/>
              </a:rPr>
              <a:t>學習數學語言中的運算符號、關係符號、算式約定。	</a:t>
            </a:r>
          </a:p>
          <a:p>
            <a:r>
              <a:rPr lang="en-US" altLang="zh-TW" dirty="0" smtClean="0">
                <a:solidFill>
                  <a:srgbClr val="000000"/>
                </a:solidFill>
                <a:latin typeface="標楷體"/>
                <a:ea typeface="標楷體"/>
              </a:rPr>
              <a:t>r-I-2</a:t>
            </a:r>
            <a:r>
              <a:rPr lang="en-US" altLang="zh-TW" dirty="0">
                <a:solidFill>
                  <a:srgbClr val="000000"/>
                </a:solidFill>
                <a:latin typeface="標楷體"/>
                <a:ea typeface="標楷體"/>
              </a:rPr>
              <a:t>	</a:t>
            </a:r>
            <a:r>
              <a:rPr lang="zh-TW" altLang="en-US" dirty="0">
                <a:solidFill>
                  <a:srgbClr val="000000"/>
                </a:solidFill>
                <a:latin typeface="標楷體"/>
                <a:ea typeface="標楷體"/>
              </a:rPr>
              <a:t>認識加法和乘法的運算規律。	</a:t>
            </a:r>
          </a:p>
          <a:p>
            <a:r>
              <a:rPr lang="en-US" altLang="zh-TW" dirty="0">
                <a:solidFill>
                  <a:srgbClr val="000000"/>
                </a:solidFill>
                <a:latin typeface="標楷體"/>
                <a:ea typeface="標楷體"/>
              </a:rPr>
              <a:t>r-I-3	</a:t>
            </a:r>
            <a:r>
              <a:rPr lang="zh-TW" altLang="en-US" dirty="0">
                <a:solidFill>
                  <a:srgbClr val="000000"/>
                </a:solidFill>
                <a:latin typeface="標楷體"/>
                <a:ea typeface="標楷體"/>
              </a:rPr>
              <a:t>認識加減互逆，並能應用與解題。	</a:t>
            </a:r>
          </a:p>
          <a:p>
            <a:r>
              <a:rPr lang="en-US" altLang="zh-TW" dirty="0">
                <a:solidFill>
                  <a:srgbClr val="000000"/>
                </a:solidFill>
                <a:latin typeface="標楷體"/>
                <a:ea typeface="標楷體"/>
              </a:rPr>
              <a:t>d-I-1	</a:t>
            </a:r>
            <a:r>
              <a:rPr lang="zh-TW" altLang="en-US" dirty="0">
                <a:solidFill>
                  <a:srgbClr val="000000"/>
                </a:solidFill>
                <a:latin typeface="標楷體"/>
                <a:ea typeface="標楷體"/>
              </a:rPr>
              <a:t>認識分類的模式，能主動蒐集資料、分類，並做簡單</a:t>
            </a:r>
            <a:r>
              <a:rPr lang="zh-TW" altLang="en-US" dirty="0" smtClean="0">
                <a:solidFill>
                  <a:srgbClr val="000000"/>
                </a:solidFill>
                <a:latin typeface="標楷體"/>
                <a:ea typeface="標楷體"/>
              </a:rPr>
              <a:t>的   </a:t>
            </a:r>
            <a:endParaRPr lang="en-US" altLang="zh-TW" dirty="0" smtClean="0">
              <a:solidFill>
                <a:srgbClr val="000000"/>
              </a:solidFill>
              <a:latin typeface="標楷體"/>
              <a:ea typeface="標楷體"/>
            </a:endParaRPr>
          </a:p>
          <a:p>
            <a:r>
              <a:rPr lang="zh-TW" altLang="en-US" dirty="0">
                <a:solidFill>
                  <a:srgbClr val="000000"/>
                </a:solidFill>
                <a:latin typeface="標楷體"/>
                <a:ea typeface="標楷體"/>
              </a:rPr>
              <a:t> </a:t>
            </a:r>
            <a:r>
              <a:rPr lang="zh-TW" altLang="en-US" dirty="0" smtClean="0">
                <a:solidFill>
                  <a:srgbClr val="000000"/>
                </a:solidFill>
                <a:latin typeface="標楷體"/>
                <a:ea typeface="標楷體"/>
              </a:rPr>
              <a:t>       呈現</a:t>
            </a:r>
            <a:r>
              <a:rPr lang="zh-TW" altLang="en-US" dirty="0">
                <a:solidFill>
                  <a:srgbClr val="000000"/>
                </a:solidFill>
                <a:latin typeface="標楷體"/>
                <a:ea typeface="標楷體"/>
              </a:rPr>
              <a:t>與說明。	</a:t>
            </a:r>
          </a:p>
        </p:txBody>
      </p:sp>
    </p:spTree>
    <p:extLst>
      <p:ext uri="{BB962C8B-B14F-4D97-AF65-F5344CB8AC3E}">
        <p14:creationId xmlns:p14="http://schemas.microsoft.com/office/powerpoint/2010/main" val="2823884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a:spLocks noGrp="1"/>
          </p:cNvSpPr>
          <p:nvPr>
            <p:ph type="title"/>
          </p:nvPr>
        </p:nvSpPr>
        <p:spPr/>
        <p:txBody>
          <a:bodyPr/>
          <a:lstStyle/>
          <a:p>
            <a:pPr>
              <a:defRPr/>
            </a:pPr>
            <a:r>
              <a:rPr lang="zh-TW" altLang="en-US" dirty="0" smtClean="0">
                <a:latin typeface="標楷體" panose="03000509000000000000" pitchFamily="65" charset="-120"/>
                <a:ea typeface="標楷體" panose="03000509000000000000" pitchFamily="65" charset="-120"/>
              </a:rPr>
              <a:t>學習內容調整</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語文學習功能輕微缺損</a:t>
            </a:r>
            <a:r>
              <a:rPr lang="en-US" altLang="zh-TW" dirty="0" smtClean="0">
                <a:latin typeface="標楷體" panose="03000509000000000000" pitchFamily="65" charset="-120"/>
                <a:ea typeface="標楷體" panose="03000509000000000000" pitchFamily="65" charset="-120"/>
              </a:rPr>
              <a:t>)</a:t>
            </a:r>
            <a:endParaRPr lang="zh-TW" altLang="en-US" dirty="0" smtClean="0">
              <a:latin typeface="標楷體" panose="03000509000000000000" pitchFamily="65" charset="-120"/>
              <a:ea typeface="標楷體" panose="03000509000000000000" pitchFamily="65" charset="-120"/>
            </a:endParaRPr>
          </a:p>
        </p:txBody>
      </p:sp>
      <p:sp>
        <p:nvSpPr>
          <p:cNvPr id="249859" name="內容版面配置區 2"/>
          <p:cNvSpPr>
            <a:spLocks noGrp="1"/>
          </p:cNvSpPr>
          <p:nvPr>
            <p:ph idx="1"/>
          </p:nvPr>
        </p:nvSpPr>
        <p:spPr/>
        <p:txBody>
          <a:bodyPr/>
          <a:lstStyle/>
          <a:p>
            <a:endParaRPr lang="zh-TW" altLang="en-US" smtClean="0"/>
          </a:p>
        </p:txBody>
      </p:sp>
      <p:pic>
        <p:nvPicPr>
          <p:cNvPr id="249860"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668463"/>
            <a:ext cx="856932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682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8434958" cy="5237487"/>
          </a:xfrm>
          <a:prstGeom prst="rect">
            <a:avLst/>
          </a:prstGeom>
        </p:spPr>
      </p:pic>
      <p:sp>
        <p:nvSpPr>
          <p:cNvPr id="5" name="矩形 4"/>
          <p:cNvSpPr/>
          <p:nvPr/>
        </p:nvSpPr>
        <p:spPr>
          <a:xfrm>
            <a:off x="827584" y="661492"/>
            <a:ext cx="3877985" cy="646331"/>
          </a:xfrm>
          <a:prstGeom prst="rect">
            <a:avLst/>
          </a:prstGeom>
        </p:spPr>
        <p:txBody>
          <a:bodyPr wrap="none">
            <a:spAutoFit/>
          </a:bodyPr>
          <a:lstStyle/>
          <a:p>
            <a:r>
              <a:rPr lang="zh-TW" altLang="en-US" sz="3600" b="1" dirty="0">
                <a:latin typeface="標楷體" pitchFamily="65" charset="-120"/>
                <a:ea typeface="標楷體" pitchFamily="65" charset="-120"/>
              </a:rPr>
              <a:t>學習表現調整建議</a:t>
            </a:r>
          </a:p>
        </p:txBody>
      </p:sp>
    </p:spTree>
    <p:extLst>
      <p:ext uri="{BB962C8B-B14F-4D97-AF65-F5344CB8AC3E}">
        <p14:creationId xmlns:p14="http://schemas.microsoft.com/office/powerpoint/2010/main" val="1618573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44"/>
          <p:cNvSpPr>
            <a:spLocks noEditPoints="1"/>
          </p:cNvSpPr>
          <p:nvPr/>
        </p:nvSpPr>
        <p:spPr bwMode="auto">
          <a:xfrm>
            <a:off x="322292" y="-456333"/>
            <a:ext cx="479592" cy="542236"/>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61" name="TextBox 60"/>
          <p:cNvSpPr txBox="1"/>
          <p:nvPr/>
        </p:nvSpPr>
        <p:spPr>
          <a:xfrm>
            <a:off x="1907704" y="1866890"/>
            <a:ext cx="7156183" cy="553998"/>
          </a:xfrm>
          <a:prstGeom prst="rect">
            <a:avLst/>
          </a:prstGeom>
          <a:noFill/>
        </p:spPr>
        <p:txBody>
          <a:bodyPr wrap="square" rtlCol="0">
            <a:spAutoFit/>
          </a:bodyPr>
          <a:lstStyle/>
          <a:p>
            <a:pPr>
              <a:spcBef>
                <a:spcPts val="0"/>
              </a:spcBef>
              <a:spcAft>
                <a:spcPts val="0"/>
              </a:spcAft>
            </a:pPr>
            <a:r>
              <a:rPr lang="zh-TW" altLang="en-US" sz="3000" b="1" dirty="0">
                <a:solidFill>
                  <a:schemeClr val="accent6">
                    <a:lumMod val="75000"/>
                  </a:schemeClr>
                </a:solidFill>
                <a:latin typeface="+mj-ea"/>
                <a:ea typeface="+mj-ea"/>
                <a:cs typeface="+mn-ea"/>
                <a:sym typeface="Arial" panose="020B0604020202020204" pitchFamily="34" charset="0"/>
              </a:rPr>
              <a:t>教師自發參與與互動成長，營造共好氛圍</a:t>
            </a:r>
            <a:endParaRPr lang="en-GB" sz="3000" b="1" dirty="0">
              <a:solidFill>
                <a:schemeClr val="accent6">
                  <a:lumMod val="75000"/>
                </a:schemeClr>
              </a:solidFill>
              <a:latin typeface="+mj-ea"/>
              <a:ea typeface="+mj-ea"/>
              <a:cs typeface="+mn-ea"/>
              <a:sym typeface="Arial" panose="020B0604020202020204" pitchFamily="34" charset="0"/>
            </a:endParaRPr>
          </a:p>
        </p:txBody>
      </p:sp>
      <p:sp>
        <p:nvSpPr>
          <p:cNvPr id="43" name="矩形 42"/>
          <p:cNvSpPr/>
          <p:nvPr/>
        </p:nvSpPr>
        <p:spPr>
          <a:xfrm>
            <a:off x="2745043" y="1175950"/>
            <a:ext cx="6398957" cy="776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4" name="矩形 43"/>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46" name="矩形 45"/>
          <p:cNvSpPr/>
          <p:nvPr/>
        </p:nvSpPr>
        <p:spPr>
          <a:xfrm>
            <a:off x="978214" y="980728"/>
            <a:ext cx="1759288" cy="360000"/>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共同規範</a:t>
            </a:r>
            <a:endParaRPr lang="zh-CN" altLang="en-US" sz="1138" dirty="0">
              <a:solidFill>
                <a:schemeClr val="bg1"/>
              </a:solidFill>
              <a:latin typeface="+mj-ea"/>
              <a:ea typeface="+mj-ea"/>
            </a:endParaRPr>
          </a:p>
        </p:txBody>
      </p:sp>
      <p:sp>
        <p:nvSpPr>
          <p:cNvPr id="2" name="矩形 1">
            <a:extLst>
              <a:ext uri="{FF2B5EF4-FFF2-40B4-BE49-F238E27FC236}">
                <a16:creationId xmlns:a16="http://schemas.microsoft.com/office/drawing/2014/main" id="{97A02547-33FB-4B68-B21D-83474E3CA049}"/>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十二年國教總綱的重要規範</a:t>
            </a:r>
          </a:p>
        </p:txBody>
      </p:sp>
      <p:grpSp>
        <p:nvGrpSpPr>
          <p:cNvPr id="3" name="群組 20">
            <a:extLst>
              <a:ext uri="{FF2B5EF4-FFF2-40B4-BE49-F238E27FC236}">
                <a16:creationId xmlns:a16="http://schemas.microsoft.com/office/drawing/2014/main" id="{F6DDCA0D-5F9B-4C0B-B5EF-0DB3A443B6E4}"/>
              </a:ext>
            </a:extLst>
          </p:cNvPr>
          <p:cNvGrpSpPr/>
          <p:nvPr/>
        </p:nvGrpSpPr>
        <p:grpSpPr>
          <a:xfrm>
            <a:off x="323528" y="1482490"/>
            <a:ext cx="1520594" cy="1442454"/>
            <a:chOff x="243093" y="3964850"/>
            <a:chExt cx="1993168" cy="1482258"/>
          </a:xfrm>
        </p:grpSpPr>
        <p:sp>
          <p:nvSpPr>
            <p:cNvPr id="8" name="Freeform 10"/>
            <p:cNvSpPr>
              <a:spLocks/>
            </p:cNvSpPr>
            <p:nvPr/>
          </p:nvSpPr>
          <p:spPr bwMode="auto">
            <a:xfrm>
              <a:off x="1239676" y="4395971"/>
              <a:ext cx="996585" cy="1051137"/>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chemeClr val="accent6">
                <a:lumMod val="7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9" name="Freeform 11"/>
            <p:cNvSpPr>
              <a:spLocks/>
            </p:cNvSpPr>
            <p:nvPr/>
          </p:nvSpPr>
          <p:spPr bwMode="auto">
            <a:xfrm>
              <a:off x="243093" y="4395971"/>
              <a:ext cx="996585" cy="1051137"/>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chemeClr val="accent6">
                <a:lumMod val="7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10" name="Freeform 12"/>
            <p:cNvSpPr>
              <a:spLocks/>
            </p:cNvSpPr>
            <p:nvPr/>
          </p:nvSpPr>
          <p:spPr bwMode="auto">
            <a:xfrm>
              <a:off x="243093" y="3964850"/>
              <a:ext cx="1993168" cy="862243"/>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chemeClr val="bg1">
                <a:lumMod val="85000"/>
              </a:schemeClr>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sp>
          <p:nvSpPr>
            <p:cNvPr id="48" name="Freeform 42">
              <a:extLst>
                <a:ext uri="{FF2B5EF4-FFF2-40B4-BE49-F238E27FC236}">
                  <a16:creationId xmlns:a16="http://schemas.microsoft.com/office/drawing/2014/main" id="{639F7C03-D9F4-48F9-ADD9-BECD1BF9B926}"/>
                </a:ext>
              </a:extLst>
            </p:cNvPr>
            <p:cNvSpPr>
              <a:spLocks noEditPoints="1"/>
            </p:cNvSpPr>
            <p:nvPr/>
          </p:nvSpPr>
          <p:spPr bwMode="auto">
            <a:xfrm>
              <a:off x="592721" y="4616309"/>
              <a:ext cx="296995" cy="615570"/>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76" tIns="34288" rIns="68576" bIns="34288" numCol="1" anchor="t" anchorCtr="0" compatLnSpc="1">
              <a:prstTxWarp prst="textNoShape">
                <a:avLst/>
              </a:prstTxWarp>
            </a:bodyPr>
            <a:lstStyle/>
            <a:p>
              <a:pPr algn="just">
                <a:lnSpc>
                  <a:spcPct val="150000"/>
                </a:lnSpc>
                <a:spcBef>
                  <a:spcPts val="0"/>
                </a:spcBef>
                <a:spcAft>
                  <a:spcPts val="0"/>
                </a:spcAft>
              </a:pPr>
              <a:endParaRPr lang="zh-CN" altLang="en-US" sz="640" dirty="0">
                <a:ea typeface="造字工房悦黑演示版常规体" pitchFamily="50" charset="-122"/>
                <a:cs typeface="+mn-ea"/>
                <a:sym typeface="Arial" panose="020B0604020202020204" pitchFamily="34" charset="0"/>
              </a:endParaRPr>
            </a:p>
          </p:txBody>
        </p:sp>
      </p:grpSp>
      <p:graphicFrame>
        <p:nvGraphicFramePr>
          <p:cNvPr id="4" name="資料庫圖表 3">
            <a:extLst>
              <a:ext uri="{FF2B5EF4-FFF2-40B4-BE49-F238E27FC236}">
                <a16:creationId xmlns:a16="http://schemas.microsoft.com/office/drawing/2014/main" id="{C11596CB-7A35-4365-A8F1-2CC35E886CFF}"/>
              </a:ext>
            </a:extLst>
          </p:cNvPr>
          <p:cNvGraphicFramePr/>
          <p:nvPr>
            <p:extLst>
              <p:ext uri="{D42A27DB-BD31-4B8C-83A1-F6EECF244321}">
                <p14:modId xmlns:p14="http://schemas.microsoft.com/office/powerpoint/2010/main" val="744932206"/>
              </p:ext>
            </p:extLst>
          </p:nvPr>
        </p:nvGraphicFramePr>
        <p:xfrm>
          <a:off x="35496" y="2641325"/>
          <a:ext cx="91085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495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加深</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503686" y="171626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加深各領域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科目核心素養及學習重點的</a:t>
            </a:r>
            <a:r>
              <a:rPr lang="zh-TW" altLang="en-US" sz="2800" u="sng" dirty="0">
                <a:solidFill>
                  <a:srgbClr val="FF0000"/>
                </a:solidFill>
                <a:latin typeface="標楷體" panose="03000509000000000000" pitchFamily="65" charset="-120"/>
                <a:ea typeface="標楷體" panose="03000509000000000000" pitchFamily="65" charset="-120"/>
              </a:rPr>
              <a:t>難度</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672408"/>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3131386"/>
            <a:ext cx="7704856" cy="3053799"/>
          </a:xfrm>
        </p:spPr>
        <p:txBody>
          <a:bodyPr>
            <a:normAutofit fontScale="85000" lnSpcReduction="1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b="0" dirty="0">
                <a:solidFill>
                  <a:schemeClr val="tx1"/>
                </a:solidFill>
                <a:latin typeface="微軟正黑體" panose="020B0604030504040204" pitchFamily="34" charset="-120"/>
                <a:ea typeface="微軟正黑體" panose="020B0604030504040204" pitchFamily="34" charset="-120"/>
              </a:rPr>
              <a:t>n-I-3</a:t>
            </a:r>
            <a:r>
              <a:rPr lang="zh-TW" altLang="en-US" b="0" dirty="0">
                <a:solidFill>
                  <a:schemeClr val="tx1"/>
                </a:solidFill>
                <a:latin typeface="微軟正黑體" panose="020B0604030504040204" pitchFamily="34" charset="-120"/>
                <a:ea typeface="微軟正黑體" panose="020B0604030504040204" pitchFamily="34" charset="-120"/>
              </a:rPr>
              <a:t>應用加法和減法的計算或估算於日常應用解題。</a:t>
            </a:r>
            <a:endParaRPr lang="en-US" altLang="zh-TW" b="0" dirty="0">
              <a:solidFill>
                <a:schemeClr val="tx1"/>
              </a:solidFill>
              <a:latin typeface="微軟正黑體" panose="020B0604030504040204" pitchFamily="34" charset="-120"/>
              <a:ea typeface="微軟正黑體" panose="020B0604030504040204" pitchFamily="34" charset="-120"/>
            </a:endParaRPr>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b="0" dirty="0">
                <a:solidFill>
                  <a:schemeClr val="tx1"/>
                </a:solidFill>
                <a:latin typeface="微軟正黑體" panose="020B0604030504040204" pitchFamily="34" charset="-120"/>
                <a:ea typeface="微軟正黑體" panose="020B0604030504040204" pitchFamily="34" charset="-120"/>
              </a:rPr>
              <a:t>在具體情境中，應用加法和減法的計算或估算解決兩步驟應用問題。 </a:t>
            </a:r>
          </a:p>
          <a:p>
            <a:pPr>
              <a:lnSpc>
                <a:spcPts val="5000"/>
              </a:lnSpc>
              <a:buFont typeface="Wingdings" panose="05000000000000000000" pitchFamily="2" charset="2"/>
              <a:buChar char="Ø"/>
            </a:pPr>
            <a:endParaRPr lang="zh-TW" altLang="en-US" sz="3600" dirty="0"/>
          </a:p>
        </p:txBody>
      </p:sp>
      <p:sp>
        <p:nvSpPr>
          <p:cNvPr id="30" name="圓角矩形 29"/>
          <p:cNvSpPr/>
          <p:nvPr/>
        </p:nvSpPr>
        <p:spPr bwMode="auto">
          <a:xfrm>
            <a:off x="494283"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283968" y="3966977"/>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加深</a:t>
              </a:r>
            </a:p>
          </p:txBody>
        </p:sp>
      </p:grpSp>
    </p:spTree>
    <p:extLst>
      <p:ext uri="{BB962C8B-B14F-4D97-AF65-F5344CB8AC3E}">
        <p14:creationId xmlns:p14="http://schemas.microsoft.com/office/powerpoint/2010/main" val="4207913075"/>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濃縮</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98849" y="1440456"/>
            <a:ext cx="717964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「濃縮」是指將各教育階段之各領域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 核心素養及學習重點加以</a:t>
            </a:r>
            <a:r>
              <a:rPr lang="zh-TW" altLang="en-US" sz="2800" dirty="0">
                <a:solidFill>
                  <a:srgbClr val="FF0000"/>
                </a:solidFill>
                <a:latin typeface="標楷體" panose="03000509000000000000" pitchFamily="65" charset="-120"/>
                <a:ea typeface="標楷體" panose="03000509000000000000" pitchFamily="65" charset="-120"/>
              </a:rPr>
              <a:t>結合</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494283" y="2852936"/>
            <a:ext cx="8189044"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內容版面配置區 2"/>
          <p:cNvSpPr>
            <a:spLocks noGrp="1"/>
          </p:cNvSpPr>
          <p:nvPr>
            <p:ph idx="1"/>
          </p:nvPr>
        </p:nvSpPr>
        <p:spPr>
          <a:xfrm>
            <a:off x="736377" y="2951946"/>
            <a:ext cx="8084096" cy="3789422"/>
          </a:xfrm>
        </p:spPr>
        <p:txBody>
          <a:bodyPr>
            <a:normAutofit fontScale="25000" lnSpcReduction="20000"/>
          </a:bodyPr>
          <a:lstStyle/>
          <a:p>
            <a:pPr>
              <a:lnSpc>
                <a:spcPts val="1000"/>
              </a:lnSpc>
              <a:buFont typeface="Wingdings" panose="05000000000000000000" pitchFamily="2" charset="2"/>
              <a:buChar char="Ø"/>
            </a:pPr>
            <a:endParaRPr lang="en-US" altLang="zh-TW" dirty="0"/>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8-Ⅲ-2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能認識課堂中所介紹的國內主要節慶習俗。</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8-Ⅲ-3 </a:t>
            </a:r>
            <a:r>
              <a:rPr lang="zh-TW" altLang="en-US" sz="9600" b="0" dirty="0">
                <a:solidFill>
                  <a:schemeClr val="tx1"/>
                </a:solidFill>
                <a:latin typeface="微軟正黑體" panose="020B0604030504040204" pitchFamily="34" charset="-120"/>
                <a:ea typeface="微軟正黑體" panose="020B0604030504040204" pitchFamily="34" charset="-120"/>
              </a:rPr>
              <a:t>能認識課堂中所介紹的國外主要節慶習俗。</a:t>
            </a:r>
          </a:p>
          <a:p>
            <a:pPr>
              <a:lnSpc>
                <a:spcPts val="5000"/>
              </a:lnSpc>
              <a:buFont typeface="Wingdings" panose="05000000000000000000" pitchFamily="2" charset="2"/>
              <a:buChar char="u"/>
            </a:pPr>
            <a:r>
              <a:rPr lang="en-US" altLang="zh-TW" sz="9600" b="0" dirty="0">
                <a:solidFill>
                  <a:schemeClr val="tx1"/>
                </a:solidFill>
                <a:latin typeface="微軟正黑體" panose="020B0604030504040204" pitchFamily="34" charset="-120"/>
                <a:ea typeface="微軟正黑體" panose="020B0604030504040204" pitchFamily="34" charset="-120"/>
              </a:rPr>
              <a:t>8-Ⅲ-4 </a:t>
            </a:r>
            <a:r>
              <a:rPr lang="zh-TW" altLang="en-US" sz="9600" b="0" dirty="0">
                <a:solidFill>
                  <a:schemeClr val="tx1"/>
                </a:solidFill>
                <a:latin typeface="微軟正黑體" panose="020B0604030504040204" pitchFamily="34" charset="-120"/>
                <a:ea typeface="微軟正黑體" panose="020B0604030504040204" pitchFamily="34" charset="-120"/>
              </a:rPr>
              <a:t>能認識外國風土民情。 </a:t>
            </a:r>
            <a:endParaRPr lang="en-US" altLang="zh-TW" sz="9600" b="0" dirty="0">
              <a:solidFill>
                <a:schemeClr val="tx1"/>
              </a:solidFill>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r>
              <a:rPr lang="zh-TW" altLang="en-US" sz="9600" b="0" dirty="0">
                <a:solidFill>
                  <a:schemeClr val="tx1"/>
                </a:solidFill>
                <a:latin typeface="微軟正黑體" panose="020B0604030504040204" pitchFamily="34" charset="-120"/>
                <a:ea typeface="微軟正黑體" panose="020B0604030504040204" pitchFamily="34" charset="-120"/>
              </a:rPr>
              <a:t>能了解國內外風土民情及主要節慶習俗。</a:t>
            </a:r>
          </a:p>
          <a:p>
            <a:pPr>
              <a:lnSpc>
                <a:spcPts val="5000"/>
              </a:lnSpc>
              <a:buFont typeface="Wingdings" panose="05000000000000000000" pitchFamily="2" charset="2"/>
              <a:buChar char="Ø"/>
            </a:pPr>
            <a:endParaRPr lang="en-US" altLang="zh-TW" sz="9600" dirty="0">
              <a:latin typeface="微軟正黑體" panose="020B0604030504040204" pitchFamily="34" charset="-120"/>
              <a:ea typeface="微軟正黑體" panose="020B0604030504040204" pitchFamily="34" charset="-120"/>
            </a:endParaRPr>
          </a:p>
          <a:p>
            <a:pPr>
              <a:lnSpc>
                <a:spcPts val="5000"/>
              </a:lnSpc>
              <a:buFont typeface="Wingdings" panose="05000000000000000000" pitchFamily="2" charset="2"/>
              <a:buChar char="Ø"/>
            </a:pPr>
            <a:endParaRPr lang="en-US" altLang="zh-TW" dirty="0"/>
          </a:p>
          <a:p>
            <a:pPr>
              <a:lnSpc>
                <a:spcPts val="5000"/>
              </a:lnSpc>
              <a:buFont typeface="Wingdings" panose="05000000000000000000" pitchFamily="2" charset="2"/>
              <a:buChar char="Ø"/>
            </a:pPr>
            <a:endParaRPr lang="zh-TW" altLang="en-US" dirty="0"/>
          </a:p>
          <a:p>
            <a:pPr marL="0" indent="0">
              <a:lnSpc>
                <a:spcPts val="5000"/>
              </a:lnSpc>
              <a:buNone/>
            </a:pPr>
            <a:endParaRPr lang="zh-TW" altLang="en-US" dirty="0">
              <a:latin typeface="微軟正黑體" panose="020B0604030504040204" pitchFamily="34" charset="-120"/>
              <a:ea typeface="微軟正黑體" panose="020B0604030504040204" pitchFamily="34" charset="-120"/>
            </a:endParaRPr>
          </a:p>
          <a:p>
            <a:pPr marL="0" indent="0">
              <a:lnSpc>
                <a:spcPts val="5000"/>
              </a:lnSpc>
              <a:buNone/>
            </a:pPr>
            <a:endParaRPr lang="zh-TW" altLang="en-US" sz="3600" dirty="0"/>
          </a:p>
        </p:txBody>
      </p:sp>
      <p:sp>
        <p:nvSpPr>
          <p:cNvPr id="30" name="圓角矩形 29"/>
          <p:cNvSpPr/>
          <p:nvPr/>
        </p:nvSpPr>
        <p:spPr bwMode="auto">
          <a:xfrm>
            <a:off x="445296" y="2669934"/>
            <a:ext cx="1656184" cy="72008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800" dirty="0">
                <a:solidFill>
                  <a:schemeClr val="tx1"/>
                </a:solidFill>
                <a:latin typeface="微軟正黑體" panose="020B0604030504040204" pitchFamily="34" charset="-120"/>
                <a:ea typeface="微軟正黑體" panose="020B0604030504040204" pitchFamily="34" charset="-120"/>
              </a:rPr>
              <a:t>範例</a:t>
            </a:r>
          </a:p>
        </p:txBody>
      </p:sp>
      <p:grpSp>
        <p:nvGrpSpPr>
          <p:cNvPr id="2" name="群組 33"/>
          <p:cNvGrpSpPr/>
          <p:nvPr/>
        </p:nvGrpSpPr>
        <p:grpSpPr>
          <a:xfrm>
            <a:off x="4346377" y="5229200"/>
            <a:ext cx="864096" cy="845022"/>
            <a:chOff x="4283968" y="3966977"/>
            <a:chExt cx="864096" cy="845022"/>
          </a:xfrm>
        </p:grpSpPr>
        <p:sp>
          <p:nvSpPr>
            <p:cNvPr id="31" name="向下箭號 30"/>
            <p:cNvSpPr/>
            <p:nvPr/>
          </p:nvSpPr>
          <p:spPr>
            <a:xfrm>
              <a:off x="4283968" y="3966977"/>
              <a:ext cx="864096" cy="84502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4499992" y="4013440"/>
              <a:ext cx="324545" cy="707886"/>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濃縮</a:t>
              </a:r>
            </a:p>
          </p:txBody>
        </p:sp>
      </p:grpSp>
    </p:spTree>
    <p:extLst>
      <p:ext uri="{BB962C8B-B14F-4D97-AF65-F5344CB8AC3E}">
        <p14:creationId xmlns:p14="http://schemas.microsoft.com/office/powerpoint/2010/main" val="961270046"/>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減量</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998984" y="1662378"/>
            <a:ext cx="7179641" cy="523220"/>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減少領域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科目學習重點的部分內容。</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663690" y="3325274"/>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4-Ⅱ-1</a:t>
            </a: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1800</a:t>
            </a:r>
            <a:r>
              <a:rPr lang="zh-TW" altLang="en-US" sz="2600" dirty="0">
                <a:latin typeface="微軟正黑體" panose="020B0604030504040204" pitchFamily="34" charset="-120"/>
                <a:ea typeface="微軟正黑體" panose="020B0604030504040204" pitchFamily="34" charset="-120"/>
              </a:rPr>
              <a:t>字，使用</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0" name="向下箭號 19"/>
          <p:cNvSpPr/>
          <p:nvPr/>
        </p:nvSpPr>
        <p:spPr>
          <a:xfrm>
            <a:off x="2195736" y="446365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40411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8" name="文字方塊 7"/>
          <p:cNvSpPr txBox="1"/>
          <p:nvPr/>
        </p:nvSpPr>
        <p:spPr>
          <a:xfrm>
            <a:off x="107504" y="4954471"/>
            <a:ext cx="4284142" cy="1969770"/>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認識常用國字至少</a:t>
            </a:r>
            <a:r>
              <a:rPr lang="en-US" altLang="zh-TW" sz="2600" dirty="0">
                <a:latin typeface="微軟正黑體" panose="020B0604030504040204" pitchFamily="34" charset="-120"/>
                <a:ea typeface="微軟正黑體" panose="020B0604030504040204" pitchFamily="34" charset="-120"/>
              </a:rPr>
              <a:t>1200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pPr marL="857250" lvl="1" indent="-45720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能使用常用國字至少</a:t>
            </a:r>
            <a:r>
              <a:rPr lang="en-US" altLang="zh-TW" sz="2600" dirty="0">
                <a:latin typeface="微軟正黑體" panose="020B0604030504040204" pitchFamily="34" charset="-120"/>
                <a:ea typeface="微軟正黑體" panose="020B0604030504040204" pitchFamily="34" charset="-120"/>
              </a:rPr>
              <a:t>500</a:t>
            </a:r>
            <a:r>
              <a:rPr lang="zh-TW" altLang="en-US" sz="2600" dirty="0">
                <a:latin typeface="微軟正黑體" panose="020B0604030504040204" pitchFamily="34" charset="-120"/>
                <a:ea typeface="微軟正黑體" panose="020B0604030504040204" pitchFamily="34" charset="-120"/>
              </a:rPr>
              <a:t>字</a:t>
            </a:r>
            <a:endParaRPr lang="en-US" altLang="zh-TW" sz="2600" dirty="0">
              <a:latin typeface="微軟正黑體" panose="020B0604030504040204" pitchFamily="34" charset="-120"/>
              <a:ea typeface="微軟正黑體" panose="020B0604030504040204" pitchFamily="34" charset="-120"/>
            </a:endParaRPr>
          </a:p>
          <a:p>
            <a:endParaRPr lang="zh-TW" altLang="en-US" dirty="0"/>
          </a:p>
        </p:txBody>
      </p:sp>
      <p:sp>
        <p:nvSpPr>
          <p:cNvPr id="28" name="文字方塊 27"/>
          <p:cNvSpPr txBox="1"/>
          <p:nvPr/>
        </p:nvSpPr>
        <p:spPr>
          <a:xfrm>
            <a:off x="4588805" y="3284984"/>
            <a:ext cx="4303676" cy="1569660"/>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Ad-Ⅲ-3 </a:t>
            </a:r>
            <a:r>
              <a:rPr lang="zh-TW" altLang="en-US" sz="2600" dirty="0"/>
              <a:t>故事、童詩、現代散文、少年小說及兒童劇。 </a:t>
            </a:r>
            <a:endParaRPr lang="en-US" altLang="zh-TW" sz="2600" dirty="0"/>
          </a:p>
          <a:p>
            <a:endParaRPr lang="zh-TW" altLang="en-US" dirty="0"/>
          </a:p>
        </p:txBody>
      </p:sp>
      <p:sp>
        <p:nvSpPr>
          <p:cNvPr id="32" name="向下箭號 31"/>
          <p:cNvSpPr/>
          <p:nvPr/>
        </p:nvSpPr>
        <p:spPr>
          <a:xfrm>
            <a:off x="6732240" y="4631954"/>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572417"/>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減量</a:t>
            </a:r>
          </a:p>
        </p:txBody>
      </p:sp>
      <p:sp>
        <p:nvSpPr>
          <p:cNvPr id="36" name="文字方塊 35"/>
          <p:cNvSpPr txBox="1"/>
          <p:nvPr/>
        </p:nvSpPr>
        <p:spPr>
          <a:xfrm>
            <a:off x="4509591" y="5276693"/>
            <a:ext cx="4284142" cy="769441"/>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600" dirty="0"/>
              <a:t>故事、短劇。</a:t>
            </a:r>
          </a:p>
          <a:p>
            <a:endParaRPr lang="zh-TW" altLang="en-US" dirty="0"/>
          </a:p>
        </p:txBody>
      </p:sp>
    </p:spTree>
    <p:extLst>
      <p:ext uri="{BB962C8B-B14F-4D97-AF65-F5344CB8AC3E}">
        <p14:creationId xmlns:p14="http://schemas.microsoft.com/office/powerpoint/2010/main" val="595140518"/>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CC848FD1-6E79-486A-9871-CB7B9D7EE402}"/>
              </a:ext>
            </a:extLst>
          </p:cNvPr>
          <p:cNvSpPr/>
          <p:nvPr/>
        </p:nvSpPr>
        <p:spPr>
          <a:xfrm>
            <a:off x="-108520" y="291938"/>
            <a:ext cx="9143999" cy="707886"/>
          </a:xfrm>
          <a:prstGeom prst="rect">
            <a:avLst/>
          </a:prstGeom>
        </p:spPr>
        <p:txBody>
          <a:bodyPr wrap="square">
            <a:spAutoFit/>
          </a:bodyPr>
          <a:lstStyle/>
          <a:p>
            <a:pPr algn="ctr"/>
            <a:r>
              <a:rPr lang="zh-TW" altLang="en-US" sz="4000" dirty="0">
                <a:latin typeface="標楷體" panose="03000509000000000000" pitchFamily="65" charset="-120"/>
                <a:ea typeface="標楷體" panose="03000509000000000000" pitchFamily="65" charset="-120"/>
              </a:rPr>
              <a:t>調整方式</a:t>
            </a:r>
            <a:r>
              <a:rPr lang="en-US" altLang="zh-TW" sz="4000" dirty="0">
                <a:latin typeface="標楷體" panose="03000509000000000000" pitchFamily="65" charset="-120"/>
                <a:ea typeface="標楷體" panose="03000509000000000000" pitchFamily="65" charset="-120"/>
              </a:rPr>
              <a:t>-</a:t>
            </a:r>
            <a:r>
              <a:rPr lang="zh-TW" altLang="en-US" sz="4000" dirty="0">
                <a:solidFill>
                  <a:srgbClr val="FF0000"/>
                </a:solidFill>
                <a:latin typeface="標楷體" panose="03000509000000000000" pitchFamily="65" charset="-120"/>
                <a:ea typeface="標楷體" panose="03000509000000000000" pitchFamily="65" charset="-120"/>
              </a:rPr>
              <a:t>分解</a:t>
            </a:r>
          </a:p>
        </p:txBody>
      </p:sp>
      <p:sp>
        <p:nvSpPr>
          <p:cNvPr id="24" name="圓角矩形 23"/>
          <p:cNvSpPr/>
          <p:nvPr/>
        </p:nvSpPr>
        <p:spPr>
          <a:xfrm>
            <a:off x="1259632" y="1437818"/>
            <a:ext cx="7416824" cy="108012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5" name="矩形 24"/>
          <p:cNvSpPr/>
          <p:nvPr/>
        </p:nvSpPr>
        <p:spPr>
          <a:xfrm>
            <a:off x="1259632" y="1457654"/>
            <a:ext cx="7534101" cy="954107"/>
          </a:xfrm>
          <a:prstGeom prst="rect">
            <a:avLst/>
          </a:prstGeom>
        </p:spPr>
        <p:txBody>
          <a:bodyPr wrap="square">
            <a:spAutoFit/>
          </a:bodyPr>
          <a:lstStyle/>
          <a:p>
            <a:pPr algn="ctr"/>
            <a:r>
              <a:rPr lang="zh-TW" altLang="en-US" sz="2800" dirty="0">
                <a:latin typeface="標楷體" panose="03000509000000000000" pitchFamily="65" charset="-120"/>
                <a:ea typeface="標楷體" panose="03000509000000000000" pitchFamily="65" charset="-120"/>
              </a:rPr>
              <a:t>將各領域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科目學習重點</a:t>
            </a:r>
            <a:r>
              <a:rPr lang="zh-TW" altLang="en-US" sz="2800" dirty="0">
                <a:solidFill>
                  <a:srgbClr val="FF0000"/>
                </a:solidFill>
                <a:latin typeface="標楷體" panose="03000509000000000000" pitchFamily="65" charset="-120"/>
                <a:ea typeface="標楷體" panose="03000509000000000000" pitchFamily="65" charset="-120"/>
              </a:rPr>
              <a:t>分解為數個小目標或學習內容</a:t>
            </a:r>
            <a:r>
              <a:rPr lang="zh-TW" altLang="en-US" sz="2800" dirty="0">
                <a:latin typeface="標楷體" panose="03000509000000000000" pitchFamily="65" charset="-120"/>
                <a:ea typeface="標楷體" panose="03000509000000000000" pitchFamily="65" charset="-120"/>
              </a:rPr>
              <a:t>，在</a:t>
            </a:r>
            <a:r>
              <a:rPr lang="zh-TW" altLang="en-US" sz="2800" u="sng" dirty="0">
                <a:latin typeface="標楷體" panose="03000509000000000000" pitchFamily="65" charset="-120"/>
                <a:ea typeface="標楷體" panose="03000509000000000000" pitchFamily="65" charset="-120"/>
              </a:rPr>
              <a:t>同一階段</a:t>
            </a:r>
            <a:r>
              <a:rPr lang="zh-TW" altLang="en-US" sz="2800" dirty="0">
                <a:latin typeface="標楷體" panose="03000509000000000000" pitchFamily="65" charset="-120"/>
                <a:ea typeface="標楷體" panose="03000509000000000000" pitchFamily="65" charset="-120"/>
              </a:rPr>
              <a:t>或</a:t>
            </a:r>
            <a:r>
              <a:rPr lang="zh-TW" altLang="en-US" sz="2800" u="sng" dirty="0">
                <a:latin typeface="標楷體" panose="03000509000000000000" pitchFamily="65" charset="-120"/>
                <a:ea typeface="標楷體" panose="03000509000000000000" pitchFamily="65" charset="-120"/>
              </a:rPr>
              <a:t>不同學習階段</a:t>
            </a:r>
            <a:r>
              <a:rPr lang="zh-TW" altLang="en-US" sz="2800" b="1" dirty="0">
                <a:solidFill>
                  <a:srgbClr val="FF0000"/>
                </a:solidFill>
                <a:latin typeface="標楷體" panose="03000509000000000000" pitchFamily="65" charset="-120"/>
                <a:ea typeface="標楷體" panose="03000509000000000000" pitchFamily="65" charset="-120"/>
              </a:rPr>
              <a:t>分段學習</a:t>
            </a:r>
            <a:r>
              <a:rPr lang="zh-TW" altLang="en-US" sz="2800" dirty="0">
                <a:latin typeface="標楷體" panose="03000509000000000000" pitchFamily="65" charset="-120"/>
                <a:ea typeface="標楷體" panose="03000509000000000000" pitchFamily="65" charset="-120"/>
              </a:rPr>
              <a:t>。</a:t>
            </a:r>
          </a:p>
        </p:txBody>
      </p:sp>
      <p:pic>
        <p:nvPicPr>
          <p:cNvPr id="26" name="圖片 25"/>
          <p:cNvPicPr>
            <a:picLocks noChangeAspect="1"/>
          </p:cNvPicPr>
          <p:nvPr/>
        </p:nvPicPr>
        <p:blipFill>
          <a:blip r:embed="rId2"/>
          <a:stretch>
            <a:fillRect/>
          </a:stretch>
        </p:blipFill>
        <p:spPr>
          <a:xfrm>
            <a:off x="149967" y="1340791"/>
            <a:ext cx="987638" cy="1274174"/>
          </a:xfrm>
          <a:prstGeom prst="rect">
            <a:avLst/>
          </a:prstGeom>
        </p:spPr>
      </p:pic>
      <p:sp>
        <p:nvSpPr>
          <p:cNvPr id="27" name="矩形 26"/>
          <p:cNvSpPr/>
          <p:nvPr/>
        </p:nvSpPr>
        <p:spPr>
          <a:xfrm>
            <a:off x="529953"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0" name="圓角矩形 29"/>
          <p:cNvSpPr/>
          <p:nvPr/>
        </p:nvSpPr>
        <p:spPr bwMode="auto">
          <a:xfrm>
            <a:off x="1075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學習表現</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14" name="矩形 13"/>
          <p:cNvSpPr/>
          <p:nvPr/>
        </p:nvSpPr>
        <p:spPr>
          <a:xfrm>
            <a:off x="4932040" y="2708920"/>
            <a:ext cx="3861693" cy="3888432"/>
          </a:xfrm>
          <a:prstGeom prst="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bwMode="auto">
          <a:xfrm>
            <a:off x="4588804" y="2578904"/>
            <a:ext cx="1656184" cy="746370"/>
          </a:xfrm>
          <a:prstGeom prst="roundRect">
            <a:avLst>
              <a:gd name="adj" fmla="val 50000"/>
            </a:avLst>
          </a:prstGeom>
          <a:solidFill>
            <a:srgbClr val="FFFF66"/>
          </a:solidFill>
          <a:ln>
            <a:solidFill>
              <a:schemeClr val="bg1">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000" b="1" dirty="0">
                <a:solidFill>
                  <a:schemeClr val="tx1"/>
                </a:solidFill>
                <a:latin typeface="微軟正黑體" panose="020B0604030504040204" pitchFamily="34" charset="-120"/>
                <a:ea typeface="微軟正黑體" panose="020B0604030504040204" pitchFamily="34" charset="-120"/>
              </a:rPr>
              <a:t>學習內容</a:t>
            </a:r>
            <a:r>
              <a:rPr lang="zh-TW" altLang="en-US" sz="2000" dirty="0">
                <a:solidFill>
                  <a:schemeClr val="tx1"/>
                </a:solidFill>
                <a:latin typeface="微軟正黑體" panose="020B0604030504040204" pitchFamily="34" charset="-120"/>
                <a:ea typeface="微軟正黑體" panose="020B0604030504040204" pitchFamily="34" charset="-120"/>
              </a:rPr>
              <a:t>舉例</a:t>
            </a:r>
          </a:p>
        </p:txBody>
      </p:sp>
      <p:sp>
        <p:nvSpPr>
          <p:cNvPr id="3" name="文字方塊 2"/>
          <p:cNvSpPr txBox="1"/>
          <p:nvPr/>
        </p:nvSpPr>
        <p:spPr>
          <a:xfrm>
            <a:off x="577763" y="3223136"/>
            <a:ext cx="3826535" cy="1569660"/>
          </a:xfrm>
          <a:prstGeom prst="rect">
            <a:avLst/>
          </a:prstGeom>
          <a:noFill/>
        </p:spPr>
        <p:txBody>
          <a:bodyPr wrap="square" rtlCol="0">
            <a:spAutoFit/>
          </a:bodyPr>
          <a:lstStyle/>
          <a:p>
            <a:pPr marL="514350" lvl="1" indent="-514350">
              <a:buFont typeface="Wingdings" panose="05000000000000000000" pitchFamily="2" charset="2"/>
              <a:buChar char="u"/>
            </a:pPr>
            <a:r>
              <a:rPr lang="en-US" altLang="zh-TW" sz="2600" dirty="0">
                <a:latin typeface="微軟正黑體" panose="020B0604030504040204" pitchFamily="34" charset="-120"/>
                <a:ea typeface="微軟正黑體" panose="020B0604030504040204" pitchFamily="34" charset="-120"/>
              </a:rPr>
              <a:t>1-Ⅲ-3 </a:t>
            </a:r>
            <a:r>
              <a:rPr lang="zh-TW" altLang="en-US" sz="2600" dirty="0">
                <a:latin typeface="微軟正黑體" panose="020B0604030504040204" pitchFamily="34" charset="-120"/>
                <a:ea typeface="微軟正黑體" panose="020B0604030504040204" pitchFamily="34" charset="-120"/>
              </a:rPr>
              <a:t>判斷聆聽內容的合理性，並分辨事實或意見。</a:t>
            </a:r>
          </a:p>
          <a:p>
            <a:endParaRPr lang="zh-TW" altLang="en-US" dirty="0"/>
          </a:p>
        </p:txBody>
      </p:sp>
      <p:sp>
        <p:nvSpPr>
          <p:cNvPr id="20" name="向下箭號 19"/>
          <p:cNvSpPr/>
          <p:nvPr/>
        </p:nvSpPr>
        <p:spPr>
          <a:xfrm>
            <a:off x="2195736" y="4424641"/>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2267744" y="4365104"/>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8" name="文字方塊 7"/>
          <p:cNvSpPr txBox="1"/>
          <p:nvPr/>
        </p:nvSpPr>
        <p:spPr>
          <a:xfrm>
            <a:off x="107504" y="4954471"/>
            <a:ext cx="4284142" cy="1877437"/>
          </a:xfrm>
          <a:prstGeom prst="rect">
            <a:avLst/>
          </a:prstGeom>
          <a:noFill/>
        </p:spPr>
        <p:txBody>
          <a:bodyPr wrap="square" rtlCol="0">
            <a:spAutoFit/>
          </a:bodyPr>
          <a:lstStyle/>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判斷聆聽內容的合理性。</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聆聽時，能分辨事實或意見。</a:t>
            </a:r>
          </a:p>
          <a:p>
            <a:pPr marL="857250" lvl="1" indent="-4572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學習內容</a:t>
            </a:r>
          </a:p>
          <a:p>
            <a:endParaRPr lang="zh-TW" altLang="en-US" sz="2000" dirty="0"/>
          </a:p>
        </p:txBody>
      </p:sp>
      <p:sp>
        <p:nvSpPr>
          <p:cNvPr id="28" name="文字方塊 27"/>
          <p:cNvSpPr txBox="1"/>
          <p:nvPr/>
        </p:nvSpPr>
        <p:spPr>
          <a:xfrm>
            <a:off x="4588805" y="3284984"/>
            <a:ext cx="4303676" cy="1169551"/>
          </a:xfrm>
          <a:prstGeom prst="rect">
            <a:avLst/>
          </a:prstGeom>
          <a:noFill/>
        </p:spPr>
        <p:txBody>
          <a:bodyPr wrap="square" rtlCol="0">
            <a:spAutoFit/>
          </a:bodyPr>
          <a:lstStyle/>
          <a:p>
            <a:pPr marL="857250" lvl="1" indent="-457200">
              <a:buFont typeface="Wingdings" panose="05000000000000000000" pitchFamily="2" charset="2"/>
              <a:buChar char="u"/>
            </a:pPr>
            <a:r>
              <a:rPr lang="en-US" altLang="zh-TW" sz="2600" dirty="0"/>
              <a:t>Ad-Ⅱ-2 </a:t>
            </a:r>
            <a:r>
              <a:rPr lang="zh-TW" altLang="en-US" sz="2600" dirty="0"/>
              <a:t>篇章的大意、主旨與簡單結構。</a:t>
            </a:r>
          </a:p>
          <a:p>
            <a:endParaRPr lang="zh-TW" altLang="en-US" dirty="0"/>
          </a:p>
        </p:txBody>
      </p:sp>
      <p:sp>
        <p:nvSpPr>
          <p:cNvPr id="32" name="向下箭號 31"/>
          <p:cNvSpPr/>
          <p:nvPr/>
        </p:nvSpPr>
        <p:spPr>
          <a:xfrm>
            <a:off x="6732240" y="4352633"/>
            <a:ext cx="537094" cy="5252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p:cNvSpPr txBox="1"/>
          <p:nvPr/>
        </p:nvSpPr>
        <p:spPr>
          <a:xfrm>
            <a:off x="6804248" y="4293096"/>
            <a:ext cx="324545" cy="584775"/>
          </a:xfrm>
          <a:prstGeom prst="rect">
            <a:avLst/>
          </a:prstGeom>
          <a:noFill/>
        </p:spPr>
        <p:txBody>
          <a:bodyPr wrap="square" rtlCol="0">
            <a:spAutoFit/>
          </a:bodyPr>
          <a:lstStyle/>
          <a:p>
            <a:r>
              <a:rPr lang="zh-TW" altLang="en-US" sz="1600" dirty="0">
                <a:latin typeface="微軟正黑體" panose="020B0604030504040204" pitchFamily="34" charset="-120"/>
                <a:ea typeface="微軟正黑體" panose="020B0604030504040204" pitchFamily="34" charset="-120"/>
              </a:rPr>
              <a:t>分解</a:t>
            </a:r>
          </a:p>
        </p:txBody>
      </p:sp>
      <p:sp>
        <p:nvSpPr>
          <p:cNvPr id="36" name="文字方塊 35"/>
          <p:cNvSpPr txBox="1"/>
          <p:nvPr/>
        </p:nvSpPr>
        <p:spPr>
          <a:xfrm>
            <a:off x="4896370" y="5013176"/>
            <a:ext cx="4284142" cy="1908215"/>
          </a:xfrm>
          <a:prstGeom prst="rect">
            <a:avLst/>
          </a:prstGeom>
          <a:noFill/>
        </p:spPr>
        <p:txBody>
          <a:bodyPr wrap="square" rtlCol="0">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篇章的大意。</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篇章的主旨。</a:t>
            </a:r>
          </a:p>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篇章的簡單結構</a:t>
            </a:r>
          </a:p>
          <a:p>
            <a:pPr marL="857250" lvl="1" indent="-457200">
              <a:buFont typeface="Wingdings" panose="05000000000000000000" pitchFamily="2" charset="2"/>
              <a:buChar char="Ø"/>
            </a:pPr>
            <a:endParaRPr lang="zh-TW" altLang="en-US" sz="2600" dirty="0"/>
          </a:p>
          <a:p>
            <a:endParaRPr lang="zh-TW" altLang="en-US" dirty="0"/>
          </a:p>
        </p:txBody>
      </p:sp>
    </p:spTree>
    <p:extLst>
      <p:ext uri="{BB962C8B-B14F-4D97-AF65-F5344CB8AC3E}">
        <p14:creationId xmlns:p14="http://schemas.microsoft.com/office/powerpoint/2010/main" val="1766131104"/>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07504" y="1938318"/>
            <a:ext cx="8964488" cy="2192908"/>
          </a:xfrm>
          <a:prstGeom prst="rect">
            <a:avLst/>
          </a:prstGeom>
          <a:solidFill>
            <a:schemeClr val="bg1"/>
          </a:solidFill>
        </p:spPr>
        <p:txBody>
          <a:bodyPr wrap="square">
            <a:spAutoFit/>
          </a:bodyPr>
          <a:lstStyle/>
          <a:p>
            <a:pPr marL="342900" indent="-342900">
              <a:spcBef>
                <a:spcPts val="900"/>
              </a:spcBef>
              <a:buFont typeface="Wingdings" panose="05000000000000000000" pitchFamily="2" charset="2"/>
              <a:buChar char="u"/>
            </a:pPr>
            <a:r>
              <a:rPr lang="zh-TW" altLang="zh-TW" sz="2200" dirty="0">
                <a:latin typeface="+mj-ea"/>
                <a:ea typeface="+mj-ea"/>
              </a:rPr>
              <a:t>依</a:t>
            </a:r>
            <a:r>
              <a:rPr lang="zh-TW" altLang="en-US" sz="2200" dirty="0">
                <a:latin typeface="+mj-ea"/>
                <a:ea typeface="+mj-ea"/>
              </a:rPr>
              <a:t>身心障礙</a:t>
            </a:r>
            <a:r>
              <a:rPr lang="zh-TW" altLang="zh-TW" sz="2200" dirty="0">
                <a:latin typeface="+mj-ea"/>
                <a:ea typeface="+mj-ea"/>
              </a:rPr>
              <a:t>學生個別需要，善用各種學習策略，並適度提供各種線索及提示；採</a:t>
            </a:r>
            <a:r>
              <a:rPr lang="zh-TW" altLang="en-US" sz="2200" dirty="0">
                <a:latin typeface="+mj-ea"/>
                <a:ea typeface="+mj-ea"/>
              </a:rPr>
              <a:t>多元</a:t>
            </a:r>
            <a:r>
              <a:rPr lang="zh-TW" altLang="zh-TW" sz="2200" dirty="0">
                <a:latin typeface="+mj-ea"/>
                <a:ea typeface="+mj-ea"/>
              </a:rPr>
              <a:t>教學方法並配合不同的策略及活動進行教學</a:t>
            </a:r>
            <a:endParaRPr lang="en-US" altLang="zh-TW" sz="2200" dirty="0">
              <a:latin typeface="+mj-ea"/>
              <a:ea typeface="+mj-ea"/>
            </a:endParaRPr>
          </a:p>
          <a:p>
            <a:pPr marL="342900" indent="-342900">
              <a:spcBef>
                <a:spcPts val="900"/>
              </a:spcBef>
              <a:buFont typeface="Wingdings" panose="05000000000000000000" pitchFamily="2" charset="2"/>
              <a:buChar char="u"/>
            </a:pPr>
            <a:r>
              <a:rPr lang="zh-TW" altLang="en-US" sz="2200" dirty="0">
                <a:latin typeface="標楷體" pitchFamily="65" charset="-120"/>
                <a:ea typeface="標楷體" pitchFamily="65" charset="-120"/>
                <a:cs typeface="Times New Roman" pitchFamily="18" charset="0"/>
              </a:rPr>
              <a:t>學習歷程</a:t>
            </a:r>
            <a:r>
              <a:rPr lang="zh-TW" altLang="zh-TW" sz="2200" dirty="0">
                <a:latin typeface="標楷體" pitchFamily="65" charset="-120"/>
                <a:ea typeface="標楷體" pitchFamily="65" charset="-120"/>
                <a:cs typeface="Times New Roman" pitchFamily="18" charset="0"/>
              </a:rPr>
              <a:t>調整時得採</a:t>
            </a:r>
            <a:r>
              <a:rPr lang="zh-TW" altLang="en-US" sz="2200" dirty="0">
                <a:latin typeface="標楷體" pitchFamily="65" charset="-120"/>
                <a:ea typeface="標楷體" pitchFamily="65" charset="-120"/>
                <a:cs typeface="Times New Roman" pitchFamily="18" charset="0"/>
              </a:rPr>
              <a:t>下列</a:t>
            </a:r>
            <a:r>
              <a:rPr lang="zh-TW" altLang="zh-TW" sz="2200" dirty="0">
                <a:latin typeface="標楷體" pitchFamily="65" charset="-120"/>
                <a:ea typeface="標楷體" pitchFamily="65" charset="-120"/>
                <a:cs typeface="Times New Roman" pitchFamily="18" charset="0"/>
              </a:rPr>
              <a:t>一種或多種方式進行</a:t>
            </a:r>
            <a:endParaRPr lang="zh-TW" altLang="en-US" sz="2200" dirty="0">
              <a:cs typeface="新細明體" pitchFamily="18" charset="-120"/>
            </a:endParaRPr>
          </a:p>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43" name="矩形 42">
            <a:extLst>
              <a:ext uri="{FF2B5EF4-FFF2-40B4-BE49-F238E27FC236}">
                <a16:creationId xmlns:a16="http://schemas.microsoft.com/office/drawing/2014/main" id="{CB6B3272-E7AA-406C-85BF-149D7AD66E69}"/>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9" name="矩形 18"/>
          <p:cNvSpPr/>
          <p:nvPr/>
        </p:nvSpPr>
        <p:spPr>
          <a:xfrm>
            <a:off x="323528" y="381642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工作分析</a:t>
            </a:r>
            <a:r>
              <a:rPr lang="zh-TW" altLang="en-US" dirty="0"/>
              <a:t>、</a:t>
            </a:r>
            <a:r>
              <a:rPr lang="zh-TW" altLang="zh-TW" dirty="0"/>
              <a:t>多元感官</a:t>
            </a:r>
            <a:r>
              <a:rPr lang="zh-TW" altLang="en-US" dirty="0"/>
              <a:t>、</a:t>
            </a:r>
            <a:r>
              <a:rPr lang="zh-TW" altLang="zh-TW" dirty="0"/>
              <a:t>直接教學</a:t>
            </a:r>
            <a:r>
              <a:rPr lang="zh-TW" altLang="en-US" dirty="0"/>
              <a:t>、</a:t>
            </a:r>
            <a:r>
              <a:rPr lang="zh-TW" altLang="zh-TW" dirty="0"/>
              <a:t>合作學習</a:t>
            </a:r>
            <a:r>
              <a:rPr lang="zh-TW" altLang="en-US" dirty="0"/>
              <a:t>、</a:t>
            </a:r>
            <a:r>
              <a:rPr lang="zh-TW" altLang="zh-TW" dirty="0"/>
              <a:t>合作教學</a:t>
            </a:r>
            <a:r>
              <a:rPr lang="zh-TW" altLang="en-US" dirty="0"/>
              <a:t>、</a:t>
            </a:r>
            <a:r>
              <a:rPr lang="zh-TW" altLang="zh-TW" dirty="0"/>
              <a:t>多層次教學或區分性教學</a:t>
            </a:r>
            <a:r>
              <a:rPr lang="zh-TW" altLang="en-US" dirty="0"/>
              <a:t>等</a:t>
            </a:r>
            <a:endParaRPr lang="en-US" altLang="zh-TW" dirty="0"/>
          </a:p>
        </p:txBody>
      </p:sp>
      <p:sp>
        <p:nvSpPr>
          <p:cNvPr id="20" name="矩形 19"/>
          <p:cNvSpPr/>
          <p:nvPr/>
        </p:nvSpPr>
        <p:spPr>
          <a:xfrm>
            <a:off x="1835696" y="5942945"/>
            <a:ext cx="5472608" cy="1131079"/>
          </a:xfrm>
          <a:prstGeom prst="rect">
            <a:avLst/>
          </a:prstGeom>
        </p:spPr>
        <p:txBody>
          <a:bodyPr wrap="square">
            <a:spAutoFit/>
          </a:bodyPr>
          <a:lstStyle/>
          <a:p>
            <a:pPr algn="ctr"/>
            <a:r>
              <a:rPr lang="zh-TW" altLang="zh-TW" sz="2400" b="1" u="sng" dirty="0">
                <a:solidFill>
                  <a:srgbClr val="7030A0"/>
                </a:solidFill>
                <a:latin typeface="+mj-ea"/>
                <a:ea typeface="+mj-ea"/>
              </a:rPr>
              <a:t>學習策略</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畫重點</a:t>
            </a:r>
            <a:r>
              <a:rPr lang="zh-TW" altLang="en-US" dirty="0"/>
              <a:t>、</a:t>
            </a:r>
            <a:r>
              <a:rPr lang="zh-TW" altLang="zh-TW" dirty="0"/>
              <a:t>關鍵字</a:t>
            </a:r>
            <a:r>
              <a:rPr lang="zh-TW" altLang="en-US" dirty="0"/>
              <a:t>、</a:t>
            </a:r>
            <a:r>
              <a:rPr lang="zh-TW" altLang="zh-TW" dirty="0"/>
              <a:t>提供閱讀指引</a:t>
            </a:r>
            <a:r>
              <a:rPr lang="zh-TW" altLang="en-US" dirty="0"/>
              <a:t>、</a:t>
            </a:r>
            <a:r>
              <a:rPr lang="zh-TW" altLang="zh-TW" dirty="0"/>
              <a:t>組織圖</a:t>
            </a:r>
            <a:r>
              <a:rPr lang="zh-TW" altLang="en-US" dirty="0"/>
              <a:t>等</a:t>
            </a:r>
            <a:endParaRPr lang="en-US" altLang="zh-TW" dirty="0"/>
          </a:p>
          <a:p>
            <a:endParaRPr lang="zh-TW" altLang="en-US" dirty="0"/>
          </a:p>
        </p:txBody>
      </p:sp>
      <p:sp>
        <p:nvSpPr>
          <p:cNvPr id="21" name="矩形 20"/>
          <p:cNvSpPr/>
          <p:nvPr/>
        </p:nvSpPr>
        <p:spPr>
          <a:xfrm>
            <a:off x="359023"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91880" y="544949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771801" y="338437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116092" y="396044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4067945" y="494116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624736" y="3816424"/>
            <a:ext cx="2627784" cy="1408078"/>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a:t>
            </a:r>
            <a:r>
              <a:rPr lang="zh-TW" altLang="en-US" dirty="0"/>
              <a:t>、</a:t>
            </a:r>
            <a:r>
              <a:rPr lang="zh-TW" altLang="zh-TW" dirty="0"/>
              <a:t>示範</a:t>
            </a:r>
            <a:r>
              <a:rPr lang="zh-TW" altLang="en-US" dirty="0"/>
              <a:t>、</a:t>
            </a:r>
            <a:r>
              <a:rPr lang="zh-TW" altLang="zh-TW" dirty="0"/>
              <a:t>發問</a:t>
            </a:r>
            <a:r>
              <a:rPr lang="zh-TW" altLang="en-US" dirty="0"/>
              <a:t>、</a:t>
            </a:r>
            <a:r>
              <a:rPr lang="zh-TW" altLang="zh-TW" dirty="0"/>
              <a:t>圖解</a:t>
            </a:r>
            <a:r>
              <a:rPr lang="zh-TW" altLang="en-US" dirty="0"/>
              <a:t>、</a:t>
            </a:r>
            <a:r>
              <a:rPr lang="zh-TW" altLang="zh-TW" dirty="0"/>
              <a:t>操作</a:t>
            </a:r>
            <a:r>
              <a:rPr lang="zh-TW" altLang="en-US" dirty="0"/>
              <a:t>、</a:t>
            </a:r>
            <a:r>
              <a:rPr lang="zh-TW" altLang="zh-TW" dirty="0"/>
              <a:t>實驗</a:t>
            </a:r>
            <a:r>
              <a:rPr lang="zh-TW" altLang="en-US" dirty="0"/>
              <a:t>、</a:t>
            </a:r>
            <a:r>
              <a:rPr lang="zh-TW" altLang="zh-TW" dirty="0"/>
              <a:t>運用多媒體</a:t>
            </a:r>
            <a:r>
              <a:rPr lang="zh-TW" altLang="en-US" dirty="0"/>
              <a:t>、</a:t>
            </a:r>
            <a:r>
              <a:rPr lang="zh-TW" altLang="zh-TW" dirty="0"/>
              <a:t>角色扮演</a:t>
            </a:r>
            <a:r>
              <a:rPr lang="zh-TW" altLang="en-US" dirty="0"/>
              <a:t>等</a:t>
            </a:r>
          </a:p>
        </p:txBody>
      </p:sp>
      <p:sp>
        <p:nvSpPr>
          <p:cNvPr id="45" name="矩形 44"/>
          <p:cNvSpPr/>
          <p:nvPr/>
        </p:nvSpPr>
        <p:spPr>
          <a:xfrm>
            <a:off x="6516216"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796136" y="396044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52" name="文字方塊 51"/>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53" name="文字方塊 52"/>
          <p:cNvSpPr txBox="1"/>
          <p:nvPr/>
        </p:nvSpPr>
        <p:spPr>
          <a:xfrm>
            <a:off x="2627784" y="1412776"/>
            <a:ext cx="1872208" cy="523220"/>
          </a:xfrm>
          <a:prstGeom prst="rect">
            <a:avLst/>
          </a:prstGeom>
          <a:solidFill>
            <a:srgbClr val="5ECCF3"/>
          </a:solid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54" name="文字方塊 53"/>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55" name="文字方塊 54"/>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107504" y="1938318"/>
            <a:ext cx="8964488" cy="2192908"/>
          </a:xfrm>
          <a:prstGeom prst="rect">
            <a:avLst/>
          </a:prstGeom>
          <a:solidFill>
            <a:schemeClr val="bg1"/>
          </a:solidFill>
        </p:spPr>
        <p:txBody>
          <a:bodyPr wrap="square">
            <a:spAutoFit/>
          </a:bodyPr>
          <a:lstStyle/>
          <a:p>
            <a:pPr marL="342900" indent="-342900">
              <a:spcBef>
                <a:spcPts val="900"/>
              </a:spcBef>
              <a:buFont typeface="Wingdings" panose="05000000000000000000" pitchFamily="2" charset="2"/>
              <a:buChar char="u"/>
            </a:pPr>
            <a:r>
              <a:rPr lang="zh-TW" altLang="zh-TW" sz="2200" dirty="0">
                <a:latin typeface="+mj-ea"/>
                <a:ea typeface="+mj-ea"/>
              </a:rPr>
              <a:t>依</a:t>
            </a:r>
            <a:r>
              <a:rPr lang="zh-TW" altLang="en-US" sz="2200" dirty="0">
                <a:latin typeface="+mj-ea"/>
                <a:ea typeface="+mj-ea"/>
              </a:rPr>
              <a:t>資賦優異</a:t>
            </a:r>
            <a:r>
              <a:rPr lang="zh-TW" altLang="zh-TW" sz="2200" dirty="0">
                <a:latin typeface="+mj-ea"/>
                <a:ea typeface="+mj-ea"/>
              </a:rPr>
              <a:t>學生個別需要，善用各種學習策略，並適度提供各種線索及提示；採</a:t>
            </a:r>
            <a:r>
              <a:rPr lang="zh-TW" altLang="en-US" sz="2200" dirty="0">
                <a:latin typeface="+mj-ea"/>
                <a:ea typeface="+mj-ea"/>
              </a:rPr>
              <a:t>多元</a:t>
            </a:r>
            <a:r>
              <a:rPr lang="zh-TW" altLang="zh-TW" sz="2200" dirty="0">
                <a:latin typeface="+mj-ea"/>
                <a:ea typeface="+mj-ea"/>
              </a:rPr>
              <a:t>教學方法並配合不同的策略及活動進行教學</a:t>
            </a:r>
            <a:endParaRPr lang="en-US" altLang="zh-TW" sz="2200" dirty="0">
              <a:latin typeface="+mj-ea"/>
              <a:ea typeface="+mj-ea"/>
            </a:endParaRPr>
          </a:p>
          <a:p>
            <a:pPr marL="342900" indent="-342900">
              <a:spcBef>
                <a:spcPts val="900"/>
              </a:spcBef>
              <a:buFont typeface="Wingdings" panose="05000000000000000000" pitchFamily="2" charset="2"/>
              <a:buChar char="u"/>
            </a:pPr>
            <a:r>
              <a:rPr lang="zh-TW" altLang="en-US" sz="2200" dirty="0">
                <a:latin typeface="標楷體" pitchFamily="65" charset="-120"/>
                <a:ea typeface="標楷體" pitchFamily="65" charset="-120"/>
                <a:cs typeface="Times New Roman" pitchFamily="18" charset="0"/>
              </a:rPr>
              <a:t>學習歷程</a:t>
            </a:r>
            <a:r>
              <a:rPr lang="zh-TW" altLang="zh-TW" sz="2200" dirty="0">
                <a:latin typeface="標楷體" pitchFamily="65" charset="-120"/>
                <a:ea typeface="標楷體" pitchFamily="65" charset="-120"/>
                <a:cs typeface="Times New Roman" pitchFamily="18" charset="0"/>
              </a:rPr>
              <a:t>調整時得採</a:t>
            </a:r>
            <a:r>
              <a:rPr lang="zh-TW" altLang="en-US" sz="2200" dirty="0">
                <a:latin typeface="標楷體" pitchFamily="65" charset="-120"/>
                <a:ea typeface="標楷體" pitchFamily="65" charset="-120"/>
                <a:cs typeface="Times New Roman" pitchFamily="18" charset="0"/>
              </a:rPr>
              <a:t>下列</a:t>
            </a:r>
            <a:r>
              <a:rPr lang="zh-TW" altLang="zh-TW" sz="2200" dirty="0">
                <a:latin typeface="標楷體" pitchFamily="65" charset="-120"/>
                <a:ea typeface="標楷體" pitchFamily="65" charset="-120"/>
                <a:cs typeface="Times New Roman" pitchFamily="18" charset="0"/>
              </a:rPr>
              <a:t>一種或多種方式進行</a:t>
            </a:r>
            <a:endParaRPr lang="zh-TW" altLang="en-US" sz="2200" dirty="0">
              <a:cs typeface="新細明體" pitchFamily="18" charset="-120"/>
            </a:endParaRPr>
          </a:p>
          <a:p>
            <a:pPr>
              <a:spcBef>
                <a:spcPts val="900"/>
              </a:spcBef>
            </a:pPr>
            <a:endParaRPr lang="en-US" altLang="zh-TW" sz="2400" dirty="0">
              <a:latin typeface="+mj-ea"/>
              <a:ea typeface="+mj-ea"/>
            </a:endParaRPr>
          </a:p>
          <a:p>
            <a:pPr marL="342900" indent="-342900">
              <a:spcBef>
                <a:spcPts val="900"/>
              </a:spcBef>
              <a:buFont typeface="Wingdings" panose="05000000000000000000" pitchFamily="2" charset="2"/>
              <a:buChar char="u"/>
            </a:pPr>
            <a:endParaRPr lang="en-US" altLang="zh-TW" sz="2400" dirty="0">
              <a:latin typeface="+mj-ea"/>
              <a:ea typeface="+mj-ea"/>
            </a:endParaRPr>
          </a:p>
        </p:txBody>
      </p: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43" name="矩形 42">
            <a:extLst>
              <a:ext uri="{FF2B5EF4-FFF2-40B4-BE49-F238E27FC236}">
                <a16:creationId xmlns:a16="http://schemas.microsoft.com/office/drawing/2014/main" id="{CB6B3272-E7AA-406C-85BF-149D7AD66E69}"/>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19" name="矩形 18"/>
          <p:cNvSpPr/>
          <p:nvPr/>
        </p:nvSpPr>
        <p:spPr>
          <a:xfrm>
            <a:off x="323528" y="3816424"/>
            <a:ext cx="1872209" cy="2239074"/>
          </a:xfrm>
          <a:prstGeom prst="rect">
            <a:avLst/>
          </a:prstGeom>
        </p:spPr>
        <p:txBody>
          <a:bodyPr wrap="square">
            <a:spAutoFit/>
          </a:bodyPr>
          <a:lstStyle/>
          <a:p>
            <a:r>
              <a:rPr lang="zh-TW" altLang="en-US" sz="2400" b="1" u="sng" dirty="0">
                <a:solidFill>
                  <a:srgbClr val="003399"/>
                </a:solidFill>
                <a:latin typeface="+mj-ea"/>
                <a:ea typeface="+mj-ea"/>
              </a:rPr>
              <a:t>教學方法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區分性教學（個別化教學）、多元感官、合作學習、實作體驗、專題探究、服務學習</a:t>
            </a:r>
            <a:r>
              <a:rPr lang="zh-TW" altLang="en-US" dirty="0"/>
              <a:t>等</a:t>
            </a:r>
            <a:endParaRPr lang="en-US" altLang="zh-TW" dirty="0"/>
          </a:p>
        </p:txBody>
      </p:sp>
      <p:sp>
        <p:nvSpPr>
          <p:cNvPr id="20" name="矩形 19"/>
          <p:cNvSpPr/>
          <p:nvPr/>
        </p:nvSpPr>
        <p:spPr>
          <a:xfrm>
            <a:off x="971600" y="5942945"/>
            <a:ext cx="7308304" cy="1131079"/>
          </a:xfrm>
          <a:prstGeom prst="rect">
            <a:avLst/>
          </a:prstGeom>
        </p:spPr>
        <p:txBody>
          <a:bodyPr wrap="square">
            <a:spAutoFit/>
          </a:bodyPr>
          <a:lstStyle/>
          <a:p>
            <a:pPr algn="ctr"/>
            <a:r>
              <a:rPr lang="zh-TW" altLang="en-US" sz="2400" b="1" u="sng" dirty="0">
                <a:solidFill>
                  <a:srgbClr val="7030A0"/>
                </a:solidFill>
                <a:latin typeface="+mj-ea"/>
                <a:ea typeface="+mj-ea"/>
              </a:rPr>
              <a:t>高層次思考活動</a:t>
            </a:r>
            <a:endParaRPr lang="en-US" altLang="zh-TW" sz="2400" b="1" u="sng" dirty="0">
              <a:solidFill>
                <a:srgbClr val="7030A0"/>
              </a:solidFill>
              <a:latin typeface="+mj-ea"/>
              <a:ea typeface="+mj-ea"/>
            </a:endParaRPr>
          </a:p>
          <a:p>
            <a:pPr algn="ctr">
              <a:spcBef>
                <a:spcPts val="900"/>
              </a:spcBef>
            </a:pPr>
            <a:r>
              <a:rPr lang="zh-TW" altLang="en-US" dirty="0"/>
              <a:t>如</a:t>
            </a:r>
            <a:r>
              <a:rPr lang="zh-TW" altLang="zh-TW" dirty="0"/>
              <a:t>主題探討、專題研究或創作，批判思考、創造思考、問題解決</a:t>
            </a:r>
            <a:r>
              <a:rPr lang="zh-TW" altLang="en-US" dirty="0"/>
              <a:t>等</a:t>
            </a:r>
            <a:endParaRPr lang="en-US" altLang="zh-TW" dirty="0"/>
          </a:p>
          <a:p>
            <a:endParaRPr lang="zh-TW" altLang="en-US" dirty="0"/>
          </a:p>
        </p:txBody>
      </p:sp>
      <p:sp>
        <p:nvSpPr>
          <p:cNvPr id="21" name="矩形 20"/>
          <p:cNvSpPr/>
          <p:nvPr/>
        </p:nvSpPr>
        <p:spPr>
          <a:xfrm>
            <a:off x="359023"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sp>
        <p:nvSpPr>
          <p:cNvPr id="22" name="矩形 21"/>
          <p:cNvSpPr/>
          <p:nvPr/>
        </p:nvSpPr>
        <p:spPr>
          <a:xfrm>
            <a:off x="3491880" y="5449491"/>
            <a:ext cx="2133918" cy="646331"/>
          </a:xfrm>
          <a:prstGeom prst="rect">
            <a:avLst/>
          </a:prstGeom>
          <a:noFill/>
        </p:spPr>
        <p:txBody>
          <a:bodyPr wrap="none" lIns="91440" tIns="45720" rIns="91440" bIns="45720">
            <a:spAutoFit/>
          </a:bodyPr>
          <a:lstStyle/>
          <a:p>
            <a:pPr algn="ctr"/>
            <a:r>
              <a:rPr lang="en-US" altLang="zh-TW"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rPr>
              <a:t>Learning</a:t>
            </a:r>
            <a:endParaRPr lang="zh-TW" altLang="en-US" sz="36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endParaRPr>
          </a:p>
        </p:txBody>
      </p:sp>
      <p:grpSp>
        <p:nvGrpSpPr>
          <p:cNvPr id="2" name="群組 22"/>
          <p:cNvGrpSpPr/>
          <p:nvPr/>
        </p:nvGrpSpPr>
        <p:grpSpPr>
          <a:xfrm>
            <a:off x="2771801" y="3384376"/>
            <a:ext cx="3240359" cy="1296144"/>
            <a:chOff x="1907704" y="3429000"/>
            <a:chExt cx="6480720" cy="2520280"/>
          </a:xfrm>
        </p:grpSpPr>
        <p:sp>
          <p:nvSpPr>
            <p:cNvPr id="24" name="矩形 23"/>
            <p:cNvSpPr/>
            <p:nvPr/>
          </p:nvSpPr>
          <p:spPr>
            <a:xfrm>
              <a:off x="1907704" y="3429000"/>
              <a:ext cx="6480720" cy="2520280"/>
            </a:xfrm>
            <a:prstGeom prst="rect">
              <a:avLst/>
            </a:prstGeom>
            <a:gradFill flip="none" rotWithShape="1">
              <a:gsLst>
                <a:gs pos="20000">
                  <a:srgbClr val="003300"/>
                </a:gs>
                <a:gs pos="100000">
                  <a:schemeClr val="accent1">
                    <a:shade val="67500"/>
                    <a:satMod val="115000"/>
                  </a:schemeClr>
                </a:gs>
                <a:gs pos="100000">
                  <a:schemeClr val="accent1">
                    <a:shade val="100000"/>
                    <a:satMod val="115000"/>
                  </a:schemeClr>
                </a:gs>
              </a:gsLst>
              <a:path path="circle">
                <a:fillToRect t="100000" r="100000"/>
              </a:path>
              <a:tileRect l="-100000" b="-100000"/>
            </a:gradFill>
            <a:ln>
              <a:no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 name="框架 24"/>
            <p:cNvSpPr/>
            <p:nvPr/>
          </p:nvSpPr>
          <p:spPr>
            <a:xfrm>
              <a:off x="1907704" y="3429000"/>
              <a:ext cx="6480720" cy="2520280"/>
            </a:xfrm>
            <a:prstGeom prst="frame">
              <a:avLst>
                <a:gd name="adj1" fmla="val 9351"/>
              </a:avLst>
            </a:prstGeom>
            <a:solidFill>
              <a:srgbClr val="663300"/>
            </a:solid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solidFill>
                  <a:schemeClr val="tx1"/>
                </a:solidFill>
              </a:endParaRPr>
            </a:p>
          </p:txBody>
        </p:sp>
      </p:grpSp>
      <p:grpSp>
        <p:nvGrpSpPr>
          <p:cNvPr id="3" name="群組 25"/>
          <p:cNvGrpSpPr/>
          <p:nvPr/>
        </p:nvGrpSpPr>
        <p:grpSpPr>
          <a:xfrm flipH="1">
            <a:off x="2116092" y="3960440"/>
            <a:ext cx="835219" cy="1152128"/>
            <a:chOff x="5637604" y="4221087"/>
            <a:chExt cx="645406" cy="1141811"/>
          </a:xfrm>
        </p:grpSpPr>
        <p:sp>
          <p:nvSpPr>
            <p:cNvPr id="27" name="橢圓 2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8" name="圓角矩形 27"/>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9" name="圓角矩形 28"/>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0" name="圓角矩形 29"/>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1" name="圓角矩形 30"/>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2" name="圓角矩形 31"/>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3" name="橢圓 32"/>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4" name="群組 33"/>
          <p:cNvGrpSpPr/>
          <p:nvPr/>
        </p:nvGrpSpPr>
        <p:grpSpPr>
          <a:xfrm>
            <a:off x="4067945" y="4941168"/>
            <a:ext cx="864095" cy="648072"/>
            <a:chOff x="5292078" y="5157192"/>
            <a:chExt cx="1080119" cy="792088"/>
          </a:xfrm>
        </p:grpSpPr>
        <p:sp>
          <p:nvSpPr>
            <p:cNvPr id="35" name="圓角矩形 34"/>
            <p:cNvSpPr/>
            <p:nvPr/>
          </p:nvSpPr>
          <p:spPr>
            <a:xfrm>
              <a:off x="5292078" y="5157192"/>
              <a:ext cx="1080119" cy="360040"/>
            </a:xfrm>
            <a:prstGeom prst="roundRect">
              <a:avLst/>
            </a:prstGeom>
            <a:solidFill>
              <a:schemeClr val="bg2">
                <a:lumMod val="40000"/>
                <a:lumOff val="60000"/>
              </a:schemeClr>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6" name="圓角矩形 35"/>
            <p:cNvSpPr/>
            <p:nvPr/>
          </p:nvSpPr>
          <p:spPr>
            <a:xfrm rot="19023980">
              <a:off x="5938344" y="5376036"/>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7" name="圓角矩形 36"/>
            <p:cNvSpPr/>
            <p:nvPr/>
          </p:nvSpPr>
          <p:spPr>
            <a:xfrm rot="13445716">
              <a:off x="5349344" y="5374105"/>
              <a:ext cx="361487" cy="104021"/>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8" name="橢圓 37"/>
            <p:cNvSpPr/>
            <p:nvPr/>
          </p:nvSpPr>
          <p:spPr>
            <a:xfrm>
              <a:off x="5508104" y="5373216"/>
              <a:ext cx="648072" cy="576064"/>
            </a:xfrm>
            <a:prstGeom prst="ellipse">
              <a:avLst/>
            </a:prstGeom>
            <a:solidFill>
              <a:srgbClr val="FFE5FF"/>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39" name="橢圓 38"/>
            <p:cNvSpPr/>
            <p:nvPr/>
          </p:nvSpPr>
          <p:spPr>
            <a:xfrm>
              <a:off x="5660504"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0" name="橢圓 39"/>
            <p:cNvSpPr/>
            <p:nvPr/>
          </p:nvSpPr>
          <p:spPr>
            <a:xfrm>
              <a:off x="5724128"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1" name="橢圓 40"/>
            <p:cNvSpPr/>
            <p:nvPr/>
          </p:nvSpPr>
          <p:spPr>
            <a:xfrm>
              <a:off x="5876528" y="5453607"/>
              <a:ext cx="135632" cy="237303"/>
            </a:xfrm>
            <a:prstGeom prst="ellipse">
              <a:avLst/>
            </a:prstGeom>
            <a:solidFill>
              <a:schemeClr val="bg1"/>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2" name="橢圓 41"/>
            <p:cNvSpPr/>
            <p:nvPr/>
          </p:nvSpPr>
          <p:spPr>
            <a:xfrm>
              <a:off x="5940152" y="5481240"/>
              <a:ext cx="72000" cy="108000"/>
            </a:xfrm>
            <a:prstGeom prst="ellipse">
              <a:avLst/>
            </a:prstGeom>
            <a:solidFill>
              <a:srgbClr val="7030A0"/>
            </a:solidFill>
            <a:ln w="19050">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44" name="矩形 43"/>
          <p:cNvSpPr/>
          <p:nvPr/>
        </p:nvSpPr>
        <p:spPr>
          <a:xfrm>
            <a:off x="6624736" y="3816424"/>
            <a:ext cx="2627784" cy="1131079"/>
          </a:xfrm>
          <a:prstGeom prst="rect">
            <a:avLst/>
          </a:prstGeom>
        </p:spPr>
        <p:txBody>
          <a:bodyPr wrap="square">
            <a:spAutoFit/>
          </a:bodyPr>
          <a:lstStyle/>
          <a:p>
            <a:r>
              <a:rPr lang="zh-TW" altLang="en-US" sz="2400" b="1" u="sng" dirty="0">
                <a:solidFill>
                  <a:srgbClr val="003399"/>
                </a:solidFill>
                <a:latin typeface="+mj-ea"/>
                <a:ea typeface="+mj-ea"/>
              </a:rPr>
              <a:t>教學策略</a:t>
            </a:r>
            <a:r>
              <a:rPr lang="en-US" altLang="zh-TW" sz="2400" b="1" u="sng" dirty="0">
                <a:solidFill>
                  <a:srgbClr val="003399"/>
                </a:solidFill>
                <a:latin typeface="+mj-ea"/>
                <a:ea typeface="+mj-ea"/>
              </a:rPr>
              <a:t>/</a:t>
            </a:r>
            <a:r>
              <a:rPr lang="zh-TW" altLang="en-US" sz="2400" b="1" u="sng" dirty="0">
                <a:solidFill>
                  <a:srgbClr val="003399"/>
                </a:solidFill>
                <a:latin typeface="+mj-ea"/>
                <a:ea typeface="+mj-ea"/>
              </a:rPr>
              <a:t>活動</a:t>
            </a:r>
            <a:endParaRPr lang="en-US" altLang="zh-TW" sz="2400" b="1" u="sng" dirty="0">
              <a:solidFill>
                <a:srgbClr val="003399"/>
              </a:solidFill>
              <a:latin typeface="+mj-ea"/>
              <a:ea typeface="+mj-ea"/>
            </a:endParaRPr>
          </a:p>
          <a:p>
            <a:pPr>
              <a:spcBef>
                <a:spcPts val="900"/>
              </a:spcBef>
            </a:pPr>
            <a:r>
              <a:rPr lang="zh-TW" altLang="en-US" dirty="0"/>
              <a:t>如</a:t>
            </a:r>
            <a:r>
              <a:rPr lang="zh-TW" altLang="zh-TW" dirty="0"/>
              <a:t>講述、發問、多媒體應用、操作、實驗</a:t>
            </a:r>
            <a:r>
              <a:rPr lang="zh-TW" altLang="en-US" dirty="0"/>
              <a:t>等</a:t>
            </a:r>
          </a:p>
        </p:txBody>
      </p:sp>
      <p:sp>
        <p:nvSpPr>
          <p:cNvPr id="45" name="矩形 44"/>
          <p:cNvSpPr/>
          <p:nvPr/>
        </p:nvSpPr>
        <p:spPr>
          <a:xfrm>
            <a:off x="6516216" y="3240360"/>
            <a:ext cx="2176621" cy="646331"/>
          </a:xfrm>
          <a:prstGeom prst="rect">
            <a:avLst/>
          </a:prstGeom>
          <a:noFill/>
        </p:spPr>
        <p:txBody>
          <a:bodyPr wrap="none" lIns="91440" tIns="45720" rIns="91440" bIns="45720">
            <a:spAutoFit/>
          </a:bodyPr>
          <a:lstStyle/>
          <a:p>
            <a:pPr algn="ctr"/>
            <a:r>
              <a:rPr lang="en-US" altLang="zh-TW"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rPr>
              <a:t>Teaching</a:t>
            </a:r>
            <a:endParaRPr lang="zh-TW" altLang="en-US" sz="3600" b="1" cap="none" spc="0" dirty="0">
              <a:ln w="12700" cmpd="sng">
                <a:solidFill>
                  <a:schemeClr val="bg1"/>
                </a:solidFill>
                <a:prstDash val="solid"/>
              </a:ln>
              <a:solidFill>
                <a:srgbClr val="003399"/>
              </a:solidFill>
              <a:effectLst>
                <a:outerShdw blurRad="50800" dist="40000" dir="5400000" algn="tl" rotWithShape="0">
                  <a:srgbClr val="000000">
                    <a:shade val="5000"/>
                    <a:satMod val="120000"/>
                    <a:alpha val="33000"/>
                  </a:srgbClr>
                </a:outerShdw>
              </a:effectLst>
            </a:endParaRPr>
          </a:p>
        </p:txBody>
      </p:sp>
      <p:grpSp>
        <p:nvGrpSpPr>
          <p:cNvPr id="7" name="群組 45"/>
          <p:cNvGrpSpPr/>
          <p:nvPr/>
        </p:nvGrpSpPr>
        <p:grpSpPr>
          <a:xfrm>
            <a:off x="5796136" y="3960440"/>
            <a:ext cx="820965" cy="1152128"/>
            <a:chOff x="5637604" y="4221087"/>
            <a:chExt cx="645406" cy="1141811"/>
          </a:xfrm>
        </p:grpSpPr>
        <p:sp>
          <p:nvSpPr>
            <p:cNvPr id="47" name="橢圓 46"/>
            <p:cNvSpPr/>
            <p:nvPr/>
          </p:nvSpPr>
          <p:spPr>
            <a:xfrm>
              <a:off x="5868144" y="4509120"/>
              <a:ext cx="252000" cy="432048"/>
            </a:xfrm>
            <a:prstGeom prst="ellipse">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49" name="圓角矩形 48"/>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0" name="圓角矩形 49"/>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51" name="圓角矩形 50"/>
            <p:cNvSpPr/>
            <p:nvPr/>
          </p:nvSpPr>
          <p:spPr>
            <a:xfrm rot="1466659">
              <a:off x="5637604" y="4463306"/>
              <a:ext cx="365094" cy="9229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0" name="圓角矩形 59"/>
            <p:cNvSpPr/>
            <p:nvPr/>
          </p:nvSpPr>
          <p:spPr>
            <a:xfrm rot="19560512">
              <a:off x="6067010" y="4814856"/>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1" name="圓角矩形 60"/>
            <p:cNvSpPr/>
            <p:nvPr/>
          </p:nvSpPr>
          <p:spPr>
            <a:xfrm rot="13445716">
              <a:off x="6050600" y="4656167"/>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62" name="橢圓 61"/>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
        <p:nvSpPr>
          <p:cNvPr id="52" name="文字方塊 51"/>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53" name="文字方塊 52"/>
          <p:cNvSpPr txBox="1"/>
          <p:nvPr/>
        </p:nvSpPr>
        <p:spPr>
          <a:xfrm>
            <a:off x="2627784" y="1412776"/>
            <a:ext cx="1872208" cy="523220"/>
          </a:xfrm>
          <a:prstGeom prst="rect">
            <a:avLst/>
          </a:prstGeom>
          <a:solidFill>
            <a:srgbClr val="5ECCF3"/>
          </a:solid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54" name="文字方塊 53"/>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55" name="文字方塊 54"/>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extLst>
      <p:ext uri="{BB962C8B-B14F-4D97-AF65-F5344CB8AC3E}">
        <p14:creationId xmlns:p14="http://schemas.microsoft.com/office/powerpoint/2010/main" val="4075634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20688"/>
            <a:ext cx="8229600" cy="794352"/>
          </a:xfrm>
        </p:spPr>
        <p:txBody>
          <a:bodyPr>
            <a:normAutofit fontScale="90000"/>
          </a:bodyPr>
          <a:lstStyle/>
          <a:p>
            <a:r>
              <a:rPr lang="zh-TW" altLang="zh-TW" sz="4800" b="1" dirty="0" smtClean="0">
                <a:latin typeface="標楷體" pitchFamily="65" charset="-120"/>
                <a:ea typeface="標楷體" pitchFamily="65" charset="-120"/>
              </a:rPr>
              <a:t>學習</a:t>
            </a:r>
            <a:r>
              <a:rPr lang="zh-TW" altLang="en-US" sz="4800" b="1" dirty="0" smtClean="0">
                <a:solidFill>
                  <a:srgbClr val="FF0000"/>
                </a:solidFill>
                <a:latin typeface="標楷體" pitchFamily="65" charset="-120"/>
                <a:ea typeface="標楷體" pitchFamily="65" charset="-120"/>
              </a:rPr>
              <a:t>歷程</a:t>
            </a:r>
            <a:r>
              <a:rPr lang="zh-TW" altLang="zh-TW" sz="4800" b="1" dirty="0" smtClean="0">
                <a:latin typeface="標楷體" pitchFamily="65" charset="-120"/>
                <a:ea typeface="標楷體" pitchFamily="65" charset="-120"/>
              </a:rPr>
              <a:t>的調整</a:t>
            </a:r>
            <a:r>
              <a:rPr lang="en-US" altLang="zh-TW" sz="4800" b="1" dirty="0">
                <a:latin typeface="標楷體" pitchFamily="65" charset="-120"/>
                <a:ea typeface="標楷體" pitchFamily="65" charset="-120"/>
              </a:rPr>
              <a:t>(</a:t>
            </a:r>
            <a:r>
              <a:rPr lang="zh-TW" altLang="en-US" sz="4800" b="1" dirty="0">
                <a:latin typeface="標楷體" pitchFamily="65" charset="-120"/>
                <a:ea typeface="標楷體" pitchFamily="65" charset="-120"/>
              </a:rPr>
              <a:t>以國小為例</a:t>
            </a:r>
            <a:r>
              <a:rPr lang="en-US" altLang="zh-TW" sz="4800" b="1" dirty="0">
                <a:latin typeface="標楷體" pitchFamily="65" charset="-120"/>
                <a:ea typeface="標楷體" pitchFamily="65" charset="-120"/>
              </a:rPr>
              <a:t>)</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a:xfrm>
            <a:off x="457200" y="1556792"/>
            <a:ext cx="8229600" cy="4767808"/>
          </a:xfrm>
        </p:spPr>
        <p:txBody>
          <a:bodyPr>
            <a:normAutofit/>
          </a:bodyPr>
          <a:lstStyle/>
          <a:p>
            <a:pPr marL="0" indent="0">
              <a:buNone/>
            </a:pPr>
            <a:r>
              <a:rPr lang="en-US" altLang="zh-TW" sz="3600" dirty="0" smtClean="0">
                <a:latin typeface="標楷體" pitchFamily="65" charset="-120"/>
                <a:ea typeface="標楷體" pitchFamily="65" charset="-120"/>
              </a:rPr>
              <a:t>1.</a:t>
            </a:r>
            <a:r>
              <a:rPr lang="zh-TW" altLang="zh-TW" sz="3600" dirty="0">
                <a:solidFill>
                  <a:srgbClr val="FF0000"/>
                </a:solidFill>
                <a:latin typeface="標楷體" pitchFamily="65" charset="-120"/>
                <a:ea typeface="標楷體" pitchFamily="65" charset="-120"/>
              </a:rPr>
              <a:t>將數學概念與生活經驗連結</a:t>
            </a:r>
          </a:p>
          <a:p>
            <a:pPr marL="0" indent="0">
              <a:buNone/>
            </a:pPr>
            <a:r>
              <a:rPr lang="zh-TW" altLang="zh-TW" sz="3600" dirty="0">
                <a:latin typeface="標楷體" pitchFamily="65" charset="-120"/>
                <a:ea typeface="標楷體" pitchFamily="65" charset="-120"/>
              </a:rPr>
              <a:t>在學習內容上應</a:t>
            </a:r>
            <a:r>
              <a:rPr lang="zh-TW" altLang="zh-TW" sz="3600" dirty="0">
                <a:solidFill>
                  <a:srgbClr val="FF0000"/>
                </a:solidFill>
                <a:latin typeface="標楷體" pitchFamily="65" charset="-120"/>
                <a:ea typeface="標楷體" pitchFamily="65" charset="-120"/>
              </a:rPr>
              <a:t>協助學生體驗生活情境與數學概念的連結過程</a:t>
            </a:r>
            <a:r>
              <a:rPr lang="zh-TW" altLang="zh-TW" sz="3600" dirty="0">
                <a:latin typeface="標楷體" pitchFamily="65" charset="-120"/>
                <a:ea typeface="標楷體" pitchFamily="65" charset="-120"/>
              </a:rPr>
              <a:t>，培養學生能從數學的觀點考察周遭事物的習慣，提高應用數學的能力</a:t>
            </a:r>
            <a:r>
              <a:rPr lang="zh-TW" altLang="zh-TW"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pPr marL="0" indent="0">
              <a:buNone/>
            </a:pPr>
            <a:r>
              <a:rPr lang="zh-TW" altLang="zh-TW" sz="2800" dirty="0" smtClean="0">
                <a:latin typeface="標楷體" pitchFamily="65" charset="-120"/>
                <a:ea typeface="標楷體" pitchFamily="65" charset="-120"/>
              </a:rPr>
              <a:t>如</a:t>
            </a:r>
            <a:r>
              <a:rPr lang="en-US" altLang="zh-TW"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 n-I-3</a:t>
            </a:r>
            <a:r>
              <a:rPr lang="zh-TW" altLang="zh-TW" sz="2800" dirty="0" smtClean="0">
                <a:latin typeface="標楷體" pitchFamily="65" charset="-120"/>
                <a:ea typeface="標楷體" pitchFamily="65" charset="-120"/>
              </a:rPr>
              <a:t>應用</a:t>
            </a:r>
            <a:r>
              <a:rPr lang="zh-TW" altLang="zh-TW" sz="2800" dirty="0">
                <a:latin typeface="標楷體" pitchFamily="65" charset="-120"/>
                <a:ea typeface="標楷體" pitchFamily="65" charset="-120"/>
              </a:rPr>
              <a:t>加法和減法的計算或估算於日常應用解題。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應用於買日常生活用品，估算共花了多少錢，所帶的錢夠不夠付費。</a:t>
            </a:r>
            <a:endParaRPr lang="zh-TW" altLang="zh-TW" sz="2800" dirty="0">
              <a:latin typeface="標楷體" pitchFamily="65" charset="-120"/>
              <a:ea typeface="標楷體" pitchFamily="65" charset="-120"/>
            </a:endParaRPr>
          </a:p>
        </p:txBody>
      </p:sp>
    </p:spTree>
    <p:extLst>
      <p:ext uri="{BB962C8B-B14F-4D97-AF65-F5344CB8AC3E}">
        <p14:creationId xmlns:p14="http://schemas.microsoft.com/office/powerpoint/2010/main" val="1705193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692696"/>
            <a:ext cx="8229600" cy="794352"/>
          </a:xfrm>
        </p:spPr>
        <p:txBody>
          <a:bodyPr>
            <a:normAutofit fontScale="90000"/>
          </a:bodyPr>
          <a:lstStyle/>
          <a:p>
            <a:r>
              <a:rPr lang="zh-TW" altLang="zh-TW" sz="4800" b="1" dirty="0" smtClean="0">
                <a:latin typeface="標楷體" pitchFamily="65" charset="-120"/>
                <a:ea typeface="標楷體" pitchFamily="65" charset="-120"/>
              </a:rPr>
              <a:t>學習</a:t>
            </a:r>
            <a:r>
              <a:rPr lang="zh-TW" altLang="en-US" sz="4800" b="1" dirty="0" smtClean="0">
                <a:solidFill>
                  <a:srgbClr val="FF0000"/>
                </a:solidFill>
                <a:latin typeface="標楷體" pitchFamily="65" charset="-120"/>
                <a:ea typeface="標楷體" pitchFamily="65" charset="-120"/>
              </a:rPr>
              <a:t>歷程</a:t>
            </a:r>
            <a:r>
              <a:rPr lang="zh-TW" altLang="zh-TW" sz="4800" b="1" dirty="0" smtClean="0">
                <a:latin typeface="標楷體" pitchFamily="65" charset="-120"/>
                <a:ea typeface="標楷體" pitchFamily="65" charset="-120"/>
              </a:rPr>
              <a:t>的</a:t>
            </a:r>
            <a:r>
              <a:rPr lang="zh-TW" altLang="zh-TW" sz="4800" b="1" dirty="0">
                <a:latin typeface="標楷體" pitchFamily="65" charset="-120"/>
                <a:ea typeface="標楷體" pitchFamily="65" charset="-120"/>
              </a:rPr>
              <a:t>調整</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a:xfrm>
            <a:off x="457200" y="1556792"/>
            <a:ext cx="8229600" cy="4767808"/>
          </a:xfrm>
        </p:spPr>
        <p:txBody>
          <a:bodyPr>
            <a:normAutofit/>
          </a:bodyPr>
          <a:lstStyle/>
          <a:p>
            <a:pPr marL="0" indent="0">
              <a:buNone/>
            </a:pPr>
            <a:r>
              <a:rPr lang="en-US" altLang="zh-TW" sz="3600" dirty="0" smtClean="0">
                <a:latin typeface="標楷體" pitchFamily="65" charset="-120"/>
                <a:ea typeface="標楷體" pitchFamily="65" charset="-120"/>
              </a:rPr>
              <a:t>2.</a:t>
            </a:r>
            <a:r>
              <a:rPr lang="zh-TW" altLang="zh-TW" sz="3600" dirty="0">
                <a:latin typeface="標楷體" pitchFamily="65" charset="-120"/>
                <a:ea typeface="標楷體" pitchFamily="65" charset="-120"/>
              </a:rPr>
              <a:t>由</a:t>
            </a:r>
            <a:r>
              <a:rPr lang="zh-TW" altLang="zh-TW" sz="3600" dirty="0">
                <a:solidFill>
                  <a:srgbClr val="FF0000"/>
                </a:solidFill>
                <a:latin typeface="標楷體" pitchFamily="65" charset="-120"/>
                <a:ea typeface="標楷體" pitchFamily="65" charset="-120"/>
              </a:rPr>
              <a:t>具體</a:t>
            </a:r>
            <a:r>
              <a:rPr lang="en-US" altLang="zh-TW" sz="3600" dirty="0">
                <a:solidFill>
                  <a:srgbClr val="FF0000"/>
                </a:solidFill>
                <a:latin typeface="標楷體" pitchFamily="65" charset="-120"/>
                <a:ea typeface="標楷體" pitchFamily="65" charset="-120"/>
              </a:rPr>
              <a:t>→</a:t>
            </a:r>
            <a:r>
              <a:rPr lang="zh-TW" altLang="zh-TW" sz="3600" dirty="0">
                <a:solidFill>
                  <a:srgbClr val="FF0000"/>
                </a:solidFill>
                <a:latin typeface="標楷體" pitchFamily="65" charset="-120"/>
                <a:ea typeface="標楷體" pitchFamily="65" charset="-120"/>
              </a:rPr>
              <a:t>半具體</a:t>
            </a:r>
            <a:r>
              <a:rPr lang="en-US" altLang="zh-TW" sz="3600" dirty="0">
                <a:solidFill>
                  <a:srgbClr val="FF0000"/>
                </a:solidFill>
                <a:latin typeface="標楷體" pitchFamily="65" charset="-120"/>
                <a:ea typeface="標楷體" pitchFamily="65" charset="-120"/>
              </a:rPr>
              <a:t>→</a:t>
            </a:r>
            <a:r>
              <a:rPr lang="zh-TW" altLang="zh-TW" sz="3600" dirty="0">
                <a:solidFill>
                  <a:srgbClr val="FF0000"/>
                </a:solidFill>
                <a:latin typeface="標楷體" pitchFamily="65" charset="-120"/>
                <a:ea typeface="標楷體" pitchFamily="65" charset="-120"/>
              </a:rPr>
              <a:t>抽象</a:t>
            </a:r>
            <a:r>
              <a:rPr lang="zh-TW" altLang="zh-TW" sz="3600" dirty="0">
                <a:latin typeface="標楷體" pitchFamily="65" charset="-120"/>
                <a:ea typeface="標楷體" pitchFamily="65" charset="-120"/>
              </a:rPr>
              <a:t>的呈現內容</a:t>
            </a:r>
            <a:endParaRPr lang="en-US" altLang="zh-TW" sz="3600" dirty="0" smtClean="0">
              <a:latin typeface="標楷體" pitchFamily="65" charset="-120"/>
              <a:ea typeface="標楷體" pitchFamily="65" charset="-120"/>
            </a:endParaRPr>
          </a:p>
          <a:p>
            <a:pPr marL="0" indent="0">
              <a:buNone/>
            </a:pPr>
            <a:r>
              <a:rPr lang="zh-TW" altLang="zh-TW" dirty="0">
                <a:latin typeface="標楷體" pitchFamily="65" charset="-120"/>
                <a:ea typeface="標楷體" pitchFamily="65" charset="-120"/>
              </a:rPr>
              <a:t>學習內容的呈現順序應循序漸進，且由具體</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半具體</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抽象。而抽象數學概念的學習應由觀察與操作具體事物開始，並應與學生的先前知識相配合</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533400" indent="-533400">
              <a:buNone/>
            </a:pPr>
            <a:r>
              <a:rPr lang="zh-TW" altLang="zh-TW" dirty="0" smtClean="0">
                <a:solidFill>
                  <a:srgbClr val="3333FF"/>
                </a:solidFill>
                <a:latin typeface="標楷體" pitchFamily="65" charset="-120"/>
                <a:ea typeface="標楷體" pitchFamily="65" charset="-120"/>
              </a:rPr>
              <a:t>如</a:t>
            </a:r>
            <a:r>
              <a:rPr lang="en-US" altLang="zh-TW" dirty="0" smtClean="0">
                <a:solidFill>
                  <a:srgbClr val="3333FF"/>
                </a:solidFill>
                <a:latin typeface="標楷體" pitchFamily="65" charset="-120"/>
                <a:ea typeface="標楷體" pitchFamily="65" charset="-120"/>
              </a:rPr>
              <a:t>:</a:t>
            </a:r>
            <a:r>
              <a:rPr lang="en-US" altLang="zh-TW" dirty="0" smtClean="0">
                <a:latin typeface="標楷體" pitchFamily="65" charset="-120"/>
                <a:ea typeface="標楷體" pitchFamily="65" charset="-120"/>
              </a:rPr>
              <a:t>S-</a:t>
            </a:r>
            <a:r>
              <a:rPr lang="en-US" altLang="zh-TW" dirty="0"/>
              <a:t>II</a:t>
            </a:r>
            <a:r>
              <a:rPr lang="en-US" altLang="zh-TW" dirty="0" smtClean="0">
                <a:latin typeface="標楷體" pitchFamily="65" charset="-120"/>
                <a:ea typeface="標楷體" pitchFamily="65" charset="-120"/>
              </a:rPr>
              <a:t>-2</a:t>
            </a:r>
            <a:r>
              <a:rPr lang="zh-TW" altLang="zh-TW" b="1" dirty="0">
                <a:latin typeface="標楷體" pitchFamily="65" charset="-120"/>
                <a:ea typeface="標楷體" pitchFamily="65" charset="-120"/>
              </a:rPr>
              <a:t>解題：旋轉角。</a:t>
            </a:r>
            <a:r>
              <a:rPr lang="zh-TW" altLang="zh-TW" dirty="0">
                <a:latin typeface="標楷體" pitchFamily="65" charset="-120"/>
                <a:ea typeface="標楷體" pitchFamily="65" charset="-120"/>
              </a:rPr>
              <a:t>以具體操作為主，並結合計算。以鐘面為模型討論從始邊轉到終邊所轉的角度。旋轉有兩個方向：「順時針」、「逆時針」。「平角」、「周角」</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p:txBody>
      </p:sp>
    </p:spTree>
    <p:extLst>
      <p:ext uri="{BB962C8B-B14F-4D97-AF65-F5344CB8AC3E}">
        <p14:creationId xmlns:p14="http://schemas.microsoft.com/office/powerpoint/2010/main" val="15522119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76672"/>
            <a:ext cx="8229600" cy="1143000"/>
          </a:xfrm>
        </p:spPr>
        <p:txBody>
          <a:bodyPr>
            <a:normAutofit/>
          </a:bodyPr>
          <a:lstStyle/>
          <a:p>
            <a:r>
              <a:rPr lang="zh-TW" altLang="zh-TW" sz="4800" b="1" dirty="0" smtClean="0">
                <a:latin typeface="標楷體" pitchFamily="65" charset="-120"/>
                <a:ea typeface="標楷體" pitchFamily="65" charset="-120"/>
              </a:rPr>
              <a:t>學習</a:t>
            </a:r>
            <a:r>
              <a:rPr lang="zh-TW" altLang="en-US" sz="4800" b="1" dirty="0" smtClean="0">
                <a:solidFill>
                  <a:srgbClr val="FF0000"/>
                </a:solidFill>
                <a:latin typeface="標楷體" pitchFamily="65" charset="-120"/>
                <a:ea typeface="標楷體" pitchFamily="65" charset="-120"/>
              </a:rPr>
              <a:t>歷程</a:t>
            </a:r>
            <a:r>
              <a:rPr lang="zh-TW" altLang="zh-TW" sz="4800" b="1" dirty="0" smtClean="0">
                <a:latin typeface="標楷體" pitchFamily="65" charset="-120"/>
                <a:ea typeface="標楷體" pitchFamily="65" charset="-120"/>
              </a:rPr>
              <a:t>的</a:t>
            </a:r>
            <a:r>
              <a:rPr lang="zh-TW" altLang="zh-TW" sz="4800" b="1" dirty="0">
                <a:latin typeface="標楷體" pitchFamily="65" charset="-120"/>
                <a:ea typeface="標楷體" pitchFamily="65" charset="-120"/>
              </a:rPr>
              <a:t>調整</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a:xfrm>
            <a:off x="323528" y="1556792"/>
            <a:ext cx="8435280" cy="4525963"/>
          </a:xfrm>
        </p:spPr>
        <p:txBody>
          <a:bodyPr>
            <a:normAutofit/>
          </a:bodyPr>
          <a:lstStyle/>
          <a:p>
            <a:pPr marL="0" indent="0">
              <a:buNone/>
            </a:pPr>
            <a:r>
              <a:rPr lang="en-US" altLang="zh-TW" sz="4000" dirty="0" smtClean="0">
                <a:latin typeface="標楷體" pitchFamily="65" charset="-120"/>
                <a:ea typeface="標楷體" pitchFamily="65" charset="-120"/>
              </a:rPr>
              <a:t>3.</a:t>
            </a:r>
            <a:r>
              <a:rPr lang="zh-TW" altLang="zh-TW" sz="4000" dirty="0">
                <a:latin typeface="標楷體" pitchFamily="65" charset="-120"/>
                <a:ea typeface="標楷體" pitchFamily="65" charset="-120"/>
              </a:rPr>
              <a:t>應用多媒體及資訊科技輔助</a:t>
            </a:r>
            <a:r>
              <a:rPr lang="zh-TW" altLang="zh-TW" sz="4000" dirty="0" smtClean="0">
                <a:latin typeface="標楷體" pitchFamily="65" charset="-120"/>
                <a:ea typeface="標楷體" pitchFamily="65" charset="-120"/>
              </a:rPr>
              <a:t>工具</a:t>
            </a:r>
            <a:endParaRPr lang="en-US" altLang="zh-TW" sz="4000" dirty="0" smtClean="0">
              <a:latin typeface="標楷體" pitchFamily="65" charset="-120"/>
              <a:ea typeface="標楷體" pitchFamily="65" charset="-120"/>
            </a:endParaRPr>
          </a:p>
          <a:p>
            <a:pPr marL="0" indent="0">
              <a:buNone/>
            </a:pPr>
            <a:r>
              <a:rPr lang="zh-TW" altLang="zh-TW" dirty="0">
                <a:latin typeface="標楷體" pitchFamily="65" charset="-120"/>
                <a:ea typeface="標楷體" pitchFamily="65" charset="-120"/>
              </a:rPr>
              <a:t>計算機、電腦及其他資訊科技輔助工具在數學教學上的應用，可以將複雜抽象的學習內容具體化、簡單化及趣味化，另透過多感官刺激提高學生的學習興趣，或透過重複演練達到學習的效果</a:t>
            </a:r>
            <a:r>
              <a:rPr lang="zh-TW" altLang="zh-TW" dirty="0" smtClean="0">
                <a:latin typeface="標楷體" pitchFamily="65" charset="-120"/>
                <a:ea typeface="標楷體" pitchFamily="65" charset="-120"/>
              </a:rPr>
              <a:t>。</a:t>
            </a:r>
            <a:endParaRPr lang="zh-TW" altLang="zh-TW" dirty="0">
              <a:latin typeface="標楷體" pitchFamily="65" charset="-120"/>
              <a:ea typeface="標楷體" pitchFamily="65" charset="-120"/>
            </a:endParaRPr>
          </a:p>
        </p:txBody>
      </p:sp>
    </p:spTree>
    <p:extLst>
      <p:ext uri="{BB962C8B-B14F-4D97-AF65-F5344CB8AC3E}">
        <p14:creationId xmlns:p14="http://schemas.microsoft.com/office/powerpoint/2010/main" val="3195683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332656"/>
            <a:ext cx="8229600" cy="1143000"/>
          </a:xfrm>
        </p:spPr>
        <p:txBody>
          <a:bodyPr>
            <a:normAutofit/>
          </a:bodyPr>
          <a:lstStyle/>
          <a:p>
            <a:r>
              <a:rPr lang="zh-TW" altLang="en-US" sz="6000" dirty="0" smtClean="0">
                <a:latin typeface="標楷體" panose="03000509000000000000" pitchFamily="65" charset="-120"/>
                <a:ea typeface="標楷體" panose="03000509000000000000" pitchFamily="65" charset="-120"/>
              </a:rPr>
              <a:t>學習歷</a:t>
            </a:r>
            <a:r>
              <a:rPr lang="zh-TW" altLang="en-US" sz="6000" dirty="0">
                <a:latin typeface="標楷體" panose="03000509000000000000" pitchFamily="65" charset="-120"/>
                <a:ea typeface="標楷體" panose="03000509000000000000" pitchFamily="65" charset="-120"/>
              </a:rPr>
              <a:t>程</a:t>
            </a:r>
            <a:r>
              <a:rPr lang="zh-TW" altLang="en-US" sz="6000" dirty="0" smtClean="0">
                <a:latin typeface="標楷體" panose="03000509000000000000" pitchFamily="65" charset="-120"/>
                <a:ea typeface="標楷體" panose="03000509000000000000" pitchFamily="65" charset="-120"/>
              </a:rPr>
              <a:t>調整</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536" y="1571254"/>
            <a:ext cx="8229600" cy="4954090"/>
          </a:xfrm>
        </p:spPr>
        <p:txBody>
          <a:bodyPr>
            <a:normAutofit fontScale="92500" lnSpcReduction="10000"/>
          </a:bodyPr>
          <a:lstStyle/>
          <a:p>
            <a:r>
              <a:rPr lang="en-US" altLang="zh-TW" sz="4400" dirty="0">
                <a:latin typeface="標楷體" pitchFamily="65" charset="-120"/>
                <a:ea typeface="標楷體" pitchFamily="65" charset="-120"/>
              </a:rPr>
              <a:t>4</a:t>
            </a:r>
            <a:r>
              <a:rPr lang="en-US" altLang="zh-TW" sz="4400" dirty="0" smtClean="0">
                <a:latin typeface="標楷體" pitchFamily="65" charset="-120"/>
                <a:ea typeface="標楷體" pitchFamily="65" charset="-120"/>
              </a:rPr>
              <a:t>.</a:t>
            </a:r>
            <a:r>
              <a:rPr lang="zh-TW" altLang="zh-TW" sz="4400" dirty="0" smtClean="0">
                <a:latin typeface="標楷體" pitchFamily="65" charset="-120"/>
                <a:ea typeface="標楷體" pitchFamily="65" charset="-120"/>
              </a:rPr>
              <a:t>教學活動趣味化</a:t>
            </a:r>
            <a:endParaRPr lang="en-US" altLang="zh-TW" sz="4400" dirty="0" smtClean="0">
              <a:latin typeface="標楷體" pitchFamily="65" charset="-120"/>
              <a:ea typeface="標楷體" pitchFamily="65" charset="-120"/>
            </a:endParaRPr>
          </a:p>
          <a:p>
            <a:r>
              <a:rPr lang="zh-TW" altLang="zh-TW" dirty="0">
                <a:latin typeface="標楷體" pitchFamily="65" charset="-120"/>
                <a:ea typeface="標楷體" pitchFamily="65" charset="-120"/>
              </a:rPr>
              <a:t>運用用趣味化、遊戲化的方式來進行教學，</a:t>
            </a:r>
            <a:r>
              <a:rPr lang="zh-TW" altLang="zh-TW" dirty="0">
                <a:solidFill>
                  <a:srgbClr val="FF0000"/>
                </a:solidFill>
                <a:latin typeface="標楷體" pitchFamily="65" charset="-120"/>
                <a:ea typeface="標楷體" pitchFamily="65" charset="-120"/>
              </a:rPr>
              <a:t>設計多感官經驗且生動有趣的教學活動，</a:t>
            </a:r>
            <a:r>
              <a:rPr lang="zh-TW" altLang="zh-TW" dirty="0">
                <a:latin typeface="標楷體" pitchFamily="65" charset="-120"/>
                <a:ea typeface="標楷體" pitchFamily="65" charset="-120"/>
              </a:rPr>
              <a:t>讓學生實際動手操作教具學會解決數學問題。將抽象的數學概念具體化的，提高學生的學習興趣；設計遊戲式且互動性多的教學活動，透過對決、討論獲得策略，改變數學思考的路徑與增進數學概念的形成</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如【</a:t>
            </a:r>
            <a:r>
              <a:rPr lang="en-US" altLang="zh-TW" dirty="0" smtClean="0">
                <a:latin typeface="標楷體" pitchFamily="65" charset="-120"/>
                <a:ea typeface="標楷體" pitchFamily="65" charset="-120"/>
              </a:rPr>
              <a:t>N-</a:t>
            </a:r>
            <a:r>
              <a:rPr lang="en-US" altLang="zh-TW" dirty="0"/>
              <a:t>I</a:t>
            </a:r>
            <a:r>
              <a:rPr lang="en-US" altLang="zh-TW" dirty="0" smtClean="0">
                <a:latin typeface="標楷體" pitchFamily="65" charset="-120"/>
                <a:ea typeface="標楷體" pitchFamily="65" charset="-120"/>
              </a:rPr>
              <a:t>-3</a:t>
            </a:r>
            <a:r>
              <a:rPr lang="zh-TW" altLang="zh-TW" b="1" dirty="0">
                <a:latin typeface="標楷體" pitchFamily="65" charset="-120"/>
                <a:ea typeface="標楷體" pitchFamily="65" charset="-120"/>
              </a:rPr>
              <a:t>基本加減法</a:t>
            </a:r>
            <a:r>
              <a:rPr lang="zh-TW" altLang="zh-TW" dirty="0">
                <a:latin typeface="標楷體" pitchFamily="65" charset="-120"/>
                <a:ea typeface="標楷體" pitchFamily="65" charset="-120"/>
              </a:rPr>
              <a:t>：以操作活動為主。以熟練為目標。指</a:t>
            </a:r>
            <a:r>
              <a:rPr lang="en-US" altLang="zh-TW" dirty="0">
                <a:latin typeface="標楷體" pitchFamily="65" charset="-120"/>
                <a:ea typeface="標楷體" pitchFamily="65" charset="-120"/>
              </a:rPr>
              <a:t>1</a:t>
            </a:r>
            <a:r>
              <a:rPr lang="zh-TW" altLang="zh-TW" dirty="0">
                <a:latin typeface="標楷體" pitchFamily="65" charset="-120"/>
                <a:ea typeface="標楷體" pitchFamily="65" charset="-120"/>
              </a:rPr>
              <a:t>到</a:t>
            </a:r>
            <a:r>
              <a:rPr lang="en-US" altLang="zh-TW" dirty="0">
                <a:latin typeface="標楷體" pitchFamily="65" charset="-120"/>
                <a:ea typeface="標楷體" pitchFamily="65" charset="-120"/>
              </a:rPr>
              <a:t>10</a:t>
            </a:r>
            <a:r>
              <a:rPr lang="zh-TW" altLang="zh-TW" dirty="0">
                <a:latin typeface="標楷體" pitchFamily="65" charset="-120"/>
                <a:ea typeface="標楷體" pitchFamily="65" charset="-120"/>
              </a:rPr>
              <a:t>之數與</a:t>
            </a:r>
            <a:r>
              <a:rPr lang="en-US" altLang="zh-TW" dirty="0">
                <a:latin typeface="標楷體" pitchFamily="65" charset="-120"/>
                <a:ea typeface="標楷體" pitchFamily="65" charset="-120"/>
              </a:rPr>
              <a:t>1</a:t>
            </a:r>
            <a:r>
              <a:rPr lang="zh-TW" altLang="zh-TW" dirty="0">
                <a:latin typeface="標楷體" pitchFamily="65" charset="-120"/>
                <a:ea typeface="標楷體" pitchFamily="65" charset="-120"/>
              </a:rPr>
              <a:t>到</a:t>
            </a:r>
            <a:r>
              <a:rPr lang="en-US" altLang="zh-TW" dirty="0">
                <a:latin typeface="標楷體" pitchFamily="65" charset="-120"/>
                <a:ea typeface="標楷體" pitchFamily="65" charset="-120"/>
              </a:rPr>
              <a:t>10</a:t>
            </a:r>
            <a:r>
              <a:rPr lang="zh-TW" altLang="zh-TW" dirty="0">
                <a:latin typeface="標楷體" pitchFamily="65" charset="-120"/>
                <a:ea typeface="標楷體" pitchFamily="65" charset="-120"/>
              </a:rPr>
              <a:t>之數的加法，及反向的減法計算。</a:t>
            </a:r>
            <a:r>
              <a:rPr lang="zh-TW" altLang="zh-TW" dirty="0" smtClean="0">
                <a:latin typeface="標楷體" pitchFamily="65" charset="-120"/>
                <a:ea typeface="標楷體" pitchFamily="65" charset="-120"/>
              </a:rPr>
              <a:t>】</a:t>
            </a:r>
            <a:r>
              <a:rPr lang="zh-TW" altLang="zh-TW" dirty="0">
                <a:latin typeface="標楷體" pitchFamily="65" charset="-120"/>
                <a:ea typeface="標楷體" pitchFamily="65" charset="-120"/>
              </a:rPr>
              <a:t>，可</a:t>
            </a:r>
            <a:r>
              <a:rPr lang="zh-TW" altLang="zh-TW" dirty="0" smtClean="0">
                <a:latin typeface="標楷體" pitchFamily="65" charset="-120"/>
                <a:ea typeface="標楷體" pitchFamily="65" charset="-120"/>
              </a:rPr>
              <a:t>透過</a:t>
            </a:r>
            <a:r>
              <a:rPr lang="zh-TW" altLang="en-US" dirty="0" smtClean="0">
                <a:latin typeface="標楷體" pitchFamily="65" charset="-120"/>
                <a:ea typeface="標楷體" pitchFamily="65" charset="-120"/>
              </a:rPr>
              <a:t>撲克牌</a:t>
            </a:r>
            <a:r>
              <a:rPr lang="zh-TW" altLang="zh-TW" dirty="0" smtClean="0">
                <a:latin typeface="標楷體" pitchFamily="65" charset="-120"/>
                <a:ea typeface="標楷體" pitchFamily="65" charset="-120"/>
              </a:rPr>
              <a:t>讓學生</a:t>
            </a:r>
            <a:r>
              <a:rPr lang="zh-TW" altLang="en-US" dirty="0" smtClean="0">
                <a:latin typeface="標楷體" pitchFamily="65" charset="-120"/>
                <a:ea typeface="標楷體" pitchFamily="65" charset="-120"/>
              </a:rPr>
              <a:t>操作</a:t>
            </a:r>
            <a:r>
              <a:rPr lang="zh-TW" altLang="en-US" dirty="0" smtClean="0">
                <a:latin typeface="新細明體"/>
                <a:ea typeface="新細明體"/>
              </a:rPr>
              <a:t>「</a:t>
            </a:r>
            <a:r>
              <a:rPr lang="zh-TW" altLang="en-US" dirty="0">
                <a:latin typeface="標楷體" pitchFamily="65" charset="-120"/>
                <a:ea typeface="標楷體" pitchFamily="65" charset="-120"/>
              </a:rPr>
              <a:t>合</a:t>
            </a:r>
            <a:r>
              <a:rPr lang="en-US" altLang="zh-TW" dirty="0" smtClean="0">
                <a:latin typeface="標楷體" pitchFamily="65" charset="-120"/>
                <a:ea typeface="標楷體" pitchFamily="65" charset="-120"/>
              </a:rPr>
              <a:t>10</a:t>
            </a:r>
            <a:r>
              <a:rPr lang="zh-TW" altLang="en-US" dirty="0" smtClean="0">
                <a:latin typeface="新細明體"/>
                <a:ea typeface="新細明體"/>
              </a:rPr>
              <a:t>」</a:t>
            </a:r>
            <a:r>
              <a:rPr lang="zh-TW" altLang="en-US" dirty="0">
                <a:latin typeface="標楷體" pitchFamily="65" charset="-120"/>
                <a:ea typeface="標楷體" pitchFamily="65" charset="-120"/>
              </a:rPr>
              <a:t>遊戲或</a:t>
            </a:r>
            <a:r>
              <a:rPr lang="zh-TW" altLang="en-US" dirty="0" smtClean="0">
                <a:latin typeface="新細明體"/>
                <a:ea typeface="新細明體"/>
              </a:rPr>
              <a:t>「</a:t>
            </a:r>
            <a:r>
              <a:rPr lang="zh-TW" altLang="en-US" dirty="0">
                <a:latin typeface="標楷體" pitchFamily="65" charset="-120"/>
                <a:ea typeface="標楷體" pitchFamily="65" charset="-120"/>
              </a:rPr>
              <a:t>數字比</a:t>
            </a:r>
            <a:r>
              <a:rPr lang="zh-TW" altLang="en-US" dirty="0" smtClean="0">
                <a:latin typeface="標楷體" pitchFamily="65" charset="-120"/>
                <a:ea typeface="標楷體" pitchFamily="65" charset="-120"/>
              </a:rPr>
              <a:t>大小</a:t>
            </a:r>
            <a:r>
              <a:rPr lang="zh-TW" altLang="en-US" dirty="0" smtClean="0">
                <a:latin typeface="新細明體"/>
                <a:ea typeface="新細明體"/>
              </a:rPr>
              <a:t>」</a:t>
            </a:r>
            <a:r>
              <a:rPr lang="zh-TW" altLang="en-US" dirty="0">
                <a:latin typeface="標楷體" pitchFamily="65" charset="-120"/>
                <a:ea typeface="標楷體" pitchFamily="65" charset="-120"/>
              </a:rPr>
              <a:t>遊戲</a:t>
            </a:r>
            <a:r>
              <a:rPr lang="zh-TW" altLang="zh-TW" dirty="0" smtClean="0">
                <a:latin typeface="標楷體" pitchFamily="65" charset="-120"/>
                <a:ea typeface="標楷體" pitchFamily="65" charset="-120"/>
              </a:rPr>
              <a:t>，</a:t>
            </a:r>
            <a:r>
              <a:rPr lang="zh-TW" altLang="zh-TW" dirty="0">
                <a:latin typeface="標楷體" pitchFamily="65" charset="-120"/>
                <a:ea typeface="標楷體" pitchFamily="65" charset="-120"/>
              </a:rPr>
              <a:t>提升學習動機，或分組進行比賽增加趣味性。</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261773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31999" y="221366"/>
            <a:ext cx="6974513" cy="682874"/>
          </a:xfrm>
        </p:spPr>
        <p:txBody>
          <a:bodyPr/>
          <a:lstStyle/>
          <a:p>
            <a:r>
              <a:rPr lang="zh-TW" altLang="en-US" dirty="0"/>
              <a:t>特殊教育課程的變革</a:t>
            </a:r>
          </a:p>
        </p:txBody>
      </p:sp>
      <p:pic>
        <p:nvPicPr>
          <p:cNvPr id="8" name="图片 6">
            <a:extLst>
              <a:ext uri="{FF2B5EF4-FFF2-40B4-BE49-F238E27FC236}">
                <a16:creationId xmlns:a16="http://schemas.microsoft.com/office/drawing/2014/main" id="{456084D0-4A7D-4CDC-B022-CFAEB6807E3E}"/>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1030314" y="2133600"/>
            <a:ext cx="1768218" cy="1095224"/>
          </a:xfrm>
          <a:prstGeom prst="rect">
            <a:avLst/>
          </a:prstGeom>
        </p:spPr>
      </p:pic>
      <p:sp>
        <p:nvSpPr>
          <p:cNvPr id="11" name="文本框 9">
            <a:extLst>
              <a:ext uri="{FF2B5EF4-FFF2-40B4-BE49-F238E27FC236}">
                <a16:creationId xmlns:a16="http://schemas.microsoft.com/office/drawing/2014/main" id="{C2845C58-EBA1-4B3D-8A0E-DEC937948F37}"/>
              </a:ext>
            </a:extLst>
          </p:cNvPr>
          <p:cNvSpPr txBox="1"/>
          <p:nvPr/>
        </p:nvSpPr>
        <p:spPr>
          <a:xfrm>
            <a:off x="690879" y="3629347"/>
            <a:ext cx="2265681" cy="1384995"/>
          </a:xfrm>
          <a:prstGeom prst="rect">
            <a:avLst/>
          </a:prstGeom>
          <a:noFill/>
        </p:spPr>
        <p:txBody>
          <a:bodyPr wrap="square" rtlCol="0">
            <a:spAutoFit/>
          </a:bodyPr>
          <a:lstStyle/>
          <a:p>
            <a:pPr lvl="0" defTabSz="914400">
              <a:defRPr/>
            </a:pPr>
            <a:r>
              <a:rPr lang="zh-TW" altLang="en-US" sz="2800" dirty="0">
                <a:solidFill>
                  <a:srgbClr val="FF0000"/>
                </a:solidFill>
                <a:latin typeface="標楷體" pitchFamily="65" charset="-120"/>
                <a:ea typeface="標楷體" pitchFamily="65" charset="-120"/>
              </a:rPr>
              <a:t>獨立</a:t>
            </a:r>
            <a:r>
              <a:rPr lang="zh-TW" altLang="en-US" sz="2800" dirty="0">
                <a:latin typeface="標楷體" pitchFamily="65" charset="-120"/>
                <a:ea typeface="標楷體" pitchFamily="65" charset="-120"/>
              </a:rPr>
              <a:t>的身心障礙教育課程（綱要）</a:t>
            </a:r>
          </a:p>
        </p:txBody>
      </p:sp>
      <p:pic>
        <p:nvPicPr>
          <p:cNvPr id="12" name="图片 10">
            <a:extLst>
              <a:ext uri="{FF2B5EF4-FFF2-40B4-BE49-F238E27FC236}">
                <a16:creationId xmlns:a16="http://schemas.microsoft.com/office/drawing/2014/main" id="{CBD75431-4CE1-43D8-ACAF-51F9F60794E8}"/>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3825634" y="2184400"/>
            <a:ext cx="1768218" cy="1095224"/>
          </a:xfrm>
          <a:prstGeom prst="rect">
            <a:avLst/>
          </a:prstGeom>
        </p:spPr>
      </p:pic>
      <p:sp>
        <p:nvSpPr>
          <p:cNvPr id="15" name="文本框 13">
            <a:extLst>
              <a:ext uri="{FF2B5EF4-FFF2-40B4-BE49-F238E27FC236}">
                <a16:creationId xmlns:a16="http://schemas.microsoft.com/office/drawing/2014/main" id="{E132A969-2298-4EDB-B1B0-CEF1884310DD}"/>
              </a:ext>
            </a:extLst>
          </p:cNvPr>
          <p:cNvSpPr txBox="1"/>
          <p:nvPr/>
        </p:nvSpPr>
        <p:spPr>
          <a:xfrm>
            <a:off x="3465933" y="3629347"/>
            <a:ext cx="2518308" cy="1815882"/>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參考</a:t>
            </a:r>
            <a:r>
              <a:rPr lang="zh-TW" altLang="en-US" sz="2800" dirty="0">
                <a:latin typeface="標楷體" pitchFamily="65" charset="-120"/>
                <a:ea typeface="標楷體" pitchFamily="65" charset="-120"/>
              </a:rPr>
              <a:t>普通教育課程綱要訂定特殊教育課程大綱</a:t>
            </a:r>
            <a:endParaRPr lang="en-US" altLang="zh-TW" sz="2800" dirty="0">
              <a:latin typeface="標楷體" pitchFamily="65" charset="-120"/>
              <a:ea typeface="標楷體" pitchFamily="65" charset="-120"/>
            </a:endParaRPr>
          </a:p>
        </p:txBody>
      </p:sp>
      <p:pic>
        <p:nvPicPr>
          <p:cNvPr id="16" name="图片 14">
            <a:extLst>
              <a:ext uri="{FF2B5EF4-FFF2-40B4-BE49-F238E27FC236}">
                <a16:creationId xmlns:a16="http://schemas.microsoft.com/office/drawing/2014/main" id="{BD0BD30D-768D-40FF-AA38-50DF9A71B190}"/>
              </a:ext>
            </a:extLst>
          </p:cNvPr>
          <p:cNvPicPr>
            <a:picLocks noChangeAspect="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r="76801" b="86224"/>
          <a:stretch/>
        </p:blipFill>
        <p:spPr>
          <a:xfrm>
            <a:off x="6582989" y="2201810"/>
            <a:ext cx="1768218" cy="1095224"/>
          </a:xfrm>
          <a:prstGeom prst="rect">
            <a:avLst/>
          </a:prstGeom>
        </p:spPr>
      </p:pic>
      <p:sp>
        <p:nvSpPr>
          <p:cNvPr id="19" name="文本框 17">
            <a:extLst>
              <a:ext uri="{FF2B5EF4-FFF2-40B4-BE49-F238E27FC236}">
                <a16:creationId xmlns:a16="http://schemas.microsoft.com/office/drawing/2014/main" id="{373D740A-83F2-4222-914A-B2E807631451}"/>
              </a:ext>
            </a:extLst>
          </p:cNvPr>
          <p:cNvSpPr txBox="1"/>
          <p:nvPr/>
        </p:nvSpPr>
        <p:spPr>
          <a:xfrm>
            <a:off x="6250704" y="3297034"/>
            <a:ext cx="2755808" cy="3108543"/>
          </a:xfrm>
          <a:prstGeom prst="rect">
            <a:avLst/>
          </a:prstGeom>
          <a:noFill/>
        </p:spPr>
        <p:txBody>
          <a:bodyPr wrap="square" rtlCol="0">
            <a:spAutoFit/>
          </a:bodyPr>
          <a:lstStyle/>
          <a:p>
            <a:r>
              <a:rPr lang="zh-TW" altLang="en-US" sz="2800" dirty="0">
                <a:solidFill>
                  <a:srgbClr val="FF0000"/>
                </a:solidFill>
                <a:latin typeface="標楷體" pitchFamily="65" charset="-120"/>
                <a:ea typeface="標楷體" pitchFamily="65" charset="-120"/>
              </a:rPr>
              <a:t>納入</a:t>
            </a:r>
            <a:r>
              <a:rPr lang="zh-TW" altLang="en-US" sz="2800" dirty="0">
                <a:latin typeface="標楷體" pitchFamily="65" charset="-120"/>
                <a:ea typeface="標楷體" pitchFamily="65" charset="-120"/>
              </a:rPr>
              <a:t>十二年國民教育基本教育課程綱要，並增定課程實施規範、服務群課程綱要、特殊需求領域課程綱要</a:t>
            </a:r>
          </a:p>
        </p:txBody>
      </p:sp>
      <p:sp>
        <p:nvSpPr>
          <p:cNvPr id="20" name="矩形 19"/>
          <p:cNvSpPr/>
          <p:nvPr/>
        </p:nvSpPr>
        <p:spPr>
          <a:xfrm>
            <a:off x="30988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文字方塊 22"/>
          <p:cNvSpPr txBox="1"/>
          <p:nvPr/>
        </p:nvSpPr>
        <p:spPr>
          <a:xfrm>
            <a:off x="2560320" y="1869440"/>
            <a:ext cx="1584960" cy="369332"/>
          </a:xfrm>
          <a:prstGeom prst="rect">
            <a:avLst/>
          </a:prstGeom>
          <a:noFill/>
        </p:spPr>
        <p:txBody>
          <a:bodyPr wrap="square" rtlCol="0">
            <a:spAutoFit/>
          </a:bodyPr>
          <a:lstStyle/>
          <a:p>
            <a:r>
              <a:rPr lang="zh-TW" altLang="en-US" dirty="0"/>
              <a:t>民國</a:t>
            </a:r>
            <a:r>
              <a:rPr lang="en-US" altLang="zh-TW" dirty="0"/>
              <a:t>100</a:t>
            </a:r>
            <a:r>
              <a:rPr lang="zh-TW" altLang="en-US" dirty="0"/>
              <a:t>年</a:t>
            </a:r>
          </a:p>
        </p:txBody>
      </p:sp>
      <p:sp>
        <p:nvSpPr>
          <p:cNvPr id="24" name="矩形 23"/>
          <p:cNvSpPr/>
          <p:nvPr/>
        </p:nvSpPr>
        <p:spPr>
          <a:xfrm>
            <a:off x="5994400" y="2235200"/>
            <a:ext cx="45719" cy="4104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5" name="文字方塊 24"/>
          <p:cNvSpPr txBox="1"/>
          <p:nvPr/>
        </p:nvSpPr>
        <p:spPr>
          <a:xfrm>
            <a:off x="5415280" y="1869440"/>
            <a:ext cx="1584960" cy="369332"/>
          </a:xfrm>
          <a:prstGeom prst="rect">
            <a:avLst/>
          </a:prstGeom>
          <a:noFill/>
        </p:spPr>
        <p:txBody>
          <a:bodyPr wrap="square" rtlCol="0">
            <a:spAutoFit/>
          </a:bodyPr>
          <a:lstStyle/>
          <a:p>
            <a:r>
              <a:rPr lang="zh-TW" altLang="en-US" dirty="0"/>
              <a:t>民國</a:t>
            </a:r>
            <a:r>
              <a:rPr lang="en-US" altLang="zh-TW" dirty="0"/>
              <a:t>108</a:t>
            </a:r>
            <a:r>
              <a:rPr lang="zh-TW" altLang="en-US" dirty="0"/>
              <a:t>年</a:t>
            </a:r>
          </a:p>
        </p:txBody>
      </p:sp>
      <p:sp>
        <p:nvSpPr>
          <p:cNvPr id="27" name="矩形 26"/>
          <p:cNvSpPr/>
          <p:nvPr/>
        </p:nvSpPr>
        <p:spPr>
          <a:xfrm>
            <a:off x="1432560" y="247904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8" name="矩形 27"/>
          <p:cNvSpPr/>
          <p:nvPr/>
        </p:nvSpPr>
        <p:spPr>
          <a:xfrm>
            <a:off x="42062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9" name="矩形 28"/>
          <p:cNvSpPr/>
          <p:nvPr/>
        </p:nvSpPr>
        <p:spPr>
          <a:xfrm>
            <a:off x="6949440" y="2550160"/>
            <a:ext cx="650240" cy="284480"/>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4F543979-D069-4E75-98E0-96FE1B115F7F}"/>
              </a:ext>
            </a:extLst>
          </p:cNvPr>
          <p:cNvSpPr/>
          <p:nvPr/>
        </p:nvSpPr>
        <p:spPr>
          <a:xfrm>
            <a:off x="-2796" y="1108638"/>
            <a:ext cx="9180512" cy="523220"/>
          </a:xfrm>
          <a:prstGeom prst="rect">
            <a:avLst/>
          </a:prstGeom>
          <a:solidFill>
            <a:schemeClr val="tx1"/>
          </a:solidFill>
        </p:spPr>
        <p:txBody>
          <a:bodyPr wrap="square">
            <a:spAutoFit/>
          </a:bodyPr>
          <a:lstStyle/>
          <a:p>
            <a:pPr algn="ctr"/>
            <a:r>
              <a:rPr lang="zh-TW" altLang="en-US" sz="2800" dirty="0">
                <a:solidFill>
                  <a:schemeClr val="bg1"/>
                </a:solidFill>
                <a:latin typeface="Arial"/>
                <a:ea typeface="Arial"/>
                <a:cs typeface="Arial"/>
                <a:sym typeface="Arial"/>
              </a:rPr>
              <a:t>順應時代</a:t>
            </a:r>
          </a:p>
        </p:txBody>
      </p:sp>
    </p:spTree>
    <p:extLst>
      <p:ext uri="{BB962C8B-B14F-4D97-AF65-F5344CB8AC3E}">
        <p14:creationId xmlns:p14="http://schemas.microsoft.com/office/powerpoint/2010/main" val="23708665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normAutofit/>
          </a:bodyPr>
          <a:lstStyle/>
          <a:p>
            <a:r>
              <a:rPr lang="zh-TW" altLang="en-US" sz="6000" dirty="0" smtClean="0">
                <a:latin typeface="標楷體" panose="03000509000000000000" pitchFamily="65" charset="-120"/>
                <a:ea typeface="標楷體" panose="03000509000000000000" pitchFamily="65" charset="-120"/>
              </a:rPr>
              <a:t>學習歷</a:t>
            </a:r>
            <a:r>
              <a:rPr lang="zh-TW" altLang="en-US" sz="6000" dirty="0">
                <a:latin typeface="標楷體" panose="03000509000000000000" pitchFamily="65" charset="-120"/>
                <a:ea typeface="標楷體" panose="03000509000000000000" pitchFamily="65" charset="-120"/>
              </a:rPr>
              <a:t>程</a:t>
            </a:r>
            <a:r>
              <a:rPr lang="zh-TW" altLang="en-US" sz="6000" dirty="0" smtClean="0">
                <a:latin typeface="標楷體" panose="03000509000000000000" pitchFamily="65" charset="-120"/>
                <a:ea typeface="標楷體" panose="03000509000000000000" pitchFamily="65" charset="-120"/>
              </a:rPr>
              <a:t>調整</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700808"/>
            <a:ext cx="8229600" cy="4813995"/>
          </a:xfrm>
        </p:spPr>
        <p:txBody>
          <a:bodyPr>
            <a:normAutofit/>
          </a:bodyPr>
          <a:lstStyle/>
          <a:p>
            <a:r>
              <a:rPr lang="en-US" altLang="zh-TW" sz="4400" dirty="0" smtClean="0">
                <a:latin typeface="標楷體" pitchFamily="65" charset="-120"/>
                <a:ea typeface="標楷體" pitchFamily="65" charset="-120"/>
              </a:rPr>
              <a:t>5.</a:t>
            </a:r>
            <a:r>
              <a:rPr lang="zh-TW" altLang="zh-TW" sz="4400" dirty="0" smtClean="0">
                <a:latin typeface="標楷體" pitchFamily="65" charset="-120"/>
                <a:ea typeface="標楷體" pitchFamily="65" charset="-120"/>
              </a:rPr>
              <a:t>教學時間分段化</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考量學習功能缺損輕微缺損學生可能伴有注意力缺陷，較難持續在單一活動上，</a:t>
            </a:r>
            <a:r>
              <a:rPr lang="zh-TW" altLang="zh-TW" sz="3200" dirty="0">
                <a:solidFill>
                  <a:srgbClr val="FF0000"/>
                </a:solidFill>
                <a:latin typeface="標楷體" pitchFamily="65" charset="-120"/>
                <a:ea typeface="標楷體" pitchFamily="65" charset="-120"/>
              </a:rPr>
              <a:t>可將教學時間分為數個較短的時段，將教學內容分成數個部份，一次呈現一個新概念</a:t>
            </a:r>
            <a:r>
              <a:rPr lang="zh-TW" altLang="zh-TW" sz="3200" dirty="0">
                <a:latin typeface="標楷體" pitchFamily="65" charset="-120"/>
                <a:ea typeface="標楷體" pitchFamily="65" charset="-120"/>
              </a:rPr>
              <a:t>。</a:t>
            </a:r>
            <a:r>
              <a:rPr lang="zh-TW" altLang="zh-TW" dirty="0">
                <a:latin typeface="標楷體" pitchFamily="65" charset="-120"/>
                <a:ea typeface="標楷體" pitchFamily="65" charset="-120"/>
              </a:rPr>
              <a:t>教師可根據學生注意力專注的時間設計每個活動的時間，並穿插交錯的安排動靜態活動，增加課程的豐富多變性，以利專注力的持續性。</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9960216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229600" cy="1143000"/>
          </a:xfrm>
        </p:spPr>
        <p:txBody>
          <a:bodyPr>
            <a:normAutofit/>
          </a:bodyPr>
          <a:lstStyle/>
          <a:p>
            <a:r>
              <a:rPr lang="zh-TW" altLang="en-US" sz="6000" dirty="0" smtClean="0">
                <a:latin typeface="標楷體" panose="03000509000000000000" pitchFamily="65" charset="-120"/>
                <a:ea typeface="標楷體" panose="03000509000000000000" pitchFamily="65" charset="-120"/>
              </a:rPr>
              <a:t>學習歷</a:t>
            </a:r>
            <a:r>
              <a:rPr lang="zh-TW" altLang="en-US" sz="6000" dirty="0">
                <a:latin typeface="標楷體" panose="03000509000000000000" pitchFamily="65" charset="-120"/>
                <a:ea typeface="標楷體" panose="03000509000000000000" pitchFamily="65" charset="-120"/>
              </a:rPr>
              <a:t>程</a:t>
            </a:r>
            <a:r>
              <a:rPr lang="zh-TW" altLang="en-US" sz="6000" dirty="0" smtClean="0">
                <a:latin typeface="標楷體" panose="03000509000000000000" pitchFamily="65" charset="-120"/>
                <a:ea typeface="標楷體" panose="03000509000000000000" pitchFamily="65" charset="-120"/>
              </a:rPr>
              <a:t>調整</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628800"/>
            <a:ext cx="8229600" cy="4968552"/>
          </a:xfrm>
        </p:spPr>
        <p:txBody>
          <a:bodyPr>
            <a:normAutofit fontScale="92500" lnSpcReduction="20000"/>
          </a:bodyPr>
          <a:lstStyle/>
          <a:p>
            <a:r>
              <a:rPr lang="en-US" altLang="zh-TW" sz="4400" dirty="0">
                <a:latin typeface="標楷體" pitchFamily="65" charset="-120"/>
                <a:ea typeface="標楷體" pitchFamily="65" charset="-120"/>
              </a:rPr>
              <a:t>6</a:t>
            </a:r>
            <a:r>
              <a:rPr lang="en-US" altLang="zh-TW" sz="4400" dirty="0" smtClean="0">
                <a:latin typeface="標楷體" pitchFamily="65" charset="-120"/>
                <a:ea typeface="標楷體" pitchFamily="65" charset="-120"/>
              </a:rPr>
              <a:t>.</a:t>
            </a:r>
            <a:r>
              <a:rPr lang="zh-TW" altLang="zh-TW" sz="4400" dirty="0" smtClean="0">
                <a:latin typeface="標楷體" pitchFamily="65" charset="-120"/>
                <a:ea typeface="標楷體" pitchFamily="65" charset="-120"/>
              </a:rPr>
              <a:t>教學過程細步化</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於教學過程中採用工作分析法將學習步驟細分，分步驟進行教學，由易而難的漸進式學習。同時可將題目簡化並給予提示，以增加學生的成功經驗，讓學生在享有學習成就感的情形下，持續學習動機，增進自信心</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zh-TW" sz="2800" dirty="0" smtClean="0">
                <a:latin typeface="標楷體" pitchFamily="65" charset="-120"/>
                <a:ea typeface="標楷體" pitchFamily="65" charset="-120"/>
              </a:rPr>
              <a:t>如</a:t>
            </a:r>
            <a:r>
              <a:rPr lang="en-US" altLang="zh-TW" sz="2800" dirty="0">
                <a:latin typeface="標楷體" pitchFamily="65" charset="-120"/>
                <a:ea typeface="標楷體" pitchFamily="65" charset="-120"/>
              </a:rPr>
              <a:t>:</a:t>
            </a:r>
            <a:r>
              <a:rPr lang="zh-TW" altLang="zh-TW" sz="2800" u="sng" dirty="0">
                <a:latin typeface="標楷體" pitchFamily="65" charset="-120"/>
                <a:ea typeface="標楷體" pitchFamily="65" charset="-120"/>
              </a:rPr>
              <a:t>吳</a:t>
            </a:r>
            <a:r>
              <a:rPr lang="zh-TW" altLang="zh-TW" sz="2800" dirty="0">
                <a:latin typeface="標楷體" pitchFamily="65" charset="-120"/>
                <a:ea typeface="標楷體" pitchFamily="65" charset="-120"/>
              </a:rPr>
              <a:t>生為數學領域學習功能輕微缺損的五年級學生，不易理解複雜問題，訊息太多無法理解易混淆，因此在學習內容【</a:t>
            </a:r>
            <a:r>
              <a:rPr lang="en-US" altLang="zh-TW" sz="2800" dirty="0">
                <a:latin typeface="標楷體" pitchFamily="65" charset="-120"/>
                <a:ea typeface="標楷體" pitchFamily="65" charset="-120"/>
              </a:rPr>
              <a:t>調</a:t>
            </a:r>
            <a:r>
              <a:rPr lang="en-US" altLang="zh-TW" sz="2800" dirty="0" smtClean="0">
                <a:latin typeface="標楷體" pitchFamily="65" charset="-120"/>
                <a:ea typeface="標楷體" pitchFamily="65" charset="-120"/>
              </a:rPr>
              <a:t>N-</a:t>
            </a:r>
            <a:r>
              <a:rPr lang="en-US" altLang="zh-TW" dirty="0"/>
              <a:t>III</a:t>
            </a:r>
            <a:r>
              <a:rPr lang="en-US" altLang="zh-TW" sz="2800" dirty="0" smtClean="0">
                <a:latin typeface="標楷體" pitchFamily="65" charset="-120"/>
                <a:ea typeface="標楷體" pitchFamily="65" charset="-120"/>
              </a:rPr>
              <a:t>-3-1</a:t>
            </a:r>
            <a:r>
              <a:rPr lang="zh-TW" altLang="zh-TW" sz="2800" dirty="0">
                <a:latin typeface="標楷體" pitchFamily="65" charset="-120"/>
                <a:ea typeface="標楷體" pitchFamily="65" charset="-120"/>
              </a:rPr>
              <a:t>因數、公因數、最大公因數的意義。】中，宜將教學內容細步化，先教導認識因數，由最小數字</a:t>
            </a:r>
            <a:r>
              <a:rPr lang="en-US" altLang="zh-TW" sz="2800" dirty="0">
                <a:latin typeface="標楷體" pitchFamily="65" charset="-120"/>
                <a:ea typeface="標楷體" pitchFamily="65" charset="-120"/>
              </a:rPr>
              <a:t>2</a:t>
            </a:r>
            <a:r>
              <a:rPr lang="zh-TW" altLang="zh-TW" sz="2800" dirty="0">
                <a:latin typeface="標楷體" pitchFamily="65" charset="-120"/>
                <a:ea typeface="標楷體" pitchFamily="65" charset="-120"/>
              </a:rPr>
              <a:t>開始找因數，逐一教導至</a:t>
            </a:r>
            <a:r>
              <a:rPr lang="en-US" altLang="zh-TW" sz="2800" dirty="0">
                <a:latin typeface="標楷體" pitchFamily="65" charset="-120"/>
                <a:ea typeface="標楷體" pitchFamily="65" charset="-120"/>
              </a:rPr>
              <a:t>20</a:t>
            </a:r>
            <a:r>
              <a:rPr lang="zh-TW" altLang="zh-TW" sz="2800" dirty="0">
                <a:latin typeface="標楷體" pitchFamily="65" charset="-120"/>
                <a:ea typeface="標楷體" pitchFamily="65" charset="-120"/>
              </a:rPr>
              <a:t>的因數，配合教具的操作及算式的列式，加深理解因數的意義。接著再教導公因數及最大公因數的意義。</a:t>
            </a:r>
          </a:p>
        </p:txBody>
      </p:sp>
      <p:sp>
        <p:nvSpPr>
          <p:cNvPr id="4" name="橢圓 3"/>
          <p:cNvSpPr/>
          <p:nvPr/>
        </p:nvSpPr>
        <p:spPr>
          <a:xfrm>
            <a:off x="2771800" y="4736554"/>
            <a:ext cx="360040" cy="4206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1860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980728"/>
            <a:ext cx="8229600" cy="1143000"/>
          </a:xfrm>
        </p:spPr>
        <p:txBody>
          <a:bodyPr>
            <a:normAutofit/>
          </a:bodyPr>
          <a:lstStyle/>
          <a:p>
            <a:r>
              <a:rPr lang="zh-TW" altLang="en-US" sz="6000" dirty="0" smtClean="0">
                <a:latin typeface="標楷體" panose="03000509000000000000" pitchFamily="65" charset="-120"/>
                <a:ea typeface="標楷體" panose="03000509000000000000" pitchFamily="65" charset="-120"/>
              </a:rPr>
              <a:t>學習歷</a:t>
            </a:r>
            <a:r>
              <a:rPr lang="zh-TW" altLang="en-US" sz="6000" dirty="0">
                <a:latin typeface="標楷體" panose="03000509000000000000" pitchFamily="65" charset="-120"/>
                <a:ea typeface="標楷體" panose="03000509000000000000" pitchFamily="65" charset="-120"/>
              </a:rPr>
              <a:t>程</a:t>
            </a:r>
            <a:r>
              <a:rPr lang="zh-TW" altLang="en-US" sz="6000" dirty="0" smtClean="0">
                <a:latin typeface="標楷體" panose="03000509000000000000" pitchFamily="65" charset="-120"/>
                <a:ea typeface="標楷體" panose="03000509000000000000" pitchFamily="65" charset="-120"/>
              </a:rPr>
              <a:t>調整</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95536" y="2132856"/>
            <a:ext cx="8229600" cy="4170785"/>
          </a:xfrm>
        </p:spPr>
        <p:txBody>
          <a:bodyPr>
            <a:normAutofit lnSpcReduction="10000"/>
          </a:bodyPr>
          <a:lstStyle/>
          <a:p>
            <a:r>
              <a:rPr lang="en-US" altLang="zh-TW" sz="4400" dirty="0">
                <a:latin typeface="標楷體" pitchFamily="65" charset="-120"/>
                <a:ea typeface="標楷體" pitchFamily="65" charset="-120"/>
              </a:rPr>
              <a:t>7</a:t>
            </a:r>
            <a:r>
              <a:rPr lang="en-US" altLang="zh-TW" sz="4400" dirty="0" smtClean="0">
                <a:latin typeface="標楷體" pitchFamily="65" charset="-120"/>
                <a:ea typeface="標楷體" pitchFamily="65" charset="-120"/>
              </a:rPr>
              <a:t>.</a:t>
            </a:r>
            <a:r>
              <a:rPr lang="zh-TW" altLang="zh-TW" sz="4400" dirty="0" smtClean="0">
                <a:latin typeface="標楷體" pitchFamily="65" charset="-120"/>
                <a:ea typeface="標楷體" pitchFamily="65" charset="-120"/>
              </a:rPr>
              <a:t>有效運用學習策略</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學習功能缺損輕微缺損學生容易在概念學習、理解題意的速度較緩慢，或是熟悉計算過程卻無法自行加以應用解題，若能搭配學習策略的運用，能使學習功能缺損輕微缺損學生更容易掌握學習內容</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如</a:t>
            </a:r>
            <a:r>
              <a:rPr lang="zh-TW" altLang="zh-TW" dirty="0">
                <a:latin typeface="標楷體" pitchFamily="65" charset="-120"/>
                <a:ea typeface="標楷體" pitchFamily="65" charset="-120"/>
              </a:rPr>
              <a:t>請學生閱讀題目時</a:t>
            </a:r>
            <a:r>
              <a:rPr lang="zh-TW" altLang="zh-TW" dirty="0">
                <a:solidFill>
                  <a:srgbClr val="FF0000"/>
                </a:solidFill>
                <a:latin typeface="標楷體" pitchFamily="65" charset="-120"/>
                <a:ea typeface="標楷體" pitchFamily="65" charset="-120"/>
              </a:rPr>
              <a:t>圈出關鍵字</a:t>
            </a:r>
            <a:r>
              <a:rPr lang="zh-TW" altLang="zh-TW" dirty="0">
                <a:latin typeface="標楷體" pitchFamily="65" charset="-120"/>
                <a:ea typeface="標楷體" pitchFamily="65" charset="-120"/>
              </a:rPr>
              <a:t>，加強題意理解以利數學應用問題之</a:t>
            </a:r>
            <a:r>
              <a:rPr lang="zh-TW" altLang="zh-TW" dirty="0" smtClean="0">
                <a:latin typeface="標楷體" pitchFamily="65" charset="-120"/>
                <a:ea typeface="標楷體" pitchFamily="65" charset="-120"/>
              </a:rPr>
              <a:t>解答</a:t>
            </a:r>
            <a:r>
              <a:rPr lang="zh-TW"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1413692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latin typeface="標楷體" panose="03000509000000000000" pitchFamily="65" charset="-120"/>
                <a:ea typeface="標楷體" panose="03000509000000000000" pitchFamily="65" charset="-120"/>
              </a:rPr>
              <a:t>學習歷</a:t>
            </a:r>
            <a:r>
              <a:rPr lang="zh-TW" altLang="en-US" sz="6000" dirty="0">
                <a:latin typeface="標楷體" panose="03000509000000000000" pitchFamily="65" charset="-120"/>
                <a:ea typeface="標楷體" panose="03000509000000000000" pitchFamily="65" charset="-120"/>
              </a:rPr>
              <a:t>程</a:t>
            </a:r>
            <a:r>
              <a:rPr lang="zh-TW" altLang="en-US" sz="6000" dirty="0" smtClean="0">
                <a:latin typeface="標楷體" panose="03000509000000000000" pitchFamily="65" charset="-120"/>
                <a:ea typeface="標楷體" panose="03000509000000000000" pitchFamily="65" charset="-120"/>
              </a:rPr>
              <a:t>調整</a:t>
            </a:r>
            <a:endParaRPr lang="zh-TW" altLang="en-US" sz="6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2060848"/>
            <a:ext cx="8229600" cy="3882753"/>
          </a:xfrm>
        </p:spPr>
        <p:txBody>
          <a:bodyPr>
            <a:normAutofit lnSpcReduction="10000"/>
          </a:bodyPr>
          <a:lstStyle/>
          <a:p>
            <a:r>
              <a:rPr lang="en-US" altLang="zh-TW" sz="4400" dirty="0">
                <a:latin typeface="標楷體" pitchFamily="65" charset="-120"/>
                <a:ea typeface="標楷體" pitchFamily="65" charset="-120"/>
              </a:rPr>
              <a:t>8</a:t>
            </a:r>
            <a:r>
              <a:rPr lang="en-US" altLang="zh-TW" sz="4400" dirty="0" smtClean="0">
                <a:latin typeface="標楷體" pitchFamily="65" charset="-120"/>
                <a:ea typeface="標楷體" pitchFamily="65" charset="-120"/>
              </a:rPr>
              <a:t>.</a:t>
            </a:r>
            <a:r>
              <a:rPr lang="zh-TW" altLang="zh-TW" sz="4400" dirty="0" smtClean="0">
                <a:latin typeface="標楷體" pitchFamily="65" charset="-120"/>
                <a:ea typeface="標楷體" pitchFamily="65" charset="-120"/>
              </a:rPr>
              <a:t>充分應用合作學習</a:t>
            </a:r>
          </a:p>
          <a:p>
            <a:r>
              <a:rPr lang="zh-TW" altLang="zh-TW" sz="3600" dirty="0">
                <a:latin typeface="標楷體" pitchFamily="65" charset="-120"/>
                <a:ea typeface="標楷體" pitchFamily="65" charset="-120"/>
              </a:rPr>
              <a:t>以小組合作的方式來解題與發表，或利用同儕小老師協助學習，並藉由小組與個人獎勵制度，使學生在</a:t>
            </a:r>
            <a:r>
              <a:rPr lang="zh-TW" altLang="zh-TW" sz="3600" dirty="0">
                <a:solidFill>
                  <a:srgbClr val="FF0000"/>
                </a:solidFill>
                <a:latin typeface="標楷體" pitchFamily="65" charset="-120"/>
                <a:ea typeface="標楷體" pitchFamily="65" charset="-120"/>
              </a:rPr>
              <a:t>合作學習情境下互相幫助</a:t>
            </a:r>
            <a:r>
              <a:rPr lang="zh-TW" altLang="zh-TW" sz="3600" dirty="0">
                <a:latin typeface="標楷體" pitchFamily="65" charset="-120"/>
                <a:ea typeface="標楷體" pitchFamily="65" charset="-120"/>
              </a:rPr>
              <a:t>，共同學習，以提升個人的學習成效並達成團體的共同目標。</a:t>
            </a:r>
            <a:endParaRPr lang="zh-TW" altLang="en-US" sz="3600" dirty="0">
              <a:latin typeface="標楷體" pitchFamily="65" charset="-120"/>
              <a:ea typeface="標楷體" pitchFamily="65" charset="-120"/>
            </a:endParaRPr>
          </a:p>
        </p:txBody>
      </p:sp>
    </p:spTree>
    <p:extLst>
      <p:ext uri="{BB962C8B-B14F-4D97-AF65-F5344CB8AC3E}">
        <p14:creationId xmlns:p14="http://schemas.microsoft.com/office/powerpoint/2010/main" val="39529716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39" name="矩形 38">
            <a:extLst>
              <a:ext uri="{FF2B5EF4-FFF2-40B4-BE49-F238E27FC236}">
                <a16:creationId xmlns:a16="http://schemas.microsoft.com/office/drawing/2014/main" id="{16A5BC08-0D91-4680-AC5E-92E127C07371}"/>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50" name="Rectangle 181">
            <a:extLst>
              <a:ext uri="{FF2B5EF4-FFF2-40B4-BE49-F238E27FC236}">
                <a16:creationId xmlns:a16="http://schemas.microsoft.com/office/drawing/2014/main" id="{10B02CDE-A3BF-47E9-8AF6-D0E75B18EC05}"/>
              </a:ext>
            </a:extLst>
          </p:cNvPr>
          <p:cNvSpPr/>
          <p:nvPr/>
        </p:nvSpPr>
        <p:spPr>
          <a:xfrm>
            <a:off x="313592" y="5320690"/>
            <a:ext cx="2617003" cy="1538883"/>
          </a:xfrm>
          <a:prstGeom prst="rect">
            <a:avLst/>
          </a:prstGeom>
        </p:spPr>
        <p:txBody>
          <a:bodyPr wrap="square" lIns="0" tIns="0" rIns="0" bIns="0">
            <a:spAutoFit/>
          </a:bodyPr>
          <a:lstStyle/>
          <a:p>
            <a:pPr marL="342900" indent="-342900">
              <a:buFont typeface="Arial" panose="020B0604020202020204" pitchFamily="34" charset="0"/>
              <a:buChar char="•"/>
            </a:pPr>
            <a:r>
              <a:rPr lang="zh-TW" altLang="en-US" sz="2000" b="1" dirty="0">
                <a:solidFill>
                  <a:schemeClr val="accent4"/>
                </a:solidFill>
                <a:latin typeface="+mj-ea"/>
                <a:ea typeface="+mj-ea"/>
              </a:rPr>
              <a:t>志工、教助員及特教生助理員等人力協助</a:t>
            </a:r>
            <a:endParaRPr lang="en-US" altLang="zh-TW" sz="2000" b="1" dirty="0">
              <a:solidFill>
                <a:schemeClr val="accent4"/>
              </a:solidFill>
              <a:latin typeface="+mj-ea"/>
              <a:ea typeface="+mj-ea"/>
            </a:endParaRPr>
          </a:p>
          <a:p>
            <a:pPr marL="342900" indent="-342900">
              <a:buFont typeface="Arial" panose="020B0604020202020204" pitchFamily="34" charset="0"/>
              <a:buChar char="•"/>
            </a:pPr>
            <a:r>
              <a:rPr lang="zh-TW" altLang="en-US" sz="2000" b="1" dirty="0">
                <a:solidFill>
                  <a:schemeClr val="accent4"/>
                </a:solidFill>
                <a:latin typeface="+mj-ea"/>
                <a:ea typeface="+mj-ea"/>
              </a:rPr>
              <a:t>校內外資源提供行政支援與自然支持</a:t>
            </a:r>
            <a:endParaRPr lang="en-US" altLang="zh-TW" sz="2000" b="1" dirty="0">
              <a:solidFill>
                <a:schemeClr val="accent4"/>
              </a:solidFill>
              <a:latin typeface="+mj-ea"/>
              <a:ea typeface="+mj-ea"/>
            </a:endParaRPr>
          </a:p>
        </p:txBody>
      </p:sp>
      <p:grpSp>
        <p:nvGrpSpPr>
          <p:cNvPr id="2" name="Group 58">
            <a:extLst>
              <a:ext uri="{FF2B5EF4-FFF2-40B4-BE49-F238E27FC236}">
                <a16:creationId xmlns:a16="http://schemas.microsoft.com/office/drawing/2014/main" id="{4994B879-D3A7-4B55-B6BF-BE85B5A123BD}"/>
              </a:ext>
            </a:extLst>
          </p:cNvPr>
          <p:cNvGrpSpPr/>
          <p:nvPr/>
        </p:nvGrpSpPr>
        <p:grpSpPr>
          <a:xfrm>
            <a:off x="130919" y="2634881"/>
            <a:ext cx="3034927" cy="1415772"/>
            <a:chOff x="7174424" y="1575863"/>
            <a:chExt cx="2276195" cy="1061828"/>
          </a:xfrm>
        </p:grpSpPr>
        <p:sp>
          <p:nvSpPr>
            <p:cNvPr id="70" name="TextBox 186">
              <a:extLst>
                <a:ext uri="{FF2B5EF4-FFF2-40B4-BE49-F238E27FC236}">
                  <a16:creationId xmlns:a16="http://schemas.microsoft.com/office/drawing/2014/main" id="{8BBF19AC-F94D-48F4-AEB3-878052DDC5DE}"/>
                </a:ext>
              </a:extLst>
            </p:cNvPr>
            <p:cNvSpPr txBox="1"/>
            <p:nvPr/>
          </p:nvSpPr>
          <p:spPr>
            <a:xfrm>
              <a:off x="7174424" y="1600395"/>
              <a:ext cx="2276195" cy="230832"/>
            </a:xfrm>
            <a:prstGeom prst="rect">
              <a:avLst/>
            </a:prstGeom>
            <a:noFill/>
          </p:spPr>
          <p:txBody>
            <a:bodyPr wrap="square" lIns="0" tIns="0" rIns="0" bIns="0" rtlCol="0">
              <a:spAutoFit/>
            </a:bodyPr>
            <a:lstStyle/>
            <a:p>
              <a:pPr defTabSz="1219170">
                <a:spcBef>
                  <a:spcPct val="20000"/>
                </a:spcBef>
                <a:defRPr/>
              </a:pPr>
              <a:endParaRPr lang="en-US" sz="2000" dirty="0">
                <a:solidFill>
                  <a:schemeClr val="accent4"/>
                </a:solidFill>
                <a:latin typeface="+mj-ea"/>
                <a:ea typeface="+mj-ea"/>
              </a:endParaRPr>
            </a:p>
          </p:txBody>
        </p:sp>
        <p:sp>
          <p:nvSpPr>
            <p:cNvPr id="72" name="Rectangle 187">
              <a:extLst>
                <a:ext uri="{FF2B5EF4-FFF2-40B4-BE49-F238E27FC236}">
                  <a16:creationId xmlns:a16="http://schemas.microsoft.com/office/drawing/2014/main" id="{A8508D0D-780E-4972-BA9C-B161DAE2CE38}"/>
                </a:ext>
              </a:extLst>
            </p:cNvPr>
            <p:cNvSpPr/>
            <p:nvPr/>
          </p:nvSpPr>
          <p:spPr>
            <a:xfrm>
              <a:off x="7235082" y="1575863"/>
              <a:ext cx="2139790" cy="1061828"/>
            </a:xfrm>
            <a:prstGeom prst="rect">
              <a:avLst/>
            </a:prstGeom>
          </p:spPr>
          <p:txBody>
            <a:bodyPr wrap="square" lIns="0" tIns="0" rIns="0" bIns="0">
              <a:spAutoFit/>
            </a:bodyPr>
            <a:lstStyle/>
            <a:p>
              <a:pPr marL="342900" indent="-342900" defTabSz="1219170">
                <a:spcBef>
                  <a:spcPct val="20000"/>
                </a:spcBef>
                <a:buFont typeface="Arial" panose="020B0604020202020204" pitchFamily="34" charset="0"/>
                <a:buChar char="•"/>
                <a:defRPr/>
              </a:pPr>
              <a:r>
                <a:rPr lang="zh-TW" altLang="en-US" sz="2000" b="1" dirty="0">
                  <a:solidFill>
                    <a:schemeClr val="accent4"/>
                  </a:solidFill>
                  <a:latin typeface="+mj-ea"/>
                  <a:ea typeface="+mj-ea"/>
                </a:rPr>
                <a:t>通用設計的校園環境</a:t>
              </a:r>
              <a:endParaRPr lang="en-US" altLang="zh-TW" sz="2000" b="1" dirty="0">
                <a:solidFill>
                  <a:schemeClr val="accent4"/>
                </a:solidFill>
                <a:latin typeface="+mj-ea"/>
                <a:ea typeface="+mj-ea"/>
              </a:endParaRPr>
            </a:p>
            <a:p>
              <a:pPr marL="342900" indent="-342900" defTabSz="1219170">
                <a:spcBef>
                  <a:spcPct val="20000"/>
                </a:spcBef>
                <a:buFont typeface="Arial" panose="020B0604020202020204" pitchFamily="34" charset="0"/>
                <a:buChar char="•"/>
                <a:defRPr/>
              </a:pPr>
              <a:r>
                <a:rPr lang="zh-TW" altLang="en-US" sz="2000" b="1" dirty="0">
                  <a:solidFill>
                    <a:schemeClr val="accent4"/>
                  </a:solidFill>
                  <a:latin typeface="+mj-ea"/>
                  <a:ea typeface="+mj-ea"/>
                </a:rPr>
                <a:t>合理調整的學習環境</a:t>
              </a:r>
              <a:endParaRPr lang="en-US" altLang="zh-TW" sz="2000" b="1" dirty="0">
                <a:solidFill>
                  <a:schemeClr val="accent4"/>
                </a:solidFill>
                <a:latin typeface="+mj-ea"/>
                <a:ea typeface="+mj-ea"/>
              </a:endParaRPr>
            </a:p>
            <a:p>
              <a:pPr defTabSz="1219170">
                <a:spcBef>
                  <a:spcPct val="20000"/>
                </a:spcBef>
                <a:defRPr/>
              </a:pPr>
              <a:endParaRPr lang="en-US" altLang="zh-TW" sz="2000" b="1" dirty="0">
                <a:solidFill>
                  <a:schemeClr val="accent4"/>
                </a:solidFill>
                <a:latin typeface="+mj-ea"/>
                <a:ea typeface="+mj-ea"/>
              </a:endParaRPr>
            </a:p>
            <a:p>
              <a:pPr defTabSz="1219170">
                <a:spcBef>
                  <a:spcPct val="20000"/>
                </a:spcBef>
                <a:defRPr/>
              </a:pPr>
              <a:endParaRPr lang="en-US" altLang="zh-TW" sz="2000" b="1" dirty="0">
                <a:solidFill>
                  <a:schemeClr val="accent4"/>
                </a:solidFill>
                <a:latin typeface="+mj-ea"/>
                <a:ea typeface="+mj-ea"/>
              </a:endParaRPr>
            </a:p>
          </p:txBody>
        </p:sp>
      </p:grpSp>
      <p:sp>
        <p:nvSpPr>
          <p:cNvPr id="75" name="Rectangle 190">
            <a:extLst>
              <a:ext uri="{FF2B5EF4-FFF2-40B4-BE49-F238E27FC236}">
                <a16:creationId xmlns:a16="http://schemas.microsoft.com/office/drawing/2014/main" id="{E1E5EF1E-633A-4828-9CA0-76BBA11B9E5D}"/>
              </a:ext>
            </a:extLst>
          </p:cNvPr>
          <p:cNvSpPr/>
          <p:nvPr/>
        </p:nvSpPr>
        <p:spPr>
          <a:xfrm>
            <a:off x="6164362" y="1953327"/>
            <a:ext cx="2779369" cy="2954655"/>
          </a:xfrm>
          <a:prstGeom prst="rect">
            <a:avLst/>
          </a:prstGeom>
        </p:spPr>
        <p:txBody>
          <a:bodyPr wrap="square" lIns="0" tIns="0" rIns="0" bIns="0">
            <a:spAutoFit/>
          </a:bodyPr>
          <a:lstStyle/>
          <a:p>
            <a:pPr algn="r"/>
            <a:endParaRPr lang="en-US" sz="2000" b="1" dirty="0">
              <a:solidFill>
                <a:schemeClr val="accent4"/>
              </a:solidFill>
              <a:latin typeface="+mj-ea"/>
              <a:ea typeface="+mj-ea"/>
            </a:endParaRPr>
          </a:p>
          <a:p>
            <a:pPr algn="r"/>
            <a:endParaRPr lang="en-US" sz="2000" b="1" dirty="0">
              <a:solidFill>
                <a:schemeClr val="accent4"/>
              </a:solidFill>
              <a:latin typeface="+mj-ea"/>
              <a:ea typeface="+mj-ea"/>
            </a:endParaRPr>
          </a:p>
          <a:p>
            <a:pPr marL="285750" indent="-285750" defTabSz="1219170">
              <a:spcBef>
                <a:spcPct val="20000"/>
              </a:spcBef>
              <a:buFont typeface="Arial" panose="020B0604020202020204" pitchFamily="34" charset="0"/>
              <a:buChar char="•"/>
              <a:defRPr/>
            </a:pPr>
            <a:r>
              <a:rPr lang="zh-TW" altLang="zh-TW" sz="2000" b="1" dirty="0">
                <a:solidFill>
                  <a:schemeClr val="accent4"/>
                </a:solidFill>
                <a:latin typeface="+mj-ea"/>
                <a:ea typeface="+mj-ea"/>
              </a:rPr>
              <a:t>挑戰性、豐富探索、討論及創作的</a:t>
            </a:r>
            <a:r>
              <a:rPr lang="zh-TW" altLang="en-US" sz="2000" b="1" dirty="0">
                <a:solidFill>
                  <a:schemeClr val="accent4"/>
                </a:solidFill>
                <a:latin typeface="+mj-ea"/>
                <a:ea typeface="+mj-ea"/>
              </a:rPr>
              <a:t>環境</a:t>
            </a:r>
            <a:endParaRPr lang="en-US" altLang="zh-TW" sz="2000" b="1" dirty="0">
              <a:solidFill>
                <a:schemeClr val="accent4"/>
              </a:solidFill>
              <a:latin typeface="+mj-ea"/>
              <a:ea typeface="+mj-ea"/>
            </a:endParaRPr>
          </a:p>
          <a:p>
            <a:pPr marL="285750" indent="-285750" defTabSz="1219170">
              <a:spcBef>
                <a:spcPct val="20000"/>
              </a:spcBef>
              <a:buFont typeface="Arial" panose="020B0604020202020204" pitchFamily="34" charset="0"/>
              <a:buChar char="•"/>
              <a:defRPr/>
            </a:pPr>
            <a:r>
              <a:rPr lang="zh-TW" altLang="zh-TW" sz="2000" b="1" dirty="0">
                <a:solidFill>
                  <a:schemeClr val="accent4"/>
                </a:solidFill>
                <a:latin typeface="+mj-ea"/>
                <a:ea typeface="+mj-ea"/>
              </a:rPr>
              <a:t>學習角、學習中心或個別學習桌</a:t>
            </a:r>
            <a:endParaRPr lang="en-US" altLang="zh-TW" sz="2000" b="1" dirty="0">
              <a:solidFill>
                <a:schemeClr val="accent4"/>
              </a:solidFill>
              <a:latin typeface="+mj-ea"/>
              <a:ea typeface="+mj-ea"/>
            </a:endParaRPr>
          </a:p>
          <a:p>
            <a:pPr marL="285750" indent="-285750" defTabSz="1219170">
              <a:spcBef>
                <a:spcPct val="20000"/>
              </a:spcBef>
              <a:buFont typeface="Arial" panose="020B0604020202020204" pitchFamily="34" charset="0"/>
              <a:buChar char="•"/>
              <a:defRPr/>
            </a:pPr>
            <a:r>
              <a:rPr lang="zh-TW" altLang="zh-TW" sz="2000" b="1" dirty="0">
                <a:solidFill>
                  <a:schemeClr val="accent4"/>
                </a:solidFill>
                <a:latin typeface="+mj-ea"/>
                <a:ea typeface="+mj-ea"/>
              </a:rPr>
              <a:t>校外環境參觀、實察或訪談</a:t>
            </a:r>
          </a:p>
          <a:p>
            <a:pPr algn="r"/>
            <a:endParaRPr lang="en-US" sz="2000" b="1" dirty="0">
              <a:solidFill>
                <a:schemeClr val="accent4"/>
              </a:solidFill>
              <a:latin typeface="+mj-ea"/>
              <a:ea typeface="+mj-ea"/>
            </a:endParaRPr>
          </a:p>
        </p:txBody>
      </p:sp>
      <p:sp>
        <p:nvSpPr>
          <p:cNvPr id="81" name="Rectangle 193">
            <a:extLst>
              <a:ext uri="{FF2B5EF4-FFF2-40B4-BE49-F238E27FC236}">
                <a16:creationId xmlns:a16="http://schemas.microsoft.com/office/drawing/2014/main" id="{2703169B-4E0D-417E-BF2A-FCB1166AF624}"/>
              </a:ext>
            </a:extLst>
          </p:cNvPr>
          <p:cNvSpPr/>
          <p:nvPr/>
        </p:nvSpPr>
        <p:spPr>
          <a:xfrm>
            <a:off x="6430123" y="5398058"/>
            <a:ext cx="2363425" cy="1231106"/>
          </a:xfrm>
          <a:prstGeom prst="rect">
            <a:avLst/>
          </a:prstGeom>
        </p:spPr>
        <p:txBody>
          <a:bodyPr wrap="square" lIns="0" tIns="0" rIns="0" bIns="0">
            <a:spAutoFit/>
          </a:bodyPr>
          <a:lstStyle/>
          <a:p>
            <a:pPr marL="342900" indent="-342900">
              <a:buFont typeface="Arial" panose="020B0604020202020204" pitchFamily="34" charset="0"/>
              <a:buChar char="•"/>
            </a:pPr>
            <a:r>
              <a:rPr lang="zh-TW" altLang="en-US" sz="2000" b="1" dirty="0">
                <a:solidFill>
                  <a:schemeClr val="accent4"/>
                </a:solidFill>
                <a:latin typeface="+mj-ea"/>
                <a:ea typeface="+mj-ea"/>
              </a:rPr>
              <a:t>尊重、互動、接納與支持</a:t>
            </a:r>
            <a:endParaRPr lang="en-US" altLang="zh-TW" sz="2000" b="1" dirty="0">
              <a:solidFill>
                <a:schemeClr val="accent4"/>
              </a:solidFill>
              <a:latin typeface="+mj-ea"/>
              <a:ea typeface="+mj-ea"/>
            </a:endParaRPr>
          </a:p>
          <a:p>
            <a:pPr marL="342900" indent="-342900">
              <a:buFont typeface="Arial" panose="020B0604020202020204" pitchFamily="34" charset="0"/>
              <a:buChar char="•"/>
            </a:pPr>
            <a:r>
              <a:rPr lang="zh-TW" altLang="en-US" sz="2000" b="1" dirty="0">
                <a:solidFill>
                  <a:schemeClr val="accent4"/>
                </a:solidFill>
                <a:latin typeface="+mj-ea"/>
                <a:ea typeface="+mj-ea"/>
              </a:rPr>
              <a:t>激發學習動機</a:t>
            </a:r>
            <a:endParaRPr lang="en-US" altLang="zh-TW" sz="2000" b="1" dirty="0">
              <a:solidFill>
                <a:schemeClr val="accent4"/>
              </a:solidFill>
              <a:latin typeface="+mj-ea"/>
              <a:ea typeface="+mj-ea"/>
            </a:endParaRPr>
          </a:p>
          <a:p>
            <a:pPr marL="342900" indent="-342900">
              <a:buFont typeface="Arial" panose="020B0604020202020204" pitchFamily="34" charset="0"/>
              <a:buChar char="•"/>
            </a:pPr>
            <a:r>
              <a:rPr lang="zh-TW" altLang="en-US" sz="2000" b="1" dirty="0">
                <a:solidFill>
                  <a:schemeClr val="accent4"/>
                </a:solidFill>
                <a:latin typeface="+mj-ea"/>
                <a:ea typeface="+mj-ea"/>
              </a:rPr>
              <a:t>增進潛能展現</a:t>
            </a:r>
            <a:endParaRPr lang="en-US" sz="2000" b="1" dirty="0">
              <a:solidFill>
                <a:schemeClr val="accent4"/>
              </a:solidFill>
              <a:latin typeface="+mj-ea"/>
              <a:ea typeface="+mj-ea"/>
            </a:endParaRPr>
          </a:p>
        </p:txBody>
      </p:sp>
      <p:grpSp>
        <p:nvGrpSpPr>
          <p:cNvPr id="3" name="Group 73">
            <a:extLst>
              <a:ext uri="{FF2B5EF4-FFF2-40B4-BE49-F238E27FC236}">
                <a16:creationId xmlns:a16="http://schemas.microsoft.com/office/drawing/2014/main" id="{3070019A-E663-4D32-9346-39F58B7A09A5}"/>
              </a:ext>
            </a:extLst>
          </p:cNvPr>
          <p:cNvGrpSpPr/>
          <p:nvPr/>
        </p:nvGrpSpPr>
        <p:grpSpPr>
          <a:xfrm>
            <a:off x="2739370" y="2426499"/>
            <a:ext cx="1191187" cy="777177"/>
            <a:chOff x="2901397" y="1460250"/>
            <a:chExt cx="930338" cy="220268"/>
          </a:xfrm>
        </p:grpSpPr>
        <p:cxnSp>
          <p:nvCxnSpPr>
            <p:cNvPr id="86" name="Straight Connector 69">
              <a:extLst>
                <a:ext uri="{FF2B5EF4-FFF2-40B4-BE49-F238E27FC236}">
                  <a16:creationId xmlns:a16="http://schemas.microsoft.com/office/drawing/2014/main" id="{59A92E46-0D37-4CAD-ADAF-F905186855DD}"/>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72">
              <a:extLst>
                <a:ext uri="{FF2B5EF4-FFF2-40B4-BE49-F238E27FC236}">
                  <a16:creationId xmlns:a16="http://schemas.microsoft.com/office/drawing/2014/main" id="{945D8BD5-1A99-47D4-BDB2-00E0BED1A8C3}"/>
                </a:ext>
              </a:extLst>
            </p:cNvPr>
            <p:cNvCxnSpPr/>
            <p:nvPr/>
          </p:nvCxnSpPr>
          <p:spPr>
            <a:xfrm flipH="1">
              <a:off x="2901397" y="1461496"/>
              <a:ext cx="691284" cy="0"/>
            </a:xfrm>
            <a:prstGeom prst="line">
              <a:avLst/>
            </a:prstGeom>
            <a:ln w="19050" cap="rnd">
              <a:solidFill>
                <a:schemeClr val="accent6">
                  <a:lumMod val="60000"/>
                  <a:lumOff val="40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4" name="Group 74">
            <a:extLst>
              <a:ext uri="{FF2B5EF4-FFF2-40B4-BE49-F238E27FC236}">
                <a16:creationId xmlns:a16="http://schemas.microsoft.com/office/drawing/2014/main" id="{88EEAC5A-8F18-4689-9D3C-0ECF67B99128}"/>
              </a:ext>
            </a:extLst>
          </p:cNvPr>
          <p:cNvGrpSpPr/>
          <p:nvPr/>
        </p:nvGrpSpPr>
        <p:grpSpPr>
          <a:xfrm flipH="1">
            <a:off x="4910881" y="2427355"/>
            <a:ext cx="1070542" cy="769393"/>
            <a:chOff x="2899016" y="1459156"/>
            <a:chExt cx="932719" cy="221362"/>
          </a:xfrm>
        </p:grpSpPr>
        <p:cxnSp>
          <p:nvCxnSpPr>
            <p:cNvPr id="89" name="Straight Connector 75">
              <a:extLst>
                <a:ext uri="{FF2B5EF4-FFF2-40B4-BE49-F238E27FC236}">
                  <a16:creationId xmlns:a16="http://schemas.microsoft.com/office/drawing/2014/main" id="{BD3BA872-37BE-4C3B-825E-F8378EFA9B70}"/>
                </a:ext>
              </a:extLst>
            </p:cNvPr>
            <p:cNvCxnSpPr/>
            <p:nvPr/>
          </p:nvCxnSpPr>
          <p:spPr>
            <a:xfrm flipH="1" flipV="1">
              <a:off x="3592681" y="1460250"/>
              <a:ext cx="239054" cy="220268"/>
            </a:xfrm>
            <a:prstGeom prst="line">
              <a:avLst/>
            </a:prstGeom>
            <a:ln w="19050" cap="rnd">
              <a:solidFill>
                <a:schemeClr val="accent6">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76">
              <a:extLst>
                <a:ext uri="{FF2B5EF4-FFF2-40B4-BE49-F238E27FC236}">
                  <a16:creationId xmlns:a16="http://schemas.microsoft.com/office/drawing/2014/main" id="{43C1329E-EDF3-4E9E-BF62-9E0D38ED0A24}"/>
                </a:ext>
              </a:extLst>
            </p:cNvPr>
            <p:cNvCxnSpPr/>
            <p:nvPr/>
          </p:nvCxnSpPr>
          <p:spPr>
            <a:xfrm flipH="1">
              <a:off x="2899016" y="1459156"/>
              <a:ext cx="691284" cy="0"/>
            </a:xfrm>
            <a:prstGeom prst="line">
              <a:avLst/>
            </a:prstGeom>
            <a:ln w="19050" cap="rnd">
              <a:solidFill>
                <a:schemeClr val="accent6">
                  <a:lumMod val="60000"/>
                  <a:lumOff val="40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7" name="Group 81">
            <a:extLst>
              <a:ext uri="{FF2B5EF4-FFF2-40B4-BE49-F238E27FC236}">
                <a16:creationId xmlns:a16="http://schemas.microsoft.com/office/drawing/2014/main" id="{14B85196-8782-48CD-A5F5-37B6C0300A26}"/>
              </a:ext>
            </a:extLst>
          </p:cNvPr>
          <p:cNvGrpSpPr/>
          <p:nvPr/>
        </p:nvGrpSpPr>
        <p:grpSpPr>
          <a:xfrm flipV="1">
            <a:off x="2605749" y="4725144"/>
            <a:ext cx="958139" cy="365676"/>
            <a:chOff x="2899016" y="1460250"/>
            <a:chExt cx="932719" cy="220268"/>
          </a:xfrm>
        </p:grpSpPr>
        <p:cxnSp>
          <p:nvCxnSpPr>
            <p:cNvPr id="92" name="Straight Connector 82">
              <a:extLst>
                <a:ext uri="{FF2B5EF4-FFF2-40B4-BE49-F238E27FC236}">
                  <a16:creationId xmlns:a16="http://schemas.microsoft.com/office/drawing/2014/main" id="{BDE1B620-A092-462F-B299-3D620AFB83AD}"/>
                </a:ext>
              </a:extLst>
            </p:cNvPr>
            <p:cNvCxnSpPr/>
            <p:nvPr/>
          </p:nvCxnSpPr>
          <p:spPr>
            <a:xfrm flipH="1" flipV="1">
              <a:off x="3592681" y="1460250"/>
              <a:ext cx="239054" cy="220268"/>
            </a:xfrm>
            <a:prstGeom prst="line">
              <a:avLst/>
            </a:prstGeom>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83">
              <a:extLst>
                <a:ext uri="{FF2B5EF4-FFF2-40B4-BE49-F238E27FC236}">
                  <a16:creationId xmlns:a16="http://schemas.microsoft.com/office/drawing/2014/main" id="{78CFA538-DB6C-4FE6-ADAB-722AF0DF0F20}"/>
                </a:ext>
              </a:extLst>
            </p:cNvPr>
            <p:cNvCxnSpPr/>
            <p:nvPr/>
          </p:nvCxnSpPr>
          <p:spPr>
            <a:xfrm flipH="1">
              <a:off x="2899016" y="1461496"/>
              <a:ext cx="691284" cy="0"/>
            </a:xfrm>
            <a:prstGeom prst="line">
              <a:avLst/>
            </a:prstGeom>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9" name="Group 84">
            <a:extLst>
              <a:ext uri="{FF2B5EF4-FFF2-40B4-BE49-F238E27FC236}">
                <a16:creationId xmlns:a16="http://schemas.microsoft.com/office/drawing/2014/main" id="{17A9FD4D-6ED2-48A7-BEE3-94FD53D8A252}"/>
              </a:ext>
            </a:extLst>
          </p:cNvPr>
          <p:cNvGrpSpPr/>
          <p:nvPr/>
        </p:nvGrpSpPr>
        <p:grpSpPr>
          <a:xfrm flipH="1" flipV="1">
            <a:off x="5411781" y="4696999"/>
            <a:ext cx="856420" cy="410210"/>
            <a:chOff x="2901397" y="1459156"/>
            <a:chExt cx="930338" cy="221362"/>
          </a:xfrm>
          <a:solidFill>
            <a:srgbClr val="FF5353"/>
          </a:solidFill>
        </p:grpSpPr>
        <p:cxnSp>
          <p:nvCxnSpPr>
            <p:cNvPr id="95" name="Straight Connector 85">
              <a:extLst>
                <a:ext uri="{FF2B5EF4-FFF2-40B4-BE49-F238E27FC236}">
                  <a16:creationId xmlns:a16="http://schemas.microsoft.com/office/drawing/2014/main" id="{40F8564B-18C4-4FA7-BA97-D28DD71BB4A4}"/>
                </a:ext>
              </a:extLst>
            </p:cNvPr>
            <p:cNvCxnSpPr/>
            <p:nvPr/>
          </p:nvCxnSpPr>
          <p:spPr>
            <a:xfrm flipH="1" flipV="1">
              <a:off x="3592681" y="1460250"/>
              <a:ext cx="239054" cy="220268"/>
            </a:xfrm>
            <a:prstGeom prst="line">
              <a:avLst/>
            </a:prstGeom>
            <a:grpFill/>
            <a:ln w="19050" cap="rnd">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96" name="Straight Connector 86">
              <a:extLst>
                <a:ext uri="{FF2B5EF4-FFF2-40B4-BE49-F238E27FC236}">
                  <a16:creationId xmlns:a16="http://schemas.microsoft.com/office/drawing/2014/main" id="{0924AA0A-AE54-4A1B-8295-42E133E87266}"/>
                </a:ext>
              </a:extLst>
            </p:cNvPr>
            <p:cNvCxnSpPr/>
            <p:nvPr/>
          </p:nvCxnSpPr>
          <p:spPr>
            <a:xfrm flipH="1">
              <a:off x="2901397" y="1459156"/>
              <a:ext cx="691284" cy="0"/>
            </a:xfrm>
            <a:prstGeom prst="line">
              <a:avLst/>
            </a:prstGeom>
            <a:grpFill/>
            <a:ln w="19050" cap="rnd">
              <a:solidFill>
                <a:srgbClr val="00B050"/>
              </a:solidFill>
              <a:prstDash val="solid"/>
              <a:tailEnd type="oval"/>
            </a:ln>
          </p:spPr>
          <p:style>
            <a:lnRef idx="1">
              <a:schemeClr val="accent1"/>
            </a:lnRef>
            <a:fillRef idx="0">
              <a:schemeClr val="accent1"/>
            </a:fillRef>
            <a:effectRef idx="0">
              <a:schemeClr val="accent1"/>
            </a:effectRef>
            <a:fontRef idx="minor">
              <a:schemeClr val="tx1"/>
            </a:fontRef>
          </p:style>
        </p:cxnSp>
      </p:grpSp>
      <p:sp>
        <p:nvSpPr>
          <p:cNvPr id="208" name="矩形 207">
            <a:extLst>
              <a:ext uri="{FF2B5EF4-FFF2-40B4-BE49-F238E27FC236}">
                <a16:creationId xmlns:a16="http://schemas.microsoft.com/office/drawing/2014/main" id="{B320121C-C734-47C3-B0B7-C1D788DDBA01}"/>
              </a:ext>
            </a:extLst>
          </p:cNvPr>
          <p:cNvSpPr/>
          <p:nvPr/>
        </p:nvSpPr>
        <p:spPr bwMode="auto">
          <a:xfrm>
            <a:off x="194289" y="2348880"/>
            <a:ext cx="2124000" cy="144000"/>
          </a:xfrm>
          <a:prstGeom prst="rect">
            <a:avLst/>
          </a:prstGeom>
          <a:solidFill>
            <a:schemeClr val="accent5"/>
          </a:solidFill>
          <a:ln w="9525">
            <a:noFill/>
            <a:round/>
          </a:ln>
        </p:spPr>
        <p:txBody>
          <a:bodyPr vert="horz" wrap="square" lIns="91440" tIns="45720" rIns="91440" bIns="45720" numCol="1" rtlCol="0" anchor="t" anchorCtr="0" compatLnSpc="1"/>
          <a:lstStyle/>
          <a:p>
            <a:pPr algn="ctr"/>
            <a:endParaRPr lang="zh-TW" altLang="en-US"/>
          </a:p>
        </p:txBody>
      </p:sp>
      <p:sp>
        <p:nvSpPr>
          <p:cNvPr id="209" name="矩形 208">
            <a:extLst>
              <a:ext uri="{FF2B5EF4-FFF2-40B4-BE49-F238E27FC236}">
                <a16:creationId xmlns:a16="http://schemas.microsoft.com/office/drawing/2014/main" id="{E1C50E73-0638-4E9F-A9BC-B6B1B4E875D5}"/>
              </a:ext>
            </a:extLst>
          </p:cNvPr>
          <p:cNvSpPr/>
          <p:nvPr/>
        </p:nvSpPr>
        <p:spPr bwMode="auto">
          <a:xfrm>
            <a:off x="6276318" y="2355883"/>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0" name="Content Placeholder 2">
            <a:extLst>
              <a:ext uri="{FF2B5EF4-FFF2-40B4-BE49-F238E27FC236}">
                <a16:creationId xmlns:a16="http://schemas.microsoft.com/office/drawing/2014/main" id="{7CB1822C-61C3-4148-A814-84484A897BF1}"/>
              </a:ext>
            </a:extLst>
          </p:cNvPr>
          <p:cNvSpPr txBox="1">
            <a:spLocks/>
          </p:cNvSpPr>
          <p:nvPr/>
        </p:nvSpPr>
        <p:spPr>
          <a:xfrm>
            <a:off x="6430123" y="1988840"/>
            <a:ext cx="3398461" cy="46640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1" name="Content Placeholder 2">
            <a:extLst>
              <a:ext uri="{FF2B5EF4-FFF2-40B4-BE49-F238E27FC236}">
                <a16:creationId xmlns:a16="http://schemas.microsoft.com/office/drawing/2014/main" id="{124B6F84-8E81-4AD6-93E5-78CA004C17C8}"/>
              </a:ext>
            </a:extLst>
          </p:cNvPr>
          <p:cNvSpPr txBox="1">
            <a:spLocks/>
          </p:cNvSpPr>
          <p:nvPr/>
        </p:nvSpPr>
        <p:spPr>
          <a:xfrm>
            <a:off x="179512" y="2066469"/>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4" name="矩形 213">
            <a:extLst>
              <a:ext uri="{FF2B5EF4-FFF2-40B4-BE49-F238E27FC236}">
                <a16:creationId xmlns:a16="http://schemas.microsoft.com/office/drawing/2014/main" id="{5AEC3155-40FE-4F1D-9CC7-4CAC307003AC}"/>
              </a:ext>
            </a:extLst>
          </p:cNvPr>
          <p:cNvSpPr/>
          <p:nvPr/>
        </p:nvSpPr>
        <p:spPr bwMode="auto">
          <a:xfrm>
            <a:off x="194289" y="5107209"/>
            <a:ext cx="2124000" cy="144000"/>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215" name="矩形 214">
            <a:extLst>
              <a:ext uri="{FF2B5EF4-FFF2-40B4-BE49-F238E27FC236}">
                <a16:creationId xmlns:a16="http://schemas.microsoft.com/office/drawing/2014/main" id="{E5E25A89-1811-45EB-97A1-C7499C718341}"/>
              </a:ext>
            </a:extLst>
          </p:cNvPr>
          <p:cNvSpPr/>
          <p:nvPr/>
        </p:nvSpPr>
        <p:spPr bwMode="auto">
          <a:xfrm>
            <a:off x="6420334" y="5034277"/>
            <a:ext cx="2124000"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216" name="Content Placeholder 2">
            <a:extLst>
              <a:ext uri="{FF2B5EF4-FFF2-40B4-BE49-F238E27FC236}">
                <a16:creationId xmlns:a16="http://schemas.microsoft.com/office/drawing/2014/main" id="{B66C5E2C-B429-4786-AF3F-0EA441CDA302}"/>
              </a:ext>
            </a:extLst>
          </p:cNvPr>
          <p:cNvSpPr txBox="1">
            <a:spLocks/>
          </p:cNvSpPr>
          <p:nvPr/>
        </p:nvSpPr>
        <p:spPr>
          <a:xfrm>
            <a:off x="6574139" y="4653136"/>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資賦優異類</a:t>
            </a: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217" name="Content Placeholder 2">
            <a:extLst>
              <a:ext uri="{FF2B5EF4-FFF2-40B4-BE49-F238E27FC236}">
                <a16:creationId xmlns:a16="http://schemas.microsoft.com/office/drawing/2014/main" id="{6CD3A1B6-B7D9-48F3-AAD2-9243CA1E6EAD}"/>
              </a:ext>
            </a:extLst>
          </p:cNvPr>
          <p:cNvSpPr txBox="1">
            <a:spLocks/>
          </p:cNvSpPr>
          <p:nvPr/>
        </p:nvSpPr>
        <p:spPr>
          <a:xfrm>
            <a:off x="179512" y="4819178"/>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身心障礙類</a:t>
            </a:r>
            <a:endParaRPr lang="en-US" altLang="zh-TW" sz="2600" b="1" dirty="0">
              <a:solidFill>
                <a:srgbClr val="0070C0"/>
              </a:solidFill>
              <a:ea typeface="Roboto" panose="02000000000000000000" pitchFamily="2" charset="0"/>
              <a:cs typeface="Arial" panose="020B0604020202020204" pitchFamily="34" charset="0"/>
            </a:endParaRPr>
          </a:p>
        </p:txBody>
      </p:sp>
      <p:sp>
        <p:nvSpPr>
          <p:cNvPr id="219" name="拱形 218">
            <a:extLst>
              <a:ext uri="{FF2B5EF4-FFF2-40B4-BE49-F238E27FC236}">
                <a16:creationId xmlns:a16="http://schemas.microsoft.com/office/drawing/2014/main" id="{3DD9506F-C413-47C8-9678-2137C42631D7}"/>
              </a:ext>
            </a:extLst>
          </p:cNvPr>
          <p:cNvSpPr/>
          <p:nvPr/>
        </p:nvSpPr>
        <p:spPr bwMode="auto">
          <a:xfrm rot="10800000">
            <a:off x="3131841" y="2898414"/>
            <a:ext cx="2617005" cy="2463400"/>
          </a:xfrm>
          <a:prstGeom prst="blockArc">
            <a:avLst/>
          </a:prstGeom>
          <a:solidFill>
            <a:srgbClr val="5DCEAF"/>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220" name="拱形 219">
            <a:extLst>
              <a:ext uri="{FF2B5EF4-FFF2-40B4-BE49-F238E27FC236}">
                <a16:creationId xmlns:a16="http://schemas.microsoft.com/office/drawing/2014/main" id="{5971A3D2-42C7-4423-827F-3305BFE29775}"/>
              </a:ext>
            </a:extLst>
          </p:cNvPr>
          <p:cNvSpPr/>
          <p:nvPr/>
        </p:nvSpPr>
        <p:spPr bwMode="auto">
          <a:xfrm>
            <a:off x="3131841" y="2708921"/>
            <a:ext cx="2617005" cy="2463400"/>
          </a:xfrm>
          <a:prstGeom prst="blockArc">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10" name="文字方塊 9">
            <a:extLst>
              <a:ext uri="{FF2B5EF4-FFF2-40B4-BE49-F238E27FC236}">
                <a16:creationId xmlns:a16="http://schemas.microsoft.com/office/drawing/2014/main" id="{36589285-BD16-461D-B8E8-4AC5227D8852}"/>
              </a:ext>
            </a:extLst>
          </p:cNvPr>
          <p:cNvSpPr txBox="1"/>
          <p:nvPr/>
        </p:nvSpPr>
        <p:spPr>
          <a:xfrm>
            <a:off x="3128370" y="2819469"/>
            <a:ext cx="2577361" cy="954107"/>
          </a:xfrm>
          <a:prstGeom prst="rect">
            <a:avLst/>
          </a:prstGeom>
          <a:noFill/>
        </p:spPr>
        <p:txBody>
          <a:bodyPr wrap="square" rtlCol="0">
            <a:spAutoFit/>
          </a:bodyPr>
          <a:lstStyle/>
          <a:p>
            <a:pPr algn="ctr"/>
            <a:r>
              <a:rPr lang="zh-TW" altLang="en-US" sz="2800" dirty="0">
                <a:latin typeface="+mj-ea"/>
                <a:ea typeface="+mj-ea"/>
              </a:rPr>
              <a:t>理  環</a:t>
            </a:r>
            <a:endParaRPr lang="en-US" altLang="zh-TW" sz="2800" dirty="0">
              <a:latin typeface="+mj-ea"/>
              <a:ea typeface="+mj-ea"/>
            </a:endParaRPr>
          </a:p>
          <a:p>
            <a:pPr algn="ctr"/>
            <a:r>
              <a:rPr lang="zh-TW" altLang="en-US" sz="2800" dirty="0">
                <a:latin typeface="+mj-ea"/>
                <a:ea typeface="+mj-ea"/>
              </a:rPr>
              <a:t>物        境</a:t>
            </a:r>
          </a:p>
        </p:txBody>
      </p:sp>
      <p:sp>
        <p:nvSpPr>
          <p:cNvPr id="223" name="文字方塊 222">
            <a:extLst>
              <a:ext uri="{FF2B5EF4-FFF2-40B4-BE49-F238E27FC236}">
                <a16:creationId xmlns:a16="http://schemas.microsoft.com/office/drawing/2014/main" id="{A5FE64BC-B11F-4709-A4A9-E02B776B055F}"/>
              </a:ext>
            </a:extLst>
          </p:cNvPr>
          <p:cNvSpPr txBox="1"/>
          <p:nvPr/>
        </p:nvSpPr>
        <p:spPr>
          <a:xfrm>
            <a:off x="3131840" y="4077072"/>
            <a:ext cx="2577361" cy="1197700"/>
          </a:xfrm>
          <a:prstGeom prst="rect">
            <a:avLst/>
          </a:prstGeom>
          <a:noFill/>
        </p:spPr>
        <p:txBody>
          <a:bodyPr wrap="square" rtlCol="0">
            <a:spAutoFit/>
          </a:bodyPr>
          <a:lstStyle/>
          <a:p>
            <a:pPr algn="ctr">
              <a:lnSpc>
                <a:spcPts val="3000"/>
              </a:lnSpc>
            </a:pPr>
            <a:r>
              <a:rPr lang="zh-TW" altLang="en-US" sz="2800" dirty="0">
                <a:latin typeface="+mj-ea"/>
                <a:ea typeface="+mj-ea"/>
              </a:rPr>
              <a:t>心         境理      環</a:t>
            </a:r>
            <a:endParaRPr lang="en-US" altLang="zh-TW" sz="2800" dirty="0">
              <a:latin typeface="+mj-ea"/>
              <a:ea typeface="+mj-ea"/>
            </a:endParaRPr>
          </a:p>
          <a:p>
            <a:pPr algn="ctr">
              <a:lnSpc>
                <a:spcPts val="2600"/>
              </a:lnSpc>
            </a:pPr>
            <a:r>
              <a:rPr lang="zh-TW" altLang="en-US" sz="2800" dirty="0">
                <a:latin typeface="+mj-ea"/>
                <a:ea typeface="+mj-ea"/>
              </a:rPr>
              <a:t>社 會</a:t>
            </a:r>
          </a:p>
        </p:txBody>
      </p:sp>
      <p:sp>
        <p:nvSpPr>
          <p:cNvPr id="40" name="文字方塊 39"/>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41" name="文字方塊 40"/>
          <p:cNvSpPr txBox="1"/>
          <p:nvPr/>
        </p:nvSpPr>
        <p:spPr>
          <a:xfrm>
            <a:off x="2627784"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42" name="文字方塊 41"/>
          <p:cNvSpPr txBox="1"/>
          <p:nvPr/>
        </p:nvSpPr>
        <p:spPr>
          <a:xfrm>
            <a:off x="4499992" y="1412776"/>
            <a:ext cx="1872208" cy="523220"/>
          </a:xfrm>
          <a:prstGeom prst="rect">
            <a:avLst/>
          </a:prstGeom>
          <a:solidFill>
            <a:srgbClr val="A7EA52"/>
          </a:solid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43" name="文字方塊 42"/>
          <p:cNvSpPr txBox="1"/>
          <p:nvPr/>
        </p:nvSpPr>
        <p:spPr>
          <a:xfrm>
            <a:off x="6372200"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學習評量</a:t>
            </a:r>
          </a:p>
        </p:txBody>
      </p:sp>
    </p:spTree>
    <p:extLst>
      <p:ext uri="{BB962C8B-B14F-4D97-AF65-F5344CB8AC3E}">
        <p14:creationId xmlns:p14="http://schemas.microsoft.com/office/powerpoint/2010/main" val="204299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wipe(down)">
                                      <p:cBhvr>
                                        <p:cTn id="10" dur="500"/>
                                        <p:tgtEl>
                                          <p:spTgt spid="220"/>
                                        </p:tgtEl>
                                      </p:cBhvr>
                                    </p:animEffect>
                                  </p:childTnLst>
                                </p:cTn>
                              </p:par>
                              <p:par>
                                <p:cTn id="11" presetID="18" presetClass="entr" presetSubtype="1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6"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down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0"/>
                                        </p:tgtEl>
                                        <p:attrNameLst>
                                          <p:attrName>style.visibility</p:attrName>
                                        </p:attrNameLst>
                                      </p:cBhvr>
                                      <p:to>
                                        <p:strVal val="visible"/>
                                      </p:to>
                                    </p:set>
                                    <p:animEffect transition="in" filter="barn(inVertical)">
                                      <p:cBhvr>
                                        <p:cTn id="24" dur="500"/>
                                        <p:tgtEl>
                                          <p:spTgt spid="2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9"/>
                                        </p:tgtEl>
                                        <p:attrNameLst>
                                          <p:attrName>style.visibility</p:attrName>
                                        </p:attrNameLst>
                                      </p:cBhvr>
                                      <p:to>
                                        <p:strVal val="visible"/>
                                      </p:to>
                                    </p:set>
                                    <p:animEffect transition="in" filter="barn(inVertical)">
                                      <p:cBhvr>
                                        <p:cTn id="27" dur="500"/>
                                        <p:tgtEl>
                                          <p:spTgt spid="209"/>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1"/>
                                        </p:tgtEl>
                                        <p:attrNameLst>
                                          <p:attrName>style.visibility</p:attrName>
                                        </p:attrNameLst>
                                      </p:cBhvr>
                                      <p:to>
                                        <p:strVal val="visible"/>
                                      </p:to>
                                    </p:set>
                                    <p:animEffect transition="in" filter="wipe(left)">
                                      <p:cBhvr>
                                        <p:cTn id="30" dur="750"/>
                                        <p:tgtEl>
                                          <p:spTgt spid="2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animEffect transition="in" filter="barn(inVertical)">
                                      <p:cBhvr>
                                        <p:cTn id="33" dur="500"/>
                                        <p:tgtEl>
                                          <p:spTgt spid="20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barn(inVertical)">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23"/>
                                        </p:tgtEl>
                                        <p:attrNameLst>
                                          <p:attrName>style.visibility</p:attrName>
                                        </p:attrNameLst>
                                      </p:cBhvr>
                                      <p:to>
                                        <p:strVal val="visible"/>
                                      </p:to>
                                    </p:set>
                                    <p:animEffect transition="in" filter="wheel(1)">
                                      <p:cBhvr>
                                        <p:cTn id="41" dur="2000"/>
                                        <p:tgtEl>
                                          <p:spTgt spid="223"/>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19"/>
                                        </p:tgtEl>
                                        <p:attrNameLst>
                                          <p:attrName>style.visibility</p:attrName>
                                        </p:attrNameLst>
                                      </p:cBhvr>
                                      <p:to>
                                        <p:strVal val="visible"/>
                                      </p:to>
                                    </p:set>
                                    <p:animEffect transition="in" filter="wheel(1)">
                                      <p:cBhvr>
                                        <p:cTn id="44" dur="2000"/>
                                        <p:tgtEl>
                                          <p:spTgt spid="219"/>
                                        </p:tgtEl>
                                      </p:cBhvr>
                                    </p:animEffect>
                                  </p:childTnLst>
                                </p:cTn>
                              </p:par>
                            </p:childTnLst>
                          </p:cTn>
                        </p:par>
                        <p:par>
                          <p:cTn id="45" fill="hold">
                            <p:stCondLst>
                              <p:cond delay="2000"/>
                            </p:stCondLst>
                            <p:childTnLst>
                              <p:par>
                                <p:cTn id="46" presetID="18" presetClass="entr" presetSubtype="3"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strips(upRight)">
                                      <p:cBhvr>
                                        <p:cTn id="48" dur="500"/>
                                        <p:tgtEl>
                                          <p:spTgt spid="9"/>
                                        </p:tgtEl>
                                      </p:cBhvr>
                                    </p:animEffect>
                                  </p:childTnLst>
                                </p:cTn>
                              </p:par>
                            </p:childTnLst>
                          </p:cTn>
                        </p:par>
                        <p:par>
                          <p:cTn id="49" fill="hold">
                            <p:stCondLst>
                              <p:cond delay="2500"/>
                            </p:stCondLst>
                            <p:childTnLst>
                              <p:par>
                                <p:cTn id="50" presetID="18" presetClass="entr" presetSubtype="12"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trips(down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6"/>
                                        </p:tgtEl>
                                        <p:attrNameLst>
                                          <p:attrName>style.visibility</p:attrName>
                                        </p:attrNameLst>
                                      </p:cBhvr>
                                      <p:to>
                                        <p:strVal val="visible"/>
                                      </p:to>
                                    </p:set>
                                    <p:animEffect transition="in" filter="barn(inVertical)">
                                      <p:cBhvr>
                                        <p:cTn id="57" dur="500"/>
                                        <p:tgtEl>
                                          <p:spTgt spid="21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17"/>
                                        </p:tgtEl>
                                        <p:attrNameLst>
                                          <p:attrName>style.visibility</p:attrName>
                                        </p:attrNameLst>
                                      </p:cBhvr>
                                      <p:to>
                                        <p:strVal val="visible"/>
                                      </p:to>
                                    </p:set>
                                    <p:animEffect transition="in" filter="barn(inVertical)">
                                      <p:cBhvr>
                                        <p:cTn id="60" dur="500"/>
                                        <p:tgtEl>
                                          <p:spTgt spid="217"/>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arn(inVertical)">
                                      <p:cBhvr>
                                        <p:cTn id="63" dur="500"/>
                                        <p:tgtEl>
                                          <p:spTgt spid="5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4"/>
                                        </p:tgtEl>
                                        <p:attrNameLst>
                                          <p:attrName>style.visibility</p:attrName>
                                        </p:attrNameLst>
                                      </p:cBhvr>
                                      <p:to>
                                        <p:strVal val="visible"/>
                                      </p:to>
                                    </p:set>
                                    <p:animEffect transition="in" filter="barn(inVertical)">
                                      <p:cBhvr>
                                        <p:cTn id="69" dur="500"/>
                                        <p:tgtEl>
                                          <p:spTgt spid="214"/>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15"/>
                                        </p:tgtEl>
                                        <p:attrNameLst>
                                          <p:attrName>style.visibility</p:attrName>
                                        </p:attrNameLst>
                                      </p:cBhvr>
                                      <p:to>
                                        <p:strVal val="visible"/>
                                      </p:to>
                                    </p:set>
                                    <p:animEffect transition="in" filter="barn(inVertical)">
                                      <p:cBhvr>
                                        <p:cTn id="72"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75" grpId="0"/>
      <p:bldP spid="81" grpId="0"/>
      <p:bldP spid="208" grpId="0" animBg="1"/>
      <p:bldP spid="209" grpId="0" animBg="1"/>
      <p:bldP spid="210" grpId="0"/>
      <p:bldP spid="211" grpId="0"/>
      <p:bldP spid="214" grpId="0" animBg="1"/>
      <p:bldP spid="215" grpId="0" animBg="1"/>
      <p:bldP spid="216" grpId="0"/>
      <p:bldP spid="217" grpId="0"/>
      <p:bldP spid="219" grpId="0" animBg="1"/>
      <p:bldP spid="220" grpId="0" animBg="1"/>
      <p:bldP spid="10" grpId="0"/>
      <p:bldP spid="22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1143000"/>
          </a:xfrm>
        </p:spPr>
        <p:txBody>
          <a:bodyPr/>
          <a:lstStyle/>
          <a:p>
            <a:r>
              <a:rPr lang="zh-TW" altLang="en-US" dirty="0" smtClean="0">
                <a:latin typeface="標楷體" panose="03000509000000000000" pitchFamily="65" charset="-120"/>
                <a:ea typeface="標楷體" panose="03000509000000000000" pitchFamily="65" charset="-120"/>
              </a:rPr>
              <a:t>學習環境調整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412776"/>
            <a:ext cx="8229600" cy="5328592"/>
          </a:xfrm>
        </p:spPr>
        <p:txBody>
          <a:bodyPr>
            <a:noAutofit/>
          </a:bodyPr>
          <a:lstStyle/>
          <a:p>
            <a:r>
              <a:rPr lang="en-US" altLang="zh-TW" sz="4400" dirty="0" smtClean="0">
                <a:latin typeface="標楷體" pitchFamily="65" charset="-120"/>
                <a:ea typeface="標楷體" pitchFamily="65" charset="-120"/>
              </a:rPr>
              <a:t>1.</a:t>
            </a:r>
            <a:r>
              <a:rPr lang="zh-TW" altLang="zh-TW" sz="4400" dirty="0" smtClean="0">
                <a:latin typeface="標楷體" pitchFamily="65" charset="-120"/>
                <a:ea typeface="標楷體" pitchFamily="65" charset="-120"/>
              </a:rPr>
              <a:t>適當安排座位與學習區</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根據學生學習特質適當的安排座位</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zh-TW" sz="3200" dirty="0" smtClean="0">
                <a:latin typeface="標楷體" pitchFamily="65" charset="-120"/>
                <a:ea typeface="標楷體" pitchFamily="65" charset="-120"/>
              </a:rPr>
              <a:t>對於</a:t>
            </a:r>
            <a:r>
              <a:rPr lang="zh-TW" altLang="zh-TW" sz="3200" dirty="0">
                <a:latin typeface="標楷體" pitchFamily="65" charset="-120"/>
                <a:ea typeface="標楷體" pitchFamily="65" charset="-120"/>
              </a:rPr>
              <a:t>有注意力</a:t>
            </a:r>
            <a:r>
              <a:rPr lang="zh-TW" altLang="zh-TW" sz="3200" dirty="0" smtClean="0">
                <a:latin typeface="標楷體" pitchFamily="65" charset="-120"/>
                <a:ea typeface="標楷體" pitchFamily="65" charset="-120"/>
              </a:rPr>
              <a:t>困難的學生</a:t>
            </a:r>
            <a:r>
              <a:rPr lang="zh-TW" altLang="en-US" sz="3200" dirty="0" smtClean="0">
                <a:latin typeface="新細明體"/>
                <a:ea typeface="新細明體"/>
              </a:rPr>
              <a:t>，</a:t>
            </a:r>
            <a:r>
              <a:rPr lang="zh-TW" altLang="en-US" sz="3200" dirty="0" smtClean="0">
                <a:latin typeface="標楷體" pitchFamily="65" charset="-120"/>
                <a:ea typeface="標楷體" pitchFamily="65" charset="-120"/>
              </a:rPr>
              <a:t>其</a:t>
            </a:r>
            <a:r>
              <a:rPr lang="zh-TW" altLang="zh-TW" sz="3200" dirty="0" smtClean="0">
                <a:latin typeface="標楷體" pitchFamily="65" charset="-120"/>
                <a:ea typeface="標楷體" pitchFamily="65" charset="-120"/>
              </a:rPr>
              <a:t>座位</a:t>
            </a:r>
            <a:r>
              <a:rPr lang="zh-TW" altLang="zh-TW" sz="3200" dirty="0">
                <a:latin typeface="標楷體" pitchFamily="65" charset="-120"/>
                <a:ea typeface="標楷體" pitchFamily="65" charset="-120"/>
              </a:rPr>
              <a:t>宜安排在教室中央且距離黑板及老師較近的地方，使學生在上課時較能專注於學習活動，也便於教師適時提醒或即時協助</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zh-TW" sz="3200" dirty="0" smtClean="0">
                <a:latin typeface="標楷體" pitchFamily="65" charset="-120"/>
                <a:ea typeface="標楷體" pitchFamily="65" charset="-120"/>
              </a:rPr>
              <a:t>此外</a:t>
            </a:r>
            <a:r>
              <a:rPr lang="zh-TW" altLang="zh-TW" sz="3200" dirty="0">
                <a:latin typeface="標楷體" pitchFamily="65" charset="-120"/>
                <a:ea typeface="標楷體" pitchFamily="65" charset="-120"/>
              </a:rPr>
              <a:t>，還可調整不同的學習區域，運用小老師制度或分組合作學習方式，以同儕間相互指導或競賽方式提升學習成效。</a:t>
            </a:r>
          </a:p>
          <a:p>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54975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學習環境調整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r>
              <a:rPr lang="en-US" altLang="zh-TW" sz="4400" dirty="0" smtClean="0">
                <a:latin typeface="標楷體" pitchFamily="65" charset="-120"/>
                <a:ea typeface="標楷體" pitchFamily="65" charset="-120"/>
              </a:rPr>
              <a:t>2.</a:t>
            </a:r>
            <a:r>
              <a:rPr lang="zh-TW" altLang="zh-TW" sz="4400" dirty="0" smtClean="0">
                <a:latin typeface="標楷體" pitchFamily="65" charset="-120"/>
                <a:ea typeface="標楷體" pitchFamily="65" charset="-120"/>
              </a:rPr>
              <a:t>合宜的教學佈置與視覺提示</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教學環境佈置宜簡明大方且安排結構化的空間，減少不必要的干擾以免造成分心</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zh-TW" sz="3200" dirty="0" smtClean="0">
                <a:latin typeface="標楷體" pitchFamily="65" charset="-120"/>
                <a:ea typeface="標楷體" pitchFamily="65" charset="-120"/>
              </a:rPr>
              <a:t>教材</a:t>
            </a:r>
            <a:r>
              <a:rPr lang="zh-TW" altLang="zh-TW" sz="3200" dirty="0">
                <a:latin typeface="標楷體" pitchFamily="65" charset="-120"/>
                <a:ea typeface="標楷體" pitchFamily="65" charset="-120"/>
              </a:rPr>
              <a:t>或教具可適當呈現於教室的學習角落或配合單元內容將教室佈置成合適的學習情境，增加與生活經驗的連結性</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r>
              <a:rPr lang="zh-TW" altLang="zh-TW" sz="3200" dirty="0" smtClean="0">
                <a:latin typeface="標楷體" pitchFamily="65" charset="-120"/>
                <a:ea typeface="標楷體" pitchFamily="65" charset="-120"/>
              </a:rPr>
              <a:t>另</a:t>
            </a:r>
            <a:r>
              <a:rPr lang="zh-TW" altLang="zh-TW" sz="3200" dirty="0">
                <a:latin typeface="標楷體" pitchFamily="65" charset="-120"/>
                <a:ea typeface="標楷體" pitchFamily="65" charset="-120"/>
              </a:rPr>
              <a:t>透過流程表或圖字卡等視覺提示，促進記憶及專注，提升學習效果。</a:t>
            </a: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352070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lstStyle/>
          <a:p>
            <a:r>
              <a:rPr lang="zh-TW" altLang="en-US" dirty="0" smtClean="0">
                <a:latin typeface="標楷體" panose="03000509000000000000" pitchFamily="65" charset="-120"/>
                <a:ea typeface="標楷體" panose="03000509000000000000" pitchFamily="65" charset="-120"/>
              </a:rPr>
              <a:t>學習環境調整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Autofit/>
          </a:bodyPr>
          <a:lstStyle/>
          <a:p>
            <a:r>
              <a:rPr lang="en-US" altLang="zh-TW" sz="4400" dirty="0" smtClean="0">
                <a:latin typeface="標楷體" pitchFamily="65" charset="-120"/>
                <a:ea typeface="標楷體" pitchFamily="65" charset="-120"/>
              </a:rPr>
              <a:t>3.</a:t>
            </a:r>
            <a:r>
              <a:rPr lang="zh-TW" altLang="zh-TW" sz="4400" dirty="0" smtClean="0">
                <a:latin typeface="標楷體" pitchFamily="65" charset="-120"/>
                <a:ea typeface="標楷體" pitchFamily="65" charset="-120"/>
              </a:rPr>
              <a:t>安排多元學習情境</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多元學習環境與情境的安排與設置，為使教學與生活經驗結合，以及降低學生遷移與類化的困難，學習環境不限制於教室內，可擴及校園與社區，盡量多元化且在最自然的情境中學習</a:t>
            </a:r>
            <a:r>
              <a:rPr lang="zh-TW" altLang="zh-TW" sz="3200" dirty="0" smtClean="0">
                <a:latin typeface="標楷體" pitchFamily="65" charset="-120"/>
                <a:ea typeface="標楷體" pitchFamily="65" charset="-120"/>
              </a:rPr>
              <a:t>。</a:t>
            </a:r>
          </a:p>
        </p:txBody>
      </p:sp>
    </p:spTree>
    <p:extLst>
      <p:ext uri="{BB962C8B-B14F-4D97-AF65-F5344CB8AC3E}">
        <p14:creationId xmlns:p14="http://schemas.microsoft.com/office/powerpoint/2010/main" val="32833328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87FB532D-3BD5-4F43-90E9-3BA3B6D370B5}"/>
              </a:ext>
            </a:extLst>
          </p:cNvPr>
          <p:cNvSpPr/>
          <p:nvPr/>
        </p:nvSpPr>
        <p:spPr bwMode="auto">
          <a:xfrm>
            <a:off x="32519" y="4298396"/>
            <a:ext cx="3747393" cy="116115"/>
          </a:xfrm>
          <a:prstGeom prst="rect">
            <a:avLst/>
          </a:prstGeom>
          <a:solidFill>
            <a:schemeClr val="accent5"/>
          </a:solidFill>
          <a:ln>
            <a:noFill/>
          </a:ln>
        </p:spPr>
        <p:txBody>
          <a:bodyPr vert="horz" wrap="square" lIns="91440" tIns="45720" rIns="91440" bIns="45720" numCol="1" rtlCol="0" anchor="t" anchorCtr="0" compatLnSpc="1"/>
          <a:lstStyle/>
          <a:p>
            <a:pPr algn="ctr"/>
            <a:endParaRPr lang="zh-TW" altLang="en-US"/>
          </a:p>
        </p:txBody>
      </p:sp>
      <p:sp>
        <p:nvSpPr>
          <p:cNvPr id="43" name="矩形 42">
            <a:extLst>
              <a:ext uri="{FF2B5EF4-FFF2-40B4-BE49-F238E27FC236}">
                <a16:creationId xmlns:a16="http://schemas.microsoft.com/office/drawing/2014/main" id="{78D372DE-3160-4BD5-87C1-3D43C39D72F0}"/>
              </a:ext>
            </a:extLst>
          </p:cNvPr>
          <p:cNvSpPr/>
          <p:nvPr/>
        </p:nvSpPr>
        <p:spPr bwMode="auto">
          <a:xfrm>
            <a:off x="5412221" y="4270511"/>
            <a:ext cx="3699259" cy="144000"/>
          </a:xfrm>
          <a:prstGeom prst="rect">
            <a:avLst/>
          </a:prstGeom>
          <a:solidFill>
            <a:srgbClr val="FFE1E1"/>
          </a:solidFill>
          <a:ln>
            <a:noFill/>
          </a:ln>
        </p:spPr>
        <p:txBody>
          <a:bodyPr vert="horz" wrap="square" lIns="91440" tIns="45720" rIns="91440" bIns="45720" numCol="1" rtlCol="0" anchor="t" anchorCtr="0" compatLnSpc="1"/>
          <a:lstStyle/>
          <a:p>
            <a:pPr algn="ctr"/>
            <a:endParaRPr lang="zh-TW" altLang="en-US"/>
          </a:p>
        </p:txBody>
      </p:sp>
      <p:sp>
        <p:nvSpPr>
          <p:cNvPr id="44" name="Content Placeholder 2">
            <a:extLst>
              <a:ext uri="{FF2B5EF4-FFF2-40B4-BE49-F238E27FC236}">
                <a16:creationId xmlns:a16="http://schemas.microsoft.com/office/drawing/2014/main" id="{47B7794B-B571-41AE-9D6B-25C02A68762E}"/>
              </a:ext>
            </a:extLst>
          </p:cNvPr>
          <p:cNvSpPr txBox="1">
            <a:spLocks/>
          </p:cNvSpPr>
          <p:nvPr/>
        </p:nvSpPr>
        <p:spPr>
          <a:xfrm>
            <a:off x="5655189" y="3867900"/>
            <a:ext cx="3038135"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C00000"/>
                </a:solidFill>
                <a:ea typeface="Roboto" panose="02000000000000000000" pitchFamily="2" charset="0"/>
                <a:cs typeface="Arial" panose="020B0604020202020204" pitchFamily="34" charset="0"/>
              </a:rPr>
              <a:t>資賦優異學生</a:t>
            </a:r>
            <a:endParaRPr lang="en-US" altLang="zh-TW" sz="2600" b="1" dirty="0">
              <a:solidFill>
                <a:srgbClr val="C0000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sp>
        <p:nvSpPr>
          <p:cNvPr id="45" name="Content Placeholder 2">
            <a:extLst>
              <a:ext uri="{FF2B5EF4-FFF2-40B4-BE49-F238E27FC236}">
                <a16:creationId xmlns:a16="http://schemas.microsoft.com/office/drawing/2014/main" id="{772A51C0-F415-4E91-A6B4-E58D074F0D7E}"/>
              </a:ext>
            </a:extLst>
          </p:cNvPr>
          <p:cNvSpPr txBox="1">
            <a:spLocks/>
          </p:cNvSpPr>
          <p:nvPr/>
        </p:nvSpPr>
        <p:spPr>
          <a:xfrm>
            <a:off x="1209956" y="3869311"/>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0070C0"/>
                </a:solidFill>
                <a:ea typeface="Roboto" panose="02000000000000000000" pitchFamily="2" charset="0"/>
                <a:cs typeface="Arial" panose="020B0604020202020204" pitchFamily="34" charset="0"/>
              </a:rPr>
              <a:t>  身心障礙學生</a:t>
            </a:r>
          </a:p>
        </p:txBody>
      </p:sp>
      <p:cxnSp>
        <p:nvCxnSpPr>
          <p:cNvPr id="47" name="Elbow Connector 52">
            <a:extLst>
              <a:ext uri="{FF2B5EF4-FFF2-40B4-BE49-F238E27FC236}">
                <a16:creationId xmlns:a16="http://schemas.microsoft.com/office/drawing/2014/main" id="{2F3FE500-4544-4D7A-9A28-A324493942CE}"/>
              </a:ext>
            </a:extLst>
          </p:cNvPr>
          <p:cNvCxnSpPr/>
          <p:nvPr/>
        </p:nvCxnSpPr>
        <p:spPr>
          <a:xfrm rot="16200000" flipH="1">
            <a:off x="4750515" y="3868032"/>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Elbow Connector 52">
            <a:extLst>
              <a:ext uri="{FF2B5EF4-FFF2-40B4-BE49-F238E27FC236}">
                <a16:creationId xmlns:a16="http://schemas.microsoft.com/office/drawing/2014/main" id="{253CDE2F-01D5-42AF-9F46-C2457CAB94A4}"/>
              </a:ext>
            </a:extLst>
          </p:cNvPr>
          <p:cNvCxnSpPr>
            <a:cxnSpLocks/>
          </p:cNvCxnSpPr>
          <p:nvPr/>
        </p:nvCxnSpPr>
        <p:spPr>
          <a:xfrm rot="5400000">
            <a:off x="3825851" y="3853379"/>
            <a:ext cx="581358" cy="452680"/>
          </a:xfrm>
          <a:prstGeom prst="bentConnector3">
            <a:avLst>
              <a:gd name="adj1" fmla="val 50000"/>
            </a:avLst>
          </a:prstGeom>
          <a:ln w="6350">
            <a:solidFill>
              <a:srgbClr val="0070C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AE9A160D-ADAB-49BD-9F30-7E36EBDD2659}"/>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4C0352FD-3155-44EA-8645-045D226CC2A0}"/>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CC848FD1-6E79-486A-9871-CB7B9D7EE402}"/>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2" name="文字方塊 11"/>
          <p:cNvSpPr txBox="1"/>
          <p:nvPr/>
        </p:nvSpPr>
        <p:spPr>
          <a:xfrm>
            <a:off x="755576"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學習內容</a:t>
            </a:r>
          </a:p>
        </p:txBody>
      </p:sp>
      <p:sp>
        <p:nvSpPr>
          <p:cNvPr id="13" name="文字方塊 12"/>
          <p:cNvSpPr txBox="1"/>
          <p:nvPr/>
        </p:nvSpPr>
        <p:spPr>
          <a:xfrm>
            <a:off x="2627784"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學習歷程</a:t>
            </a:r>
          </a:p>
        </p:txBody>
      </p:sp>
      <p:sp>
        <p:nvSpPr>
          <p:cNvPr id="14" name="文字方塊 13"/>
          <p:cNvSpPr txBox="1"/>
          <p:nvPr/>
        </p:nvSpPr>
        <p:spPr>
          <a:xfrm>
            <a:off x="4499992" y="1412776"/>
            <a:ext cx="1872208" cy="523220"/>
          </a:xfrm>
          <a:prstGeom prst="rect">
            <a:avLst/>
          </a:prstGeom>
          <a:noFill/>
          <a:ln w="28575">
            <a:solidFill>
              <a:schemeClr val="tx1"/>
            </a:solidFill>
          </a:ln>
        </p:spPr>
        <p:txBody>
          <a:bodyPr wrap="square" rtlCol="0">
            <a:spAutoFit/>
          </a:bodyPr>
          <a:lstStyle/>
          <a:p>
            <a:pPr algn="ctr"/>
            <a:r>
              <a:rPr lang="zh-TW" altLang="en-US" sz="2800" dirty="0">
                <a:latin typeface="+mj-ea"/>
                <a:ea typeface="+mj-ea"/>
              </a:rPr>
              <a:t>學習環境</a:t>
            </a:r>
          </a:p>
        </p:txBody>
      </p:sp>
      <p:sp>
        <p:nvSpPr>
          <p:cNvPr id="15" name="文字方塊 14"/>
          <p:cNvSpPr txBox="1"/>
          <p:nvPr/>
        </p:nvSpPr>
        <p:spPr>
          <a:xfrm>
            <a:off x="6372200" y="1412776"/>
            <a:ext cx="1872208" cy="523220"/>
          </a:xfrm>
          <a:prstGeom prst="rect">
            <a:avLst/>
          </a:prstGeom>
          <a:solidFill>
            <a:srgbClr val="EBAC07"/>
          </a:solidFill>
          <a:ln w="28575">
            <a:solidFill>
              <a:schemeClr val="tx1"/>
            </a:solidFill>
          </a:ln>
        </p:spPr>
        <p:txBody>
          <a:bodyPr wrap="square" rtlCol="0">
            <a:spAutoFit/>
          </a:bodyPr>
          <a:lstStyle/>
          <a:p>
            <a:pPr algn="ctr"/>
            <a:r>
              <a:rPr lang="zh-TW" altLang="en-US" sz="2800" dirty="0">
                <a:latin typeface="+mj-ea"/>
                <a:ea typeface="+mj-ea"/>
              </a:rPr>
              <a:t>學習評量</a:t>
            </a:r>
          </a:p>
        </p:txBody>
      </p:sp>
      <p:sp>
        <p:nvSpPr>
          <p:cNvPr id="39" name="矩形 38">
            <a:extLst>
              <a:ext uri="{FF2B5EF4-FFF2-40B4-BE49-F238E27FC236}">
                <a16:creationId xmlns:a16="http://schemas.microsoft.com/office/drawing/2014/main" id="{E4B31B9F-13E1-413F-B3C5-6A98F7229250}"/>
              </a:ext>
            </a:extLst>
          </p:cNvPr>
          <p:cNvSpPr/>
          <p:nvPr/>
        </p:nvSpPr>
        <p:spPr>
          <a:xfrm>
            <a:off x="2555776" y="926928"/>
            <a:ext cx="4032448" cy="418641"/>
          </a:xfrm>
          <a:prstGeom prst="rect">
            <a:avLst/>
          </a:prstGeom>
          <a:solidFill>
            <a:schemeClr val="tx1"/>
          </a:solidFill>
          <a:effectLst/>
        </p:spPr>
        <p:txBody>
          <a:bodyPr vert="horz" wrap="square">
            <a:spAutoFit/>
          </a:bodyPr>
          <a:lstStyle/>
          <a:p>
            <a:pPr algn="ctr">
              <a:lnSpc>
                <a:spcPts val="2500"/>
              </a:lnSpc>
            </a:pPr>
            <a:r>
              <a:rPr lang="en-US" altLang="zh-TW" sz="2800" dirty="0" smtClean="0">
                <a:solidFill>
                  <a:schemeClr val="bg1"/>
                </a:solidFill>
                <a:latin typeface="+mj-ea"/>
                <a:ea typeface="+mj-ea"/>
              </a:rPr>
              <a:t>IEP/IGP</a:t>
            </a:r>
            <a:r>
              <a:rPr lang="zh-TW" altLang="en-US" sz="2800" dirty="0">
                <a:solidFill>
                  <a:schemeClr val="bg1"/>
                </a:solidFill>
                <a:latin typeface="+mj-ea"/>
                <a:ea typeface="+mj-ea"/>
              </a:rPr>
              <a:t>與課程規劃</a:t>
            </a:r>
            <a:endParaRPr lang="zh-CN" altLang="en-US" sz="2800" dirty="0">
              <a:solidFill>
                <a:schemeClr val="bg1"/>
              </a:solidFill>
              <a:latin typeface="+mj-ea"/>
              <a:ea typeface="+mj-ea"/>
            </a:endParaRPr>
          </a:p>
        </p:txBody>
      </p:sp>
      <p:sp>
        <p:nvSpPr>
          <p:cNvPr id="46" name="矩形 45"/>
          <p:cNvSpPr/>
          <p:nvPr/>
        </p:nvSpPr>
        <p:spPr>
          <a:xfrm>
            <a:off x="-684584" y="3350589"/>
            <a:ext cx="4857055" cy="338554"/>
          </a:xfrm>
          <a:prstGeom prst="rect">
            <a:avLst/>
          </a:prstGeom>
        </p:spPr>
        <p:txBody>
          <a:bodyPr wrap="square">
            <a:spAutoFit/>
          </a:bodyPr>
          <a:lstStyle/>
          <a:p>
            <a:pPr algn="ctr"/>
            <a:r>
              <a:rPr lang="zh-TW" altLang="zh-TW" sz="1600" dirty="0">
                <a:latin typeface="+mj-ea"/>
              </a:rPr>
              <a:t>起點行為評估</a:t>
            </a:r>
            <a:r>
              <a:rPr lang="en-US" altLang="zh-TW" sz="1600" dirty="0">
                <a:latin typeface="+mj-ea"/>
              </a:rPr>
              <a:t>.</a:t>
            </a:r>
            <a:r>
              <a:rPr lang="zh-TW" altLang="zh-TW" sz="1600" dirty="0">
                <a:latin typeface="+mj-ea"/>
              </a:rPr>
              <a:t>形成性評量</a:t>
            </a:r>
            <a:r>
              <a:rPr lang="en-US" altLang="zh-TW" sz="1600" dirty="0">
                <a:latin typeface="+mj-ea"/>
              </a:rPr>
              <a:t>.</a:t>
            </a:r>
            <a:r>
              <a:rPr lang="zh-TW" altLang="zh-TW" sz="1600" dirty="0">
                <a:latin typeface="+mj-ea"/>
              </a:rPr>
              <a:t>總結性評量</a:t>
            </a:r>
            <a:endParaRPr lang="zh-TW" altLang="zh-TW" sz="1600" dirty="0">
              <a:latin typeface="+mj-ea"/>
              <a:ea typeface="+mj-ea"/>
            </a:endParaRPr>
          </a:p>
        </p:txBody>
      </p:sp>
      <p:sp>
        <p:nvSpPr>
          <p:cNvPr id="16" name="Rounded Rectangle 11">
            <a:extLst>
              <a:ext uri="{FF2B5EF4-FFF2-40B4-BE49-F238E27FC236}">
                <a16:creationId xmlns:a16="http://schemas.microsoft.com/office/drawing/2014/main" id="{170362B3-0493-4D2F-A76D-D18F01137C92}"/>
              </a:ext>
            </a:extLst>
          </p:cNvPr>
          <p:cNvSpPr/>
          <p:nvPr/>
        </p:nvSpPr>
        <p:spPr>
          <a:xfrm>
            <a:off x="35496" y="2764717"/>
            <a:ext cx="3302801" cy="592275"/>
          </a:xfrm>
          <a:prstGeom prst="roundRect">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ounded Rectangle 12">
            <a:extLst>
              <a:ext uri="{FF2B5EF4-FFF2-40B4-BE49-F238E27FC236}">
                <a16:creationId xmlns:a16="http://schemas.microsoft.com/office/drawing/2014/main" id="{564E86C1-528D-4FC5-9CA0-C117064DD691}"/>
              </a:ext>
            </a:extLst>
          </p:cNvPr>
          <p:cNvSpPr/>
          <p:nvPr/>
        </p:nvSpPr>
        <p:spPr>
          <a:xfrm>
            <a:off x="2879591" y="2764717"/>
            <a:ext cx="4531751" cy="592275"/>
          </a:xfrm>
          <a:prstGeom prst="roundRect">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ounded Rectangle 13">
            <a:extLst>
              <a:ext uri="{FF2B5EF4-FFF2-40B4-BE49-F238E27FC236}">
                <a16:creationId xmlns:a16="http://schemas.microsoft.com/office/drawing/2014/main" id="{AD8EDF93-AC88-4D0A-BF12-798F25BC728C}"/>
              </a:ext>
            </a:extLst>
          </p:cNvPr>
          <p:cNvSpPr/>
          <p:nvPr/>
        </p:nvSpPr>
        <p:spPr>
          <a:xfrm>
            <a:off x="6084168" y="2764717"/>
            <a:ext cx="3024336" cy="592275"/>
          </a:xfrm>
          <a:prstGeom prst="roundRect">
            <a:avLst/>
          </a:prstGeom>
          <a:solidFill>
            <a:srgbClr val="69AF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Isosceles Triangle 14">
            <a:extLst>
              <a:ext uri="{FF2B5EF4-FFF2-40B4-BE49-F238E27FC236}">
                <a16:creationId xmlns:a16="http://schemas.microsoft.com/office/drawing/2014/main" id="{DBCDC13C-1C20-4003-A623-CBF34C7EB99A}"/>
              </a:ext>
            </a:extLst>
          </p:cNvPr>
          <p:cNvSpPr/>
          <p:nvPr/>
        </p:nvSpPr>
        <p:spPr>
          <a:xfrm rot="5400000">
            <a:off x="2764474" y="2844051"/>
            <a:ext cx="592275" cy="433607"/>
          </a:xfrm>
          <a:prstGeom prst="triangle">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Isosceles Triangle 15">
            <a:extLst>
              <a:ext uri="{FF2B5EF4-FFF2-40B4-BE49-F238E27FC236}">
                <a16:creationId xmlns:a16="http://schemas.microsoft.com/office/drawing/2014/main" id="{14C0E708-4D2C-44A9-A194-1709DC1AB93E}"/>
              </a:ext>
            </a:extLst>
          </p:cNvPr>
          <p:cNvSpPr/>
          <p:nvPr/>
        </p:nvSpPr>
        <p:spPr>
          <a:xfrm rot="5400000">
            <a:off x="6003275" y="2844051"/>
            <a:ext cx="592275" cy="433607"/>
          </a:xfrm>
          <a:prstGeom prst="triangle">
            <a:avLst/>
          </a:prstGeom>
          <a:solidFill>
            <a:srgbClr val="FF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 name="Group 134">
            <a:extLst>
              <a:ext uri="{FF2B5EF4-FFF2-40B4-BE49-F238E27FC236}">
                <a16:creationId xmlns:a16="http://schemas.microsoft.com/office/drawing/2014/main" id="{6B1E51B2-3581-43F9-A658-F08EB67B9D87}"/>
              </a:ext>
            </a:extLst>
          </p:cNvPr>
          <p:cNvGrpSpPr/>
          <p:nvPr/>
        </p:nvGrpSpPr>
        <p:grpSpPr>
          <a:xfrm>
            <a:off x="4123096" y="1951652"/>
            <a:ext cx="864665" cy="865389"/>
            <a:chOff x="3287425" y="1417883"/>
            <a:chExt cx="648499" cy="649042"/>
          </a:xfrm>
        </p:grpSpPr>
        <p:sp>
          <p:nvSpPr>
            <p:cNvPr id="23" name="Oval 18">
              <a:extLst>
                <a:ext uri="{FF2B5EF4-FFF2-40B4-BE49-F238E27FC236}">
                  <a16:creationId xmlns:a16="http://schemas.microsoft.com/office/drawing/2014/main" id="{46E51C13-F0D9-405D-B8EF-3005AA8F4E0A}"/>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4" name="Oval 19">
              <a:extLst>
                <a:ext uri="{FF2B5EF4-FFF2-40B4-BE49-F238E27FC236}">
                  <a16:creationId xmlns:a16="http://schemas.microsoft.com/office/drawing/2014/main" id="{373662C2-501F-40C9-9A5D-35D5D8CDCE99}"/>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01</a:t>
              </a:r>
              <a:endParaRPr lang="en-US" sz="133" b="1" dirty="0">
                <a:solidFill>
                  <a:schemeClr val="bg1"/>
                </a:solidFill>
                <a:latin typeface="+mj-lt"/>
              </a:endParaRPr>
            </a:p>
          </p:txBody>
        </p:sp>
      </p:grpSp>
      <p:sp>
        <p:nvSpPr>
          <p:cNvPr id="2" name="矩形 1">
            <a:extLst>
              <a:ext uri="{FF2B5EF4-FFF2-40B4-BE49-F238E27FC236}">
                <a16:creationId xmlns:a16="http://schemas.microsoft.com/office/drawing/2014/main" id="{3E393E59-9856-4FBC-9718-0E5243D51DCD}"/>
              </a:ext>
            </a:extLst>
          </p:cNvPr>
          <p:cNvSpPr/>
          <p:nvPr/>
        </p:nvSpPr>
        <p:spPr>
          <a:xfrm>
            <a:off x="-36512" y="2852936"/>
            <a:ext cx="9793088" cy="430887"/>
          </a:xfrm>
          <a:prstGeom prst="rect">
            <a:avLst/>
          </a:prstGeom>
        </p:spPr>
        <p:txBody>
          <a:bodyPr wrap="square">
            <a:spAutoFit/>
          </a:bodyPr>
          <a:lstStyle/>
          <a:p>
            <a:r>
              <a:rPr lang="zh-TW" altLang="zh-TW" sz="2200" dirty="0">
                <a:solidFill>
                  <a:schemeClr val="bg1"/>
                </a:solidFill>
                <a:latin typeface="+mj-ea"/>
              </a:rPr>
              <a:t>依</a:t>
            </a:r>
            <a:r>
              <a:rPr lang="en-US" altLang="zh-TW" sz="2200" dirty="0">
                <a:solidFill>
                  <a:schemeClr val="bg1"/>
                </a:solidFill>
                <a:latin typeface="+mj-ea"/>
              </a:rPr>
              <a:t>IEP/IGP</a:t>
            </a:r>
            <a:r>
              <a:rPr lang="zh-TW" altLang="zh-TW" sz="2200" dirty="0">
                <a:solidFill>
                  <a:schemeClr val="bg1"/>
                </a:solidFill>
                <a:latin typeface="+mj-ea"/>
              </a:rPr>
              <a:t>實施多元評量</a:t>
            </a:r>
            <a:r>
              <a:rPr lang="en-US" altLang="zh-TW" sz="2200" dirty="0">
                <a:solidFill>
                  <a:schemeClr val="bg1"/>
                </a:solidFill>
                <a:latin typeface="+mj-ea"/>
              </a:rPr>
              <a:t>  </a:t>
            </a:r>
            <a:r>
              <a:rPr lang="zh-TW" altLang="en-US" sz="2200" dirty="0">
                <a:solidFill>
                  <a:schemeClr val="bg1"/>
                </a:solidFill>
                <a:latin typeface="+mj-ea"/>
              </a:rPr>
              <a:t>了解其學習歷程與成效</a:t>
            </a:r>
            <a:r>
              <a:rPr lang="zh-TW" altLang="en-US" dirty="0">
                <a:solidFill>
                  <a:schemeClr val="bg1"/>
                </a:solidFill>
                <a:latin typeface="+mj-ea"/>
              </a:rPr>
              <a:t>   </a:t>
            </a:r>
            <a:r>
              <a:rPr lang="zh-TW" altLang="en-US" sz="2200" dirty="0">
                <a:solidFill>
                  <a:schemeClr val="bg1"/>
                </a:solidFill>
                <a:latin typeface="+mj-ea"/>
              </a:rPr>
              <a:t> 設計課程</a:t>
            </a:r>
            <a:r>
              <a:rPr lang="en-US" altLang="zh-TW" sz="2200" dirty="0">
                <a:solidFill>
                  <a:schemeClr val="bg1"/>
                </a:solidFill>
                <a:latin typeface="+mj-ea"/>
              </a:rPr>
              <a:t>&amp;</a:t>
            </a:r>
            <a:r>
              <a:rPr lang="zh-TW" altLang="en-US" sz="2200" dirty="0">
                <a:solidFill>
                  <a:schemeClr val="bg1"/>
                </a:solidFill>
                <a:latin typeface="+mj-ea"/>
              </a:rPr>
              <a:t>改進教學</a:t>
            </a:r>
            <a:endParaRPr lang="zh-TW" altLang="en-US" sz="2200" dirty="0">
              <a:solidFill>
                <a:schemeClr val="bg1"/>
              </a:solidFill>
            </a:endParaRPr>
          </a:p>
        </p:txBody>
      </p:sp>
      <p:grpSp>
        <p:nvGrpSpPr>
          <p:cNvPr id="4" name="Group 134">
            <a:extLst>
              <a:ext uri="{FF2B5EF4-FFF2-40B4-BE49-F238E27FC236}">
                <a16:creationId xmlns:a16="http://schemas.microsoft.com/office/drawing/2014/main" id="{26A282B7-310A-48C1-A19D-18177BA215BC}"/>
              </a:ext>
            </a:extLst>
          </p:cNvPr>
          <p:cNvGrpSpPr/>
          <p:nvPr/>
        </p:nvGrpSpPr>
        <p:grpSpPr>
          <a:xfrm>
            <a:off x="4139666" y="3511059"/>
            <a:ext cx="864665" cy="865389"/>
            <a:chOff x="3287425" y="1417883"/>
            <a:chExt cx="648499" cy="649042"/>
          </a:xfrm>
        </p:grpSpPr>
        <p:sp>
          <p:nvSpPr>
            <p:cNvPr id="40" name="Oval 18">
              <a:extLst>
                <a:ext uri="{FF2B5EF4-FFF2-40B4-BE49-F238E27FC236}">
                  <a16:creationId xmlns:a16="http://schemas.microsoft.com/office/drawing/2014/main" id="{74F514F1-8478-4E03-99D7-8CA323BC3700}"/>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1" name="Oval 19">
              <a:extLst>
                <a:ext uri="{FF2B5EF4-FFF2-40B4-BE49-F238E27FC236}">
                  <a16:creationId xmlns:a16="http://schemas.microsoft.com/office/drawing/2014/main" id="{3A0DB338-3B1E-4D56-9D19-39E9C8B17E36}"/>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02</a:t>
              </a:r>
              <a:endParaRPr lang="en-US" sz="133" b="1" dirty="0">
                <a:solidFill>
                  <a:schemeClr val="bg1"/>
                </a:solidFill>
                <a:latin typeface="+mj-lt"/>
              </a:endParaRPr>
            </a:p>
          </p:txBody>
        </p:sp>
      </p:grpSp>
      <p:sp>
        <p:nvSpPr>
          <p:cNvPr id="63" name="矩形 62">
            <a:extLst>
              <a:ext uri="{FF2B5EF4-FFF2-40B4-BE49-F238E27FC236}">
                <a16:creationId xmlns:a16="http://schemas.microsoft.com/office/drawing/2014/main" id="{7921ECF6-9140-4B08-9221-F50A9BC5E1C5}"/>
              </a:ext>
            </a:extLst>
          </p:cNvPr>
          <p:cNvSpPr/>
          <p:nvPr/>
        </p:nvSpPr>
        <p:spPr>
          <a:xfrm>
            <a:off x="-36512" y="4462445"/>
            <a:ext cx="3926702" cy="3247043"/>
          </a:xfrm>
          <a:prstGeom prst="rect">
            <a:avLst/>
          </a:prstGeom>
        </p:spPr>
        <p:txBody>
          <a:bodyPr wrap="square">
            <a:spAutoFit/>
          </a:bodyPr>
          <a:lstStyle/>
          <a:p>
            <a:pPr marL="285750" indent="-285750">
              <a:lnSpc>
                <a:spcPts val="2400"/>
              </a:lnSpc>
              <a:spcBef>
                <a:spcPts val="600"/>
              </a:spcBef>
              <a:buFont typeface="Arial" panose="020B0604020202020204" pitchFamily="34" charset="0"/>
              <a:buChar char="•"/>
            </a:pPr>
            <a:r>
              <a:rPr lang="zh-TW" altLang="en-US" sz="2000" dirty="0">
                <a:latin typeface="+mj-ea"/>
                <a:ea typeface="+mj-ea"/>
              </a:rPr>
              <a:t>評量調整或服務</a:t>
            </a:r>
            <a:r>
              <a:rPr lang="en-US" altLang="zh-TW" sz="2000" dirty="0">
                <a:latin typeface="+mj-ea"/>
                <a:ea typeface="+mj-ea"/>
              </a:rPr>
              <a:t/>
            </a:r>
            <a:br>
              <a:rPr lang="en-US" altLang="zh-TW" sz="2000" dirty="0">
                <a:latin typeface="+mj-ea"/>
                <a:ea typeface="+mj-ea"/>
              </a:rPr>
            </a:br>
            <a:r>
              <a:rPr lang="en-US" altLang="zh-TW" sz="2000" dirty="0">
                <a:latin typeface="新細明體" panose="02020500000000000000" pitchFamily="18" charset="-120"/>
              </a:rPr>
              <a:t>A. </a:t>
            </a:r>
            <a:r>
              <a:rPr lang="zh-TW" altLang="en-US" sz="2000" dirty="0">
                <a:latin typeface="新細明體" panose="02020500000000000000" pitchFamily="18" charset="-120"/>
              </a:rPr>
              <a:t>評量時間調整 </a:t>
            </a:r>
            <a:r>
              <a:rPr lang="zh-TW" altLang="en-US" sz="2000" dirty="0" smtClean="0">
                <a:latin typeface="新細明體" panose="02020500000000000000" pitchFamily="18" charset="-120"/>
              </a:rPr>
              <a:t>  </a:t>
            </a:r>
            <a:r>
              <a:rPr lang="en-US" altLang="zh-TW" sz="2000" dirty="0">
                <a:latin typeface="新細明體" panose="02020500000000000000" pitchFamily="18" charset="-120"/>
              </a:rPr>
              <a:t>B. </a:t>
            </a:r>
            <a:r>
              <a:rPr lang="zh-TW" altLang="en-US" sz="2000" dirty="0">
                <a:latin typeface="新細明體" panose="02020500000000000000" pitchFamily="18" charset="-120"/>
              </a:rPr>
              <a:t>評量環境</a:t>
            </a:r>
            <a:r>
              <a:rPr lang="zh-TW" altLang="en-US" sz="2000" dirty="0" smtClean="0">
                <a:latin typeface="新細明體" panose="02020500000000000000" pitchFamily="18" charset="-120"/>
              </a:rPr>
              <a:t>調整 </a:t>
            </a:r>
            <a:r>
              <a:rPr lang="en-US" altLang="zh-TW" sz="2000" dirty="0" smtClean="0">
                <a:latin typeface="新細明體" panose="02020500000000000000" pitchFamily="18" charset="-120"/>
              </a:rPr>
              <a:t>C</a:t>
            </a:r>
            <a:r>
              <a:rPr lang="en-US" altLang="zh-TW" sz="2000" dirty="0">
                <a:latin typeface="新細明體" panose="02020500000000000000" pitchFamily="18" charset="-120"/>
              </a:rPr>
              <a:t>. </a:t>
            </a:r>
            <a:r>
              <a:rPr lang="zh-TW" altLang="en-US" sz="2000" dirty="0">
                <a:latin typeface="新細明體" panose="02020500000000000000" pitchFamily="18" charset="-120"/>
              </a:rPr>
              <a:t>評量方式調整  </a:t>
            </a:r>
            <a:r>
              <a:rPr lang="zh-TW" altLang="en-US" sz="2000" dirty="0" smtClean="0">
                <a:latin typeface="新細明體" panose="02020500000000000000" pitchFamily="18" charset="-120"/>
              </a:rPr>
              <a:t> </a:t>
            </a:r>
            <a:r>
              <a:rPr lang="en-US" altLang="zh-TW" sz="2000" dirty="0">
                <a:latin typeface="新細明體" panose="02020500000000000000" pitchFamily="18" charset="-120"/>
              </a:rPr>
              <a:t>D. </a:t>
            </a:r>
            <a:r>
              <a:rPr lang="zh-TW" altLang="en-US" sz="2000" dirty="0">
                <a:latin typeface="新細明體" panose="02020500000000000000" pitchFamily="18" charset="-120"/>
              </a:rPr>
              <a:t>其他評量調整</a:t>
            </a:r>
            <a:endParaRPr lang="en-US" altLang="zh-TW" sz="2000" dirty="0">
              <a:latin typeface="新細明體" panose="02020500000000000000" pitchFamily="18" charset="-120"/>
            </a:endParaRPr>
          </a:p>
          <a:p>
            <a:pPr marL="285750" indent="-285750">
              <a:lnSpc>
                <a:spcPts val="2400"/>
              </a:lnSpc>
              <a:spcBef>
                <a:spcPts val="600"/>
              </a:spcBef>
              <a:buFont typeface="Arial" panose="020B0604020202020204" pitchFamily="34" charset="0"/>
              <a:buChar char="•"/>
            </a:pPr>
            <a:r>
              <a:rPr lang="zh-TW" altLang="zh-TW" sz="2000" dirty="0">
                <a:latin typeface="+mj-ea"/>
                <a:ea typeface="+mj-ea"/>
              </a:rPr>
              <a:t>評量的內容或通過標準需依</a:t>
            </a:r>
            <a:r>
              <a:rPr lang="zh-TW" altLang="en-US" sz="2000" dirty="0">
                <a:latin typeface="+mj-ea"/>
                <a:ea typeface="+mj-ea"/>
              </a:rPr>
              <a:t>特推會</a:t>
            </a:r>
            <a:r>
              <a:rPr lang="zh-TW" altLang="zh-TW" sz="2000" dirty="0">
                <a:latin typeface="+mj-ea"/>
                <a:ea typeface="+mj-ea"/>
              </a:rPr>
              <a:t>所議決之</a:t>
            </a:r>
            <a:r>
              <a:rPr lang="en-US" altLang="zh-TW" sz="2000" dirty="0">
                <a:latin typeface="+mj-ea"/>
                <a:ea typeface="+mj-ea"/>
              </a:rPr>
              <a:t>IEP</a:t>
            </a:r>
            <a:r>
              <a:rPr lang="zh-TW" altLang="zh-TW" sz="2000" dirty="0">
                <a:latin typeface="+mj-ea"/>
                <a:ea typeface="+mj-ea"/>
              </a:rPr>
              <a:t>執行</a:t>
            </a:r>
            <a:r>
              <a:rPr lang="en-US" altLang="zh-TW" sz="2000" dirty="0">
                <a:latin typeface="+mj-ea"/>
                <a:ea typeface="+mj-ea"/>
              </a:rPr>
              <a:t/>
            </a:r>
            <a:br>
              <a:rPr lang="en-US" altLang="zh-TW" sz="2000" dirty="0">
                <a:latin typeface="+mj-ea"/>
                <a:ea typeface="+mj-ea"/>
              </a:rPr>
            </a:br>
            <a:r>
              <a:rPr lang="zh-TW" altLang="zh-TW" sz="2000" dirty="0">
                <a:latin typeface="新細明體" panose="02020500000000000000" pitchFamily="18" charset="-120"/>
              </a:rPr>
              <a:t>內容難易度、題型、題數增刪</a:t>
            </a:r>
            <a:r>
              <a:rPr lang="zh-TW" altLang="en-US" sz="2000" dirty="0">
                <a:latin typeface="新細明體" panose="02020500000000000000" pitchFamily="18" charset="-120"/>
              </a:rPr>
              <a:t>等</a:t>
            </a:r>
            <a:r>
              <a:rPr lang="en-US" altLang="zh-TW" sz="2000" dirty="0">
                <a:latin typeface="新細明體" panose="02020500000000000000" pitchFamily="18" charset="-120"/>
              </a:rPr>
              <a:t/>
            </a:r>
            <a:br>
              <a:rPr lang="en-US" altLang="zh-TW" sz="2000" dirty="0">
                <a:latin typeface="新細明體" panose="02020500000000000000" pitchFamily="18" charset="-120"/>
              </a:rPr>
            </a:br>
            <a:r>
              <a:rPr lang="zh-TW" altLang="en-US" sz="2000" dirty="0">
                <a:latin typeface="新細明體" panose="02020500000000000000" pitchFamily="18" charset="-120"/>
              </a:rPr>
              <a:t>依試題與考生之適配性調整計分比重</a:t>
            </a:r>
            <a:endParaRPr lang="en-US" altLang="zh-TW" sz="2000" dirty="0">
              <a:latin typeface="新細明體" panose="02020500000000000000" pitchFamily="18" charset="-120"/>
            </a:endParaRPr>
          </a:p>
        </p:txBody>
      </p:sp>
      <p:sp>
        <p:nvSpPr>
          <p:cNvPr id="31" name="矩形 30">
            <a:extLst>
              <a:ext uri="{FF2B5EF4-FFF2-40B4-BE49-F238E27FC236}">
                <a16:creationId xmlns:a16="http://schemas.microsoft.com/office/drawing/2014/main" id="{A8B0D900-4167-4C1A-9F11-F0F5F8CD37E7}"/>
              </a:ext>
            </a:extLst>
          </p:cNvPr>
          <p:cNvSpPr/>
          <p:nvPr/>
        </p:nvSpPr>
        <p:spPr>
          <a:xfrm>
            <a:off x="5394849" y="4463896"/>
            <a:ext cx="3857671" cy="2092881"/>
          </a:xfrm>
          <a:prstGeom prst="rect">
            <a:avLst/>
          </a:prstGeom>
        </p:spPr>
        <p:txBody>
          <a:bodyPr wrap="square">
            <a:spAutoFit/>
          </a:bodyPr>
          <a:lstStyle/>
          <a:p>
            <a:pPr marL="285750" indent="-285750">
              <a:lnSpc>
                <a:spcPts val="2500"/>
              </a:lnSpc>
              <a:spcBef>
                <a:spcPts val="600"/>
              </a:spcBef>
              <a:buFont typeface="Arial" panose="020B0604020202020204" pitchFamily="34" charset="0"/>
              <a:buChar char="•"/>
            </a:pPr>
            <a:r>
              <a:rPr lang="zh-TW" altLang="zh-TW" sz="2400" dirty="0">
                <a:latin typeface="+mj-ea"/>
                <a:ea typeface="+mj-ea"/>
              </a:rPr>
              <a:t>提高目標層次</a:t>
            </a:r>
            <a:r>
              <a:rPr lang="zh-TW" altLang="en-US" sz="2400" dirty="0">
                <a:latin typeface="+mj-ea"/>
                <a:ea typeface="+mj-ea"/>
              </a:rPr>
              <a:t>或</a:t>
            </a:r>
            <a:r>
              <a:rPr lang="zh-TW" altLang="zh-TW" sz="2400" dirty="0">
                <a:latin typeface="+mj-ea"/>
                <a:ea typeface="+mj-ea"/>
              </a:rPr>
              <a:t>引導自我設定目標或自我評鑑為評量依據</a:t>
            </a:r>
            <a:endParaRPr lang="en-US" altLang="zh-TW" sz="2400" dirty="0">
              <a:latin typeface="+mj-ea"/>
              <a:ea typeface="+mj-ea"/>
            </a:endParaRPr>
          </a:p>
          <a:p>
            <a:pPr marL="285750" indent="-285750">
              <a:lnSpc>
                <a:spcPts val="2500"/>
              </a:lnSpc>
              <a:spcBef>
                <a:spcPts val="600"/>
              </a:spcBef>
              <a:buFont typeface="Arial" panose="020B0604020202020204" pitchFamily="34" charset="0"/>
              <a:buChar char="•"/>
            </a:pPr>
            <a:r>
              <a:rPr lang="zh-TW" altLang="zh-TW" sz="2400" dirty="0">
                <a:latin typeface="+mj-ea"/>
                <a:ea typeface="+mj-ea"/>
              </a:rPr>
              <a:t>以多元智能的觀點，提供符合其學習風格與優勢智能的彈性措施</a:t>
            </a:r>
            <a:endParaRPr lang="en-US" altLang="zh-TW" sz="2400" dirty="0">
              <a:latin typeface="+mj-ea"/>
              <a:ea typeface="+mj-ea"/>
            </a:endParaRPr>
          </a:p>
        </p:txBody>
      </p:sp>
    </p:spTree>
    <p:extLst>
      <p:ext uri="{BB962C8B-B14F-4D97-AF65-F5344CB8AC3E}">
        <p14:creationId xmlns:p14="http://schemas.microsoft.com/office/powerpoint/2010/main" val="31707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par>
                                <p:cTn id="23" presetID="22" presetClass="entr" presetSubtype="1"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up)">
                                      <p:cBhvr>
                                        <p:cTn id="39" dur="500"/>
                                        <p:tgtEl>
                                          <p:spTgt spid="4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par>
                                <p:cTn id="43" presetID="22" presetClass="entr" presetSubtype="1"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par>
                                <p:cTn id="46" presetID="22" presetClass="entr" presetSubtype="1"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up)">
                                      <p:cBhvr>
                                        <p:cTn id="48" dur="500"/>
                                        <p:tgtEl>
                                          <p:spTgt spid="4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wipe(up)">
                                      <p:cBhvr>
                                        <p:cTn id="51" dur="500"/>
                                        <p:tgtEl>
                                          <p:spTgt spid="63"/>
                                        </p:tgtEl>
                                      </p:cBhvr>
                                    </p:animEffect>
                                  </p:childTnLst>
                                </p:cTn>
                              </p:par>
                              <p:par>
                                <p:cTn id="52" presetID="22" presetClass="entr" presetSubtype="1"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up)">
                                      <p:cBhvr>
                                        <p:cTn id="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p:bldP spid="46" grpId="0"/>
      <p:bldP spid="16" grpId="0" animBg="1"/>
      <p:bldP spid="17" grpId="0" animBg="1"/>
      <p:bldP spid="18" grpId="0" animBg="1"/>
      <p:bldP spid="19" grpId="0" animBg="1"/>
      <p:bldP spid="20" grpId="0" animBg="1"/>
      <p:bldP spid="2" grpId="0"/>
      <p:bldP spid="63" grpId="0"/>
      <p:bldP spid="3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學習評量調整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en-US" altLang="zh-TW" sz="4400" dirty="0" smtClean="0">
                <a:latin typeface="標楷體" pitchFamily="65" charset="-120"/>
                <a:ea typeface="標楷體" pitchFamily="65" charset="-120"/>
              </a:rPr>
              <a:t>1.</a:t>
            </a:r>
            <a:r>
              <a:rPr lang="zh-TW" altLang="zh-TW" sz="4400" dirty="0" smtClean="0">
                <a:latin typeface="標楷體" pitchFamily="65" charset="-120"/>
                <a:ea typeface="標楷體" pitchFamily="65" charset="-120"/>
              </a:rPr>
              <a:t>採用多元評量方式</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學生學習評量方式，應視學生身心發展與個別差異，以獎勵與輔導為原則，透過多方面的角度評量學生學習成效，如可透過</a:t>
            </a:r>
            <a:r>
              <a:rPr lang="zh-TW" altLang="zh-TW" sz="3200" dirty="0">
                <a:solidFill>
                  <a:srgbClr val="3333FF"/>
                </a:solidFill>
                <a:latin typeface="標楷體" pitchFamily="65" charset="-120"/>
                <a:ea typeface="標楷體" pitchFamily="65" charset="-120"/>
              </a:rPr>
              <a:t>筆試、口試、表演、實作、作業、報告、資料蒐集整理、鑑賞、晤談、實踐、自我評量、同儕互評、校外學習、檔案評量</a:t>
            </a:r>
            <a:r>
              <a:rPr lang="zh-TW" altLang="zh-TW" sz="3200" dirty="0">
                <a:latin typeface="標楷體" pitchFamily="65" charset="-120"/>
                <a:ea typeface="標楷體" pitchFamily="65" charset="-120"/>
              </a:rPr>
              <a:t>以及其他評量方式等進行評量。</a:t>
            </a:r>
          </a:p>
          <a:p>
            <a:endParaRPr lang="zh-TW" altLang="en-US" dirty="0"/>
          </a:p>
        </p:txBody>
      </p:sp>
    </p:spTree>
    <p:extLst>
      <p:ext uri="{BB962C8B-B14F-4D97-AF65-F5344CB8AC3E}">
        <p14:creationId xmlns:p14="http://schemas.microsoft.com/office/powerpoint/2010/main" val="3309390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標題 1"/>
          <p:cNvSpPr>
            <a:spLocks noGrp="1"/>
          </p:cNvSpPr>
          <p:nvPr>
            <p:ph type="title"/>
          </p:nvPr>
        </p:nvSpPr>
        <p:spPr/>
        <p:txBody>
          <a:bodyPr/>
          <a:lstStyle/>
          <a:p>
            <a:pPr>
              <a:defRPr/>
            </a:pPr>
            <a:r>
              <a:rPr lang="zh-TW" altLang="en-US" dirty="0" smtClean="0"/>
              <a:t>特</a:t>
            </a:r>
            <a:r>
              <a:rPr lang="zh-TW" altLang="en-US" dirty="0" smtClean="0"/>
              <a:t>教課程問題</a:t>
            </a:r>
            <a:endParaRPr lang="zh-TW" altLang="en-US" dirty="0" smtClean="0"/>
          </a:p>
        </p:txBody>
      </p:sp>
      <p:graphicFrame>
        <p:nvGraphicFramePr>
          <p:cNvPr id="5" name="內容版面配置區 4"/>
          <p:cNvGraphicFramePr>
            <a:graphicFrameLocks noGrp="1"/>
          </p:cNvGraphicFramePr>
          <p:nvPr>
            <p:ph idx="1"/>
          </p:nvPr>
        </p:nvGraphicFramePr>
        <p:xfrm>
          <a:off x="1115616"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486F82D6-C921-4F83-99AC-6532DF60379D}"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7</a:t>
            </a:fld>
            <a:endParaRPr lang="uk-UA" altLang="zh-TW" sz="1200">
              <a:solidFill>
                <a:srgbClr val="D38E27"/>
              </a:solidFill>
              <a:latin typeface="Arial" panose="020B0604020202020204" pitchFamily="34" charset="0"/>
              <a:ea typeface="標楷體" panose="03000509000000000000" pitchFamily="65" charset="-120"/>
            </a:endParaRPr>
          </a:p>
        </p:txBody>
      </p:sp>
    </p:spTree>
    <p:extLst>
      <p:ext uri="{BB962C8B-B14F-4D97-AF65-F5344CB8AC3E}">
        <p14:creationId xmlns:p14="http://schemas.microsoft.com/office/powerpoint/2010/main" val="39373858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學習評量調整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en-US" altLang="zh-TW" sz="4400" dirty="0" smtClean="0">
                <a:latin typeface="標楷體" pitchFamily="65" charset="-120"/>
                <a:ea typeface="標楷體" pitchFamily="65" charset="-120"/>
              </a:rPr>
              <a:t>2.</a:t>
            </a:r>
            <a:r>
              <a:rPr lang="zh-TW" altLang="zh-TW" sz="4400" dirty="0" smtClean="0">
                <a:latin typeface="標楷體" pitchFamily="65" charset="-120"/>
                <a:ea typeface="標楷體" pitchFamily="65" charset="-120"/>
              </a:rPr>
              <a:t>注重形成性評量</a:t>
            </a:r>
            <a:endParaRPr lang="en-US" altLang="zh-TW" sz="4400" dirty="0" smtClean="0">
              <a:latin typeface="標楷體" pitchFamily="65" charset="-120"/>
              <a:ea typeface="標楷體" pitchFamily="65" charset="-120"/>
            </a:endParaRPr>
          </a:p>
          <a:p>
            <a:r>
              <a:rPr lang="zh-TW" altLang="zh-TW" sz="3200" dirty="0">
                <a:latin typeface="標楷體" pitchFamily="65" charset="-120"/>
                <a:ea typeface="標楷體" pitchFamily="65" charset="-120"/>
              </a:rPr>
              <a:t>學生在學習歷程展現困難或表現不佳時，增加形成性評量的次數與機會，遠比單一的總結性評量來的重要，且著重在形成性評量中，教師可了解學生在小範圍或小單元內的學習成效，亦可從中適時修正並加強學生學習記憶與印象</a:t>
            </a:r>
            <a:r>
              <a:rPr lang="zh-TW" altLang="zh-TW" sz="3200" dirty="0" smtClean="0"/>
              <a:t>。</a:t>
            </a:r>
            <a:endParaRPr lang="zh-TW" altLang="zh-TW" sz="3200" dirty="0"/>
          </a:p>
        </p:txBody>
      </p:sp>
    </p:spTree>
    <p:extLst>
      <p:ext uri="{BB962C8B-B14F-4D97-AF65-F5344CB8AC3E}">
        <p14:creationId xmlns:p14="http://schemas.microsoft.com/office/powerpoint/2010/main" val="3345556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學習評量調整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935480"/>
            <a:ext cx="8229600" cy="4733880"/>
          </a:xfrm>
        </p:spPr>
        <p:txBody>
          <a:bodyPr>
            <a:normAutofit fontScale="85000" lnSpcReduction="20000"/>
          </a:bodyPr>
          <a:lstStyle/>
          <a:p>
            <a:r>
              <a:rPr lang="en-US" altLang="zh-TW" sz="4400" dirty="0" smtClean="0">
                <a:latin typeface="標楷體" pitchFamily="65" charset="-120"/>
                <a:ea typeface="標楷體" pitchFamily="65" charset="-120"/>
              </a:rPr>
              <a:t>3.</a:t>
            </a:r>
            <a:r>
              <a:rPr lang="zh-TW" altLang="zh-TW" sz="4400" dirty="0" smtClean="0">
                <a:latin typeface="標楷體" pitchFamily="65" charset="-120"/>
                <a:ea typeface="標楷體" pitchFamily="65" charset="-120"/>
              </a:rPr>
              <a:t>調整評量內容與評量標準與</a:t>
            </a:r>
            <a:endParaRPr lang="en-US" altLang="zh-TW" sz="4400" dirty="0" smtClean="0">
              <a:latin typeface="標楷體" pitchFamily="65" charset="-120"/>
              <a:ea typeface="標楷體" pitchFamily="65" charset="-120"/>
            </a:endParaRPr>
          </a:p>
          <a:p>
            <a:pPr>
              <a:buNone/>
            </a:pPr>
            <a:r>
              <a:rPr lang="en-US" altLang="zh-TW" sz="4400" dirty="0" smtClean="0">
                <a:latin typeface="標楷體" pitchFamily="65" charset="-120"/>
                <a:ea typeface="標楷體" pitchFamily="65" charset="-120"/>
              </a:rPr>
              <a:t>   </a:t>
            </a:r>
            <a:r>
              <a:rPr lang="zh-TW" altLang="zh-TW" sz="4400" dirty="0" smtClean="0">
                <a:latin typeface="標楷體" pitchFamily="65" charset="-120"/>
                <a:ea typeface="標楷體" pitchFamily="65" charset="-120"/>
              </a:rPr>
              <a:t>評量時間</a:t>
            </a:r>
            <a:endParaRPr lang="en-US" altLang="zh-TW" sz="4400" dirty="0" smtClean="0">
              <a:latin typeface="標楷體" pitchFamily="65" charset="-120"/>
              <a:ea typeface="標楷體" pitchFamily="65" charset="-120"/>
            </a:endParaRPr>
          </a:p>
          <a:p>
            <a:pPr>
              <a:buFont typeface="Wingdings" pitchFamily="2" charset="2"/>
              <a:buChar char="u"/>
            </a:pPr>
            <a:r>
              <a:rPr lang="zh-TW" altLang="zh-TW" sz="3200" dirty="0" smtClean="0">
                <a:latin typeface="標楷體" pitchFamily="65" charset="-120"/>
                <a:ea typeface="標楷體" pitchFamily="65" charset="-120"/>
              </a:rPr>
              <a:t>視</a:t>
            </a:r>
            <a:r>
              <a:rPr lang="zh-TW" altLang="zh-TW" sz="3200" dirty="0">
                <a:latin typeface="標楷體" pitchFamily="65" charset="-120"/>
                <a:ea typeface="標楷體" pitchFamily="65" charset="-120"/>
              </a:rPr>
              <a:t>學生能力與特質在評量內容、評量標準及作答時間上做適性</a:t>
            </a:r>
            <a:r>
              <a:rPr lang="zh-TW" altLang="zh-TW" sz="3200" dirty="0" smtClean="0">
                <a:latin typeface="標楷體" pitchFamily="65" charset="-120"/>
                <a:ea typeface="標楷體" pitchFamily="65" charset="-120"/>
              </a:rPr>
              <a:t>調整</a:t>
            </a:r>
            <a:r>
              <a:rPr lang="zh-TW" altLang="en-US" sz="3200" dirty="0" smtClean="0">
                <a:latin typeface="新細明體"/>
                <a:ea typeface="新細明體"/>
              </a:rPr>
              <a:t>。</a:t>
            </a:r>
            <a:endParaRPr lang="en-US" altLang="zh-TW" sz="3200" dirty="0">
              <a:latin typeface="標楷體" pitchFamily="65" charset="-120"/>
              <a:ea typeface="標楷體" pitchFamily="65" charset="-120"/>
            </a:endParaRPr>
          </a:p>
          <a:p>
            <a:pPr>
              <a:buFont typeface="Wingdings" pitchFamily="2" charset="2"/>
              <a:buChar char="u"/>
            </a:pPr>
            <a:r>
              <a:rPr lang="zh-TW" altLang="zh-TW" sz="3200" dirty="0" smtClean="0">
                <a:latin typeface="標楷體" pitchFamily="65" charset="-120"/>
                <a:ea typeface="標楷體" pitchFamily="65" charset="-120"/>
              </a:rPr>
              <a:t>如</a:t>
            </a:r>
            <a:r>
              <a:rPr lang="en-US" altLang="zh-TW" sz="3200" dirty="0" smtClean="0">
                <a:latin typeface="標楷體" pitchFamily="65" charset="-120"/>
                <a:ea typeface="標楷體" pitchFamily="65" charset="-120"/>
              </a:rPr>
              <a:t>:</a:t>
            </a:r>
            <a:r>
              <a:rPr lang="zh-TW" altLang="zh-TW" sz="3200" dirty="0" smtClean="0">
                <a:solidFill>
                  <a:srgbClr val="3333FF"/>
                </a:solidFill>
                <a:latin typeface="標楷體" pitchFamily="65" charset="-120"/>
                <a:ea typeface="標楷體" pitchFamily="65" charset="-120"/>
              </a:rPr>
              <a:t>減少</a:t>
            </a:r>
            <a:r>
              <a:rPr lang="zh-TW" altLang="zh-TW" sz="3200" dirty="0">
                <a:solidFill>
                  <a:srgbClr val="3333FF"/>
                </a:solidFill>
                <a:latin typeface="標楷體" pitchFamily="65" charset="-120"/>
                <a:ea typeface="標楷體" pitchFamily="65" charset="-120"/>
              </a:rPr>
              <a:t>評量內容的份量與難度、變更部分的</a:t>
            </a:r>
            <a:r>
              <a:rPr lang="zh-TW" altLang="zh-TW" sz="3200" dirty="0" smtClean="0">
                <a:solidFill>
                  <a:srgbClr val="3333FF"/>
                </a:solidFill>
                <a:latin typeface="標楷體" pitchFamily="65" charset="-120"/>
                <a:ea typeface="標楷體" pitchFamily="65" charset="-120"/>
              </a:rPr>
              <a:t>考題</a:t>
            </a:r>
            <a:r>
              <a:rPr lang="zh-TW" altLang="en-US" sz="3200" dirty="0" smtClean="0">
                <a:solidFill>
                  <a:srgbClr val="3333FF"/>
                </a:solidFill>
                <a:latin typeface="新細明體"/>
                <a:ea typeface="新細明體"/>
              </a:rPr>
              <a:t>、</a:t>
            </a:r>
            <a:r>
              <a:rPr lang="zh-TW" altLang="zh-TW" sz="3200" dirty="0" smtClean="0">
                <a:latin typeface="標楷體" pitchFamily="65" charset="-120"/>
                <a:ea typeface="標楷體" pitchFamily="65" charset="-120"/>
              </a:rPr>
              <a:t>題</a:t>
            </a:r>
            <a:r>
              <a:rPr lang="zh-TW" altLang="zh-TW" sz="3200" dirty="0">
                <a:latin typeface="標楷體" pitchFamily="65" charset="-120"/>
                <a:ea typeface="標楷體" pitchFamily="65" charset="-120"/>
              </a:rPr>
              <a:t>型、降低精熟的標準、延長作答時間、增加考試過程中休息的次數及增加測驗次數、調整考試的情境等</a:t>
            </a:r>
            <a:r>
              <a:rPr lang="zh-TW" altLang="zh-TW"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a:p>
            <a:pPr>
              <a:buFont typeface="Wingdings" pitchFamily="2" charset="2"/>
              <a:buChar char="u"/>
            </a:pPr>
            <a:r>
              <a:rPr lang="zh-TW" altLang="en-US" sz="3200" dirty="0" smtClean="0">
                <a:latin typeface="標楷體" pitchFamily="65" charset="-120"/>
                <a:ea typeface="標楷體" pitchFamily="65" charset="-120"/>
              </a:rPr>
              <a:t>如</a:t>
            </a:r>
            <a:r>
              <a:rPr lang="en-US" altLang="zh-TW" sz="3200" dirty="0">
                <a:latin typeface="標楷體" pitchFamily="65" charset="-120"/>
                <a:ea typeface="標楷體" pitchFamily="65" charset="-120"/>
              </a:rPr>
              <a:t>:</a:t>
            </a:r>
            <a:r>
              <a:rPr lang="zh-TW" altLang="zh-TW" sz="3200" dirty="0" smtClean="0">
                <a:latin typeface="標楷體" pitchFamily="65" charset="-120"/>
                <a:ea typeface="標楷體" pitchFamily="65" charset="-120"/>
              </a:rPr>
              <a:t>調整</a:t>
            </a:r>
            <a:r>
              <a:rPr lang="zh-TW" altLang="zh-TW" sz="3200" dirty="0">
                <a:latin typeface="標楷體" pitchFamily="65" charset="-120"/>
                <a:ea typeface="標楷體" pitchFamily="65" charset="-120"/>
              </a:rPr>
              <a:t>試題呈現的方式，例如閱讀障礙的學生可經由他人或語音報讀題目，呈現較貼近其實際學習表現與成效</a:t>
            </a:r>
            <a:r>
              <a:rPr lang="zh-TW" altLang="zh-TW" sz="3200" dirty="0" smtClean="0">
                <a:latin typeface="標楷體" pitchFamily="65" charset="-120"/>
                <a:ea typeface="標楷體" pitchFamily="65" charset="-120"/>
              </a:rPr>
              <a:t>。</a:t>
            </a:r>
            <a:endParaRPr lang="zh-TW"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18177455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學習評量調整</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en-US" altLang="zh-TW" sz="4400" dirty="0" smtClean="0">
                <a:latin typeface="標楷體" pitchFamily="65" charset="-120"/>
                <a:ea typeface="標楷體" pitchFamily="65" charset="-120"/>
              </a:rPr>
              <a:t>4.</a:t>
            </a:r>
            <a:r>
              <a:rPr lang="zh-TW" altLang="zh-TW" sz="4400" dirty="0" smtClean="0">
                <a:latin typeface="標楷體" pitchFamily="65" charset="-120"/>
                <a:ea typeface="標楷體" pitchFamily="65" charset="-120"/>
              </a:rPr>
              <a:t>調整作答方式</a:t>
            </a:r>
          </a:p>
          <a:p>
            <a:r>
              <a:rPr lang="zh-TW" altLang="zh-TW" dirty="0">
                <a:latin typeface="標楷體" pitchFamily="65" charset="-120"/>
                <a:ea typeface="標楷體" pitchFamily="65" charset="-120"/>
              </a:rPr>
              <a:t>視學生個別差異與能力現況之需求調整作答方式或為其發展出替代性的評量，使其得以順利參與評量活動</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smtClean="0">
                <a:latin typeface="標楷體" pitchFamily="65" charset="-120"/>
                <a:ea typeface="標楷體" pitchFamily="65" charset="-120"/>
              </a:rPr>
              <a:t>如</a:t>
            </a:r>
            <a:r>
              <a:rPr lang="en-US" altLang="zh-TW" dirty="0" smtClean="0">
                <a:latin typeface="標楷體" pitchFamily="65" charset="-120"/>
                <a:ea typeface="標楷體" pitchFamily="65" charset="-120"/>
              </a:rPr>
              <a:t>:</a:t>
            </a:r>
            <a:r>
              <a:rPr lang="zh-TW" altLang="zh-TW" dirty="0" smtClean="0">
                <a:solidFill>
                  <a:srgbClr val="3333FF"/>
                </a:solidFill>
                <a:latin typeface="標楷體" pitchFamily="65" charset="-120"/>
                <a:ea typeface="標楷體" pitchFamily="65" charset="-120"/>
              </a:rPr>
              <a:t>書寫</a:t>
            </a:r>
            <a:r>
              <a:rPr lang="zh-TW" altLang="zh-TW" dirty="0">
                <a:solidFill>
                  <a:srgbClr val="3333FF"/>
                </a:solidFill>
                <a:latin typeface="標楷體" pitchFamily="65" charset="-120"/>
                <a:ea typeface="標楷體" pitchFamily="65" charset="-120"/>
              </a:rPr>
              <a:t>困難</a:t>
            </a:r>
            <a:r>
              <a:rPr lang="zh-TW" altLang="zh-TW" dirty="0">
                <a:latin typeface="標楷體" pitchFamily="65" charset="-120"/>
                <a:ea typeface="標楷體" pitchFamily="65" charset="-120"/>
              </a:rPr>
              <a:t>的學生，可透過口說回答方式或透過電腦輸出呈現答案來取代大量書寫</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a:latin typeface="標楷體" pitchFamily="65" charset="-120"/>
                <a:ea typeface="標楷體" pitchFamily="65" charset="-120"/>
              </a:rPr>
              <a:t>如</a:t>
            </a:r>
            <a:r>
              <a:rPr lang="en-US" altLang="zh-TW" dirty="0">
                <a:latin typeface="標楷體" pitchFamily="65" charset="-120"/>
                <a:ea typeface="標楷體" pitchFamily="65" charset="-120"/>
              </a:rPr>
              <a:t>:</a:t>
            </a:r>
            <a:r>
              <a:rPr lang="zh-TW" altLang="zh-TW" dirty="0" smtClean="0">
                <a:solidFill>
                  <a:srgbClr val="3333FF"/>
                </a:solidFill>
                <a:latin typeface="標楷體" pitchFamily="65" charset="-120"/>
                <a:ea typeface="標楷體" pitchFamily="65" charset="-120"/>
              </a:rPr>
              <a:t>身體</a:t>
            </a:r>
            <a:r>
              <a:rPr lang="zh-TW" altLang="zh-TW" dirty="0">
                <a:solidFill>
                  <a:srgbClr val="3333FF"/>
                </a:solidFill>
                <a:latin typeface="標楷體" pitchFamily="65" charset="-120"/>
                <a:ea typeface="標楷體" pitchFamily="65" charset="-120"/>
              </a:rPr>
              <a:t>協調功能性較弱</a:t>
            </a:r>
            <a:r>
              <a:rPr lang="zh-TW" altLang="zh-TW" dirty="0">
                <a:latin typeface="標楷體" pitchFamily="65" charset="-120"/>
                <a:ea typeface="標楷體" pitchFamily="65" charset="-120"/>
              </a:rPr>
              <a:t>，</a:t>
            </a:r>
            <a:r>
              <a:rPr lang="zh-TW" altLang="zh-TW" dirty="0" smtClean="0">
                <a:latin typeface="標楷體" pitchFamily="65" charset="-120"/>
                <a:ea typeface="標楷體" pitchFamily="65" charset="-120"/>
              </a:rPr>
              <a:t>以至書寫</a:t>
            </a:r>
            <a:r>
              <a:rPr lang="zh-TW" altLang="zh-TW" dirty="0">
                <a:latin typeface="標楷體" pitchFamily="65" charset="-120"/>
                <a:ea typeface="標楷體" pitchFamily="65" charset="-120"/>
              </a:rPr>
              <a:t>試卷困難，可提供代畫答案卡或錄音轉為逐字稿作答</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zh-TW" dirty="0">
                <a:latin typeface="標楷體" pitchFamily="65" charset="-120"/>
                <a:ea typeface="標楷體" pitchFamily="65" charset="-120"/>
              </a:rPr>
              <a:t>如</a:t>
            </a:r>
            <a:r>
              <a:rPr lang="en-US" altLang="zh-TW" dirty="0">
                <a:latin typeface="標楷體" pitchFamily="65" charset="-120"/>
                <a:ea typeface="標楷體" pitchFamily="65" charset="-120"/>
              </a:rPr>
              <a:t>:</a:t>
            </a:r>
            <a:r>
              <a:rPr lang="zh-TW" altLang="zh-TW" dirty="0" smtClean="0">
                <a:solidFill>
                  <a:srgbClr val="3333FF"/>
                </a:solidFill>
                <a:latin typeface="標楷體" pitchFamily="65" charset="-120"/>
                <a:ea typeface="標楷體" pitchFamily="65" charset="-120"/>
              </a:rPr>
              <a:t>空間</a:t>
            </a:r>
            <a:r>
              <a:rPr lang="zh-TW" altLang="zh-TW" dirty="0">
                <a:solidFill>
                  <a:srgbClr val="3333FF"/>
                </a:solidFill>
                <a:latin typeface="標楷體" pitchFamily="65" charset="-120"/>
                <a:ea typeface="標楷體" pitchFamily="65" charset="-120"/>
              </a:rPr>
              <a:t>概念不佳學生</a:t>
            </a:r>
            <a:r>
              <a:rPr lang="zh-TW" altLang="zh-TW" dirty="0">
                <a:latin typeface="標楷體" pitchFamily="65" charset="-120"/>
                <a:ea typeface="標楷體" pitchFamily="65" charset="-120"/>
              </a:rPr>
              <a:t>，在計算體積時可提供實物或積木操作，以操作方式作答</a:t>
            </a:r>
            <a:r>
              <a:rPr lang="zh-TW" altLang="zh-TW" dirty="0" smtClean="0">
                <a:latin typeface="標楷體" pitchFamily="65" charset="-120"/>
                <a:ea typeface="標楷體" pitchFamily="65" charset="-120"/>
              </a:rPr>
              <a:t>。</a:t>
            </a:r>
            <a:endParaRPr lang="zh-TW" altLang="zh-TW" dirty="0">
              <a:latin typeface="標楷體" pitchFamily="65" charset="-120"/>
              <a:ea typeface="標楷體" pitchFamily="65" charset="-120"/>
            </a:endParaRPr>
          </a:p>
        </p:txBody>
      </p:sp>
    </p:spTree>
    <p:extLst>
      <p:ext uri="{BB962C8B-B14F-4D97-AF65-F5344CB8AC3E}">
        <p14:creationId xmlns:p14="http://schemas.microsoft.com/office/powerpoint/2010/main" val="5516894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標題 1"/>
          <p:cNvSpPr>
            <a:spLocks noGrp="1"/>
          </p:cNvSpPr>
          <p:nvPr>
            <p:ph type="title"/>
          </p:nvPr>
        </p:nvSpPr>
        <p:spPr/>
        <p:txBody>
          <a:bodyPr/>
          <a:lstStyle/>
          <a:p>
            <a:pPr>
              <a:defRPr/>
            </a:pPr>
            <a:endParaRPr lang="zh-TW" altLang="en-US" smtClean="0"/>
          </a:p>
        </p:txBody>
      </p:sp>
      <p:sp>
        <p:nvSpPr>
          <p:cNvPr id="161795" name="內容版面配置區 2"/>
          <p:cNvSpPr>
            <a:spLocks noGrp="1"/>
          </p:cNvSpPr>
          <p:nvPr>
            <p:ph idx="1"/>
          </p:nvPr>
        </p:nvSpPr>
        <p:spPr/>
        <p:txBody>
          <a:bodyPr/>
          <a:lstStyle/>
          <a:p>
            <a:endParaRPr lang="zh-TW" altLang="en-US" smtClean="0"/>
          </a:p>
        </p:txBody>
      </p:sp>
      <p:pic>
        <p:nvPicPr>
          <p:cNvPr id="161796" name="圖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 y="-4763"/>
            <a:ext cx="823595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687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梯形 24"/>
          <p:cNvSpPr/>
          <p:nvPr/>
        </p:nvSpPr>
        <p:spPr bwMode="auto">
          <a:xfrm rot="10800000">
            <a:off x="0" y="1412832"/>
            <a:ext cx="2195736" cy="540000"/>
          </a:xfrm>
          <a:prstGeom prst="trapezoid">
            <a:avLst>
              <a:gd name="adj" fmla="val 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6" name="Shape 33220">
            <a:extLst>
              <a:ext uri="{FF2B5EF4-FFF2-40B4-BE49-F238E27FC236}">
                <a16:creationId xmlns:a16="http://schemas.microsoft.com/office/drawing/2014/main" id="{651902CF-60CD-4135-A6A9-84A27620F8C9}"/>
              </a:ext>
            </a:extLst>
          </p:cNvPr>
          <p:cNvSpPr/>
          <p:nvPr/>
        </p:nvSpPr>
        <p:spPr>
          <a:xfrm>
            <a:off x="-36512" y="1304760"/>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8F82CE59-B857-4DFF-BA96-A27E9756A0FD}"/>
              </a:ext>
            </a:extLst>
          </p:cNvPr>
          <p:cNvSpPr>
            <a:spLocks noGrp="1"/>
          </p:cNvSpPr>
          <p:nvPr>
            <p:ph type="title"/>
          </p:nvPr>
        </p:nvSpPr>
        <p:spPr>
          <a:xfrm>
            <a:off x="2232246" y="1412776"/>
            <a:ext cx="6767737" cy="476250"/>
          </a:xfrm>
        </p:spPr>
        <p:txBody>
          <a:bodyPr/>
          <a:lstStyle/>
          <a:p>
            <a:pPr algn="l"/>
            <a:r>
              <a:rPr lang="en-US" altLang="zh-TW" sz="2800" smtClean="0"/>
              <a:t>(</a:t>
            </a:r>
            <a:r>
              <a:rPr lang="zh-TW" altLang="en-US" sz="2800" smtClean="0"/>
              <a:t>一</a:t>
            </a:r>
            <a:r>
              <a:rPr lang="en-US" altLang="zh-TW" sz="2800" smtClean="0"/>
              <a:t>)</a:t>
            </a:r>
            <a:r>
              <a:rPr lang="zh-TW" altLang="en-US" sz="2800" smtClean="0"/>
              <a:t> 學校課程發展委員會組織與運作</a:t>
            </a:r>
            <a:endParaRPr lang="zh-TW" altLang="en-US" sz="2800" dirty="0"/>
          </a:p>
        </p:txBody>
      </p:sp>
      <p:sp>
        <p:nvSpPr>
          <p:cNvPr id="2" name="矩形 1">
            <a:extLst>
              <a:ext uri="{FF2B5EF4-FFF2-40B4-BE49-F238E27FC236}">
                <a16:creationId xmlns:a16="http://schemas.microsoft.com/office/drawing/2014/main" id="{EA8228E9-3D5A-4978-88EE-F1E9EC4E11AB}"/>
              </a:ext>
            </a:extLst>
          </p:cNvPr>
          <p:cNvSpPr/>
          <p:nvPr/>
        </p:nvSpPr>
        <p:spPr>
          <a:xfrm>
            <a:off x="357351" y="2020223"/>
            <a:ext cx="8175089" cy="6283259"/>
          </a:xfrm>
          <a:prstGeom prst="rect">
            <a:avLst/>
          </a:prstGeom>
        </p:spPr>
        <p:txBody>
          <a:bodyPr wrap="square">
            <a:spAutoFit/>
          </a:bodyPr>
          <a:lstStyle/>
          <a:p>
            <a:r>
              <a:rPr lang="zh-TW" altLang="en-US" sz="2400" dirty="0">
                <a:solidFill>
                  <a:srgbClr val="FF0000"/>
                </a:solidFill>
              </a:rPr>
              <a:t>特殊教育之於學校課程發展委員會：</a:t>
            </a:r>
            <a:endParaRPr lang="en-US" altLang="zh-TW" sz="2400" dirty="0">
              <a:solidFill>
                <a:srgbClr val="FF0000"/>
              </a:solidFill>
            </a:endParaRPr>
          </a:p>
          <a:p>
            <a:pPr marL="342900" lvl="0" indent="-342900" defTabSz="889000">
              <a:lnSpc>
                <a:spcPct val="90000"/>
              </a:lnSpc>
              <a:spcBef>
                <a:spcPts val="1200"/>
              </a:spcBef>
              <a:spcAft>
                <a:spcPct val="35000"/>
              </a:spcAft>
              <a:buFont typeface="Wingdings" panose="05000000000000000000" pitchFamily="2" charset="2"/>
              <a:buChar char="u"/>
            </a:pPr>
            <a:r>
              <a:rPr lang="zh-TW" altLang="en-US" sz="2600" dirty="0">
                <a:latin typeface="+mj-ea"/>
                <a:ea typeface="+mj-ea"/>
              </a:rPr>
              <a:t>課發會其下得設其下得設各領域</a:t>
            </a:r>
            <a:r>
              <a:rPr lang="en-US" altLang="zh-TW" sz="2600" dirty="0">
                <a:latin typeface="+mj-ea"/>
                <a:ea typeface="+mj-ea"/>
              </a:rPr>
              <a:t>/</a:t>
            </a:r>
            <a:r>
              <a:rPr lang="zh-TW" altLang="en-US" sz="2600" dirty="0">
                <a:latin typeface="+mj-ea"/>
                <a:ea typeface="+mj-ea"/>
              </a:rPr>
              <a:t>群科</a:t>
            </a:r>
            <a:r>
              <a:rPr lang="en-US" altLang="zh-TW" sz="2600" dirty="0">
                <a:latin typeface="+mj-ea"/>
                <a:ea typeface="+mj-ea"/>
              </a:rPr>
              <a:t>/</a:t>
            </a:r>
            <a:r>
              <a:rPr lang="zh-TW" altLang="en-US" sz="2600" dirty="0">
                <a:latin typeface="+mj-ea"/>
                <a:ea typeface="+mj-ea"/>
              </a:rPr>
              <a:t>學程</a:t>
            </a:r>
            <a:r>
              <a:rPr lang="en-US" altLang="zh-TW" sz="2600" dirty="0">
                <a:latin typeface="+mj-ea"/>
                <a:ea typeface="+mj-ea"/>
              </a:rPr>
              <a:t>/</a:t>
            </a:r>
            <a:r>
              <a:rPr lang="zh-TW" altLang="en-US" sz="2600" dirty="0">
                <a:latin typeface="+mj-ea"/>
                <a:ea typeface="+mj-ea"/>
              </a:rPr>
              <a:t>科目</a:t>
            </a:r>
            <a:r>
              <a:rPr lang="zh-TW" altLang="zh-TW" sz="2600" dirty="0">
                <a:latin typeface="+mj-ea"/>
                <a:ea typeface="+mj-ea"/>
              </a:rPr>
              <a:t>（含特殊需求領域課程）</a:t>
            </a:r>
            <a:r>
              <a:rPr lang="zh-TW" altLang="en-US" sz="2600" dirty="0">
                <a:latin typeface="+mj-ea"/>
                <a:ea typeface="+mj-ea"/>
              </a:rPr>
              <a:t>教學研究會</a:t>
            </a:r>
            <a:endParaRPr lang="en-US" altLang="zh-TW" sz="2600" dirty="0">
              <a:latin typeface="+mj-ea"/>
              <a:ea typeface="+mj-ea"/>
            </a:endParaRPr>
          </a:p>
          <a:p>
            <a:pPr marL="342900" indent="-342900" defTabSz="889000">
              <a:lnSpc>
                <a:spcPct val="90000"/>
              </a:lnSpc>
              <a:spcAft>
                <a:spcPct val="35000"/>
              </a:spcAft>
              <a:buFont typeface="Wingdings" panose="05000000000000000000" pitchFamily="2" charset="2"/>
              <a:buChar char="u"/>
            </a:pPr>
            <a:r>
              <a:rPr lang="zh-TW" altLang="en-US" sz="2600" dirty="0">
                <a:latin typeface="+mj-ea"/>
                <a:ea typeface="+mj-ea"/>
              </a:rPr>
              <a:t>其成員組成應包含特殊教育行政代表、</a:t>
            </a:r>
            <a:r>
              <a:rPr lang="zh-TW" altLang="zh-TW" sz="2600" dirty="0">
                <a:latin typeface="+mj-ea"/>
                <a:ea typeface="+mj-ea"/>
              </a:rPr>
              <a:t>特殊需求領域課程教師</a:t>
            </a:r>
            <a:endParaRPr lang="en-US" altLang="zh-TW" sz="2600" dirty="0">
              <a:latin typeface="+mj-ea"/>
              <a:ea typeface="+mj-ea"/>
            </a:endParaRPr>
          </a:p>
          <a:p>
            <a:pPr marL="342900" indent="-342900" defTabSz="889000">
              <a:lnSpc>
                <a:spcPct val="90000"/>
              </a:lnSpc>
              <a:spcAft>
                <a:spcPct val="35000"/>
              </a:spcAft>
              <a:buFont typeface="Wingdings" panose="05000000000000000000" pitchFamily="2" charset="2"/>
              <a:buChar char="u"/>
            </a:pPr>
            <a:r>
              <a:rPr lang="zh-TW" altLang="en-US" sz="2600" b="1" dirty="0">
                <a:solidFill>
                  <a:srgbClr val="00B0F0"/>
                </a:solidFill>
                <a:latin typeface="+mj-ea"/>
                <a:ea typeface="+mj-ea"/>
              </a:rPr>
              <a:t>特教委員於學校課程發展委員會的工作重點</a:t>
            </a:r>
            <a:r>
              <a:rPr lang="zh-TW" altLang="en-US" sz="2600" dirty="0">
                <a:solidFill>
                  <a:srgbClr val="00B0F0"/>
                </a:solidFill>
                <a:latin typeface="+mj-ea"/>
                <a:ea typeface="+mj-ea"/>
              </a:rPr>
              <a:t>：</a:t>
            </a:r>
            <a:endParaRPr lang="en-US" altLang="zh-TW" sz="2600" dirty="0">
              <a:solidFill>
                <a:srgbClr val="00B0F0"/>
              </a:solidFill>
              <a:latin typeface="+mj-ea"/>
              <a:ea typeface="+mj-ea"/>
            </a:endParaRPr>
          </a:p>
          <a:p>
            <a:pPr marL="717550" lvl="1" indent="-334963" defTabSz="889000">
              <a:lnSpc>
                <a:spcPct val="90000"/>
              </a:lnSpc>
              <a:spcAft>
                <a:spcPct val="35000"/>
              </a:spcAft>
              <a:buFont typeface="+mj-lt"/>
              <a:buAutoNum type="arabicPeriod"/>
            </a:pPr>
            <a:r>
              <a:rPr lang="zh-TW" altLang="en-US" sz="2600" dirty="0">
                <a:latin typeface="+mj-ea"/>
                <a:ea typeface="+mj-ea"/>
              </a:rPr>
              <a:t>學校教育願景須融入特殊教育</a:t>
            </a:r>
            <a:endParaRPr lang="en-US" altLang="zh-TW" sz="2600" dirty="0">
              <a:latin typeface="+mj-ea"/>
              <a:ea typeface="+mj-ea"/>
            </a:endParaRPr>
          </a:p>
          <a:p>
            <a:pPr marL="717550" lvl="1" indent="-334963" defTabSz="889000">
              <a:lnSpc>
                <a:spcPct val="90000"/>
              </a:lnSpc>
              <a:spcAft>
                <a:spcPct val="35000"/>
              </a:spcAft>
              <a:buFont typeface="+mj-lt"/>
              <a:buAutoNum type="arabicPeriod"/>
            </a:pPr>
            <a:r>
              <a:rPr lang="zh-TW" altLang="en-US" sz="2600" dirty="0">
                <a:latin typeface="+mj-ea"/>
                <a:ea typeface="+mj-ea"/>
              </a:rPr>
              <a:t>審議學校課程計畫</a:t>
            </a:r>
            <a:r>
              <a:rPr lang="en-US" altLang="zh-TW" sz="2600" dirty="0">
                <a:latin typeface="+mj-ea"/>
                <a:ea typeface="+mj-ea"/>
              </a:rPr>
              <a:t>(</a:t>
            </a:r>
            <a:r>
              <a:rPr lang="zh-TW" altLang="en-US" sz="2600" dirty="0">
                <a:latin typeface="+mj-ea"/>
                <a:ea typeface="+mj-ea"/>
              </a:rPr>
              <a:t>需含特殊教育課程</a:t>
            </a:r>
            <a:r>
              <a:rPr lang="en-US" altLang="zh-TW" sz="2600" dirty="0">
                <a:latin typeface="+mj-ea"/>
                <a:ea typeface="+mj-ea"/>
              </a:rPr>
              <a:t>)</a:t>
            </a:r>
            <a:endParaRPr lang="zh-TW" altLang="en-US" sz="2600" dirty="0">
              <a:latin typeface="+mj-ea"/>
              <a:ea typeface="+mj-ea"/>
            </a:endParaRPr>
          </a:p>
          <a:p>
            <a:pPr marL="717550" lvl="1" indent="-334963" defTabSz="889000">
              <a:lnSpc>
                <a:spcPct val="90000"/>
              </a:lnSpc>
              <a:spcAft>
                <a:spcPct val="35000"/>
              </a:spcAft>
              <a:buFont typeface="+mj-lt"/>
              <a:buAutoNum type="arabicPeriod"/>
            </a:pPr>
            <a:r>
              <a:rPr lang="zh-TW" altLang="en-US" sz="2600" dirty="0">
                <a:latin typeface="+mj-ea"/>
                <a:ea typeface="+mj-ea"/>
              </a:rPr>
              <a:t>審查全年級及全學期之特殊教育自編教材</a:t>
            </a:r>
          </a:p>
          <a:p>
            <a:pPr marL="717550" lvl="1" indent="-334963" defTabSz="889000">
              <a:lnSpc>
                <a:spcPct val="90000"/>
              </a:lnSpc>
              <a:spcAft>
                <a:spcPct val="35000"/>
              </a:spcAft>
              <a:buFont typeface="+mj-lt"/>
              <a:buAutoNum type="arabicPeriod"/>
            </a:pPr>
            <a:r>
              <a:rPr lang="zh-TW" altLang="en-US" sz="2600" dirty="0">
                <a:latin typeface="+mj-ea"/>
                <a:ea typeface="+mj-ea"/>
              </a:rPr>
              <a:t>進行特殊教育課程評鑑</a:t>
            </a:r>
            <a:endParaRPr lang="en-US" altLang="zh-TW" sz="2600" dirty="0">
              <a:latin typeface="+mj-ea"/>
              <a:ea typeface="+mj-ea"/>
            </a:endParaRPr>
          </a:p>
          <a:p>
            <a:pPr marL="342900" indent="-342900" defTabSz="889000">
              <a:lnSpc>
                <a:spcPct val="90000"/>
              </a:lnSpc>
              <a:spcAft>
                <a:spcPct val="35000"/>
              </a:spcAft>
              <a:buFont typeface="Wingdings" panose="05000000000000000000" pitchFamily="2" charset="2"/>
              <a:buChar char="u"/>
            </a:pPr>
            <a:endParaRPr lang="en-US" altLang="zh-TW" sz="2800" dirty="0">
              <a:latin typeface="+mj-ea"/>
              <a:ea typeface="+mj-ea"/>
            </a:endParaRPr>
          </a:p>
          <a:p>
            <a:pPr marL="342900" indent="-342900" defTabSz="889000">
              <a:lnSpc>
                <a:spcPct val="90000"/>
              </a:lnSpc>
              <a:spcAft>
                <a:spcPct val="35000"/>
              </a:spcAft>
              <a:buFont typeface="Wingdings" panose="05000000000000000000" pitchFamily="2" charset="2"/>
              <a:buChar char="u"/>
            </a:pPr>
            <a:endParaRPr lang="zh-TW" altLang="en-US" sz="2800" dirty="0">
              <a:latin typeface="+mj-ea"/>
              <a:ea typeface="+mj-ea"/>
            </a:endParaRPr>
          </a:p>
          <a:p>
            <a:endParaRPr lang="zh-TW" altLang="en-US" sz="2400" dirty="0">
              <a:solidFill>
                <a:srgbClr val="FF0000"/>
              </a:solidFill>
            </a:endParaRPr>
          </a:p>
        </p:txBody>
      </p:sp>
    </p:spTree>
    <p:extLst>
      <p:ext uri="{BB962C8B-B14F-4D97-AF65-F5344CB8AC3E}">
        <p14:creationId xmlns:p14="http://schemas.microsoft.com/office/powerpoint/2010/main" val="13439157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梯形 24"/>
          <p:cNvSpPr/>
          <p:nvPr/>
        </p:nvSpPr>
        <p:spPr bwMode="auto">
          <a:xfrm rot="10800000">
            <a:off x="0" y="1412832"/>
            <a:ext cx="2195736" cy="540000"/>
          </a:xfrm>
          <a:prstGeom prst="trapezoid">
            <a:avLst>
              <a:gd name="adj" fmla="val 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6" name="Shape 33220">
            <a:extLst>
              <a:ext uri="{FF2B5EF4-FFF2-40B4-BE49-F238E27FC236}">
                <a16:creationId xmlns:a16="http://schemas.microsoft.com/office/drawing/2014/main" id="{651902CF-60CD-4135-A6A9-84A27620F8C9}"/>
              </a:ext>
            </a:extLst>
          </p:cNvPr>
          <p:cNvSpPr/>
          <p:nvPr/>
        </p:nvSpPr>
        <p:spPr>
          <a:xfrm>
            <a:off x="-36512" y="1304760"/>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8F82CE59-B857-4DFF-BA96-A27E9756A0FD}"/>
              </a:ext>
            </a:extLst>
          </p:cNvPr>
          <p:cNvSpPr>
            <a:spLocks noGrp="1"/>
          </p:cNvSpPr>
          <p:nvPr>
            <p:ph type="title"/>
          </p:nvPr>
        </p:nvSpPr>
        <p:spPr>
          <a:xfrm>
            <a:off x="2232246" y="1412776"/>
            <a:ext cx="6767737" cy="476250"/>
          </a:xfrm>
        </p:spPr>
        <p:txBody>
          <a:bodyPr/>
          <a:lstStyle/>
          <a:p>
            <a:pPr algn="l"/>
            <a:r>
              <a:rPr lang="en-US" altLang="zh-TW" sz="2800" smtClean="0"/>
              <a:t>(</a:t>
            </a:r>
            <a:r>
              <a:rPr lang="zh-TW" altLang="en-US" sz="2800" smtClean="0"/>
              <a:t>二</a:t>
            </a:r>
            <a:r>
              <a:rPr lang="en-US" altLang="zh-TW" sz="2800" smtClean="0"/>
              <a:t>)</a:t>
            </a:r>
            <a:r>
              <a:rPr lang="zh-TW" altLang="en-US" sz="2800" smtClean="0"/>
              <a:t> </a:t>
            </a:r>
            <a:r>
              <a:rPr lang="zh-TW" altLang="zh-TW" sz="2800" smtClean="0"/>
              <a:t>課程設計與發展</a:t>
            </a:r>
            <a:endParaRPr lang="zh-TW" altLang="en-US" sz="2800" dirty="0"/>
          </a:p>
        </p:txBody>
      </p:sp>
      <p:sp>
        <p:nvSpPr>
          <p:cNvPr id="2" name="矩形 1">
            <a:extLst>
              <a:ext uri="{FF2B5EF4-FFF2-40B4-BE49-F238E27FC236}">
                <a16:creationId xmlns:a16="http://schemas.microsoft.com/office/drawing/2014/main" id="{EA8228E9-3D5A-4978-88EE-F1E9EC4E11AB}"/>
              </a:ext>
            </a:extLst>
          </p:cNvPr>
          <p:cNvSpPr/>
          <p:nvPr/>
        </p:nvSpPr>
        <p:spPr>
          <a:xfrm>
            <a:off x="357351" y="2020223"/>
            <a:ext cx="8463122" cy="5007525"/>
          </a:xfrm>
          <a:prstGeom prst="rect">
            <a:avLst/>
          </a:prstGeom>
        </p:spPr>
        <p:txBody>
          <a:bodyPr wrap="square">
            <a:spAutoFit/>
          </a:bodyPr>
          <a:lstStyle/>
          <a:p>
            <a:pPr>
              <a:spcBef>
                <a:spcPts val="600"/>
              </a:spcBef>
            </a:pPr>
            <a:r>
              <a:rPr lang="zh-TW" altLang="en-US" sz="2400" dirty="0">
                <a:solidFill>
                  <a:srgbClr val="FF0000"/>
                </a:solidFill>
              </a:rPr>
              <a:t>特殊教育課程發展與設計</a:t>
            </a:r>
            <a:r>
              <a:rPr lang="zh-TW" altLang="en-US" sz="2400" b="1" u="sng" dirty="0">
                <a:solidFill>
                  <a:srgbClr val="FF0000"/>
                </a:solidFill>
              </a:rPr>
              <a:t>共通原則</a:t>
            </a:r>
            <a:r>
              <a:rPr lang="zh-TW" altLang="en-US" sz="2400" dirty="0">
                <a:solidFill>
                  <a:srgbClr val="FF0000"/>
                </a:solidFill>
              </a:rPr>
              <a:t>：</a:t>
            </a:r>
            <a:endParaRPr lang="en-US" altLang="zh-TW" sz="2400" dirty="0">
              <a:solidFill>
                <a:srgbClr val="FF0000"/>
              </a:solidFill>
            </a:endParaRPr>
          </a:p>
          <a:p>
            <a:pPr marL="342900" indent="-342900" defTabSz="889000">
              <a:lnSpc>
                <a:spcPct val="90000"/>
              </a:lnSpc>
              <a:spcBef>
                <a:spcPts val="1200"/>
              </a:spcBef>
              <a:spcAft>
                <a:spcPct val="35000"/>
              </a:spcAft>
              <a:buFont typeface="Wingdings" panose="05000000000000000000" pitchFamily="2" charset="2"/>
              <a:buChar char="u"/>
            </a:pPr>
            <a:r>
              <a:rPr lang="zh-TW" altLang="zh-TW" sz="2400" dirty="0" smtClean="0">
                <a:latin typeface="+mj-ea"/>
                <a:ea typeface="+mj-ea"/>
              </a:rPr>
              <a:t>重視</a:t>
            </a:r>
            <a:r>
              <a:rPr lang="zh-TW" altLang="en-US" sz="2400" dirty="0">
                <a:latin typeface="+mj-ea"/>
                <a:ea typeface="+mj-ea"/>
              </a:rPr>
              <a:t>橫向之統整及縱向</a:t>
            </a:r>
            <a:r>
              <a:rPr lang="zh-TW" altLang="zh-TW" sz="2400" dirty="0">
                <a:latin typeface="+mj-ea"/>
                <a:ea typeface="+mj-ea"/>
              </a:rPr>
              <a:t>銜接。</a:t>
            </a:r>
            <a:r>
              <a:rPr lang="en-US" altLang="zh-TW" sz="2400" dirty="0">
                <a:latin typeface="+mj-ea"/>
                <a:ea typeface="+mj-ea"/>
              </a:rPr>
              <a:t> </a:t>
            </a:r>
            <a:endParaRPr lang="zh-TW" altLang="zh-TW" sz="2400" dirty="0">
              <a:latin typeface="+mj-ea"/>
              <a:ea typeface="+mj-ea"/>
            </a:endParaRPr>
          </a:p>
          <a:p>
            <a:pPr marL="342900" indent="-342900" defTabSz="889000">
              <a:lnSpc>
                <a:spcPct val="90000"/>
              </a:lnSpc>
              <a:spcBef>
                <a:spcPts val="600"/>
              </a:spcBef>
              <a:spcAft>
                <a:spcPct val="35000"/>
              </a:spcAft>
              <a:buFont typeface="Wingdings" panose="05000000000000000000" pitchFamily="2" charset="2"/>
              <a:buChar char="u"/>
            </a:pPr>
            <a:r>
              <a:rPr lang="zh-TW" altLang="zh-TW" sz="2400" dirty="0">
                <a:latin typeface="+mj-ea"/>
                <a:ea typeface="+mj-ea"/>
              </a:rPr>
              <a:t>課程設計應適切融入議題。</a:t>
            </a:r>
            <a:r>
              <a:rPr lang="en-US" altLang="zh-TW" sz="2400" dirty="0">
                <a:latin typeface="+mj-ea"/>
                <a:ea typeface="+mj-ea"/>
              </a:rPr>
              <a:t> </a:t>
            </a:r>
            <a:endParaRPr lang="zh-TW" altLang="zh-TW" sz="2400" dirty="0">
              <a:latin typeface="+mj-ea"/>
              <a:ea typeface="+mj-ea"/>
            </a:endParaRPr>
          </a:p>
          <a:p>
            <a:pPr marL="342900" indent="-342900" defTabSz="889000">
              <a:lnSpc>
                <a:spcPct val="90000"/>
              </a:lnSpc>
              <a:spcBef>
                <a:spcPts val="600"/>
              </a:spcBef>
              <a:spcAft>
                <a:spcPct val="35000"/>
              </a:spcAft>
              <a:buFont typeface="Wingdings" panose="05000000000000000000" pitchFamily="2" charset="2"/>
              <a:buChar char="u"/>
            </a:pPr>
            <a:r>
              <a:rPr lang="zh-TW" altLang="en-US" sz="2400" dirty="0" smtClean="0">
                <a:latin typeface="+mj-ea"/>
                <a:ea typeface="+mj-ea"/>
              </a:rPr>
              <a:t>各類</a:t>
            </a:r>
            <a:r>
              <a:rPr lang="zh-TW" altLang="en-US" sz="2400" dirty="0">
                <a:latin typeface="+mj-ea"/>
                <a:ea typeface="+mj-ea"/>
              </a:rPr>
              <a:t>特殊教育班級的課程計畫</a:t>
            </a:r>
            <a:r>
              <a:rPr lang="zh-TW" altLang="zh-TW" sz="2400" dirty="0">
                <a:latin typeface="+mj-ea"/>
                <a:ea typeface="+mj-ea"/>
              </a:rPr>
              <a:t>內容需融入學校課程計畫中。</a:t>
            </a:r>
          </a:p>
          <a:p>
            <a:pPr marL="342900" indent="-342900" defTabSz="889000">
              <a:lnSpc>
                <a:spcPct val="90000"/>
              </a:lnSpc>
              <a:spcBef>
                <a:spcPts val="600"/>
              </a:spcBef>
              <a:spcAft>
                <a:spcPct val="35000"/>
              </a:spcAft>
              <a:buFont typeface="Wingdings" panose="05000000000000000000" pitchFamily="2" charset="2"/>
              <a:buChar char="u"/>
            </a:pPr>
            <a:r>
              <a:rPr lang="zh-TW" altLang="zh-TW" sz="2400" dirty="0">
                <a:latin typeface="+mj-ea"/>
                <a:ea typeface="+mj-ea"/>
              </a:rPr>
              <a:t>學校課程計畫</a:t>
            </a:r>
            <a:r>
              <a:rPr lang="en-US" altLang="zh-TW" sz="2400" dirty="0">
                <a:latin typeface="+mj-ea"/>
                <a:ea typeface="+mj-ea"/>
              </a:rPr>
              <a:t>(</a:t>
            </a:r>
            <a:r>
              <a:rPr lang="zh-TW" altLang="en-US" sz="2400" dirty="0">
                <a:latin typeface="+mj-ea"/>
                <a:ea typeface="+mj-ea"/>
              </a:rPr>
              <a:t>需含特殊教育課程</a:t>
            </a:r>
            <a:r>
              <a:rPr lang="en-US" altLang="zh-TW" sz="2400" dirty="0">
                <a:latin typeface="+mj-ea"/>
                <a:ea typeface="+mj-ea"/>
              </a:rPr>
              <a:t>)</a:t>
            </a:r>
            <a:r>
              <a:rPr lang="zh-TW" altLang="en-US" sz="2400" dirty="0">
                <a:latin typeface="+mj-ea"/>
                <a:ea typeface="+mj-ea"/>
              </a:rPr>
              <a:t>需</a:t>
            </a:r>
            <a:r>
              <a:rPr lang="zh-TW" altLang="zh-TW" sz="2400" dirty="0">
                <a:latin typeface="+mj-ea"/>
                <a:ea typeface="+mj-ea"/>
              </a:rPr>
              <a:t>運用多元管道向學生與家長說明</a:t>
            </a:r>
            <a:r>
              <a:rPr lang="zh-TW" altLang="en-US" sz="2400" dirty="0">
                <a:latin typeface="+mj-ea"/>
                <a:ea typeface="+mj-ea"/>
              </a:rPr>
              <a:t>，</a:t>
            </a:r>
            <a:r>
              <a:rPr lang="zh-TW" altLang="zh-TW" sz="2400" dirty="0">
                <a:latin typeface="+mj-ea"/>
                <a:ea typeface="+mj-ea"/>
              </a:rPr>
              <a:t>高級中等學校應於該年度新生入學半年前完成課程計畫備查與公告說明。</a:t>
            </a:r>
          </a:p>
          <a:p>
            <a:pPr marL="342900" indent="-342900" defTabSz="889000">
              <a:lnSpc>
                <a:spcPct val="90000"/>
              </a:lnSpc>
              <a:spcBef>
                <a:spcPts val="600"/>
              </a:spcBef>
              <a:spcAft>
                <a:spcPct val="35000"/>
              </a:spcAft>
              <a:buFont typeface="Wingdings" panose="05000000000000000000" pitchFamily="2" charset="2"/>
              <a:buChar char="u"/>
            </a:pPr>
            <a:r>
              <a:rPr lang="zh-TW" altLang="zh-TW" sz="2400" dirty="0">
                <a:latin typeface="+mj-ea"/>
                <a:ea typeface="+mj-ea"/>
              </a:rPr>
              <a:t>學校得應用中央及地方建立</a:t>
            </a:r>
            <a:r>
              <a:rPr lang="zh-TW" altLang="zh-TW" sz="2400" dirty="0" smtClean="0">
                <a:latin typeface="+mj-ea"/>
                <a:ea typeface="+mj-ea"/>
              </a:rPr>
              <a:t>之學校課程計畫發展與實施之輔導與資源整合平台，進行校內各領域</a:t>
            </a:r>
            <a:r>
              <a:rPr lang="en-US" altLang="zh-TW" sz="2400" dirty="0" smtClean="0">
                <a:latin typeface="+mj-ea"/>
                <a:ea typeface="+mj-ea"/>
              </a:rPr>
              <a:t>/</a:t>
            </a:r>
            <a:r>
              <a:rPr lang="zh-TW" altLang="zh-TW" sz="2400" dirty="0" smtClean="0">
                <a:latin typeface="+mj-ea"/>
                <a:ea typeface="+mj-ea"/>
              </a:rPr>
              <a:t>科目之課程設計與發展。</a:t>
            </a:r>
            <a:endParaRPr lang="zh-TW" altLang="en-US" sz="2400" dirty="0" smtClean="0">
              <a:latin typeface="+mj-ea"/>
              <a:ea typeface="+mj-ea"/>
            </a:endParaRPr>
          </a:p>
          <a:p>
            <a:pPr>
              <a:spcBef>
                <a:spcPts val="600"/>
              </a:spcBef>
            </a:pPr>
            <a:endParaRPr lang="zh-TW" altLang="en-US" sz="2400" dirty="0">
              <a:solidFill>
                <a:srgbClr val="FF0000"/>
              </a:solidFill>
            </a:endParaRPr>
          </a:p>
        </p:txBody>
      </p:sp>
      <p:sp>
        <p:nvSpPr>
          <p:cNvPr id="12" name="矩形 11">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3191234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梯形 24"/>
          <p:cNvSpPr/>
          <p:nvPr/>
        </p:nvSpPr>
        <p:spPr bwMode="auto">
          <a:xfrm rot="10800000">
            <a:off x="0" y="1412832"/>
            <a:ext cx="2195736" cy="540000"/>
          </a:xfrm>
          <a:prstGeom prst="trapezoid">
            <a:avLst>
              <a:gd name="adj" fmla="val 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6" name="Shape 33220">
            <a:extLst>
              <a:ext uri="{FF2B5EF4-FFF2-40B4-BE49-F238E27FC236}">
                <a16:creationId xmlns:a16="http://schemas.microsoft.com/office/drawing/2014/main" id="{651902CF-60CD-4135-A6A9-84A27620F8C9}"/>
              </a:ext>
            </a:extLst>
          </p:cNvPr>
          <p:cNvSpPr/>
          <p:nvPr/>
        </p:nvSpPr>
        <p:spPr>
          <a:xfrm>
            <a:off x="-36512" y="1304760"/>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8F82CE59-B857-4DFF-BA96-A27E9756A0FD}"/>
              </a:ext>
            </a:extLst>
          </p:cNvPr>
          <p:cNvSpPr>
            <a:spLocks noGrp="1"/>
          </p:cNvSpPr>
          <p:nvPr>
            <p:ph type="title"/>
          </p:nvPr>
        </p:nvSpPr>
        <p:spPr>
          <a:xfrm>
            <a:off x="2232246" y="1412776"/>
            <a:ext cx="6767737" cy="476250"/>
          </a:xfrm>
        </p:spPr>
        <p:txBody>
          <a:bodyPr/>
          <a:lstStyle/>
          <a:p>
            <a:pPr algn="l"/>
            <a:r>
              <a:rPr lang="en-US" altLang="zh-TW" sz="2800" smtClean="0"/>
              <a:t>(</a:t>
            </a:r>
            <a:r>
              <a:rPr lang="zh-TW" altLang="en-US" sz="2800" smtClean="0"/>
              <a:t>二</a:t>
            </a:r>
            <a:r>
              <a:rPr lang="en-US" altLang="zh-TW" sz="2800" smtClean="0"/>
              <a:t>)</a:t>
            </a:r>
            <a:r>
              <a:rPr lang="zh-TW" altLang="en-US" sz="2800" smtClean="0"/>
              <a:t> </a:t>
            </a:r>
            <a:r>
              <a:rPr lang="zh-TW" altLang="zh-TW" sz="2800" smtClean="0"/>
              <a:t>課程設計與發展</a:t>
            </a:r>
            <a:endParaRPr lang="zh-TW" altLang="en-US" sz="2800" dirty="0"/>
          </a:p>
        </p:txBody>
      </p:sp>
      <p:sp>
        <p:nvSpPr>
          <p:cNvPr id="2" name="矩形 1">
            <a:extLst>
              <a:ext uri="{FF2B5EF4-FFF2-40B4-BE49-F238E27FC236}">
                <a16:creationId xmlns:a16="http://schemas.microsoft.com/office/drawing/2014/main" id="{EA8228E9-3D5A-4978-88EE-F1E9EC4E11AB}"/>
              </a:ext>
            </a:extLst>
          </p:cNvPr>
          <p:cNvSpPr/>
          <p:nvPr/>
        </p:nvSpPr>
        <p:spPr>
          <a:xfrm>
            <a:off x="357351" y="2020223"/>
            <a:ext cx="8642632" cy="4634346"/>
          </a:xfrm>
          <a:prstGeom prst="rect">
            <a:avLst/>
          </a:prstGeom>
        </p:spPr>
        <p:txBody>
          <a:bodyPr wrap="square">
            <a:spAutoFit/>
          </a:bodyPr>
          <a:lstStyle/>
          <a:p>
            <a:pPr>
              <a:spcBef>
                <a:spcPts val="600"/>
              </a:spcBef>
            </a:pPr>
            <a:r>
              <a:rPr lang="zh-TW" altLang="en-US" sz="2400" dirty="0">
                <a:solidFill>
                  <a:srgbClr val="FF0000"/>
                </a:solidFill>
              </a:rPr>
              <a:t>特殊教育課程發展與設計共通原則：</a:t>
            </a:r>
            <a:endParaRPr lang="en-US" altLang="zh-TW" sz="2400" dirty="0">
              <a:solidFill>
                <a:srgbClr val="FF0000"/>
              </a:solidFill>
            </a:endParaRPr>
          </a:p>
          <a:p>
            <a:pPr marL="342900" lvl="0" indent="-342900" defTabSz="889000">
              <a:lnSpc>
                <a:spcPct val="90000"/>
              </a:lnSpc>
              <a:spcBef>
                <a:spcPts val="1200"/>
              </a:spcBef>
              <a:spcAft>
                <a:spcPct val="35000"/>
              </a:spcAft>
              <a:buFont typeface="Wingdings" panose="05000000000000000000" pitchFamily="2" charset="2"/>
              <a:buChar char="u"/>
            </a:pPr>
            <a:r>
              <a:rPr lang="zh-TW" altLang="zh-TW" sz="2300" dirty="0">
                <a:latin typeface="+mj-ea"/>
                <a:ea typeface="+mj-ea"/>
              </a:rPr>
              <a:t>因應</a:t>
            </a:r>
            <a:r>
              <a:rPr lang="zh-TW" altLang="en-US" sz="2300" dirty="0" smtClean="0">
                <a:latin typeface="+mj-ea"/>
                <a:ea typeface="+mj-ea"/>
              </a:rPr>
              <a:t>特教</a:t>
            </a:r>
            <a:r>
              <a:rPr lang="zh-TW" altLang="zh-TW" sz="2300" dirty="0" smtClean="0">
                <a:latin typeface="+mj-ea"/>
                <a:ea typeface="+mj-ea"/>
              </a:rPr>
              <a:t>生</a:t>
            </a:r>
            <a:r>
              <a:rPr lang="zh-TW" altLang="zh-TW" sz="2300" dirty="0">
                <a:latin typeface="+mj-ea"/>
                <a:ea typeface="+mj-ea"/>
              </a:rPr>
              <a:t>之個別需要，各主管機關與學校應提供支持性輔助、特殊需求領域課程及實施課程調整。</a:t>
            </a:r>
          </a:p>
          <a:p>
            <a:pPr marL="342900" lvl="0" indent="-342900" defTabSz="889000">
              <a:lnSpc>
                <a:spcPct val="90000"/>
              </a:lnSpc>
              <a:spcBef>
                <a:spcPts val="1200"/>
              </a:spcBef>
              <a:spcAft>
                <a:spcPct val="35000"/>
              </a:spcAft>
              <a:buFont typeface="Wingdings" panose="05000000000000000000" pitchFamily="2" charset="2"/>
              <a:buChar char="u"/>
            </a:pPr>
            <a:r>
              <a:rPr lang="zh-TW" altLang="zh-TW" sz="2300" dirty="0">
                <a:latin typeface="+mj-ea"/>
                <a:ea typeface="+mj-ea"/>
              </a:rPr>
              <a:t>需修習特殊需求領域課程之學生，得應用校訂課程之校訂必修課程、選修課程、或彈性學習之時間進行該領域之教學。</a:t>
            </a:r>
          </a:p>
          <a:p>
            <a:pPr marL="342900" lvl="0" indent="-342900" defTabSz="889000">
              <a:lnSpc>
                <a:spcPct val="90000"/>
              </a:lnSpc>
              <a:spcBef>
                <a:spcPts val="1200"/>
              </a:spcBef>
              <a:spcAft>
                <a:spcPct val="35000"/>
              </a:spcAft>
              <a:buFont typeface="Wingdings" panose="05000000000000000000" pitchFamily="2" charset="2"/>
              <a:buChar char="u"/>
            </a:pPr>
            <a:r>
              <a:rPr lang="zh-TW" altLang="zh-TW" sz="2300" dirty="0">
                <a:latin typeface="+mj-ea"/>
                <a:ea typeface="+mj-ea"/>
              </a:rPr>
              <a:t>各領域</a:t>
            </a:r>
            <a:r>
              <a:rPr lang="en-US" altLang="zh-TW" sz="2300" dirty="0">
                <a:latin typeface="+mj-ea"/>
                <a:ea typeface="+mj-ea"/>
              </a:rPr>
              <a:t>/</a:t>
            </a:r>
            <a:r>
              <a:rPr lang="zh-TW" altLang="zh-TW" sz="2300" dirty="0">
                <a:latin typeface="+mj-ea"/>
                <a:ea typeface="+mj-ea"/>
              </a:rPr>
              <a:t>科目需依學生之學習功能與需求重新規劃及調整核心素養及學習重點，並得</a:t>
            </a:r>
            <a:r>
              <a:rPr lang="zh-TW" altLang="en-US" sz="2300" dirty="0">
                <a:latin typeface="+mj-ea"/>
                <a:ea typeface="+mj-ea"/>
              </a:rPr>
              <a:t>調整</a:t>
            </a:r>
            <a:r>
              <a:rPr lang="zh-TW" altLang="zh-TW" sz="2300" dirty="0">
                <a:latin typeface="+mj-ea"/>
                <a:ea typeface="+mj-ea"/>
              </a:rPr>
              <a:t>所選用之教材內容</a:t>
            </a:r>
            <a:r>
              <a:rPr lang="zh-TW" altLang="en-US" sz="2300" dirty="0">
                <a:latin typeface="+mj-ea"/>
                <a:ea typeface="+mj-ea"/>
              </a:rPr>
              <a:t>，</a:t>
            </a:r>
            <a:r>
              <a:rPr lang="zh-TW" altLang="zh-TW" sz="2300" dirty="0">
                <a:latin typeface="+mj-ea"/>
                <a:ea typeface="+mj-ea"/>
              </a:rPr>
              <a:t>以符合課程與教材彈性鬆綁之原則。</a:t>
            </a:r>
          </a:p>
          <a:p>
            <a:pPr marL="342900" indent="-342900" defTabSz="889000">
              <a:lnSpc>
                <a:spcPct val="90000"/>
              </a:lnSpc>
              <a:spcBef>
                <a:spcPts val="1200"/>
              </a:spcBef>
              <a:spcAft>
                <a:spcPct val="35000"/>
              </a:spcAft>
              <a:buFont typeface="Wingdings" panose="05000000000000000000" pitchFamily="2" charset="2"/>
              <a:buChar char="u"/>
            </a:pPr>
            <a:r>
              <a:rPr lang="zh-TW" altLang="zh-TW" sz="2300" dirty="0">
                <a:latin typeface="+mj-ea"/>
                <a:ea typeface="+mj-ea"/>
              </a:rPr>
              <a:t>身心障礙資賦優異學生需根據其專長領域設計課程，並將個別輔導計畫納入個別化教育計畫中，以避免因該生之障礙而限制其優勢發展。</a:t>
            </a:r>
            <a:endParaRPr lang="en-US" altLang="zh-TW" sz="2300" dirty="0">
              <a:latin typeface="+mj-ea"/>
              <a:ea typeface="+mj-ea"/>
            </a:endParaRPr>
          </a:p>
        </p:txBody>
      </p:sp>
      <p:sp>
        <p:nvSpPr>
          <p:cNvPr id="12" name="矩形 11">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41428480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梯形 24"/>
          <p:cNvSpPr/>
          <p:nvPr/>
        </p:nvSpPr>
        <p:spPr bwMode="auto">
          <a:xfrm rot="10800000">
            <a:off x="0" y="1412832"/>
            <a:ext cx="2627784" cy="540000"/>
          </a:xfrm>
          <a:prstGeom prst="trapezoid">
            <a:avLst>
              <a:gd name="adj" fmla="val 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975C4262-09EF-47CA-95B2-6977F2EEDF6B}"/>
              </a:ext>
            </a:extLst>
          </p:cNvPr>
          <p:cNvSpPr>
            <a:spLocks noGrp="1"/>
          </p:cNvSpPr>
          <p:nvPr>
            <p:ph type="title"/>
          </p:nvPr>
        </p:nvSpPr>
        <p:spPr>
          <a:xfrm>
            <a:off x="251520" y="1412776"/>
            <a:ext cx="8229600" cy="476250"/>
          </a:xfrm>
        </p:spPr>
        <p:txBody>
          <a:bodyPr>
            <a:normAutofit fontScale="90000"/>
          </a:bodyPr>
          <a:lstStyle/>
          <a:p>
            <a:r>
              <a:rPr lang="en-US" altLang="zh-TW" sz="3000" smtClean="0"/>
              <a:t>(</a:t>
            </a:r>
            <a:r>
              <a:rPr lang="zh-TW" altLang="en-US" sz="3000" smtClean="0"/>
              <a:t>二</a:t>
            </a:r>
            <a:r>
              <a:rPr lang="en-US" altLang="zh-TW" sz="3000" smtClean="0"/>
              <a:t>)</a:t>
            </a:r>
            <a:r>
              <a:rPr lang="zh-TW" altLang="en-US" sz="3000" smtClean="0"/>
              <a:t>課程設計與發展</a:t>
            </a:r>
            <a:endParaRPr lang="zh-TW" altLang="en-US" sz="3000" dirty="0"/>
          </a:p>
        </p:txBody>
      </p:sp>
      <p:grpSp>
        <p:nvGrpSpPr>
          <p:cNvPr id="11" name="群組 10">
            <a:extLst>
              <a:ext uri="{FF2B5EF4-FFF2-40B4-BE49-F238E27FC236}">
                <a16:creationId xmlns:a16="http://schemas.microsoft.com/office/drawing/2014/main" id="{D15FBDC3-6D1C-4ABC-9229-8361CB70B6D6}"/>
              </a:ext>
            </a:extLst>
          </p:cNvPr>
          <p:cNvGrpSpPr/>
          <p:nvPr/>
        </p:nvGrpSpPr>
        <p:grpSpPr>
          <a:xfrm>
            <a:off x="579790" y="2132856"/>
            <a:ext cx="8496947" cy="4608622"/>
            <a:chOff x="1134980" y="242389"/>
            <a:chExt cx="7570450" cy="1413794"/>
          </a:xfrm>
        </p:grpSpPr>
        <p:sp>
          <p:nvSpPr>
            <p:cNvPr id="21" name="矩形: 圓角化同側角落 20">
              <a:extLst>
                <a:ext uri="{FF2B5EF4-FFF2-40B4-BE49-F238E27FC236}">
                  <a16:creationId xmlns:a16="http://schemas.microsoft.com/office/drawing/2014/main" id="{9AC9E7FB-0C12-4143-9A4A-49A1518402E0}"/>
                </a:ext>
              </a:extLst>
            </p:cNvPr>
            <p:cNvSpPr/>
            <p:nvPr/>
          </p:nvSpPr>
          <p:spPr>
            <a:xfrm rot="5400000">
              <a:off x="4213308" y="-2835939"/>
              <a:ext cx="1413794" cy="7570450"/>
            </a:xfrm>
            <a:prstGeom prst="round2SameRect">
              <a:avLst/>
            </a:prstGeom>
            <a:solidFill>
              <a:schemeClr val="accent5">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矩形: 圓角化同側角落 4">
              <a:extLst>
                <a:ext uri="{FF2B5EF4-FFF2-40B4-BE49-F238E27FC236}">
                  <a16:creationId xmlns:a16="http://schemas.microsoft.com/office/drawing/2014/main" id="{6B306B13-E003-4C30-899A-B6411996C731}"/>
                </a:ext>
              </a:extLst>
            </p:cNvPr>
            <p:cNvSpPr txBox="1"/>
            <p:nvPr/>
          </p:nvSpPr>
          <p:spPr>
            <a:xfrm>
              <a:off x="1134980" y="311405"/>
              <a:ext cx="7501434" cy="1275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100000"/>
                </a:lnSpc>
                <a:spcBef>
                  <a:spcPct val="0"/>
                </a:spcBef>
                <a:spcAft>
                  <a:spcPts val="0"/>
                </a:spcAft>
                <a:buChar char="•"/>
              </a:pPr>
              <a:endParaRPr lang="zh-TW" altLang="en-US" sz="2000" kern="1200" dirty="0"/>
            </a:p>
          </p:txBody>
        </p:sp>
      </p:grpSp>
      <p:grpSp>
        <p:nvGrpSpPr>
          <p:cNvPr id="12" name="群組 11">
            <a:extLst>
              <a:ext uri="{FF2B5EF4-FFF2-40B4-BE49-F238E27FC236}">
                <a16:creationId xmlns:a16="http://schemas.microsoft.com/office/drawing/2014/main" id="{DD605196-DE84-4485-8AC9-ADD4A5AB6A52}"/>
              </a:ext>
            </a:extLst>
          </p:cNvPr>
          <p:cNvGrpSpPr/>
          <p:nvPr/>
        </p:nvGrpSpPr>
        <p:grpSpPr>
          <a:xfrm>
            <a:off x="107504" y="2104394"/>
            <a:ext cx="496525" cy="4708982"/>
            <a:chOff x="1495" y="72008"/>
            <a:chExt cx="1133485" cy="1754609"/>
          </a:xfrm>
        </p:grpSpPr>
        <p:sp>
          <p:nvSpPr>
            <p:cNvPr id="19" name="矩形: 圓角 18">
              <a:extLst>
                <a:ext uri="{FF2B5EF4-FFF2-40B4-BE49-F238E27FC236}">
                  <a16:creationId xmlns:a16="http://schemas.microsoft.com/office/drawing/2014/main" id="{7BFB1DED-3AF8-4C8B-99F2-F351F5F7E969}"/>
                </a:ext>
              </a:extLst>
            </p:cNvPr>
            <p:cNvSpPr/>
            <p:nvPr/>
          </p:nvSpPr>
          <p:spPr>
            <a:xfrm>
              <a:off x="1495" y="72008"/>
              <a:ext cx="1133485" cy="1754609"/>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矩形: 圓角 6">
              <a:extLst>
                <a:ext uri="{FF2B5EF4-FFF2-40B4-BE49-F238E27FC236}">
                  <a16:creationId xmlns:a16="http://schemas.microsoft.com/office/drawing/2014/main" id="{2B029DF1-CA96-4C4E-B15E-F536BAD3F01F}"/>
                </a:ext>
              </a:extLst>
            </p:cNvPr>
            <p:cNvSpPr txBox="1"/>
            <p:nvPr/>
          </p:nvSpPr>
          <p:spPr>
            <a:xfrm>
              <a:off x="56827" y="127340"/>
              <a:ext cx="1022821" cy="16439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TW" altLang="en-US" sz="2700" b="0" kern="1200" dirty="0">
                  <a:solidFill>
                    <a:schemeClr val="tx1"/>
                  </a:solidFill>
                </a:rPr>
                <a:t>身心障礙類</a:t>
              </a:r>
            </a:p>
          </p:txBody>
        </p:sp>
      </p:grpSp>
      <p:sp>
        <p:nvSpPr>
          <p:cNvPr id="3" name="矩形 2">
            <a:extLst>
              <a:ext uri="{FF2B5EF4-FFF2-40B4-BE49-F238E27FC236}">
                <a16:creationId xmlns:a16="http://schemas.microsoft.com/office/drawing/2014/main" id="{F4D89E21-13C8-491B-A6EE-37CBACC1213C}"/>
              </a:ext>
            </a:extLst>
          </p:cNvPr>
          <p:cNvSpPr/>
          <p:nvPr/>
        </p:nvSpPr>
        <p:spPr>
          <a:xfrm>
            <a:off x="637785" y="2104395"/>
            <a:ext cx="8438951" cy="4832092"/>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身心障礙</a:t>
            </a:r>
            <a:r>
              <a:rPr lang="zh-TW" altLang="zh-TW" sz="2400" kern="100" dirty="0" smtClean="0">
                <a:latin typeface="Times New Roman" panose="02020603050405020304" pitchFamily="18" charset="0"/>
                <a:ea typeface="標楷體" panose="03000509000000000000" pitchFamily="65" charset="-120"/>
              </a:rPr>
              <a:t>學生</a:t>
            </a:r>
            <a:r>
              <a:rPr lang="zh-TW" altLang="en-US" sz="2400" kern="100" dirty="0" smtClean="0">
                <a:latin typeface="Times New Roman" panose="02020603050405020304" pitchFamily="18" charset="0"/>
                <a:ea typeface="標楷體" panose="03000509000000000000" pitchFamily="65" charset="-120"/>
              </a:rPr>
              <a:t>課程</a:t>
            </a:r>
            <a:r>
              <a:rPr lang="zh-TW" altLang="zh-TW" sz="2400" kern="100" dirty="0" smtClean="0">
                <a:latin typeface="Times New Roman" panose="02020603050405020304" pitchFamily="18" charset="0"/>
                <a:ea typeface="標楷體" panose="03000509000000000000" pitchFamily="65" charset="-120"/>
              </a:rPr>
              <a:t>須</a:t>
            </a:r>
            <a:r>
              <a:rPr lang="zh-TW" altLang="zh-TW" sz="2400" kern="100" dirty="0">
                <a:latin typeface="Times New Roman" panose="02020603050405020304" pitchFamily="18" charset="0"/>
                <a:ea typeface="標楷體" panose="03000509000000000000" pitchFamily="65" charset="-120"/>
              </a:rPr>
              <a:t>依</a:t>
            </a:r>
            <a:r>
              <a:rPr lang="en-US" altLang="zh-TW" sz="2400" kern="100" dirty="0">
                <a:latin typeface="Times New Roman" panose="02020603050405020304" pitchFamily="18" charset="0"/>
                <a:ea typeface="標楷體" panose="03000509000000000000" pitchFamily="65" charset="-120"/>
              </a:rPr>
              <a:t>IEP</a:t>
            </a:r>
            <a:r>
              <a:rPr lang="zh-TW" altLang="zh-TW" sz="2400" kern="100" dirty="0">
                <a:latin typeface="Times New Roman" panose="02020603050405020304" pitchFamily="18" charset="0"/>
                <a:ea typeface="標楷體" panose="03000509000000000000" pitchFamily="65" charset="-120"/>
              </a:rPr>
              <a:t>適性</a:t>
            </a:r>
            <a:r>
              <a:rPr lang="zh-TW" altLang="zh-TW" sz="2400" kern="100" dirty="0" smtClean="0">
                <a:latin typeface="Times New Roman" panose="02020603050405020304" pitchFamily="18" charset="0"/>
                <a:ea typeface="標楷體" panose="03000509000000000000" pitchFamily="65" charset="-120"/>
              </a:rPr>
              <a:t>設計，</a:t>
            </a:r>
            <a:r>
              <a:rPr lang="zh-TW" altLang="zh-TW" sz="2400" kern="100" dirty="0">
                <a:latin typeface="Times New Roman" panose="02020603050405020304" pitchFamily="18" charset="0"/>
                <a:ea typeface="標楷體" panose="03000509000000000000" pitchFamily="65" charset="-120"/>
              </a:rPr>
              <a:t>必要時得調整部定必修課程</a:t>
            </a:r>
            <a:r>
              <a:rPr lang="zh-TW" altLang="en-US" sz="2400" kern="100" dirty="0" smtClean="0">
                <a:latin typeface="Times New Roman" panose="02020603050405020304" pitchFamily="18" charset="0"/>
                <a:ea typeface="標楷體" panose="03000509000000000000" pitchFamily="65" charset="-120"/>
              </a:rPr>
              <a:t>；依</a:t>
            </a:r>
            <a:r>
              <a:rPr lang="en-US" altLang="zh-TW" sz="2400" kern="100" dirty="0" smtClean="0">
                <a:latin typeface="Times New Roman" panose="02020603050405020304" pitchFamily="18" charset="0"/>
                <a:ea typeface="標楷體" panose="03000509000000000000" pitchFamily="65" charset="-120"/>
              </a:rPr>
              <a:t>IEP</a:t>
            </a:r>
            <a:r>
              <a:rPr lang="zh-TW" altLang="en-US" sz="2400" kern="100" dirty="0" smtClean="0">
                <a:latin typeface="Times New Roman" panose="02020603050405020304" pitchFamily="18" charset="0"/>
                <a:ea typeface="標楷體" panose="03000509000000000000" pitchFamily="65" charset="-120"/>
              </a:rPr>
              <a:t>所</a:t>
            </a:r>
            <a:r>
              <a:rPr lang="zh-TW" altLang="zh-TW" sz="2400" kern="100" dirty="0" smtClean="0">
                <a:latin typeface="Times New Roman" panose="02020603050405020304" pitchFamily="18" charset="0"/>
                <a:ea typeface="標楷體" panose="03000509000000000000" pitchFamily="65" charset="-120"/>
              </a:rPr>
              <a:t>開設</a:t>
            </a:r>
            <a:r>
              <a:rPr lang="zh-TW" altLang="en-US" sz="2400" kern="100" dirty="0" smtClean="0">
                <a:latin typeface="Times New Roman" panose="02020603050405020304" pitchFamily="18" charset="0"/>
                <a:ea typeface="標楷體" panose="03000509000000000000" pitchFamily="65" charset="-120"/>
              </a:rPr>
              <a:t>之</a:t>
            </a:r>
            <a:r>
              <a:rPr lang="zh-TW" altLang="zh-TW" sz="2400" kern="100" dirty="0" smtClean="0">
                <a:latin typeface="Times New Roman" panose="02020603050405020304" pitchFamily="18" charset="0"/>
                <a:ea typeface="標楷體" panose="03000509000000000000" pitchFamily="65" charset="-120"/>
              </a:rPr>
              <a:t>特殊</a:t>
            </a:r>
            <a:r>
              <a:rPr lang="zh-TW" altLang="zh-TW" sz="2400" kern="100" dirty="0">
                <a:latin typeface="Times New Roman" panose="02020603050405020304" pitchFamily="18" charset="0"/>
                <a:ea typeface="標楷體" panose="03000509000000000000" pitchFamily="65" charset="-120"/>
              </a:rPr>
              <a:t>需求領域課程，並須</a:t>
            </a:r>
            <a:r>
              <a:rPr lang="zh-TW" altLang="en-US" sz="2400" kern="100" dirty="0" smtClean="0">
                <a:latin typeface="Times New Roman" panose="02020603050405020304" pitchFamily="18" charset="0"/>
                <a:ea typeface="標楷體" panose="03000509000000000000" pitchFamily="65" charset="-120"/>
              </a:rPr>
              <a:t>參照身心障礙相關之</a:t>
            </a:r>
            <a:r>
              <a:rPr lang="zh-TW" altLang="zh-TW" sz="2400" kern="100" dirty="0" smtClean="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特殊需求領域課程綱要」中之核心素養及學習重點規劃與實施。</a:t>
            </a:r>
            <a:endParaRPr lang="zh-TW" altLang="zh-TW" sz="2400" kern="100" dirty="0">
              <a:latin typeface="Times New Roman" panose="02020603050405020304" pitchFamily="18" charset="0"/>
            </a:endParaRPr>
          </a:p>
          <a:p>
            <a:pPr marL="342900" lvl="0" indent="-342900" algn="just">
              <a:spcBef>
                <a:spcPts val="1200"/>
              </a:spcBef>
              <a:spcAft>
                <a:spcPts val="0"/>
              </a:spcAft>
              <a:buFont typeface="Arial" panose="020B0604020202020204" pitchFamily="34" charset="0"/>
              <a:buChar char="•"/>
            </a:pPr>
            <a:r>
              <a:rPr lang="zh-TW" altLang="zh-TW" sz="2400" kern="100" dirty="0" smtClean="0">
                <a:latin typeface="Times New Roman" panose="02020603050405020304" pitchFamily="18" charset="0"/>
                <a:ea typeface="標楷體" panose="03000509000000000000" pitchFamily="65" charset="-120"/>
              </a:rPr>
              <a:t>學生</a:t>
            </a:r>
            <a:r>
              <a:rPr lang="zh-TW" altLang="zh-TW" sz="2400" kern="100" dirty="0">
                <a:latin typeface="Times New Roman" panose="02020603050405020304" pitchFamily="18" charset="0"/>
                <a:ea typeface="標楷體" panose="03000509000000000000" pitchFamily="65" charset="-120"/>
              </a:rPr>
              <a:t>在特定領域</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科目學習功能缺損，</a:t>
            </a:r>
            <a:r>
              <a:rPr lang="zh-TW" altLang="en-US" sz="2400" kern="100" dirty="0">
                <a:latin typeface="Times New Roman" panose="02020603050405020304" pitchFamily="18" charset="0"/>
                <a:ea typeface="標楷體" panose="03000509000000000000" pitchFamily="65" charset="-120"/>
              </a:rPr>
              <a:t>其課程</a:t>
            </a:r>
            <a:r>
              <a:rPr lang="zh-TW" altLang="zh-TW" sz="2400" kern="100" dirty="0">
                <a:latin typeface="Times New Roman" panose="02020603050405020304" pitchFamily="18" charset="0"/>
                <a:ea typeface="標楷體" panose="03000509000000000000" pitchFamily="65" charset="-120"/>
              </a:rPr>
              <a:t>遵循</a:t>
            </a:r>
            <a:r>
              <a:rPr lang="zh-TW" altLang="zh-TW" sz="2400" kern="0" dirty="0">
                <a:latin typeface="Times New Roman" panose="02020603050405020304" pitchFamily="18" charset="0"/>
                <a:ea typeface="標楷體" panose="03000509000000000000" pitchFamily="65" charset="-120"/>
              </a:rPr>
              <a:t>總綱</a:t>
            </a:r>
            <a:r>
              <a:rPr lang="zh-TW" altLang="zh-TW" sz="2400" kern="100" dirty="0">
                <a:latin typeface="Times New Roman" panose="02020603050405020304" pitchFamily="18" charset="0"/>
                <a:ea typeface="標楷體" panose="03000509000000000000" pitchFamily="65" charset="-120"/>
              </a:rPr>
              <a:t>與該領綱之規定規劃，得參考領域課程調整應用</a:t>
            </a:r>
            <a:r>
              <a:rPr lang="zh-TW" altLang="zh-TW" sz="2400" kern="100" dirty="0" smtClean="0">
                <a:latin typeface="Times New Roman" panose="02020603050405020304" pitchFamily="18" charset="0"/>
                <a:ea typeface="標楷體" panose="03000509000000000000" pitchFamily="65" charset="-120"/>
              </a:rPr>
              <a:t>手冊</a:t>
            </a:r>
            <a:r>
              <a:rPr lang="zh-TW" altLang="en-US" sz="2400" kern="100" dirty="0" smtClean="0">
                <a:latin typeface="Times New Roman" panose="02020603050405020304" pitchFamily="18" charset="0"/>
                <a:ea typeface="標楷體" panose="03000509000000000000" pitchFamily="65" charset="-120"/>
              </a:rPr>
              <a:t>或專業群科課程調整應用手冊</a:t>
            </a:r>
            <a:r>
              <a:rPr lang="zh-TW" altLang="zh-TW" sz="2400" kern="100" dirty="0" smtClean="0">
                <a:latin typeface="Times New Roman" panose="02020603050405020304" pitchFamily="18" charset="0"/>
                <a:ea typeface="標楷體" panose="03000509000000000000" pitchFamily="65" charset="-120"/>
              </a:rPr>
              <a:t>進行</a:t>
            </a:r>
            <a:r>
              <a:rPr lang="zh-TW" altLang="zh-TW" sz="2400" kern="100" dirty="0">
                <a:latin typeface="Times New Roman" panose="02020603050405020304" pitchFamily="18" charset="0"/>
                <a:ea typeface="標楷體" panose="03000509000000000000" pitchFamily="65" charset="-120"/>
              </a:rPr>
              <a:t>調整，並</a:t>
            </a:r>
            <a:r>
              <a:rPr lang="zh-TW" altLang="en-US" sz="2400" kern="100" dirty="0">
                <a:latin typeface="Times New Roman" panose="02020603050405020304" pitchFamily="18" charset="0"/>
                <a:ea typeface="標楷體" panose="03000509000000000000" pitchFamily="65" charset="-120"/>
              </a:rPr>
              <a:t>依</a:t>
            </a:r>
            <a:r>
              <a:rPr lang="en-US" altLang="zh-TW" sz="2400" kern="100" dirty="0">
                <a:latin typeface="Times New Roman" panose="02020603050405020304" pitchFamily="18" charset="0"/>
                <a:ea typeface="標楷體" panose="03000509000000000000" pitchFamily="65" charset="-120"/>
              </a:rPr>
              <a:t>IEP</a:t>
            </a:r>
            <a:r>
              <a:rPr lang="zh-TW" altLang="zh-TW" sz="2400" kern="100" dirty="0">
                <a:latin typeface="Times New Roman" panose="02020603050405020304" pitchFamily="18" charset="0"/>
                <a:ea typeface="標楷體" panose="03000509000000000000" pitchFamily="65" charset="-120"/>
              </a:rPr>
              <a:t>及特推會之決議適性增減學習節數</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學分數。</a:t>
            </a:r>
          </a:p>
          <a:p>
            <a:pPr marL="342900" lvl="0" indent="-342900" algn="just">
              <a:spcBef>
                <a:spcPts val="1200"/>
              </a:spcBef>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集中式特殊教育班（含特殊教育學校）</a:t>
            </a:r>
            <a:r>
              <a:rPr lang="zh-TW" altLang="en-US" sz="2400" kern="100" dirty="0">
                <a:latin typeface="Times New Roman" panose="02020603050405020304" pitchFamily="18" charset="0"/>
                <a:ea typeface="標楷體" panose="03000509000000000000" pitchFamily="65" charset="-120"/>
              </a:rPr>
              <a:t>之</a:t>
            </a:r>
            <a:r>
              <a:rPr lang="zh-TW" altLang="zh-TW" sz="2400" kern="100" dirty="0">
                <a:latin typeface="Times New Roman" panose="02020603050405020304" pitchFamily="18" charset="0"/>
                <a:ea typeface="標楷體" panose="03000509000000000000" pitchFamily="65" charset="-120"/>
              </a:rPr>
              <a:t>課程內容及教材應以</a:t>
            </a:r>
            <a:r>
              <a:rPr lang="zh-TW" altLang="zh-TW" sz="2400" b="1" u="sng" kern="100" dirty="0">
                <a:latin typeface="Times New Roman" panose="02020603050405020304" pitchFamily="18" charset="0"/>
                <a:ea typeface="標楷體" panose="03000509000000000000" pitchFamily="65" charset="-120"/>
              </a:rPr>
              <a:t>實用性及功能性</a:t>
            </a:r>
            <a:r>
              <a:rPr lang="zh-TW" altLang="zh-TW" sz="2400" kern="100" dirty="0">
                <a:latin typeface="Times New Roman" panose="02020603050405020304" pitchFamily="18" charset="0"/>
                <a:ea typeface="標楷體" panose="03000509000000000000" pitchFamily="65" charset="-120"/>
              </a:rPr>
              <a:t>為主，並強調與其生活經驗結合，在多數領域</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科目學習功能嚴重缺損時可採</a:t>
            </a:r>
            <a:r>
              <a:rPr lang="zh-TW" altLang="zh-TW" sz="2400" b="1" u="sng" kern="100" dirty="0">
                <a:latin typeface="Times New Roman" panose="02020603050405020304" pitchFamily="18" charset="0"/>
                <a:ea typeface="標楷體" panose="03000509000000000000" pitchFamily="65" charset="-120"/>
              </a:rPr>
              <a:t>大領域方式</a:t>
            </a:r>
            <a:r>
              <a:rPr lang="zh-TW" altLang="zh-TW" sz="2400" kern="100" dirty="0">
                <a:latin typeface="Times New Roman" panose="02020603050405020304" pitchFamily="18" charset="0"/>
                <a:ea typeface="標楷體" panose="03000509000000000000" pitchFamily="65" charset="-120"/>
              </a:rPr>
              <a:t>實施課程</a:t>
            </a:r>
            <a:r>
              <a:rPr lang="zh-TW" altLang="zh-TW" sz="2400" kern="100" dirty="0" smtClean="0">
                <a:latin typeface="Times New Roman" panose="02020603050405020304" pitchFamily="18" charset="0"/>
                <a:ea typeface="標楷體" panose="03000509000000000000" pitchFamily="65" charset="-120"/>
              </a:rPr>
              <a:t>。</a:t>
            </a:r>
            <a:endParaRPr lang="zh-TW" altLang="zh-TW" sz="2400" kern="100" dirty="0">
              <a:latin typeface="Times New Roman" panose="02020603050405020304" pitchFamily="18" charset="0"/>
              <a:ea typeface="標楷體" panose="03000509000000000000" pitchFamily="65" charset="-120"/>
            </a:endParaRPr>
          </a:p>
        </p:txBody>
      </p:sp>
      <p:sp>
        <p:nvSpPr>
          <p:cNvPr id="17" name="矩形 16">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42449265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梯形 24"/>
          <p:cNvSpPr/>
          <p:nvPr/>
        </p:nvSpPr>
        <p:spPr bwMode="auto">
          <a:xfrm rot="10800000">
            <a:off x="0" y="1412832"/>
            <a:ext cx="2627784" cy="540000"/>
          </a:xfrm>
          <a:prstGeom prst="trapezoid">
            <a:avLst>
              <a:gd name="adj" fmla="val 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975C4262-09EF-47CA-95B2-6977F2EEDF6B}"/>
              </a:ext>
            </a:extLst>
          </p:cNvPr>
          <p:cNvSpPr>
            <a:spLocks noGrp="1"/>
          </p:cNvSpPr>
          <p:nvPr>
            <p:ph type="title"/>
          </p:nvPr>
        </p:nvSpPr>
        <p:spPr>
          <a:xfrm>
            <a:off x="251520" y="1412776"/>
            <a:ext cx="8229600" cy="476250"/>
          </a:xfrm>
        </p:spPr>
        <p:txBody>
          <a:bodyPr>
            <a:normAutofit fontScale="90000"/>
          </a:bodyPr>
          <a:lstStyle/>
          <a:p>
            <a:r>
              <a:rPr lang="en-US" altLang="zh-TW" sz="3000" smtClean="0"/>
              <a:t>(</a:t>
            </a:r>
            <a:r>
              <a:rPr lang="zh-TW" altLang="en-US" sz="3000" smtClean="0"/>
              <a:t>二</a:t>
            </a:r>
            <a:r>
              <a:rPr lang="en-US" altLang="zh-TW" sz="3000" smtClean="0"/>
              <a:t>)</a:t>
            </a:r>
            <a:r>
              <a:rPr lang="zh-TW" altLang="en-US" sz="3000" smtClean="0"/>
              <a:t>課程設計與發展</a:t>
            </a:r>
            <a:endParaRPr lang="zh-TW" altLang="en-US" sz="3000" dirty="0"/>
          </a:p>
        </p:txBody>
      </p:sp>
      <p:grpSp>
        <p:nvGrpSpPr>
          <p:cNvPr id="13" name="群組 12">
            <a:extLst>
              <a:ext uri="{FF2B5EF4-FFF2-40B4-BE49-F238E27FC236}">
                <a16:creationId xmlns:a16="http://schemas.microsoft.com/office/drawing/2014/main" id="{9C061153-7728-4D15-B773-D6BEE3C2A71D}"/>
              </a:ext>
            </a:extLst>
          </p:cNvPr>
          <p:cNvGrpSpPr/>
          <p:nvPr/>
        </p:nvGrpSpPr>
        <p:grpSpPr>
          <a:xfrm>
            <a:off x="723805" y="2110120"/>
            <a:ext cx="8246968" cy="4487232"/>
            <a:chOff x="1102738" y="3864821"/>
            <a:chExt cx="7600501" cy="1004338"/>
          </a:xfrm>
        </p:grpSpPr>
        <p:sp>
          <p:nvSpPr>
            <p:cNvPr id="17" name="矩形: 圓角化同側角落 16">
              <a:extLst>
                <a:ext uri="{FF2B5EF4-FFF2-40B4-BE49-F238E27FC236}">
                  <a16:creationId xmlns:a16="http://schemas.microsoft.com/office/drawing/2014/main" id="{F866A499-C064-4C70-8607-AEABB4DEBAF8}"/>
                </a:ext>
              </a:extLst>
            </p:cNvPr>
            <p:cNvSpPr/>
            <p:nvPr/>
          </p:nvSpPr>
          <p:spPr>
            <a:xfrm rot="5400000">
              <a:off x="4400819" y="566740"/>
              <a:ext cx="1004338" cy="7600500"/>
            </a:xfrm>
            <a:prstGeom prst="round2SameRect">
              <a:avLst/>
            </a:prstGeom>
            <a:solidFill>
              <a:srgbClr val="FFE5FF">
                <a:alpha val="9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矩形: 圓角化同側角落 8">
              <a:extLst>
                <a:ext uri="{FF2B5EF4-FFF2-40B4-BE49-F238E27FC236}">
                  <a16:creationId xmlns:a16="http://schemas.microsoft.com/office/drawing/2014/main" id="{F9E93031-7F50-40BE-BFBA-E238DC7C6450}"/>
                </a:ext>
              </a:extLst>
            </p:cNvPr>
            <p:cNvSpPr txBox="1"/>
            <p:nvPr/>
          </p:nvSpPr>
          <p:spPr>
            <a:xfrm>
              <a:off x="1102738" y="3902144"/>
              <a:ext cx="7600501" cy="9179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80975" lvl="0" indent="-180975">
                <a:spcAft>
                  <a:spcPts val="1200"/>
                </a:spcAft>
                <a:buFont typeface="Arial" panose="020B0604020202020204" pitchFamily="34" charset="0"/>
                <a:buChar char="•"/>
              </a:pPr>
              <a:r>
                <a:rPr lang="zh-TW" altLang="zh-TW" sz="2200" dirty="0"/>
                <a:t>資賦優異學生學生的課程必須依據</a:t>
              </a:r>
              <a:r>
                <a:rPr lang="en-US" altLang="zh-TW" sz="2200" dirty="0"/>
                <a:t>IGP</a:t>
              </a:r>
              <a:r>
                <a:rPr lang="zh-TW" altLang="en-US" sz="2200" dirty="0"/>
                <a:t>進行</a:t>
              </a:r>
              <a:r>
                <a:rPr lang="zh-TW" altLang="zh-TW" sz="2200" dirty="0"/>
                <a:t>適性設計，必要時得調整部定必修課程。</a:t>
              </a:r>
            </a:p>
            <a:p>
              <a:pPr marL="180975" lvl="0" indent="-180975">
                <a:spcBef>
                  <a:spcPts val="1200"/>
                </a:spcBef>
                <a:spcAft>
                  <a:spcPts val="1200"/>
                </a:spcAft>
                <a:buFont typeface="Arial" panose="020B0604020202020204" pitchFamily="34" charset="0"/>
                <a:buChar char="•"/>
              </a:pPr>
              <a:r>
                <a:rPr lang="zh-TW" altLang="zh-TW" sz="2200" dirty="0"/>
                <a:t>學校應依據資賦優異學生之</a:t>
              </a:r>
              <a:r>
                <a:rPr lang="en-US" altLang="zh-TW" sz="2200" dirty="0"/>
                <a:t>IGP</a:t>
              </a:r>
              <a:r>
                <a:rPr lang="zh-TW" altLang="zh-TW" sz="2200" dirty="0"/>
                <a:t>，開設特殊需求領域課程，並須</a:t>
              </a:r>
              <a:r>
                <a:rPr lang="zh-TW" altLang="zh-TW" sz="2200" dirty="0" smtClean="0"/>
                <a:t>參照</a:t>
              </a:r>
              <a:r>
                <a:rPr lang="zh-TW" altLang="en-US" sz="2200" dirty="0" smtClean="0"/>
                <a:t>資賦優異相關之</a:t>
              </a:r>
              <a:r>
                <a:rPr lang="zh-TW" altLang="zh-TW" sz="2200" dirty="0" smtClean="0"/>
                <a:t>「</a:t>
              </a:r>
              <a:r>
                <a:rPr lang="zh-TW" altLang="zh-TW" sz="2200" dirty="0"/>
                <a:t>特殊需求領域課程綱要」或藝術才能資賦優異學生參照之「藝術</a:t>
              </a:r>
              <a:r>
                <a:rPr lang="zh-TW" altLang="zh-TW" sz="2200" dirty="0" smtClean="0"/>
                <a:t>才能</a:t>
              </a:r>
              <a:r>
                <a:rPr lang="zh-TW" altLang="en-US" sz="2200" dirty="0" smtClean="0"/>
                <a:t>資賦優異</a:t>
              </a:r>
              <a:r>
                <a:rPr lang="zh-TW" altLang="zh-TW" sz="2200" dirty="0" smtClean="0"/>
                <a:t>專長</a:t>
              </a:r>
              <a:r>
                <a:rPr lang="zh-TW" altLang="zh-TW" sz="2200" dirty="0"/>
                <a:t>領域課程綱要」中該科目之核心素養及學習重點</a:t>
              </a:r>
              <a:r>
                <a:rPr lang="en-US" altLang="zh-TW" sz="2200" dirty="0"/>
                <a:t>(</a:t>
              </a:r>
              <a:r>
                <a:rPr lang="zh-TW" altLang="zh-TW" sz="2200" dirty="0"/>
                <a:t>含學習表現及學習內容</a:t>
              </a:r>
              <a:r>
                <a:rPr lang="en-US" altLang="zh-TW" sz="2200" dirty="0"/>
                <a:t>)</a:t>
              </a:r>
              <a:r>
                <a:rPr lang="zh-TW" altLang="zh-TW" sz="2200" dirty="0"/>
                <a:t>規劃與實施。</a:t>
              </a:r>
            </a:p>
            <a:p>
              <a:pPr marL="180975" indent="-180975">
                <a:spcBef>
                  <a:spcPts val="1200"/>
                </a:spcBef>
                <a:spcAft>
                  <a:spcPts val="1200"/>
                </a:spcAft>
                <a:buFont typeface="Arial" panose="020B0604020202020204" pitchFamily="34" charset="0"/>
                <a:buChar char="•"/>
              </a:pPr>
              <a:r>
                <a:rPr lang="zh-TW" altLang="zh-TW" sz="2200" dirty="0"/>
                <a:t>學生在特定領域</a:t>
              </a:r>
              <a:r>
                <a:rPr lang="en-US" altLang="zh-TW" sz="2200" dirty="0"/>
                <a:t>/</a:t>
              </a:r>
              <a:r>
                <a:rPr lang="zh-TW" altLang="zh-TW" sz="2200" dirty="0"/>
                <a:t>科目學習功能優異，其課程需遵循總綱與該領綱之規定規劃，並得參考領域課程調整應用手冊進行調整；依〈特殊教育法〉設置之特殊教育班</a:t>
              </a:r>
              <a:r>
                <a:rPr lang="en-US" altLang="zh-TW" sz="2200" dirty="0"/>
                <a:t>/</a:t>
              </a:r>
              <a:r>
                <a:rPr lang="zh-TW" altLang="zh-TW" sz="2200" dirty="0"/>
                <a:t>方案學生應依據學生</a:t>
              </a:r>
              <a:r>
                <a:rPr lang="en-US" altLang="zh-TW" sz="2200" dirty="0"/>
                <a:t>IGP</a:t>
              </a:r>
              <a:r>
                <a:rPr lang="zh-TW" altLang="zh-TW" sz="2200" dirty="0"/>
                <a:t>及學校</a:t>
              </a:r>
              <a:r>
                <a:rPr lang="zh-TW" altLang="en-US" sz="2200" dirty="0"/>
                <a:t>特推</a:t>
              </a:r>
              <a:r>
                <a:rPr lang="zh-TW" altLang="zh-TW" sz="2200" dirty="0"/>
                <a:t>會之決議適性增減學習節數</a:t>
              </a:r>
              <a:r>
                <a:rPr lang="en-US" altLang="zh-TW" sz="2200" dirty="0"/>
                <a:t>/</a:t>
              </a:r>
              <a:r>
                <a:rPr lang="zh-TW" altLang="zh-TW" sz="2200" dirty="0"/>
                <a:t>學分數。</a:t>
              </a:r>
              <a:endParaRPr lang="zh-TW" altLang="en-US" sz="2200" kern="1200" dirty="0"/>
            </a:p>
          </p:txBody>
        </p:sp>
      </p:grpSp>
      <p:grpSp>
        <p:nvGrpSpPr>
          <p:cNvPr id="14" name="群組 13">
            <a:extLst>
              <a:ext uri="{FF2B5EF4-FFF2-40B4-BE49-F238E27FC236}">
                <a16:creationId xmlns:a16="http://schemas.microsoft.com/office/drawing/2014/main" id="{F1329D40-EBAB-42B5-92B4-142B724FBA26}"/>
              </a:ext>
            </a:extLst>
          </p:cNvPr>
          <p:cNvGrpSpPr/>
          <p:nvPr/>
        </p:nvGrpSpPr>
        <p:grpSpPr>
          <a:xfrm>
            <a:off x="251520" y="1988840"/>
            <a:ext cx="496525" cy="4708941"/>
            <a:chOff x="0" y="3835461"/>
            <a:chExt cx="1101243" cy="1033698"/>
          </a:xfrm>
        </p:grpSpPr>
        <p:sp>
          <p:nvSpPr>
            <p:cNvPr id="15" name="矩形: 圓角 14">
              <a:extLst>
                <a:ext uri="{FF2B5EF4-FFF2-40B4-BE49-F238E27FC236}">
                  <a16:creationId xmlns:a16="http://schemas.microsoft.com/office/drawing/2014/main" id="{D0D143E7-0ADD-408E-AA6E-69283C78B927}"/>
                </a:ext>
              </a:extLst>
            </p:cNvPr>
            <p:cNvSpPr/>
            <p:nvPr/>
          </p:nvSpPr>
          <p:spPr>
            <a:xfrm>
              <a:off x="0" y="3835461"/>
              <a:ext cx="1101243" cy="1033698"/>
            </a:xfrm>
            <a:prstGeom prst="roundRect">
              <a:avLst/>
            </a:prstGeom>
            <a:solidFill>
              <a:srgbClr val="FF65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矩形: 圓角 10">
              <a:extLst>
                <a:ext uri="{FF2B5EF4-FFF2-40B4-BE49-F238E27FC236}">
                  <a16:creationId xmlns:a16="http://schemas.microsoft.com/office/drawing/2014/main" id="{BAE20528-5DDB-4749-B266-144E7FA46EED}"/>
                </a:ext>
              </a:extLst>
            </p:cNvPr>
            <p:cNvSpPr txBox="1"/>
            <p:nvPr/>
          </p:nvSpPr>
          <p:spPr>
            <a:xfrm>
              <a:off x="50461" y="3885922"/>
              <a:ext cx="1000321" cy="932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solidFill>
                    <a:schemeClr val="tx1"/>
                  </a:solidFill>
                </a:rPr>
                <a:t>資賦優異類</a:t>
              </a:r>
            </a:p>
          </p:txBody>
        </p:sp>
      </p:grpSp>
      <p:sp>
        <p:nvSpPr>
          <p:cNvPr id="19" name="矩形 18">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42231641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梯形 24"/>
          <p:cNvSpPr/>
          <p:nvPr/>
        </p:nvSpPr>
        <p:spPr bwMode="auto">
          <a:xfrm rot="10800000">
            <a:off x="0" y="1412832"/>
            <a:ext cx="2627784" cy="540000"/>
          </a:xfrm>
          <a:prstGeom prst="trapezoid">
            <a:avLst>
              <a:gd name="adj" fmla="val 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4EBC4AF5-5A86-4360-9AE6-1A001D6DA142}"/>
              </a:ext>
            </a:extLst>
          </p:cNvPr>
          <p:cNvSpPr>
            <a:spLocks noGrp="1"/>
          </p:cNvSpPr>
          <p:nvPr>
            <p:ph type="title"/>
          </p:nvPr>
        </p:nvSpPr>
        <p:spPr>
          <a:xfrm>
            <a:off x="144017" y="2088654"/>
            <a:ext cx="2771800" cy="476250"/>
          </a:xfrm>
        </p:spPr>
        <p:txBody>
          <a:bodyPr>
            <a:normAutofit fontScale="90000"/>
          </a:bodyPr>
          <a:lstStyle/>
          <a:p>
            <a:pPr algn="l"/>
            <a:r>
              <a:rPr lang="en-US" altLang="zh-TW" sz="3000" smtClean="0"/>
              <a:t>(</a:t>
            </a:r>
            <a:r>
              <a:rPr lang="zh-TW" altLang="en-US" sz="3000" smtClean="0"/>
              <a:t>三</a:t>
            </a:r>
            <a:r>
              <a:rPr lang="en-US" altLang="zh-TW" sz="3000" smtClean="0"/>
              <a:t>)</a:t>
            </a:r>
            <a:r>
              <a:rPr lang="zh-TW" altLang="en-US" sz="3000" smtClean="0"/>
              <a:t>課程評鑑</a:t>
            </a:r>
            <a:endParaRPr lang="zh-TW" altLang="en-US" sz="3000" dirty="0"/>
          </a:p>
        </p:txBody>
      </p:sp>
      <p:sp>
        <p:nvSpPr>
          <p:cNvPr id="28" name="標題 1">
            <a:extLst>
              <a:ext uri="{FF2B5EF4-FFF2-40B4-BE49-F238E27FC236}">
                <a16:creationId xmlns:a16="http://schemas.microsoft.com/office/drawing/2014/main" id="{4EBC4AF5-5A86-4360-9AE6-1A001D6DA142}"/>
              </a:ext>
            </a:extLst>
          </p:cNvPr>
          <p:cNvSpPr txBox="1">
            <a:spLocks/>
          </p:cNvSpPr>
          <p:nvPr/>
        </p:nvSpPr>
        <p:spPr bwMode="auto">
          <a:xfrm>
            <a:off x="144015" y="4287932"/>
            <a:ext cx="3203849"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1" lang="en-US" altLang="zh-TW" sz="2700" b="1" i="0" u="none" strike="noStrike" kern="0" cap="none" spc="0" normalizeH="0" baseline="0" noProof="0" dirty="0">
                <a:ln>
                  <a:noFill/>
                </a:ln>
                <a:solidFill>
                  <a:srgbClr val="005A58"/>
                </a:solidFill>
                <a:effectLst/>
                <a:uLnTx/>
                <a:uFillTx/>
                <a:latin typeface="+mj-lt"/>
                <a:ea typeface="+mj-ea"/>
                <a:cs typeface="+mj-cs"/>
              </a:rPr>
              <a:t>(</a:t>
            </a:r>
            <a:r>
              <a:rPr kumimoji="1" lang="zh-TW" altLang="en-US" sz="2700" b="1" i="0" u="none" strike="noStrike" kern="0" cap="none" spc="0" normalizeH="0" baseline="0" noProof="0" dirty="0">
                <a:ln>
                  <a:noFill/>
                </a:ln>
                <a:solidFill>
                  <a:srgbClr val="005A58"/>
                </a:solidFill>
                <a:effectLst/>
                <a:uLnTx/>
                <a:uFillTx/>
                <a:latin typeface="+mj-lt"/>
                <a:ea typeface="+mj-ea"/>
                <a:cs typeface="+mj-cs"/>
              </a:rPr>
              <a:t>四</a:t>
            </a:r>
            <a:r>
              <a:rPr kumimoji="1" lang="en-US" altLang="zh-TW" sz="2700" b="1" i="0" u="none" strike="noStrike" kern="0" cap="none" spc="0" normalizeH="0" baseline="0" noProof="0" dirty="0">
                <a:ln>
                  <a:noFill/>
                </a:ln>
                <a:solidFill>
                  <a:srgbClr val="005A58"/>
                </a:solidFill>
                <a:effectLst/>
                <a:uLnTx/>
                <a:uFillTx/>
                <a:latin typeface="+mj-lt"/>
                <a:ea typeface="+mj-ea"/>
                <a:cs typeface="+mj-cs"/>
              </a:rPr>
              <a:t>)</a:t>
            </a:r>
            <a:r>
              <a:rPr kumimoji="1" lang="zh-TW" altLang="en-US" sz="2700" b="1" i="0" u="none" strike="noStrike" kern="0" cap="none" spc="0" normalizeH="0" baseline="0" noProof="0" dirty="0">
                <a:ln>
                  <a:noFill/>
                </a:ln>
                <a:solidFill>
                  <a:srgbClr val="005A58"/>
                </a:solidFill>
                <a:effectLst/>
                <a:uLnTx/>
                <a:uFillTx/>
                <a:latin typeface="+mj-lt"/>
                <a:ea typeface="+mj-ea"/>
                <a:cs typeface="+mj-cs"/>
              </a:rPr>
              <a:t>實施與創新</a:t>
            </a:r>
          </a:p>
        </p:txBody>
      </p:sp>
      <p:sp>
        <p:nvSpPr>
          <p:cNvPr id="29" name="矩形 28"/>
          <p:cNvSpPr/>
          <p:nvPr/>
        </p:nvSpPr>
        <p:spPr>
          <a:xfrm>
            <a:off x="720028" y="2588486"/>
            <a:ext cx="8712968" cy="1135375"/>
          </a:xfrm>
          <a:prstGeom prst="rect">
            <a:avLst/>
          </a:prstGeom>
        </p:spPr>
        <p:txBody>
          <a:bodyPr wrap="square">
            <a:spAutoFit/>
          </a:bodyPr>
          <a:lstStyle/>
          <a:p>
            <a:pPr marL="263525" lvl="0" indent="-263525">
              <a:lnSpc>
                <a:spcPct val="150000"/>
              </a:lnSpc>
              <a:buFont typeface="Arial" pitchFamily="34" charset="0"/>
              <a:buChar char="•"/>
            </a:pPr>
            <a:r>
              <a:rPr lang="zh-TW" altLang="en-US" sz="2400" dirty="0">
                <a:latin typeface="+mj-ea"/>
                <a:ea typeface="+mj-ea"/>
              </a:rPr>
              <a:t>課程評鑑機制與學生學習成就資料庫應用</a:t>
            </a:r>
          </a:p>
          <a:p>
            <a:pPr marL="263525" lvl="0" indent="-263525">
              <a:lnSpc>
                <a:spcPct val="150000"/>
              </a:lnSpc>
              <a:buFont typeface="Arial" pitchFamily="34" charset="0"/>
              <a:buChar char="•"/>
            </a:pPr>
            <a:r>
              <a:rPr lang="zh-TW" altLang="en-US" sz="2400" dirty="0">
                <a:latin typeface="+mj-ea"/>
                <a:ea typeface="+mj-ea"/>
              </a:rPr>
              <a:t>鼓勵教師個人的反思與專業對話</a:t>
            </a:r>
            <a:endParaRPr lang="en-US" altLang="zh-TW" sz="2400" dirty="0">
              <a:latin typeface="+mj-ea"/>
              <a:ea typeface="+mj-ea"/>
            </a:endParaRPr>
          </a:p>
        </p:txBody>
      </p:sp>
      <p:sp>
        <p:nvSpPr>
          <p:cNvPr id="31" name="矩形 30"/>
          <p:cNvSpPr/>
          <p:nvPr/>
        </p:nvSpPr>
        <p:spPr>
          <a:xfrm>
            <a:off x="755576" y="4869160"/>
            <a:ext cx="8712968" cy="1689373"/>
          </a:xfrm>
          <a:prstGeom prst="rect">
            <a:avLst/>
          </a:prstGeom>
        </p:spPr>
        <p:txBody>
          <a:bodyPr wrap="square">
            <a:spAutoFit/>
          </a:bodyPr>
          <a:lstStyle/>
          <a:p>
            <a:pPr marL="263525" indent="-263525">
              <a:lnSpc>
                <a:spcPct val="150000"/>
              </a:lnSpc>
              <a:buFont typeface="Arial" pitchFamily="34" charset="0"/>
              <a:buChar char="•"/>
            </a:pPr>
            <a:r>
              <a:rPr lang="zh-TW" altLang="en-US" sz="2400" dirty="0">
                <a:latin typeface="+mj-ea"/>
                <a:ea typeface="+mj-ea"/>
              </a:rPr>
              <a:t>鼓勵教師進行課程實驗與創新並分享成果</a:t>
            </a:r>
          </a:p>
          <a:p>
            <a:pPr marL="263525" indent="-263525">
              <a:lnSpc>
                <a:spcPct val="150000"/>
              </a:lnSpc>
              <a:buFont typeface="Arial" pitchFamily="34" charset="0"/>
              <a:buChar char="•"/>
            </a:pPr>
            <a:r>
              <a:rPr lang="zh-TW" altLang="en-US" sz="2400" dirty="0">
                <a:latin typeface="+mj-ea"/>
                <a:ea typeface="+mj-ea"/>
              </a:rPr>
              <a:t>運用課程分析結果修正課程與教學</a:t>
            </a:r>
          </a:p>
          <a:p>
            <a:pPr marL="263525" indent="-263525">
              <a:lnSpc>
                <a:spcPct val="150000"/>
              </a:lnSpc>
              <a:buFont typeface="Arial" pitchFamily="34" charset="0"/>
              <a:buChar char="•"/>
            </a:pPr>
            <a:endParaRPr lang="zh-TW" altLang="en-US" sz="2400" dirty="0">
              <a:latin typeface="+mj-ea"/>
              <a:ea typeface="+mj-ea"/>
            </a:endParaRPr>
          </a:p>
        </p:txBody>
      </p:sp>
      <p:sp>
        <p:nvSpPr>
          <p:cNvPr id="13" name="矩形 1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38258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fld id="{3C8A192F-E02F-4EA8-870E-ABBB93A543C8}" type="slidenum">
              <a:rPr lang="uk-UA" altLang="zh-TW" sz="1200">
                <a:solidFill>
                  <a:srgbClr val="D38E27"/>
                </a:solidFill>
                <a:latin typeface="Arial" panose="020B0604020202020204" pitchFamily="34" charset="0"/>
                <a:ea typeface="標楷體" panose="03000509000000000000" pitchFamily="65" charset="-120"/>
              </a:rPr>
              <a:pPr>
                <a:spcBef>
                  <a:spcPct val="0"/>
                </a:spcBef>
                <a:buClrTx/>
                <a:buSzTx/>
                <a:buFontTx/>
                <a:buNone/>
              </a:pPr>
              <a:t>8</a:t>
            </a:fld>
            <a:endParaRPr lang="uk-UA" altLang="zh-TW" sz="1200">
              <a:solidFill>
                <a:srgbClr val="D38E27"/>
              </a:solidFill>
              <a:latin typeface="Arial" panose="020B0604020202020204" pitchFamily="34" charset="0"/>
              <a:ea typeface="標楷體" panose="03000509000000000000" pitchFamily="65" charset="-120"/>
            </a:endParaRPr>
          </a:p>
        </p:txBody>
      </p:sp>
      <p:graphicFrame>
        <p:nvGraphicFramePr>
          <p:cNvPr id="3" name="資料庫圖表 2"/>
          <p:cNvGraphicFramePr/>
          <p:nvPr/>
        </p:nvGraphicFramePr>
        <p:xfrm>
          <a:off x="1524000" y="332656"/>
          <a:ext cx="6096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07464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1656184"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0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64" name="梯形 63"/>
          <p:cNvSpPr/>
          <p:nvPr/>
        </p:nvSpPr>
        <p:spPr bwMode="auto">
          <a:xfrm rot="10800000">
            <a:off x="-216" y="1448839"/>
            <a:ext cx="2628000" cy="540000"/>
          </a:xfrm>
          <a:prstGeom prst="trapezoid">
            <a:avLst>
              <a:gd name="adj" fmla="val 0"/>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65" name="Shape 33220">
            <a:extLst>
              <a:ext uri="{FF2B5EF4-FFF2-40B4-BE49-F238E27FC236}">
                <a16:creationId xmlns:a16="http://schemas.microsoft.com/office/drawing/2014/main" id="{651902CF-60CD-4135-A6A9-84A27620F8C9}"/>
              </a:ext>
            </a:extLst>
          </p:cNvPr>
          <p:cNvSpPr/>
          <p:nvPr/>
        </p:nvSpPr>
        <p:spPr>
          <a:xfrm>
            <a:off x="179512" y="1340768"/>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教  學  實  施</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4EBC4AF5-5A86-4360-9AE6-1A001D6DA142}"/>
              </a:ext>
            </a:extLst>
          </p:cNvPr>
          <p:cNvSpPr>
            <a:spLocks noGrp="1"/>
          </p:cNvSpPr>
          <p:nvPr>
            <p:ph type="title"/>
          </p:nvPr>
        </p:nvSpPr>
        <p:spPr>
          <a:xfrm>
            <a:off x="1259632" y="1512590"/>
            <a:ext cx="8229600" cy="476250"/>
          </a:xfrm>
        </p:spPr>
        <p:txBody>
          <a:bodyPr>
            <a:normAutofit fontScale="90000"/>
          </a:bodyPr>
          <a:lstStyle/>
          <a:p>
            <a:pPr algn="l"/>
            <a:r>
              <a:rPr lang="zh-TW" altLang="en-US" sz="3000" smtClean="0"/>
              <a:t>               </a:t>
            </a:r>
            <a:r>
              <a:rPr lang="en-US" altLang="zh-TW" sz="3000" smtClean="0"/>
              <a:t>(</a:t>
            </a:r>
            <a:r>
              <a:rPr lang="zh-TW" altLang="en-US" sz="3000" smtClean="0"/>
              <a:t>一</a:t>
            </a:r>
            <a:r>
              <a:rPr lang="en-US" altLang="zh-TW" sz="3000" smtClean="0"/>
              <a:t>)</a:t>
            </a:r>
            <a:r>
              <a:rPr lang="zh-TW" altLang="en-US" sz="3000" smtClean="0"/>
              <a:t>教學準備與支援</a:t>
            </a:r>
            <a:endParaRPr lang="zh-TW" altLang="en-US" sz="3000" dirty="0"/>
          </a:p>
        </p:txBody>
      </p:sp>
      <p:graphicFrame>
        <p:nvGraphicFramePr>
          <p:cNvPr id="3" name="資料庫圖表 2">
            <a:extLst>
              <a:ext uri="{FF2B5EF4-FFF2-40B4-BE49-F238E27FC236}">
                <a16:creationId xmlns:a16="http://schemas.microsoft.com/office/drawing/2014/main" id="{4F08245E-A01C-413E-8BE1-CF6A24B85DE3}"/>
              </a:ext>
            </a:extLst>
          </p:cNvPr>
          <p:cNvGraphicFramePr/>
          <p:nvPr>
            <p:extLst/>
          </p:nvPr>
        </p:nvGraphicFramePr>
        <p:xfrm>
          <a:off x="228740" y="2253480"/>
          <a:ext cx="8663740" cy="455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矩形 30">
            <a:extLst>
              <a:ext uri="{FF2B5EF4-FFF2-40B4-BE49-F238E27FC236}">
                <a16:creationId xmlns:a16="http://schemas.microsoft.com/office/drawing/2014/main" id="{AA45B750-ED13-40AE-B889-156727F9A4AF}"/>
              </a:ext>
            </a:extLst>
          </p:cNvPr>
          <p:cNvSpPr/>
          <p:nvPr/>
        </p:nvSpPr>
        <p:spPr>
          <a:xfrm>
            <a:off x="0" y="2020223"/>
            <a:ext cx="8999983" cy="461665"/>
          </a:xfrm>
          <a:prstGeom prst="rect">
            <a:avLst/>
          </a:prstGeom>
        </p:spPr>
        <p:txBody>
          <a:bodyPr wrap="square">
            <a:spAutoFit/>
          </a:bodyPr>
          <a:lstStyle/>
          <a:p>
            <a:pPr algn="ctr">
              <a:spcBef>
                <a:spcPts val="600"/>
              </a:spcBef>
            </a:pPr>
            <a:r>
              <a:rPr lang="zh-TW" altLang="en-US" sz="2400" dirty="0">
                <a:solidFill>
                  <a:srgbClr val="FF0000"/>
                </a:solidFill>
              </a:rPr>
              <a:t>共通原則</a:t>
            </a:r>
            <a:endParaRPr lang="en-US" altLang="zh-TW" sz="2300" dirty="0">
              <a:latin typeface="+mj-ea"/>
              <a:ea typeface="+mj-ea"/>
            </a:endParaRPr>
          </a:p>
        </p:txBody>
      </p:sp>
      <p:sp>
        <p:nvSpPr>
          <p:cNvPr id="13" name="矩形 1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Tree>
    <p:extLst>
      <p:ext uri="{BB962C8B-B14F-4D97-AF65-F5344CB8AC3E}">
        <p14:creationId xmlns:p14="http://schemas.microsoft.com/office/powerpoint/2010/main" val="80964944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1656184"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0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64" name="梯形 63"/>
          <p:cNvSpPr/>
          <p:nvPr/>
        </p:nvSpPr>
        <p:spPr bwMode="auto">
          <a:xfrm rot="10800000">
            <a:off x="-216" y="1448839"/>
            <a:ext cx="2628000" cy="540000"/>
          </a:xfrm>
          <a:prstGeom prst="trapezoid">
            <a:avLst>
              <a:gd name="adj" fmla="val 0"/>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65" name="Shape 33220">
            <a:extLst>
              <a:ext uri="{FF2B5EF4-FFF2-40B4-BE49-F238E27FC236}">
                <a16:creationId xmlns:a16="http://schemas.microsoft.com/office/drawing/2014/main" id="{651902CF-60CD-4135-A6A9-84A27620F8C9}"/>
              </a:ext>
            </a:extLst>
          </p:cNvPr>
          <p:cNvSpPr/>
          <p:nvPr/>
        </p:nvSpPr>
        <p:spPr>
          <a:xfrm>
            <a:off x="179512" y="1340768"/>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教  學  實  施</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 name="標題 1">
            <a:extLst>
              <a:ext uri="{FF2B5EF4-FFF2-40B4-BE49-F238E27FC236}">
                <a16:creationId xmlns:a16="http://schemas.microsoft.com/office/drawing/2014/main" id="{4EBC4AF5-5A86-4360-9AE6-1A001D6DA142}"/>
              </a:ext>
            </a:extLst>
          </p:cNvPr>
          <p:cNvSpPr>
            <a:spLocks noGrp="1"/>
          </p:cNvSpPr>
          <p:nvPr>
            <p:ph type="title"/>
          </p:nvPr>
        </p:nvSpPr>
        <p:spPr>
          <a:xfrm>
            <a:off x="1259632" y="1512590"/>
            <a:ext cx="8229600" cy="476250"/>
          </a:xfrm>
        </p:spPr>
        <p:txBody>
          <a:bodyPr>
            <a:normAutofit fontScale="90000"/>
          </a:bodyPr>
          <a:lstStyle/>
          <a:p>
            <a:pPr algn="l"/>
            <a:r>
              <a:rPr lang="zh-TW" altLang="en-US" sz="3000" smtClean="0"/>
              <a:t>               </a:t>
            </a:r>
            <a:r>
              <a:rPr lang="en-US" altLang="zh-TW" sz="3000" smtClean="0"/>
              <a:t>(</a:t>
            </a:r>
            <a:r>
              <a:rPr lang="zh-TW" altLang="en-US" sz="3000" smtClean="0"/>
              <a:t>一</a:t>
            </a:r>
            <a:r>
              <a:rPr lang="en-US" altLang="zh-TW" sz="3000" smtClean="0"/>
              <a:t>)</a:t>
            </a:r>
            <a:r>
              <a:rPr lang="zh-TW" altLang="en-US" sz="3000" smtClean="0"/>
              <a:t>教學準備與支援</a:t>
            </a:r>
            <a:endParaRPr lang="zh-TW" altLang="en-US" sz="3000" dirty="0"/>
          </a:p>
        </p:txBody>
      </p:sp>
      <p:grpSp>
        <p:nvGrpSpPr>
          <p:cNvPr id="14" name="群組 13"/>
          <p:cNvGrpSpPr/>
          <p:nvPr/>
        </p:nvGrpSpPr>
        <p:grpSpPr>
          <a:xfrm>
            <a:off x="471279" y="2276872"/>
            <a:ext cx="2084497" cy="4581128"/>
            <a:chOff x="3734" y="1358555"/>
            <a:chExt cx="1632591" cy="1346888"/>
          </a:xfrm>
          <a:solidFill>
            <a:schemeClr val="bg1"/>
          </a:solidFill>
        </p:grpSpPr>
        <p:sp>
          <p:nvSpPr>
            <p:cNvPr id="36" name="圓角矩形 35"/>
            <p:cNvSpPr/>
            <p:nvPr/>
          </p:nvSpPr>
          <p:spPr>
            <a:xfrm>
              <a:off x="3734" y="1358555"/>
              <a:ext cx="1632591" cy="1346888"/>
            </a:xfrm>
            <a:prstGeom prst="roundRect">
              <a:avLst>
                <a:gd name="adj" fmla="val 10000"/>
              </a:avLst>
            </a:prstGeom>
            <a:grpFill/>
            <a:ln>
              <a:solidFill>
                <a:srgbClr val="FFC000"/>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7" name="圓角矩形 4"/>
            <p:cNvSpPr/>
            <p:nvPr/>
          </p:nvSpPr>
          <p:spPr>
            <a:xfrm>
              <a:off x="43183" y="1398004"/>
              <a:ext cx="1553693" cy="1267990"/>
            </a:xfrm>
            <a:prstGeom prst="rect">
              <a:avLst/>
            </a:prstGeom>
            <a:grpFill/>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Times New Roman" panose="02020603050405020304" pitchFamily="18" charset="0"/>
                  <a:ea typeface="標楷體" panose="03000509000000000000" pitchFamily="65" charset="-120"/>
                </a:rPr>
                <a:t>評量學生的學習功能及需要</a:t>
              </a: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zh-TW" altLang="en-US" sz="2400" kern="1200" dirty="0">
                <a:solidFill>
                  <a:schemeClr val="tx1"/>
                </a:solidFill>
              </a:endParaRPr>
            </a:p>
          </p:txBody>
        </p:sp>
      </p:grpSp>
      <p:grpSp>
        <p:nvGrpSpPr>
          <p:cNvPr id="15" name="群組 14"/>
          <p:cNvGrpSpPr/>
          <p:nvPr/>
        </p:nvGrpSpPr>
        <p:grpSpPr>
          <a:xfrm>
            <a:off x="2771800" y="3948433"/>
            <a:ext cx="346109" cy="404882"/>
            <a:chOff x="1799584" y="1829558"/>
            <a:chExt cx="346109" cy="404882"/>
          </a:xfrm>
        </p:grpSpPr>
        <p:sp>
          <p:nvSpPr>
            <p:cNvPr id="34" name="向右箭號 33"/>
            <p:cNvSpPr/>
            <p:nvPr/>
          </p:nvSpPr>
          <p:spPr>
            <a:xfrm>
              <a:off x="1799584" y="1829558"/>
              <a:ext cx="346109" cy="404882"/>
            </a:xfrm>
            <a:prstGeom prst="rightArrow">
              <a:avLst>
                <a:gd name="adj1" fmla="val 60000"/>
                <a:gd name="adj2" fmla="val 50000"/>
              </a:avLst>
            </a:prstGeom>
            <a:solidFill>
              <a:srgbClr val="0070C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5" name="向右箭號 6"/>
            <p:cNvSpPr/>
            <p:nvPr/>
          </p:nvSpPr>
          <p:spPr>
            <a:xfrm>
              <a:off x="1799584" y="1910534"/>
              <a:ext cx="242276" cy="24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16" name="群組 15"/>
          <p:cNvGrpSpPr/>
          <p:nvPr/>
        </p:nvGrpSpPr>
        <p:grpSpPr>
          <a:xfrm>
            <a:off x="3261579" y="2276872"/>
            <a:ext cx="734357" cy="4248472"/>
            <a:chOff x="2289362" y="1358555"/>
            <a:chExt cx="1632591" cy="1346888"/>
          </a:xfrm>
        </p:grpSpPr>
        <p:sp>
          <p:nvSpPr>
            <p:cNvPr id="32" name="圓角矩形 31"/>
            <p:cNvSpPr/>
            <p:nvPr/>
          </p:nvSpPr>
          <p:spPr>
            <a:xfrm>
              <a:off x="2289362" y="1358555"/>
              <a:ext cx="1632591" cy="1346888"/>
            </a:xfrm>
            <a:prstGeom prst="roundRect">
              <a:avLst>
                <a:gd name="adj" fmla="val 10000"/>
              </a:avLst>
            </a:prstGeom>
          </p:spPr>
          <p:style>
            <a:lnRef idx="2">
              <a:schemeClr val="lt1">
                <a:hueOff val="0"/>
                <a:satOff val="0"/>
                <a:lumOff val="0"/>
                <a:alphaOff val="0"/>
              </a:schemeClr>
            </a:lnRef>
            <a:fillRef idx="1">
              <a:schemeClr val="accent2">
                <a:hueOff val="-4800000"/>
                <a:satOff val="-16668"/>
                <a:lumOff val="20000"/>
                <a:alphaOff val="0"/>
              </a:schemeClr>
            </a:fillRef>
            <a:effectRef idx="0">
              <a:schemeClr val="accent2">
                <a:hueOff val="-4800000"/>
                <a:satOff val="-16668"/>
                <a:lumOff val="20000"/>
                <a:alphaOff val="0"/>
              </a:schemeClr>
            </a:effectRef>
            <a:fontRef idx="minor">
              <a:schemeClr val="lt1"/>
            </a:fontRef>
          </p:style>
        </p:sp>
        <p:sp>
          <p:nvSpPr>
            <p:cNvPr id="33" name="圓角矩形 8"/>
            <p:cNvSpPr/>
            <p:nvPr/>
          </p:nvSpPr>
          <p:spPr>
            <a:xfrm>
              <a:off x="2328811" y="1398004"/>
              <a:ext cx="1553693" cy="126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Times New Roman" panose="02020603050405020304" pitchFamily="18" charset="0"/>
                  <a:ea typeface="標楷體" panose="03000509000000000000" pitchFamily="65" charset="-120"/>
                </a:rPr>
                <a:t>參照實施規範</a:t>
              </a:r>
              <a:endParaRPr lang="zh-TW" altLang="en-US" sz="2400" kern="1200" dirty="0">
                <a:solidFill>
                  <a:schemeClr val="tx1"/>
                </a:solidFill>
              </a:endParaRPr>
            </a:p>
          </p:txBody>
        </p:sp>
      </p:grpSp>
      <p:grpSp>
        <p:nvGrpSpPr>
          <p:cNvPr id="18" name="群組 17"/>
          <p:cNvGrpSpPr/>
          <p:nvPr/>
        </p:nvGrpSpPr>
        <p:grpSpPr>
          <a:xfrm>
            <a:off x="4686229" y="2276872"/>
            <a:ext cx="2622075" cy="4581128"/>
            <a:chOff x="4574990" y="1358555"/>
            <a:chExt cx="1632591" cy="1346888"/>
          </a:xfrm>
        </p:grpSpPr>
        <p:sp>
          <p:nvSpPr>
            <p:cNvPr id="27" name="圓角矩形 26"/>
            <p:cNvSpPr/>
            <p:nvPr/>
          </p:nvSpPr>
          <p:spPr>
            <a:xfrm>
              <a:off x="4574990" y="1358555"/>
              <a:ext cx="1632591" cy="1346888"/>
            </a:xfrm>
            <a:prstGeom prst="roundRect">
              <a:avLst>
                <a:gd name="adj" fmla="val 10000"/>
              </a:avLst>
            </a:prstGeom>
          </p:spPr>
          <p:style>
            <a:lnRef idx="2">
              <a:schemeClr val="lt1">
                <a:hueOff val="0"/>
                <a:satOff val="0"/>
                <a:lumOff val="0"/>
                <a:alphaOff val="0"/>
              </a:schemeClr>
            </a:lnRef>
            <a:fillRef idx="1">
              <a:schemeClr val="accent2">
                <a:hueOff val="-9600000"/>
                <a:satOff val="-33335"/>
                <a:lumOff val="40001"/>
                <a:alphaOff val="0"/>
              </a:schemeClr>
            </a:fillRef>
            <a:effectRef idx="0">
              <a:schemeClr val="accent2">
                <a:hueOff val="-9600000"/>
                <a:satOff val="-33335"/>
                <a:lumOff val="40001"/>
                <a:alphaOff val="0"/>
              </a:schemeClr>
            </a:effectRef>
            <a:fontRef idx="minor">
              <a:schemeClr val="lt1"/>
            </a:fontRef>
          </p:style>
        </p:sp>
        <p:sp>
          <p:nvSpPr>
            <p:cNvPr id="28" name="圓角矩形 12"/>
            <p:cNvSpPr/>
            <p:nvPr/>
          </p:nvSpPr>
          <p:spPr>
            <a:xfrm>
              <a:off x="4614439" y="1398004"/>
              <a:ext cx="1553693" cy="126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zh-TW" sz="2400" kern="1200" dirty="0" smtClean="0">
                  <a:solidFill>
                    <a:schemeClr val="tx1"/>
                  </a:solidFill>
                  <a:latin typeface="Times New Roman" panose="02020603050405020304" pitchFamily="18" charset="0"/>
                  <a:ea typeface="標楷體" panose="03000509000000000000" pitchFamily="65" charset="-120"/>
                </a:rPr>
                <a:t>擬定</a:t>
              </a:r>
              <a:r>
                <a:rPr lang="zh-TW" altLang="en-US" sz="2400" kern="1200" dirty="0" smtClean="0">
                  <a:solidFill>
                    <a:schemeClr val="tx1"/>
                  </a:solidFill>
                  <a:latin typeface="Times New Roman" panose="02020603050405020304" pitchFamily="18" charset="0"/>
                  <a:ea typeface="標楷體" panose="03000509000000000000" pitchFamily="65" charset="-120"/>
                </a:rPr>
                <a:t>適性的</a:t>
              </a:r>
              <a:r>
                <a:rPr lang="en-US" altLang="zh-TW" sz="2400" kern="1200" dirty="0" smtClean="0">
                  <a:solidFill>
                    <a:schemeClr val="tx1"/>
                  </a:solidFill>
                  <a:latin typeface="Times New Roman" panose="02020603050405020304" pitchFamily="18" charset="0"/>
                  <a:ea typeface="標楷體" panose="03000509000000000000" pitchFamily="65" charset="-120"/>
                </a:rPr>
                <a:t/>
              </a:r>
              <a:br>
                <a:rPr lang="en-US" altLang="zh-TW" sz="2400" kern="1200" dirty="0" smtClean="0">
                  <a:solidFill>
                    <a:schemeClr val="tx1"/>
                  </a:solidFill>
                  <a:latin typeface="Times New Roman" panose="02020603050405020304" pitchFamily="18" charset="0"/>
                  <a:ea typeface="標楷體" panose="03000509000000000000" pitchFamily="65" charset="-120"/>
                </a:rPr>
              </a:br>
              <a:r>
                <a:rPr lang="zh-TW" altLang="en-US" sz="2400" kern="1200" dirty="0" smtClean="0">
                  <a:solidFill>
                    <a:schemeClr val="tx1"/>
                  </a:solidFill>
                  <a:latin typeface="Times New Roman" panose="02020603050405020304" pitchFamily="18" charset="0"/>
                  <a:ea typeface="標楷體" panose="03000509000000000000" pitchFamily="65" charset="-120"/>
                </a:rPr>
                <a:t>教育方案</a:t>
              </a: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kern="12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en-US" altLang="zh-TW" sz="2400" dirty="0" smtClean="0">
                <a:solidFill>
                  <a:schemeClr val="tx1"/>
                </a:solidFill>
                <a:latin typeface="Times New Roman" panose="02020603050405020304" pitchFamily="18" charset="0"/>
                <a:ea typeface="標楷體" panose="03000509000000000000" pitchFamily="65" charset="-120"/>
              </a:endParaRPr>
            </a:p>
            <a:p>
              <a:pPr lvl="0" algn="ctr" defTabSz="1066800">
                <a:lnSpc>
                  <a:spcPct val="90000"/>
                </a:lnSpc>
                <a:spcBef>
                  <a:spcPct val="0"/>
                </a:spcBef>
                <a:spcAft>
                  <a:spcPct val="35000"/>
                </a:spcAft>
              </a:pPr>
              <a:endParaRPr lang="zh-TW" altLang="en-US" sz="2400" kern="1200" dirty="0">
                <a:solidFill>
                  <a:schemeClr val="tx1"/>
                </a:solidFill>
              </a:endParaRPr>
            </a:p>
          </p:txBody>
        </p:sp>
      </p:grpSp>
      <p:grpSp>
        <p:nvGrpSpPr>
          <p:cNvPr id="20" name="群組 19"/>
          <p:cNvGrpSpPr/>
          <p:nvPr/>
        </p:nvGrpSpPr>
        <p:grpSpPr>
          <a:xfrm>
            <a:off x="7907961" y="2277344"/>
            <a:ext cx="768495" cy="4580656"/>
            <a:chOff x="6860618" y="1358555"/>
            <a:chExt cx="1632591" cy="1346888"/>
          </a:xfrm>
        </p:grpSpPr>
        <p:sp>
          <p:nvSpPr>
            <p:cNvPr id="21" name="圓角矩形 20"/>
            <p:cNvSpPr/>
            <p:nvPr/>
          </p:nvSpPr>
          <p:spPr>
            <a:xfrm>
              <a:off x="6860618" y="1358555"/>
              <a:ext cx="1632591" cy="1346888"/>
            </a:xfrm>
            <a:prstGeom prst="roundRect">
              <a:avLst>
                <a:gd name="adj" fmla="val 10000"/>
              </a:avLst>
            </a:prstGeom>
            <a:solidFill>
              <a:srgbClr val="FFCCCC"/>
            </a:solidFill>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22" name="圓角矩形 16"/>
            <p:cNvSpPr/>
            <p:nvPr/>
          </p:nvSpPr>
          <p:spPr>
            <a:xfrm>
              <a:off x="6900067" y="1398004"/>
              <a:ext cx="1553693" cy="126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chemeClr val="tx1"/>
                  </a:solidFill>
                  <a:latin typeface="Times New Roman" panose="02020603050405020304" pitchFamily="18" charset="0"/>
                  <a:ea typeface="標楷體" panose="03000509000000000000" pitchFamily="65" charset="-120"/>
                </a:rPr>
                <a:t>實施教學</a:t>
              </a:r>
              <a:endParaRPr lang="zh-TW" altLang="en-US" sz="2400" kern="1200" dirty="0">
                <a:solidFill>
                  <a:schemeClr val="tx1"/>
                </a:solidFill>
              </a:endParaRPr>
            </a:p>
          </p:txBody>
        </p:sp>
      </p:grpSp>
      <p:sp>
        <p:nvSpPr>
          <p:cNvPr id="38" name="圓角矩形 37"/>
          <p:cNvSpPr/>
          <p:nvPr/>
        </p:nvSpPr>
        <p:spPr bwMode="auto">
          <a:xfrm>
            <a:off x="683568" y="3573016"/>
            <a:ext cx="1656184" cy="792088"/>
          </a:xfrm>
          <a:prstGeom prst="roundRect">
            <a:avLst/>
          </a:prstGeom>
          <a:solidFill>
            <a:srgbClr val="0070C0"/>
          </a:solid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zh-TW" altLang="en-US" sz="2400" dirty="0" smtClean="0"/>
              <a:t>資賦優異學生</a:t>
            </a:r>
            <a:endParaRPr lang="zh-TW" altLang="en-US" sz="2400" dirty="0"/>
          </a:p>
        </p:txBody>
      </p:sp>
      <p:sp>
        <p:nvSpPr>
          <p:cNvPr id="39" name="圓角矩形 38"/>
          <p:cNvSpPr/>
          <p:nvPr/>
        </p:nvSpPr>
        <p:spPr bwMode="auto">
          <a:xfrm>
            <a:off x="683568" y="4437112"/>
            <a:ext cx="1656184" cy="1080120"/>
          </a:xfrm>
          <a:prstGeom prst="roundRect">
            <a:avLst/>
          </a:prstGeom>
          <a:solidFill>
            <a:srgbClr val="CC3300"/>
          </a:solid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zh-TW" altLang="en-US" sz="2400" dirty="0" smtClean="0"/>
              <a:t>身心障礙學生</a:t>
            </a:r>
            <a:endParaRPr lang="zh-TW" altLang="en-US" sz="2400" dirty="0"/>
          </a:p>
        </p:txBody>
      </p:sp>
      <p:grpSp>
        <p:nvGrpSpPr>
          <p:cNvPr id="40" name="群組 39"/>
          <p:cNvGrpSpPr/>
          <p:nvPr/>
        </p:nvGrpSpPr>
        <p:grpSpPr>
          <a:xfrm>
            <a:off x="2771800" y="4740521"/>
            <a:ext cx="346109" cy="404882"/>
            <a:chOff x="1799584" y="1829558"/>
            <a:chExt cx="346109" cy="404882"/>
          </a:xfrm>
          <a:solidFill>
            <a:srgbClr val="CC3300"/>
          </a:solidFill>
        </p:grpSpPr>
        <p:sp>
          <p:nvSpPr>
            <p:cNvPr id="41" name="向右箭號 40"/>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2"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43" name="群組 42"/>
          <p:cNvGrpSpPr/>
          <p:nvPr/>
        </p:nvGrpSpPr>
        <p:grpSpPr>
          <a:xfrm>
            <a:off x="4153883" y="3960222"/>
            <a:ext cx="346109" cy="404882"/>
            <a:chOff x="1799584" y="1829558"/>
            <a:chExt cx="346109" cy="404882"/>
          </a:xfrm>
        </p:grpSpPr>
        <p:sp>
          <p:nvSpPr>
            <p:cNvPr id="44" name="向右箭號 43"/>
            <p:cNvSpPr/>
            <p:nvPr/>
          </p:nvSpPr>
          <p:spPr>
            <a:xfrm>
              <a:off x="1799584" y="1829558"/>
              <a:ext cx="346109" cy="404882"/>
            </a:xfrm>
            <a:prstGeom prst="rightArrow">
              <a:avLst>
                <a:gd name="adj1" fmla="val 60000"/>
                <a:gd name="adj2" fmla="val 50000"/>
              </a:avLst>
            </a:prstGeom>
            <a:solidFill>
              <a:srgbClr val="0070C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5" name="向右箭號 6"/>
            <p:cNvSpPr/>
            <p:nvPr/>
          </p:nvSpPr>
          <p:spPr>
            <a:xfrm>
              <a:off x="1799584" y="1910534"/>
              <a:ext cx="242276" cy="24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46" name="群組 45"/>
          <p:cNvGrpSpPr/>
          <p:nvPr/>
        </p:nvGrpSpPr>
        <p:grpSpPr>
          <a:xfrm>
            <a:off x="4153883" y="4752310"/>
            <a:ext cx="346109" cy="404882"/>
            <a:chOff x="1799584" y="1829558"/>
            <a:chExt cx="346109" cy="404882"/>
          </a:xfrm>
          <a:solidFill>
            <a:srgbClr val="CC3300"/>
          </a:solidFill>
        </p:grpSpPr>
        <p:sp>
          <p:nvSpPr>
            <p:cNvPr id="47" name="向右箭號 46"/>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8"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49" name="圓角矩形 48"/>
          <p:cNvSpPr/>
          <p:nvPr/>
        </p:nvSpPr>
        <p:spPr bwMode="auto">
          <a:xfrm>
            <a:off x="4932040" y="3573016"/>
            <a:ext cx="2160240" cy="792088"/>
          </a:xfrm>
          <a:prstGeom prst="roundRect">
            <a:avLst/>
          </a:prstGeom>
          <a:solidFill>
            <a:srgbClr val="0070C0"/>
          </a:solid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en-US" altLang="zh-TW" sz="2400" dirty="0" smtClean="0"/>
              <a:t>IGP</a:t>
            </a:r>
            <a:endParaRPr lang="zh-TW" altLang="en-US" sz="2400" dirty="0"/>
          </a:p>
        </p:txBody>
      </p:sp>
      <p:sp>
        <p:nvSpPr>
          <p:cNvPr id="50" name="圓角矩形 49"/>
          <p:cNvSpPr/>
          <p:nvPr/>
        </p:nvSpPr>
        <p:spPr bwMode="auto">
          <a:xfrm>
            <a:off x="4932040" y="4437112"/>
            <a:ext cx="2160240" cy="1080120"/>
          </a:xfrm>
          <a:prstGeom prst="roundRect">
            <a:avLst/>
          </a:prstGeom>
          <a:solidFill>
            <a:srgbClr val="CC3300"/>
          </a:solidFill>
          <a:ln/>
          <a:extLst>
            <a:ext uri="{91240B29-F687-4F45-9708-019B960494DF}">
              <a14:hiddenLine xmlns:a14="http://schemas.microsoft.com/office/drawing/2010/main" w="9525">
                <a:solidFill>
                  <a:srgbClr val="000000"/>
                </a:solidFill>
                <a:round/>
              </a14:hiddenLine>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en-US" altLang="zh-TW" sz="2400" dirty="0" smtClean="0"/>
              <a:t>IEP</a:t>
            </a:r>
          </a:p>
          <a:p>
            <a:pPr algn="ctr"/>
            <a:r>
              <a:rPr lang="en-US" altLang="zh-TW" dirty="0" smtClean="0"/>
              <a:t>(</a:t>
            </a:r>
            <a:r>
              <a:rPr lang="zh-TW" altLang="en-US" dirty="0" smtClean="0"/>
              <a:t>融入</a:t>
            </a:r>
            <a:r>
              <a:rPr lang="zh-TW" altLang="zh-TW" dirty="0" smtClean="0"/>
              <a:t>家長及相關專業人員</a:t>
            </a:r>
            <a:r>
              <a:rPr lang="zh-TW" altLang="en-US" dirty="0" smtClean="0"/>
              <a:t>的建議</a:t>
            </a:r>
            <a:r>
              <a:rPr lang="en-US" altLang="zh-TW" dirty="0" smtClean="0"/>
              <a:t>)</a:t>
            </a:r>
            <a:endParaRPr lang="zh-TW" altLang="en-US" dirty="0"/>
          </a:p>
        </p:txBody>
      </p:sp>
      <p:grpSp>
        <p:nvGrpSpPr>
          <p:cNvPr id="51" name="群組 50"/>
          <p:cNvGrpSpPr/>
          <p:nvPr/>
        </p:nvGrpSpPr>
        <p:grpSpPr>
          <a:xfrm>
            <a:off x="7466251" y="3960222"/>
            <a:ext cx="346109" cy="404882"/>
            <a:chOff x="1799584" y="1829558"/>
            <a:chExt cx="346109" cy="404882"/>
          </a:xfrm>
        </p:grpSpPr>
        <p:sp>
          <p:nvSpPr>
            <p:cNvPr id="52" name="向右箭號 51"/>
            <p:cNvSpPr/>
            <p:nvPr/>
          </p:nvSpPr>
          <p:spPr>
            <a:xfrm>
              <a:off x="1799584" y="1829558"/>
              <a:ext cx="346109" cy="404882"/>
            </a:xfrm>
            <a:prstGeom prst="rightArrow">
              <a:avLst>
                <a:gd name="adj1" fmla="val 60000"/>
                <a:gd name="adj2" fmla="val 50000"/>
              </a:avLst>
            </a:prstGeom>
            <a:solidFill>
              <a:srgbClr val="0070C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3" name="向右箭號 6"/>
            <p:cNvSpPr/>
            <p:nvPr/>
          </p:nvSpPr>
          <p:spPr>
            <a:xfrm>
              <a:off x="1799584" y="1910534"/>
              <a:ext cx="242276" cy="24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54" name="群組 53"/>
          <p:cNvGrpSpPr/>
          <p:nvPr/>
        </p:nvGrpSpPr>
        <p:grpSpPr>
          <a:xfrm>
            <a:off x="7466251" y="4752310"/>
            <a:ext cx="346109" cy="404882"/>
            <a:chOff x="1799584" y="1829558"/>
            <a:chExt cx="346109" cy="404882"/>
          </a:xfrm>
          <a:solidFill>
            <a:srgbClr val="CC3300"/>
          </a:solidFill>
        </p:grpSpPr>
        <p:sp>
          <p:nvSpPr>
            <p:cNvPr id="55" name="向右箭號 54"/>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6"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57" name="矩形 56">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58" name="圓角矩形 57"/>
          <p:cNvSpPr/>
          <p:nvPr/>
        </p:nvSpPr>
        <p:spPr bwMode="auto">
          <a:xfrm>
            <a:off x="683568" y="5589240"/>
            <a:ext cx="1656184" cy="1080120"/>
          </a:xfrm>
          <a:prstGeom prst="roundRect">
            <a:avLst/>
          </a:prstGeom>
          <a:solidFill>
            <a:srgbClr val="006600"/>
          </a:solid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zh-TW" altLang="en-US" sz="2400" dirty="0" smtClean="0"/>
              <a:t>身心障礙資賦優異學生</a:t>
            </a:r>
            <a:endParaRPr lang="zh-TW" altLang="en-US" sz="2400" dirty="0"/>
          </a:p>
        </p:txBody>
      </p:sp>
      <p:grpSp>
        <p:nvGrpSpPr>
          <p:cNvPr id="59" name="群組 58"/>
          <p:cNvGrpSpPr/>
          <p:nvPr/>
        </p:nvGrpSpPr>
        <p:grpSpPr>
          <a:xfrm>
            <a:off x="2771800" y="5892649"/>
            <a:ext cx="346109" cy="404882"/>
            <a:chOff x="1799584" y="1829558"/>
            <a:chExt cx="346109" cy="404882"/>
          </a:xfrm>
          <a:solidFill>
            <a:srgbClr val="006600"/>
          </a:solidFill>
        </p:grpSpPr>
        <p:sp>
          <p:nvSpPr>
            <p:cNvPr id="60" name="向右箭號 59"/>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1"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grpSp>
        <p:nvGrpSpPr>
          <p:cNvPr id="62" name="群組 61"/>
          <p:cNvGrpSpPr/>
          <p:nvPr/>
        </p:nvGrpSpPr>
        <p:grpSpPr>
          <a:xfrm>
            <a:off x="4153883" y="5904438"/>
            <a:ext cx="346109" cy="404882"/>
            <a:chOff x="1799584" y="1829558"/>
            <a:chExt cx="346109" cy="404882"/>
          </a:xfrm>
          <a:solidFill>
            <a:srgbClr val="006600"/>
          </a:solidFill>
        </p:grpSpPr>
        <p:sp>
          <p:nvSpPr>
            <p:cNvPr id="63" name="向右箭號 62"/>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66"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
        <p:nvSpPr>
          <p:cNvPr id="67" name="圓角矩形 66"/>
          <p:cNvSpPr/>
          <p:nvPr/>
        </p:nvSpPr>
        <p:spPr bwMode="auto">
          <a:xfrm>
            <a:off x="4932040" y="5589240"/>
            <a:ext cx="2160240" cy="1080120"/>
          </a:xfrm>
          <a:prstGeom prst="roundRect">
            <a:avLst/>
          </a:prstGeom>
          <a:solidFill>
            <a:srgbClr val="006600"/>
          </a:solidFill>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lstStyle/>
          <a:p>
            <a:pPr algn="ctr"/>
            <a:r>
              <a:rPr lang="en-US" altLang="zh-TW" sz="2400" dirty="0" smtClean="0"/>
              <a:t>IGP</a:t>
            </a:r>
            <a:r>
              <a:rPr lang="zh-TW" altLang="en-US" sz="2400" dirty="0" smtClean="0"/>
              <a:t>納入</a:t>
            </a:r>
            <a:r>
              <a:rPr lang="en-US" altLang="zh-TW" sz="2400" dirty="0" smtClean="0"/>
              <a:t>IEP</a:t>
            </a:r>
            <a:endParaRPr lang="en-US" altLang="zh-TW" sz="2800" dirty="0" smtClean="0"/>
          </a:p>
        </p:txBody>
      </p:sp>
      <p:grpSp>
        <p:nvGrpSpPr>
          <p:cNvPr id="68" name="群組 67"/>
          <p:cNvGrpSpPr/>
          <p:nvPr/>
        </p:nvGrpSpPr>
        <p:grpSpPr>
          <a:xfrm>
            <a:off x="7466251" y="5904438"/>
            <a:ext cx="346109" cy="404882"/>
            <a:chOff x="1799584" y="1829558"/>
            <a:chExt cx="346109" cy="404882"/>
          </a:xfrm>
          <a:solidFill>
            <a:srgbClr val="006600"/>
          </a:solidFill>
        </p:grpSpPr>
        <p:sp>
          <p:nvSpPr>
            <p:cNvPr id="69" name="向右箭號 68"/>
            <p:cNvSpPr/>
            <p:nvPr/>
          </p:nvSpPr>
          <p:spPr>
            <a:xfrm>
              <a:off x="1799584" y="1829558"/>
              <a:ext cx="346109" cy="404882"/>
            </a:xfrm>
            <a:prstGeom prst="rightArrow">
              <a:avLst>
                <a:gd name="adj1" fmla="val 60000"/>
                <a:gd name="adj2" fmla="val 50000"/>
              </a:avLst>
            </a:prstGeom>
            <a:grp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0" name="向右箭號 6"/>
            <p:cNvSpPr/>
            <p:nvPr/>
          </p:nvSpPr>
          <p:spPr>
            <a:xfrm>
              <a:off x="1799584" y="1910534"/>
              <a:ext cx="242276" cy="2429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solidFill>
                  <a:schemeClr val="tx1"/>
                </a:solidFill>
              </a:endParaRPr>
            </a:p>
          </p:txBody>
        </p:sp>
      </p:grpSp>
    </p:spTree>
    <p:extLst>
      <p:ext uri="{BB962C8B-B14F-4D97-AF65-F5344CB8AC3E}">
        <p14:creationId xmlns:p14="http://schemas.microsoft.com/office/powerpoint/2010/main" val="1585546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12" name="矩形 11">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11" name="梯形 10">
            <a:extLst>
              <a:ext uri="{FF2B5EF4-FFF2-40B4-BE49-F238E27FC236}">
                <a16:creationId xmlns:a16="http://schemas.microsoft.com/office/drawing/2014/main" id="{D923FA12-7653-48C7-8C2F-3DAE75891E4B}"/>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3" name="Shape 33220">
            <a:extLst>
              <a:ext uri="{FF2B5EF4-FFF2-40B4-BE49-F238E27FC236}">
                <a16:creationId xmlns:a16="http://schemas.microsoft.com/office/drawing/2014/main" id="{2FD2EE42-2F70-4092-A8CD-B254A563D140}"/>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chemeClr val="tx1"/>
                </a:solidFill>
                <a:effectLst/>
                <a:uLnTx/>
                <a:uFillTx/>
                <a:latin typeface="Arial"/>
                <a:ea typeface="微软雅黑"/>
                <a:cs typeface="+mn-ea"/>
                <a:sym typeface="+mn-lt"/>
              </a:rPr>
              <a:t>課程發展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4" name="Picture 11">
            <a:extLst>
              <a:ext uri="{FF2B5EF4-FFF2-40B4-BE49-F238E27FC236}">
                <a16:creationId xmlns:a16="http://schemas.microsoft.com/office/drawing/2014/main" id="{4DA93B4E-2372-43F2-BC65-31BC34533BA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9" name="矩形 18">
            <a:extLst>
              <a:ext uri="{FF2B5EF4-FFF2-40B4-BE49-F238E27FC236}">
                <a16:creationId xmlns:a16="http://schemas.microsoft.com/office/drawing/2014/main" id="{140A5EA2-E429-4C28-84EC-393FAAD4F9E3}"/>
              </a:ext>
            </a:extLst>
          </p:cNvPr>
          <p:cNvSpPr/>
          <p:nvPr/>
        </p:nvSpPr>
        <p:spPr bwMode="auto">
          <a:xfrm>
            <a:off x="731702" y="2514921"/>
            <a:ext cx="3132000" cy="144000"/>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0" name="Content Placeholder 2">
            <a:extLst>
              <a:ext uri="{FF2B5EF4-FFF2-40B4-BE49-F238E27FC236}">
                <a16:creationId xmlns:a16="http://schemas.microsoft.com/office/drawing/2014/main" id="{ACB204D3-AC4C-48D9-B68F-7BC8E909775C}"/>
              </a:ext>
            </a:extLst>
          </p:cNvPr>
          <p:cNvSpPr txBox="1">
            <a:spLocks/>
          </p:cNvSpPr>
          <p:nvPr/>
        </p:nvSpPr>
        <p:spPr>
          <a:xfrm>
            <a:off x="885507" y="2291894"/>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21" name="Elbow Connector 52">
            <a:extLst>
              <a:ext uri="{FF2B5EF4-FFF2-40B4-BE49-F238E27FC236}">
                <a16:creationId xmlns:a16="http://schemas.microsoft.com/office/drawing/2014/main" id="{ECAD7CF0-19C5-456E-8654-E4BA54615EDB}"/>
              </a:ext>
            </a:extLst>
          </p:cNvPr>
          <p:cNvCxnSpPr/>
          <p:nvPr/>
        </p:nvCxnSpPr>
        <p:spPr>
          <a:xfrm rot="16200000" flipH="1">
            <a:off x="127918" y="2112442"/>
            <a:ext cx="554038" cy="450850"/>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9289DA8D-B195-44D2-9DA7-0FB0C34A7E7E}"/>
              </a:ext>
            </a:extLst>
          </p:cNvPr>
          <p:cNvSpPr/>
          <p:nvPr/>
        </p:nvSpPr>
        <p:spPr>
          <a:xfrm>
            <a:off x="539552" y="2852350"/>
            <a:ext cx="4248472" cy="3724096"/>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依</a:t>
            </a:r>
            <a:r>
              <a:rPr lang="en-US" altLang="zh-TW" sz="2400" kern="100" dirty="0">
                <a:latin typeface="Times New Roman" panose="02020603050405020304" pitchFamily="18" charset="0"/>
                <a:ea typeface="標楷體" panose="03000509000000000000" pitchFamily="65" charset="-120"/>
              </a:rPr>
              <a:t>IEP</a:t>
            </a:r>
            <a:r>
              <a:rPr lang="zh-TW" altLang="zh-TW" sz="2400" kern="100" dirty="0">
                <a:latin typeface="Times New Roman" panose="02020603050405020304" pitchFamily="18" charset="0"/>
                <a:ea typeface="標楷體" panose="03000509000000000000" pitchFamily="65" charset="-120"/>
              </a:rPr>
              <a:t>適性設計</a:t>
            </a:r>
            <a:r>
              <a:rPr lang="zh-TW" altLang="en-US" sz="2400" kern="100" dirty="0">
                <a:latin typeface="Times New Roman" panose="02020603050405020304" pitchFamily="18" charset="0"/>
                <a:ea typeface="標楷體" panose="03000509000000000000" pitchFamily="65" charset="-120"/>
              </a:rPr>
              <a:t>課程</a:t>
            </a:r>
            <a:r>
              <a:rPr lang="zh-TW" altLang="zh-TW" sz="2400" kern="100" dirty="0">
                <a:latin typeface="Times New Roman" panose="02020603050405020304" pitchFamily="18" charset="0"/>
                <a:ea typeface="標楷體" panose="03000509000000000000" pitchFamily="65" charset="-120"/>
              </a:rPr>
              <a:t>，必要時得調整部定必修課程</a:t>
            </a:r>
            <a:r>
              <a:rPr lang="zh-TW" altLang="en-US" sz="2400" kern="100" dirty="0">
                <a:latin typeface="Times New Roman" panose="02020603050405020304" pitchFamily="18" charset="0"/>
                <a:ea typeface="標楷體" panose="03000509000000000000" pitchFamily="65" charset="-120"/>
              </a:rPr>
              <a:t>，並</a:t>
            </a:r>
            <a:r>
              <a:rPr lang="zh-TW" altLang="zh-TW" sz="2400" kern="100" dirty="0">
                <a:latin typeface="Times New Roman" panose="02020603050405020304" pitchFamily="18" charset="0"/>
                <a:ea typeface="標楷體" panose="03000509000000000000" pitchFamily="65" charset="-120"/>
              </a:rPr>
              <a:t>依</a:t>
            </a:r>
            <a:r>
              <a:rPr lang="en-US" altLang="zh-TW" sz="2400" kern="100" dirty="0">
                <a:latin typeface="Times New Roman" panose="02020603050405020304" pitchFamily="18" charset="0"/>
                <a:ea typeface="標楷體" panose="03000509000000000000" pitchFamily="65" charset="-120"/>
              </a:rPr>
              <a:t>IEP</a:t>
            </a:r>
            <a:r>
              <a:rPr lang="zh-TW" altLang="zh-TW" sz="2400" kern="100" dirty="0">
                <a:latin typeface="Times New Roman" panose="02020603050405020304" pitchFamily="18" charset="0"/>
                <a:ea typeface="標楷體" panose="03000509000000000000" pitchFamily="65" charset="-120"/>
              </a:rPr>
              <a:t>開設特殊需求領域課程</a:t>
            </a:r>
            <a:endParaRPr lang="zh-TW" altLang="zh-TW" sz="2400" kern="100" dirty="0">
              <a:latin typeface="Times New Roman" panose="02020603050405020304" pitchFamily="18" charset="0"/>
            </a:endParaRPr>
          </a:p>
          <a:p>
            <a:pPr marL="342900" lvl="0" indent="-342900" algn="just">
              <a:spcBef>
                <a:spcPts val="1200"/>
              </a:spcBef>
              <a:spcAft>
                <a:spcPts val="0"/>
              </a:spcAft>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rPr>
              <a:t>依</a:t>
            </a:r>
            <a:r>
              <a:rPr lang="zh-TW" altLang="zh-TW" sz="2400" kern="100" dirty="0">
                <a:latin typeface="Times New Roman" panose="02020603050405020304" pitchFamily="18" charset="0"/>
                <a:ea typeface="標楷體" panose="03000509000000000000" pitchFamily="65" charset="-120"/>
              </a:rPr>
              <a:t>特推會之決議適性增減學習節數</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學分數</a:t>
            </a:r>
            <a:r>
              <a:rPr lang="zh-TW" altLang="en-US" sz="2400" kern="100" dirty="0">
                <a:latin typeface="Times New Roman" panose="02020603050405020304" pitchFamily="18" charset="0"/>
                <a:ea typeface="標楷體" panose="03000509000000000000" pitchFamily="65" charset="-120"/>
              </a:rPr>
              <a:t>及學習內容</a:t>
            </a:r>
            <a:endParaRPr lang="zh-TW" altLang="zh-TW" sz="2400" kern="100" dirty="0">
              <a:latin typeface="Times New Roman" panose="02020603050405020304" pitchFamily="18" charset="0"/>
              <a:ea typeface="標楷體" panose="03000509000000000000" pitchFamily="65" charset="-120"/>
            </a:endParaRPr>
          </a:p>
          <a:p>
            <a:pPr marL="342900" lvl="0" indent="-342900" algn="just">
              <a:spcBef>
                <a:spcPts val="1200"/>
              </a:spcBef>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集中式特殊教育班（含特殊教育學校）</a:t>
            </a:r>
            <a:r>
              <a:rPr lang="zh-TW" altLang="en-US" sz="2400" kern="100" dirty="0">
                <a:latin typeface="Times New Roman" panose="02020603050405020304" pitchFamily="18" charset="0"/>
                <a:ea typeface="標楷體" panose="03000509000000000000" pitchFamily="65" charset="-120"/>
              </a:rPr>
              <a:t>之</a:t>
            </a:r>
            <a:r>
              <a:rPr lang="zh-TW" altLang="zh-TW" sz="2400" kern="100" dirty="0">
                <a:latin typeface="Times New Roman" panose="02020603050405020304" pitchFamily="18" charset="0"/>
                <a:ea typeface="標楷體" panose="03000509000000000000" pitchFamily="65" charset="-120"/>
              </a:rPr>
              <a:t>課程內容及教材應以實用性及功能性</a:t>
            </a:r>
            <a:r>
              <a:rPr lang="zh-TW" altLang="zh-TW" sz="2400" kern="100" dirty="0" smtClean="0">
                <a:latin typeface="Times New Roman" panose="02020603050405020304" pitchFamily="18" charset="0"/>
                <a:ea typeface="標楷體" panose="03000509000000000000" pitchFamily="65" charset="-120"/>
              </a:rPr>
              <a:t>為主</a:t>
            </a:r>
            <a:endParaRPr lang="en-US" altLang="zh-TW" sz="2400" kern="100" dirty="0">
              <a:latin typeface="Times New Roman" panose="02020603050405020304" pitchFamily="18" charset="0"/>
              <a:ea typeface="標楷體" panose="03000509000000000000" pitchFamily="65" charset="-120"/>
            </a:endParaRPr>
          </a:p>
        </p:txBody>
      </p:sp>
      <p:sp>
        <p:nvSpPr>
          <p:cNvPr id="22" name="矩形 21">
            <a:extLst>
              <a:ext uri="{FF2B5EF4-FFF2-40B4-BE49-F238E27FC236}">
                <a16:creationId xmlns:a16="http://schemas.microsoft.com/office/drawing/2014/main" id="{0F3A508C-874B-45C4-BF0E-E84CA826213F}"/>
              </a:ext>
            </a:extLst>
          </p:cNvPr>
          <p:cNvSpPr/>
          <p:nvPr/>
        </p:nvSpPr>
        <p:spPr bwMode="auto">
          <a:xfrm>
            <a:off x="5422011" y="2514921"/>
            <a:ext cx="3254445"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3" name="Content Placeholder 2">
            <a:extLst>
              <a:ext uri="{FF2B5EF4-FFF2-40B4-BE49-F238E27FC236}">
                <a16:creationId xmlns:a16="http://schemas.microsoft.com/office/drawing/2014/main" id="{445B7AAC-895A-427E-8483-D0EB09EE6EA2}"/>
              </a:ext>
            </a:extLst>
          </p:cNvPr>
          <p:cNvSpPr txBox="1">
            <a:spLocks/>
          </p:cNvSpPr>
          <p:nvPr/>
        </p:nvSpPr>
        <p:spPr>
          <a:xfrm>
            <a:off x="5407233" y="2226890"/>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24" name="Elbow Connector 52">
            <a:extLst>
              <a:ext uri="{FF2B5EF4-FFF2-40B4-BE49-F238E27FC236}">
                <a16:creationId xmlns:a16="http://schemas.microsoft.com/office/drawing/2014/main" id="{42FC3D45-F6B6-4285-A67A-450C7BC1D9E9}"/>
              </a:ext>
            </a:extLst>
          </p:cNvPr>
          <p:cNvCxnSpPr/>
          <p:nvPr/>
        </p:nvCxnSpPr>
        <p:spPr>
          <a:xfrm rot="16200000" flipH="1">
            <a:off x="4808438" y="2112443"/>
            <a:ext cx="554038" cy="450850"/>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5" name="矩形 24">
            <a:extLst>
              <a:ext uri="{FF2B5EF4-FFF2-40B4-BE49-F238E27FC236}">
                <a16:creationId xmlns:a16="http://schemas.microsoft.com/office/drawing/2014/main" id="{EEEE3A8B-B0C4-4929-B78A-7DE0042199AA}"/>
              </a:ext>
            </a:extLst>
          </p:cNvPr>
          <p:cNvSpPr/>
          <p:nvPr/>
        </p:nvSpPr>
        <p:spPr>
          <a:xfrm>
            <a:off x="5220072" y="2861106"/>
            <a:ext cx="3672408" cy="3570208"/>
          </a:xfrm>
          <a:prstGeom prst="rect">
            <a:avLst/>
          </a:prstGeom>
        </p:spPr>
        <p:txBody>
          <a:bodyPr wrap="square">
            <a:spAutoFit/>
          </a:bodyPr>
          <a:lstStyle/>
          <a:p>
            <a:pPr marL="342900" lvl="0" indent="-342900" algn="just">
              <a:spcBef>
                <a:spcPts val="1200"/>
              </a:spcBef>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依</a:t>
            </a:r>
            <a:r>
              <a:rPr lang="en-US" altLang="zh-TW" sz="2400" kern="100" dirty="0">
                <a:latin typeface="Times New Roman" panose="02020603050405020304" pitchFamily="18" charset="0"/>
                <a:ea typeface="標楷體" panose="03000509000000000000" pitchFamily="65" charset="-120"/>
              </a:rPr>
              <a:t>IGP</a:t>
            </a:r>
            <a:r>
              <a:rPr lang="zh-TW" altLang="en-US" sz="2400" kern="100" dirty="0">
                <a:latin typeface="Times New Roman" panose="02020603050405020304" pitchFamily="18" charset="0"/>
                <a:ea typeface="標楷體" panose="03000509000000000000" pitchFamily="65" charset="-120"/>
              </a:rPr>
              <a:t>進行</a:t>
            </a:r>
            <a:r>
              <a:rPr lang="zh-TW" altLang="zh-TW" sz="2400" kern="100" dirty="0">
                <a:latin typeface="Times New Roman" panose="02020603050405020304" pitchFamily="18" charset="0"/>
                <a:ea typeface="標楷體" panose="03000509000000000000" pitchFamily="65" charset="-120"/>
              </a:rPr>
              <a:t>適性設計，必要時得調整部定必修課程</a:t>
            </a:r>
            <a:r>
              <a:rPr lang="zh-TW" altLang="en-US" sz="2400" kern="100" dirty="0">
                <a:latin typeface="Times New Roman" panose="02020603050405020304" pitchFamily="18" charset="0"/>
                <a:ea typeface="標楷體" panose="03000509000000000000" pitchFamily="65" charset="-120"/>
              </a:rPr>
              <a:t>，並</a:t>
            </a:r>
            <a:r>
              <a:rPr lang="zh-TW" altLang="zh-TW" sz="2400" kern="100" dirty="0">
                <a:latin typeface="Times New Roman" panose="02020603050405020304" pitchFamily="18" charset="0"/>
                <a:ea typeface="標楷體" panose="03000509000000000000" pitchFamily="65" charset="-120"/>
              </a:rPr>
              <a:t>依</a:t>
            </a:r>
            <a:r>
              <a:rPr lang="en-US" altLang="zh-TW" sz="2400" kern="100" dirty="0">
                <a:latin typeface="Times New Roman" panose="02020603050405020304" pitchFamily="18" charset="0"/>
                <a:ea typeface="標楷體" panose="03000509000000000000" pitchFamily="65" charset="-120"/>
              </a:rPr>
              <a:t>IGP</a:t>
            </a:r>
            <a:r>
              <a:rPr lang="zh-TW" altLang="zh-TW" sz="2400" kern="100" dirty="0">
                <a:latin typeface="Times New Roman" panose="02020603050405020304" pitchFamily="18" charset="0"/>
                <a:ea typeface="標楷體" panose="03000509000000000000" pitchFamily="65" charset="-120"/>
              </a:rPr>
              <a:t>開設特殊需求領域課程</a:t>
            </a:r>
          </a:p>
          <a:p>
            <a:pPr marL="342900" indent="-342900" algn="just">
              <a:spcBef>
                <a:spcPts val="1200"/>
              </a:spcBef>
              <a:spcAft>
                <a:spcPts val="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依〈特殊教育法〉設置之特殊教育班</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方案學生應依</a:t>
            </a:r>
            <a:r>
              <a:rPr lang="zh-TW" altLang="en-US" sz="2400" kern="100" dirty="0">
                <a:latin typeface="Times New Roman" panose="02020603050405020304" pitchFamily="18" charset="0"/>
                <a:ea typeface="標楷體" panose="03000509000000000000" pitchFamily="65" charset="-120"/>
              </a:rPr>
              <a:t>特推</a:t>
            </a:r>
            <a:r>
              <a:rPr lang="zh-TW" altLang="zh-TW" sz="2400" kern="100" dirty="0">
                <a:latin typeface="Times New Roman" panose="02020603050405020304" pitchFamily="18" charset="0"/>
                <a:ea typeface="標楷體" panose="03000509000000000000" pitchFamily="65" charset="-120"/>
              </a:rPr>
              <a:t>會之決議適性增減學習節數</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學分數</a:t>
            </a:r>
            <a:r>
              <a:rPr lang="zh-TW" altLang="en-US" sz="2400" kern="100" dirty="0">
                <a:latin typeface="Times New Roman" panose="02020603050405020304" pitchFamily="18" charset="0"/>
                <a:ea typeface="標楷體" panose="03000509000000000000" pitchFamily="65" charset="-120"/>
              </a:rPr>
              <a:t>及學習內容</a:t>
            </a:r>
          </a:p>
        </p:txBody>
      </p:sp>
    </p:spTree>
    <p:extLst>
      <p:ext uri="{BB962C8B-B14F-4D97-AF65-F5344CB8AC3E}">
        <p14:creationId xmlns:p14="http://schemas.microsoft.com/office/powerpoint/2010/main" val="376992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750"/>
                                        <p:tgtEl>
                                          <p:spTgt spid="20"/>
                                        </p:tgtEl>
                                      </p:cBhvr>
                                    </p:animEffect>
                                  </p:childTnLst>
                                </p:cTn>
                              </p:par>
                              <p:par>
                                <p:cTn id="11" presetID="22" presetClass="entr" presetSubtype="8" fill="hold" grpId="0" nodeType="withEffect">
                                  <p:stCondLst>
                                    <p:cond delay="325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750"/>
                                        <p:tgtEl>
                                          <p:spTgt spid="23"/>
                                        </p:tgtEl>
                                      </p:cBhvr>
                                    </p:animEffect>
                                  </p:childTnLst>
                                </p:cTn>
                              </p:par>
                              <p:par>
                                <p:cTn id="14" presetID="22" presetClass="entr" presetSubtype="1" fill="hold" nodeType="withEffect">
                                  <p:stCondLst>
                                    <p:cond delay="325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bwMode="auto">
          <a:xfrm>
            <a:off x="443669" y="2848647"/>
            <a:ext cx="4128331" cy="144000"/>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49" name="Content Placeholder 2"/>
          <p:cNvSpPr txBox="1">
            <a:spLocks/>
          </p:cNvSpPr>
          <p:nvPr/>
        </p:nvSpPr>
        <p:spPr>
          <a:xfrm>
            <a:off x="597475" y="2625620"/>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51" name="Elbow Connector 52"/>
          <p:cNvCxnSpPr/>
          <p:nvPr/>
        </p:nvCxnSpPr>
        <p:spPr>
          <a:xfrm>
            <a:off x="-180528" y="2674367"/>
            <a:ext cx="522858" cy="216024"/>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92B977C3-3D25-470C-94E9-7CF692F441E6}"/>
              </a:ext>
            </a:extLst>
          </p:cNvPr>
          <p:cNvSpPr/>
          <p:nvPr/>
        </p:nvSpPr>
        <p:spPr>
          <a:xfrm>
            <a:off x="35496" y="3117443"/>
            <a:ext cx="4752528" cy="5170646"/>
          </a:xfrm>
          <a:prstGeom prst="rect">
            <a:avLst/>
          </a:prstGeom>
        </p:spPr>
        <p:txBody>
          <a:bodyPr wrap="square">
            <a:spAutoFit/>
          </a:bodyPr>
          <a:lstStyle/>
          <a:p>
            <a:pPr marL="266700" lvl="0" indent="-266700" algn="just">
              <a:spcBef>
                <a:spcPts val="600"/>
              </a:spcBef>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視個別學生狀</a:t>
            </a:r>
            <a:r>
              <a:rPr lang="zh-TW" altLang="en-US" sz="2400" kern="100" dirty="0">
                <a:latin typeface="Times New Roman" panose="02020603050405020304" pitchFamily="18" charset="0"/>
                <a:ea typeface="標楷體" panose="03000509000000000000" pitchFamily="65" charset="-120"/>
              </a:rPr>
              <a:t>況與</a:t>
            </a:r>
            <a:r>
              <a:rPr lang="zh-TW" altLang="zh-TW" sz="2400" kern="100" dirty="0">
                <a:latin typeface="Times New Roman" panose="02020603050405020304" pitchFamily="18" charset="0"/>
                <a:ea typeface="標楷體" panose="03000509000000000000" pitchFamily="65" charset="-120"/>
              </a:rPr>
              <a:t>學習需求設計活動內容，必要時進行協同教學</a:t>
            </a:r>
            <a:endParaRPr lang="zh-TW" altLang="zh-TW" sz="2400" kern="100" dirty="0">
              <a:latin typeface="Times New Roman" panose="02020603050405020304" pitchFamily="18" charset="0"/>
            </a:endParaRPr>
          </a:p>
          <a:p>
            <a:pPr marL="266700" lvl="0" indent="-266700" algn="just">
              <a:spcBef>
                <a:spcPts val="600"/>
              </a:spcBef>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宜盡量在自然與真實情境中進行</a:t>
            </a:r>
          </a:p>
          <a:p>
            <a:pPr marL="266700" indent="-266700" algn="just">
              <a:spcBef>
                <a:spcPts val="600"/>
              </a:spcBef>
              <a:spcAft>
                <a:spcPts val="600"/>
              </a:spcAft>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rPr>
              <a:t>依學生障礙</a:t>
            </a:r>
            <a:r>
              <a:rPr lang="zh-TW" altLang="zh-TW" sz="2400" kern="100" dirty="0">
                <a:latin typeface="Times New Roman" panose="02020603050405020304" pitchFamily="18" charset="0"/>
                <a:ea typeface="標楷體" panose="03000509000000000000" pitchFamily="65" charset="-120"/>
              </a:rPr>
              <a:t>以優勢或替代的管道學習</a:t>
            </a:r>
            <a:endParaRPr lang="en-US" altLang="zh-TW" sz="2400" kern="100" dirty="0">
              <a:latin typeface="Times New Roman" panose="02020603050405020304" pitchFamily="18" charset="0"/>
              <a:ea typeface="標楷體" panose="03000509000000000000" pitchFamily="65" charset="-120"/>
            </a:endParaRPr>
          </a:p>
          <a:p>
            <a:pPr marL="266700" indent="-266700" algn="just">
              <a:spcBef>
                <a:spcPts val="600"/>
              </a:spcBef>
              <a:spcAft>
                <a:spcPts val="600"/>
              </a:spcAft>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rPr>
              <a:t>重視實習場所安全、學生之就業能力及未來轉銜需求，</a:t>
            </a:r>
            <a:r>
              <a:rPr lang="zh-TW" altLang="zh-TW" sz="2400" kern="100" dirty="0">
                <a:latin typeface="Times New Roman" panose="02020603050405020304" pitchFamily="18" charset="0"/>
                <a:ea typeface="標楷體" panose="03000509000000000000" pitchFamily="65" charset="-120"/>
              </a:rPr>
              <a:t>充分利用社會資源</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參觀、見習和建教合作</a:t>
            </a:r>
            <a:r>
              <a:rPr lang="en-US" altLang="zh-TW" sz="2400" kern="100" dirty="0">
                <a:latin typeface="Times New Roman" panose="02020603050405020304" pitchFamily="18" charset="0"/>
                <a:ea typeface="標楷體" panose="03000509000000000000" pitchFamily="65" charset="-120"/>
              </a:rPr>
              <a:t>)</a:t>
            </a:r>
          </a:p>
          <a:p>
            <a:pPr marL="342900" lvl="0" indent="-342900" algn="just">
              <a:spcAft>
                <a:spcPts val="600"/>
              </a:spcAft>
              <a:buFont typeface="Arial" panose="020B0604020202020204" pitchFamily="34" charset="0"/>
              <a:buChar char="•"/>
            </a:pPr>
            <a:endParaRPr lang="en-US" altLang="zh-TW" sz="2400" kern="100" dirty="0">
              <a:latin typeface="Times New Roman" panose="02020603050405020304" pitchFamily="18" charset="0"/>
              <a:ea typeface="標楷體" panose="03000509000000000000" pitchFamily="65" charset="-120"/>
            </a:endParaRPr>
          </a:p>
          <a:p>
            <a:pPr marL="342900" lvl="0" indent="-342900" algn="just">
              <a:spcAft>
                <a:spcPts val="600"/>
              </a:spcAft>
              <a:buFont typeface="Arial" panose="020B0604020202020204" pitchFamily="34" charset="0"/>
              <a:buChar char="•"/>
            </a:pPr>
            <a:endParaRPr lang="zh-TW" altLang="zh-TW" sz="2000" kern="100" dirty="0">
              <a:latin typeface="Times New Roman" panose="02020603050405020304" pitchFamily="18" charset="0"/>
            </a:endParaRPr>
          </a:p>
          <a:p>
            <a:pPr marL="342900" lvl="0" indent="-342900" algn="just">
              <a:spcBef>
                <a:spcPts val="600"/>
              </a:spcBef>
              <a:spcAft>
                <a:spcPts val="1200"/>
              </a:spcAft>
              <a:buFont typeface="+mj-lt"/>
              <a:buAutoNum type="arabicPeriod"/>
            </a:pPr>
            <a:endParaRPr lang="zh-TW" altLang="zh-TW" sz="2000" kern="100" dirty="0">
              <a:latin typeface="Times New Roman" panose="02020603050405020304" pitchFamily="18" charset="0"/>
              <a:ea typeface="標楷體" panose="03000509000000000000" pitchFamily="65" charset="-120"/>
            </a:endParaRPr>
          </a:p>
        </p:txBody>
      </p:sp>
      <p:sp>
        <p:nvSpPr>
          <p:cNvPr id="36" name="矩形 35">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28" name="Shape 33220">
            <a:extLst>
              <a:ext uri="{FF2B5EF4-FFF2-40B4-BE49-F238E27FC236}">
                <a16:creationId xmlns:a16="http://schemas.microsoft.com/office/drawing/2014/main" id="{2A0F3A96-C60B-48D6-9688-9091E744F03E}"/>
              </a:ext>
            </a:extLst>
          </p:cNvPr>
          <p:cNvSpPr/>
          <p:nvPr/>
        </p:nvSpPr>
        <p:spPr>
          <a:xfrm>
            <a:off x="179512" y="1340768"/>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教  學  實  施</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9" name="梯形 28">
            <a:extLst>
              <a:ext uri="{FF2B5EF4-FFF2-40B4-BE49-F238E27FC236}">
                <a16:creationId xmlns:a16="http://schemas.microsoft.com/office/drawing/2014/main" id="{B38E83F9-D9BF-4C4B-851D-084F4539400A}"/>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34" name="Shape 33220">
            <a:extLst>
              <a:ext uri="{FF2B5EF4-FFF2-40B4-BE49-F238E27FC236}">
                <a16:creationId xmlns:a16="http://schemas.microsoft.com/office/drawing/2014/main" id="{B4DACC5A-42CC-4BE6-BB0A-C81636274BA3}"/>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教學實施</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35" name="Picture 11">
            <a:extLst>
              <a:ext uri="{FF2B5EF4-FFF2-40B4-BE49-F238E27FC236}">
                <a16:creationId xmlns:a16="http://schemas.microsoft.com/office/drawing/2014/main" id="{13758D86-B473-4C94-A084-33A0613F589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37" name="標題 1">
            <a:extLst>
              <a:ext uri="{FF2B5EF4-FFF2-40B4-BE49-F238E27FC236}">
                <a16:creationId xmlns:a16="http://schemas.microsoft.com/office/drawing/2014/main" id="{30939136-C462-4886-B4EA-B0399AEA3E35}"/>
              </a:ext>
            </a:extLst>
          </p:cNvPr>
          <p:cNvSpPr>
            <a:spLocks noGrp="1"/>
          </p:cNvSpPr>
          <p:nvPr>
            <p:ph type="title"/>
          </p:nvPr>
        </p:nvSpPr>
        <p:spPr>
          <a:xfrm>
            <a:off x="0" y="2063753"/>
            <a:ext cx="9180512" cy="476250"/>
          </a:xfrm>
          <a:solidFill>
            <a:srgbClr val="FFC000"/>
          </a:solidFill>
        </p:spPr>
        <p:txBody>
          <a:bodyPr>
            <a:normAutofit fontScale="90000"/>
          </a:bodyPr>
          <a:lstStyle/>
          <a:p>
            <a:r>
              <a:rPr lang="zh-TW" altLang="en-US" sz="3000" dirty="0" smtClean="0"/>
              <a:t>教學</a:t>
            </a:r>
            <a:r>
              <a:rPr lang="zh-TW" altLang="en-US" sz="3000" dirty="0"/>
              <a:t>模式與策略</a:t>
            </a:r>
          </a:p>
        </p:txBody>
      </p:sp>
      <p:sp>
        <p:nvSpPr>
          <p:cNvPr id="20" name="矩形 19">
            <a:extLst>
              <a:ext uri="{FF2B5EF4-FFF2-40B4-BE49-F238E27FC236}">
                <a16:creationId xmlns:a16="http://schemas.microsoft.com/office/drawing/2014/main" id="{B69768A0-DFA9-41F5-BAFB-FE11FD92FC17}"/>
              </a:ext>
            </a:extLst>
          </p:cNvPr>
          <p:cNvSpPr/>
          <p:nvPr/>
        </p:nvSpPr>
        <p:spPr bwMode="auto">
          <a:xfrm>
            <a:off x="5688172" y="2848647"/>
            <a:ext cx="3348323"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21" name="Content Placeholder 2">
            <a:extLst>
              <a:ext uri="{FF2B5EF4-FFF2-40B4-BE49-F238E27FC236}">
                <a16:creationId xmlns:a16="http://schemas.microsoft.com/office/drawing/2014/main" id="{CBEF0494-2CD1-49E5-820E-9E4345F0FD9F}"/>
              </a:ext>
            </a:extLst>
          </p:cNvPr>
          <p:cNvSpPr txBox="1">
            <a:spLocks/>
          </p:cNvSpPr>
          <p:nvPr/>
        </p:nvSpPr>
        <p:spPr>
          <a:xfrm>
            <a:off x="5457373" y="2560616"/>
            <a:ext cx="257101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22" name="Elbow Connector 55">
            <a:extLst>
              <a:ext uri="{FF2B5EF4-FFF2-40B4-BE49-F238E27FC236}">
                <a16:creationId xmlns:a16="http://schemas.microsoft.com/office/drawing/2014/main" id="{0199E6FE-D715-45CA-8BE0-867F03472833}"/>
              </a:ext>
            </a:extLst>
          </p:cNvPr>
          <p:cNvCxnSpPr/>
          <p:nvPr/>
        </p:nvCxnSpPr>
        <p:spPr>
          <a:xfrm>
            <a:off x="5076056" y="2674369"/>
            <a:ext cx="475098" cy="216021"/>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B11D8406-0282-409F-938B-7983F386DA80}"/>
              </a:ext>
            </a:extLst>
          </p:cNvPr>
          <p:cNvSpPr/>
          <p:nvPr/>
        </p:nvSpPr>
        <p:spPr>
          <a:xfrm>
            <a:off x="5436096" y="3106703"/>
            <a:ext cx="3549669" cy="3724096"/>
          </a:xfrm>
          <a:prstGeom prst="rect">
            <a:avLst/>
          </a:prstGeom>
        </p:spPr>
        <p:txBody>
          <a:bodyPr wrap="square">
            <a:spAutoFit/>
          </a:bodyPr>
          <a:lstStyle/>
          <a:p>
            <a:pPr marL="266700" indent="-266700">
              <a:spcBef>
                <a:spcPts val="1200"/>
              </a:spcBef>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把握最少提示之教學原則，引發學生主動及適當反應</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spcBef>
                <a:spcPts val="1200"/>
              </a:spcBef>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引導學習高層次思考方式，</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並運用多元方式分享與回饋</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spcBef>
                <a:spcPts val="1200"/>
              </a:spcBef>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提供多元感官的探索活動</a:t>
            </a:r>
            <a:r>
              <a:rPr lang="zh-TW" altLang="zh-TW" sz="2400" kern="100" dirty="0">
                <a:latin typeface="Times New Roman" panose="02020603050405020304" pitchFamily="18" charset="0"/>
                <a:ea typeface="標楷體" panose="03000509000000000000" pitchFamily="65" charset="-120"/>
                <a:cs typeface="Times New Roman" panose="02020603050405020304" pitchFamily="18" charset="0"/>
              </a:rPr>
              <a:t>，重視情意及技能的涵養及體驗</a:t>
            </a:r>
            <a:endPar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80088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49"/>
                                        </p:tgtEl>
                                        <p:attrNameLst>
                                          <p:attrName>style.visibility</p:attrName>
                                        </p:attrNameLst>
                                      </p:cBhvr>
                                      <p:to>
                                        <p:strVal val="visible"/>
                                      </p:to>
                                    </p:set>
                                    <p:animEffect transition="in" filter="wipe(left)">
                                      <p:cBhvr>
                                        <p:cTn id="10" dur="750"/>
                                        <p:tgtEl>
                                          <p:spTgt spid="49"/>
                                        </p:tgtEl>
                                      </p:cBhvr>
                                    </p:animEffect>
                                  </p:childTnLst>
                                </p:cTn>
                              </p:par>
                              <p:par>
                                <p:cTn id="11" presetID="22" presetClass="entr" presetSubtype="1" fill="hold" nodeType="withEffect">
                                  <p:stCondLst>
                                    <p:cond delay="325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1656184"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0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56" name="Shape 33220">
            <a:extLst>
              <a:ext uri="{FF2B5EF4-FFF2-40B4-BE49-F238E27FC236}">
                <a16:creationId xmlns:a16="http://schemas.microsoft.com/office/drawing/2014/main" id="{C092AC67-7700-4079-8896-E1AF2BDA8CC5}"/>
              </a:ext>
            </a:extLst>
          </p:cNvPr>
          <p:cNvSpPr/>
          <p:nvPr/>
        </p:nvSpPr>
        <p:spPr>
          <a:xfrm>
            <a:off x="179512" y="1340768"/>
            <a:ext cx="2232248"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rgbClr val="FFFFFF"/>
                </a:solidFill>
                <a:effectLst/>
                <a:uLnTx/>
                <a:uFillTx/>
                <a:latin typeface="Arial"/>
                <a:ea typeface="微软雅黑"/>
                <a:cs typeface="+mn-ea"/>
                <a:sym typeface="+mn-lt"/>
              </a:rPr>
              <a:t>教  學  實  施</a:t>
            </a:r>
            <a:endParaRPr kumimoji="0" sz="28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13" name="矩形 1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15" name="梯形 14">
            <a:extLst>
              <a:ext uri="{FF2B5EF4-FFF2-40B4-BE49-F238E27FC236}">
                <a16:creationId xmlns:a16="http://schemas.microsoft.com/office/drawing/2014/main" id="{FAE64FDA-A782-45A3-9F2B-F746BC985900}"/>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6" name="Shape 33220">
            <a:extLst>
              <a:ext uri="{FF2B5EF4-FFF2-40B4-BE49-F238E27FC236}">
                <a16:creationId xmlns:a16="http://schemas.microsoft.com/office/drawing/2014/main" id="{F4BBC25F-5DBA-4AA0-B82F-F189AF7E580A}"/>
              </a:ext>
            </a:extLst>
          </p:cNvPr>
          <p:cNvSpPr/>
          <p:nvPr/>
        </p:nvSpPr>
        <p:spPr>
          <a:xfrm>
            <a:off x="-900608"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教學實施</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7" name="Picture 11">
            <a:extLst>
              <a:ext uri="{FF2B5EF4-FFF2-40B4-BE49-F238E27FC236}">
                <a16:creationId xmlns:a16="http://schemas.microsoft.com/office/drawing/2014/main" id="{C96D56F2-121F-4EF9-B01C-055058DEB02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grpSp>
        <p:nvGrpSpPr>
          <p:cNvPr id="2" name="群組 17">
            <a:extLst>
              <a:ext uri="{FF2B5EF4-FFF2-40B4-BE49-F238E27FC236}">
                <a16:creationId xmlns:a16="http://schemas.microsoft.com/office/drawing/2014/main" id="{8ABC304C-B9BD-413C-9AEC-BDDC3280447E}"/>
              </a:ext>
            </a:extLst>
          </p:cNvPr>
          <p:cNvGrpSpPr/>
          <p:nvPr/>
        </p:nvGrpSpPr>
        <p:grpSpPr>
          <a:xfrm>
            <a:off x="707324" y="2844370"/>
            <a:ext cx="3504638" cy="510946"/>
            <a:chOff x="430362" y="215983"/>
            <a:chExt cx="8170359" cy="708007"/>
          </a:xfrm>
          <a:solidFill>
            <a:schemeClr val="bg1"/>
          </a:solidFill>
        </p:grpSpPr>
        <p:sp>
          <p:nvSpPr>
            <p:cNvPr id="19" name="矩形 18">
              <a:extLst>
                <a:ext uri="{FF2B5EF4-FFF2-40B4-BE49-F238E27FC236}">
                  <a16:creationId xmlns:a16="http://schemas.microsoft.com/office/drawing/2014/main" id="{45F107B0-4F60-4B36-A5E7-64A2B635F864}"/>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0" name="文字方塊 19">
              <a:extLst>
                <a:ext uri="{FF2B5EF4-FFF2-40B4-BE49-F238E27FC236}">
                  <a16:creationId xmlns:a16="http://schemas.microsoft.com/office/drawing/2014/main" id="{CBDA1B09-AE7A-43E2-A59A-8E3144C3786F}"/>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defTabSz="889000">
                <a:lnSpc>
                  <a:spcPct val="90000"/>
                </a:lnSpc>
                <a:spcAft>
                  <a:spcPct val="35000"/>
                </a:spcAft>
              </a:pPr>
              <a:r>
                <a:rPr lang="zh-TW" altLang="zh-TW" sz="2000" dirty="0">
                  <a:solidFill>
                    <a:schemeClr val="tx1"/>
                  </a:solidFill>
                  <a:latin typeface="Times New Roman" panose="02020603050405020304" pitchFamily="18" charset="0"/>
                  <a:ea typeface="標楷體" panose="03000509000000000000" pitchFamily="65" charset="-120"/>
                </a:rPr>
                <a:t>有效的教學方法或策略</a:t>
              </a:r>
              <a:endParaRPr lang="zh-TW" altLang="en-US" sz="2000" dirty="0">
                <a:solidFill>
                  <a:schemeClr val="tx1"/>
                </a:solidFill>
                <a:latin typeface="Times New Roman" panose="02020603050405020304" pitchFamily="18" charset="0"/>
                <a:ea typeface="標楷體" panose="03000509000000000000" pitchFamily="65" charset="-120"/>
              </a:endParaRPr>
            </a:p>
          </p:txBody>
        </p:sp>
      </p:grpSp>
      <p:grpSp>
        <p:nvGrpSpPr>
          <p:cNvPr id="3" name="群組 20">
            <a:extLst>
              <a:ext uri="{FF2B5EF4-FFF2-40B4-BE49-F238E27FC236}">
                <a16:creationId xmlns:a16="http://schemas.microsoft.com/office/drawing/2014/main" id="{55001EFC-599A-4E62-B856-6F0DE9CB7BB0}"/>
              </a:ext>
            </a:extLst>
          </p:cNvPr>
          <p:cNvGrpSpPr/>
          <p:nvPr/>
        </p:nvGrpSpPr>
        <p:grpSpPr>
          <a:xfrm>
            <a:off x="707323" y="3642887"/>
            <a:ext cx="3504638" cy="510946"/>
            <a:chOff x="838928" y="1070963"/>
            <a:chExt cx="7761792" cy="708007"/>
          </a:xfrm>
          <a:solidFill>
            <a:schemeClr val="bg1"/>
          </a:solidFill>
        </p:grpSpPr>
        <p:sp>
          <p:nvSpPr>
            <p:cNvPr id="22" name="矩形 21">
              <a:extLst>
                <a:ext uri="{FF2B5EF4-FFF2-40B4-BE49-F238E27FC236}">
                  <a16:creationId xmlns:a16="http://schemas.microsoft.com/office/drawing/2014/main" id="{B83ADCC2-7FEA-4920-9412-CF22F37260D1}"/>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3" name="文字方塊 22">
              <a:extLst>
                <a:ext uri="{FF2B5EF4-FFF2-40B4-BE49-F238E27FC236}">
                  <a16:creationId xmlns:a16="http://schemas.microsoft.com/office/drawing/2014/main" id="{867960FB-89A9-4E75-B0BA-F07A7D4447E4}"/>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適性分組</a:t>
              </a:r>
              <a:endParaRPr lang="zh-TW" altLang="zh-TW" sz="2000" kern="1200" dirty="0">
                <a:solidFill>
                  <a:schemeClr val="tx1"/>
                </a:solidFill>
                <a:latin typeface="Times New Roman" panose="02020603050405020304" pitchFamily="18" charset="0"/>
              </a:endParaRPr>
            </a:p>
          </p:txBody>
        </p:sp>
      </p:grpSp>
      <p:grpSp>
        <p:nvGrpSpPr>
          <p:cNvPr id="6" name="群組 23">
            <a:extLst>
              <a:ext uri="{FF2B5EF4-FFF2-40B4-BE49-F238E27FC236}">
                <a16:creationId xmlns:a16="http://schemas.microsoft.com/office/drawing/2014/main" id="{C18EEF96-DD0E-4C6A-8192-3617A65553B2}"/>
              </a:ext>
            </a:extLst>
          </p:cNvPr>
          <p:cNvGrpSpPr/>
          <p:nvPr/>
        </p:nvGrpSpPr>
        <p:grpSpPr>
          <a:xfrm>
            <a:off x="707323" y="4425860"/>
            <a:ext cx="3504638" cy="510946"/>
            <a:chOff x="838928" y="1925944"/>
            <a:chExt cx="7761792" cy="708007"/>
          </a:xfrm>
          <a:solidFill>
            <a:schemeClr val="bg1"/>
          </a:solidFill>
        </p:grpSpPr>
        <p:sp>
          <p:nvSpPr>
            <p:cNvPr id="25" name="矩形 24">
              <a:extLst>
                <a:ext uri="{FF2B5EF4-FFF2-40B4-BE49-F238E27FC236}">
                  <a16:creationId xmlns:a16="http://schemas.microsoft.com/office/drawing/2014/main" id="{D4654582-0750-4EAE-84B1-262CFF5C75B0}"/>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7" name="文字方塊 26">
              <a:extLst>
                <a:ext uri="{FF2B5EF4-FFF2-40B4-BE49-F238E27FC236}">
                  <a16:creationId xmlns:a16="http://schemas.microsoft.com/office/drawing/2014/main" id="{24038064-00A2-4680-B22B-15804D7AF8C4}"/>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作業多元、適性且適量</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7" name="群組 27">
            <a:extLst>
              <a:ext uri="{FF2B5EF4-FFF2-40B4-BE49-F238E27FC236}">
                <a16:creationId xmlns:a16="http://schemas.microsoft.com/office/drawing/2014/main" id="{81B6789D-6DC0-4F88-9C3B-B9D58D7DBB7F}"/>
              </a:ext>
            </a:extLst>
          </p:cNvPr>
          <p:cNvGrpSpPr/>
          <p:nvPr/>
        </p:nvGrpSpPr>
        <p:grpSpPr>
          <a:xfrm>
            <a:off x="707323" y="5208832"/>
            <a:ext cx="3504638" cy="510946"/>
            <a:chOff x="838928" y="2780924"/>
            <a:chExt cx="7761792" cy="708007"/>
          </a:xfrm>
          <a:solidFill>
            <a:schemeClr val="bg1"/>
          </a:solidFill>
        </p:grpSpPr>
        <p:sp>
          <p:nvSpPr>
            <p:cNvPr id="29" name="矩形 28">
              <a:extLst>
                <a:ext uri="{FF2B5EF4-FFF2-40B4-BE49-F238E27FC236}">
                  <a16:creationId xmlns:a16="http://schemas.microsoft.com/office/drawing/2014/main" id="{AF802B89-8A8F-4794-B99F-AC88C307C8F5}"/>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30" name="文字方塊 29">
              <a:extLst>
                <a:ext uri="{FF2B5EF4-FFF2-40B4-BE49-F238E27FC236}">
                  <a16:creationId xmlns:a16="http://schemas.microsoft.com/office/drawing/2014/main" id="{E9370A30-6482-469E-9015-F9E66D6DF834}"/>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正向學習氛圍與班級文化</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9" name="群組 30">
            <a:extLst>
              <a:ext uri="{FF2B5EF4-FFF2-40B4-BE49-F238E27FC236}">
                <a16:creationId xmlns:a16="http://schemas.microsoft.com/office/drawing/2014/main" id="{EC7AC71F-35AF-473F-973D-1B983FF6553E}"/>
              </a:ext>
            </a:extLst>
          </p:cNvPr>
          <p:cNvGrpSpPr/>
          <p:nvPr/>
        </p:nvGrpSpPr>
        <p:grpSpPr>
          <a:xfrm>
            <a:off x="707324" y="5998774"/>
            <a:ext cx="3504638" cy="510946"/>
            <a:chOff x="430362" y="3635905"/>
            <a:chExt cx="8170359" cy="708007"/>
          </a:xfrm>
          <a:solidFill>
            <a:schemeClr val="bg1"/>
          </a:solidFill>
        </p:grpSpPr>
        <p:sp>
          <p:nvSpPr>
            <p:cNvPr id="32" name="矩形 31">
              <a:extLst>
                <a:ext uri="{FF2B5EF4-FFF2-40B4-BE49-F238E27FC236}">
                  <a16:creationId xmlns:a16="http://schemas.microsoft.com/office/drawing/2014/main" id="{827FE73E-88EE-450C-A0A4-7D2F8CA6B49B}"/>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33" name="文字方塊 32">
              <a:extLst>
                <a:ext uri="{FF2B5EF4-FFF2-40B4-BE49-F238E27FC236}">
                  <a16:creationId xmlns:a16="http://schemas.microsoft.com/office/drawing/2014/main" id="{55FED664-77F0-4AD7-9D62-20B3AF4C52D1}"/>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實地情境學習</a:t>
              </a:r>
            </a:p>
          </p:txBody>
        </p:sp>
      </p:grpSp>
      <p:grpSp>
        <p:nvGrpSpPr>
          <p:cNvPr id="10" name="群組 33">
            <a:extLst>
              <a:ext uri="{FF2B5EF4-FFF2-40B4-BE49-F238E27FC236}">
                <a16:creationId xmlns:a16="http://schemas.microsoft.com/office/drawing/2014/main" id="{943C6498-C017-4284-948B-525BAC9848E9}"/>
              </a:ext>
            </a:extLst>
          </p:cNvPr>
          <p:cNvGrpSpPr/>
          <p:nvPr/>
        </p:nvGrpSpPr>
        <p:grpSpPr>
          <a:xfrm>
            <a:off x="467544" y="2832375"/>
            <a:ext cx="575984" cy="519601"/>
            <a:chOff x="-3708920" y="3429000"/>
            <a:chExt cx="720000" cy="720000"/>
          </a:xfrm>
        </p:grpSpPr>
        <p:sp>
          <p:nvSpPr>
            <p:cNvPr id="35" name="橢圓 34">
              <a:extLst>
                <a:ext uri="{FF2B5EF4-FFF2-40B4-BE49-F238E27FC236}">
                  <a16:creationId xmlns:a16="http://schemas.microsoft.com/office/drawing/2014/main" id="{19A58B32-B329-421D-8039-4C5AA906C8A4}"/>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6" name="Freeform 45">
              <a:extLst>
                <a:ext uri="{FF2B5EF4-FFF2-40B4-BE49-F238E27FC236}">
                  <a16:creationId xmlns:a16="http://schemas.microsoft.com/office/drawing/2014/main" id="{9AD60A47-9A51-4FC1-93BB-2BD6AC0EEFEF}"/>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群組 36">
            <a:extLst>
              <a:ext uri="{FF2B5EF4-FFF2-40B4-BE49-F238E27FC236}">
                <a16:creationId xmlns:a16="http://schemas.microsoft.com/office/drawing/2014/main" id="{D3C90D3E-21B3-4220-8DAE-2A6DACD53432}"/>
              </a:ext>
            </a:extLst>
          </p:cNvPr>
          <p:cNvGrpSpPr/>
          <p:nvPr/>
        </p:nvGrpSpPr>
        <p:grpSpPr>
          <a:xfrm>
            <a:off x="467544" y="3622510"/>
            <a:ext cx="575984" cy="519601"/>
            <a:chOff x="-3708920" y="3429000"/>
            <a:chExt cx="720000" cy="720000"/>
          </a:xfrm>
        </p:grpSpPr>
        <p:sp>
          <p:nvSpPr>
            <p:cNvPr id="38" name="橢圓 37">
              <a:extLst>
                <a:ext uri="{FF2B5EF4-FFF2-40B4-BE49-F238E27FC236}">
                  <a16:creationId xmlns:a16="http://schemas.microsoft.com/office/drawing/2014/main" id="{A74F3E9A-2C50-428D-B494-D60FFFC16B6A}"/>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9" name="Freeform 45">
              <a:extLst>
                <a:ext uri="{FF2B5EF4-FFF2-40B4-BE49-F238E27FC236}">
                  <a16:creationId xmlns:a16="http://schemas.microsoft.com/office/drawing/2014/main" id="{6BB811C0-BBF6-4BDC-86E3-64A1B4D6FD57}"/>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2" name="群組 39">
            <a:extLst>
              <a:ext uri="{FF2B5EF4-FFF2-40B4-BE49-F238E27FC236}">
                <a16:creationId xmlns:a16="http://schemas.microsoft.com/office/drawing/2014/main" id="{0613F2D7-7F56-454B-8C8B-A5191C1A4BAE}"/>
              </a:ext>
            </a:extLst>
          </p:cNvPr>
          <p:cNvGrpSpPr/>
          <p:nvPr/>
        </p:nvGrpSpPr>
        <p:grpSpPr>
          <a:xfrm>
            <a:off x="467544" y="4414598"/>
            <a:ext cx="575984" cy="519601"/>
            <a:chOff x="-3708920" y="3429000"/>
            <a:chExt cx="720000" cy="720000"/>
          </a:xfrm>
        </p:grpSpPr>
        <p:sp>
          <p:nvSpPr>
            <p:cNvPr id="41" name="橢圓 40">
              <a:extLst>
                <a:ext uri="{FF2B5EF4-FFF2-40B4-BE49-F238E27FC236}">
                  <a16:creationId xmlns:a16="http://schemas.microsoft.com/office/drawing/2014/main" id="{A167CADA-2A6E-4DE5-A140-1CB6766EB56D}"/>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2" name="Freeform 45">
              <a:extLst>
                <a:ext uri="{FF2B5EF4-FFF2-40B4-BE49-F238E27FC236}">
                  <a16:creationId xmlns:a16="http://schemas.microsoft.com/office/drawing/2014/main" id="{A0FF5B1A-D400-4ED4-9D34-8AB6ACCB7BA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4" name="群組 42">
            <a:extLst>
              <a:ext uri="{FF2B5EF4-FFF2-40B4-BE49-F238E27FC236}">
                <a16:creationId xmlns:a16="http://schemas.microsoft.com/office/drawing/2014/main" id="{A69AB170-56E9-4E65-8353-8B2F710E85D4}"/>
              </a:ext>
            </a:extLst>
          </p:cNvPr>
          <p:cNvGrpSpPr/>
          <p:nvPr/>
        </p:nvGrpSpPr>
        <p:grpSpPr>
          <a:xfrm>
            <a:off x="467544" y="5206686"/>
            <a:ext cx="575984" cy="519601"/>
            <a:chOff x="-3708920" y="3429000"/>
            <a:chExt cx="720000" cy="720000"/>
          </a:xfrm>
        </p:grpSpPr>
        <p:sp>
          <p:nvSpPr>
            <p:cNvPr id="44" name="橢圓 43">
              <a:extLst>
                <a:ext uri="{FF2B5EF4-FFF2-40B4-BE49-F238E27FC236}">
                  <a16:creationId xmlns:a16="http://schemas.microsoft.com/office/drawing/2014/main" id="{5E4E7AB8-3E7E-4568-91EC-E3919D11C808}"/>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5" name="Freeform 45">
              <a:extLst>
                <a:ext uri="{FF2B5EF4-FFF2-40B4-BE49-F238E27FC236}">
                  <a16:creationId xmlns:a16="http://schemas.microsoft.com/office/drawing/2014/main" id="{90F94484-8CCE-400F-8361-8B6A87EEAF9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8" name="群組 45">
            <a:extLst>
              <a:ext uri="{FF2B5EF4-FFF2-40B4-BE49-F238E27FC236}">
                <a16:creationId xmlns:a16="http://schemas.microsoft.com/office/drawing/2014/main" id="{C2BC55FE-D433-40A1-A28C-02094AFD251F}"/>
              </a:ext>
            </a:extLst>
          </p:cNvPr>
          <p:cNvGrpSpPr/>
          <p:nvPr/>
        </p:nvGrpSpPr>
        <p:grpSpPr>
          <a:xfrm>
            <a:off x="467544" y="6005743"/>
            <a:ext cx="575984" cy="519601"/>
            <a:chOff x="-3708920" y="3429000"/>
            <a:chExt cx="720000" cy="720000"/>
          </a:xfrm>
        </p:grpSpPr>
        <p:sp>
          <p:nvSpPr>
            <p:cNvPr id="47" name="橢圓 46">
              <a:extLst>
                <a:ext uri="{FF2B5EF4-FFF2-40B4-BE49-F238E27FC236}">
                  <a16:creationId xmlns:a16="http://schemas.microsoft.com/office/drawing/2014/main" id="{B95C1E77-9D3D-49BC-939C-2E1468F0F843}"/>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8" name="Freeform 45">
              <a:extLst>
                <a:ext uri="{FF2B5EF4-FFF2-40B4-BE49-F238E27FC236}">
                  <a16:creationId xmlns:a16="http://schemas.microsoft.com/office/drawing/2014/main" id="{4CDAA1F6-4717-455D-9BEF-8C9E84A3D79A}"/>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群組 48">
            <a:extLst>
              <a:ext uri="{FF2B5EF4-FFF2-40B4-BE49-F238E27FC236}">
                <a16:creationId xmlns:a16="http://schemas.microsoft.com/office/drawing/2014/main" id="{697CEE78-BB6D-49D3-B94C-0647BDA343F6}"/>
              </a:ext>
            </a:extLst>
          </p:cNvPr>
          <p:cNvGrpSpPr/>
          <p:nvPr/>
        </p:nvGrpSpPr>
        <p:grpSpPr>
          <a:xfrm>
            <a:off x="4739770" y="2844370"/>
            <a:ext cx="3936687" cy="510946"/>
            <a:chOff x="430362" y="215983"/>
            <a:chExt cx="8170359" cy="708007"/>
          </a:xfrm>
          <a:solidFill>
            <a:schemeClr val="bg1"/>
          </a:solidFill>
        </p:grpSpPr>
        <p:sp>
          <p:nvSpPr>
            <p:cNvPr id="50" name="矩形 49">
              <a:extLst>
                <a:ext uri="{FF2B5EF4-FFF2-40B4-BE49-F238E27FC236}">
                  <a16:creationId xmlns:a16="http://schemas.microsoft.com/office/drawing/2014/main" id="{58BAE167-152C-4321-8091-932214AA3DB7}"/>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1" name="文字方塊 50">
              <a:extLst>
                <a:ext uri="{FF2B5EF4-FFF2-40B4-BE49-F238E27FC236}">
                  <a16:creationId xmlns:a16="http://schemas.microsoft.com/office/drawing/2014/main" id="{0D2D14BA-6B2D-4E33-B110-D5F891B4000D}"/>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defTabSz="889000">
                <a:lnSpc>
                  <a:spcPct val="90000"/>
                </a:lnSpc>
                <a:spcAft>
                  <a:spcPct val="35000"/>
                </a:spcAft>
              </a:pPr>
              <a:r>
                <a:rPr lang="zh-TW" altLang="en-US" sz="2000" dirty="0">
                  <a:solidFill>
                    <a:schemeClr val="tx1"/>
                  </a:solidFill>
                  <a:latin typeface="Times New Roman" panose="02020603050405020304" pitchFamily="18" charset="0"/>
                  <a:ea typeface="標楷體" panose="03000509000000000000" pitchFamily="65" charset="-120"/>
                </a:rPr>
                <a:t>引導學生具備自主學習能力</a:t>
              </a:r>
            </a:p>
          </p:txBody>
        </p:sp>
      </p:grpSp>
      <p:grpSp>
        <p:nvGrpSpPr>
          <p:cNvPr id="24" name="群組 51">
            <a:extLst>
              <a:ext uri="{FF2B5EF4-FFF2-40B4-BE49-F238E27FC236}">
                <a16:creationId xmlns:a16="http://schemas.microsoft.com/office/drawing/2014/main" id="{8C8A5A73-3BEF-48F8-8B04-FCA23AA19B6F}"/>
              </a:ext>
            </a:extLst>
          </p:cNvPr>
          <p:cNvGrpSpPr/>
          <p:nvPr/>
        </p:nvGrpSpPr>
        <p:grpSpPr>
          <a:xfrm>
            <a:off x="4739769" y="3642887"/>
            <a:ext cx="3936687" cy="510946"/>
            <a:chOff x="838928" y="1070963"/>
            <a:chExt cx="7761792" cy="708007"/>
          </a:xfrm>
          <a:solidFill>
            <a:schemeClr val="bg1"/>
          </a:solidFill>
        </p:grpSpPr>
        <p:sp>
          <p:nvSpPr>
            <p:cNvPr id="54" name="矩形 53">
              <a:extLst>
                <a:ext uri="{FF2B5EF4-FFF2-40B4-BE49-F238E27FC236}">
                  <a16:creationId xmlns:a16="http://schemas.microsoft.com/office/drawing/2014/main" id="{778790D7-27CC-4C59-8EB8-37C773ACBF4E}"/>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55" name="文字方塊 54">
              <a:extLst>
                <a:ext uri="{FF2B5EF4-FFF2-40B4-BE49-F238E27FC236}">
                  <a16:creationId xmlns:a16="http://schemas.microsoft.com/office/drawing/2014/main" id="{E93CDEE3-37D3-4CB5-B59B-73FAE8E7D4E5}"/>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系統化步驟進行教學</a:t>
              </a:r>
              <a:endParaRPr lang="zh-TW" altLang="zh-TW" sz="2000" kern="1200" dirty="0">
                <a:solidFill>
                  <a:schemeClr val="tx1"/>
                </a:solidFill>
                <a:latin typeface="Times New Roman" panose="02020603050405020304" pitchFamily="18" charset="0"/>
              </a:endParaRPr>
            </a:p>
          </p:txBody>
        </p:sp>
      </p:grpSp>
      <p:grpSp>
        <p:nvGrpSpPr>
          <p:cNvPr id="28" name="群組 58">
            <a:extLst>
              <a:ext uri="{FF2B5EF4-FFF2-40B4-BE49-F238E27FC236}">
                <a16:creationId xmlns:a16="http://schemas.microsoft.com/office/drawing/2014/main" id="{50DE67EA-FA62-43B1-910B-83FCBBC52788}"/>
              </a:ext>
            </a:extLst>
          </p:cNvPr>
          <p:cNvGrpSpPr/>
          <p:nvPr/>
        </p:nvGrpSpPr>
        <p:grpSpPr>
          <a:xfrm>
            <a:off x="4739769" y="4425860"/>
            <a:ext cx="3936687" cy="510946"/>
            <a:chOff x="838928" y="1925944"/>
            <a:chExt cx="7761792" cy="708007"/>
          </a:xfrm>
          <a:solidFill>
            <a:schemeClr val="bg1"/>
          </a:solidFill>
        </p:grpSpPr>
        <p:sp>
          <p:nvSpPr>
            <p:cNvPr id="60" name="矩形 59">
              <a:extLst>
                <a:ext uri="{FF2B5EF4-FFF2-40B4-BE49-F238E27FC236}">
                  <a16:creationId xmlns:a16="http://schemas.microsoft.com/office/drawing/2014/main" id="{5BC605F2-6B80-4A2D-91B1-899BA2ECED49}"/>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61" name="文字方塊 60">
              <a:extLst>
                <a:ext uri="{FF2B5EF4-FFF2-40B4-BE49-F238E27FC236}">
                  <a16:creationId xmlns:a16="http://schemas.microsoft.com/office/drawing/2014/main" id="{AFC072C2-F3C3-47E7-9ABD-CD6A57E62F8C}"/>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確保環境安全及應變意外狀況</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31" name="群組 61">
            <a:extLst>
              <a:ext uri="{FF2B5EF4-FFF2-40B4-BE49-F238E27FC236}">
                <a16:creationId xmlns:a16="http://schemas.microsoft.com/office/drawing/2014/main" id="{64BF0F57-CB87-4167-A104-BCFB8CC033A7}"/>
              </a:ext>
            </a:extLst>
          </p:cNvPr>
          <p:cNvGrpSpPr/>
          <p:nvPr/>
        </p:nvGrpSpPr>
        <p:grpSpPr>
          <a:xfrm>
            <a:off x="4739769" y="5208832"/>
            <a:ext cx="3936687" cy="510946"/>
            <a:chOff x="838928" y="2780924"/>
            <a:chExt cx="7761792" cy="708007"/>
          </a:xfrm>
          <a:solidFill>
            <a:schemeClr val="bg1"/>
          </a:solidFill>
        </p:grpSpPr>
        <p:sp>
          <p:nvSpPr>
            <p:cNvPr id="63" name="矩形 62">
              <a:extLst>
                <a:ext uri="{FF2B5EF4-FFF2-40B4-BE49-F238E27FC236}">
                  <a16:creationId xmlns:a16="http://schemas.microsoft.com/office/drawing/2014/main" id="{082BB25F-56BB-4D3A-A1C7-74FAB4CD1C7B}"/>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64" name="文字方塊 63">
              <a:extLst>
                <a:ext uri="{FF2B5EF4-FFF2-40B4-BE49-F238E27FC236}">
                  <a16:creationId xmlns:a16="http://schemas.microsoft.com/office/drawing/2014/main" id="{A00754E4-C29A-4DF7-9A40-6EA10728CDA9}"/>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兼顧創意與適性</a:t>
              </a:r>
              <a:endParaRPr lang="zh-TW" altLang="zh-TW" sz="2000" kern="1200" dirty="0">
                <a:solidFill>
                  <a:schemeClr val="tx1"/>
                </a:solidFill>
                <a:latin typeface="Times New Roman" panose="02020603050405020304" pitchFamily="18" charset="0"/>
                <a:ea typeface="標楷體" panose="03000509000000000000" pitchFamily="65" charset="-120"/>
              </a:endParaRPr>
            </a:p>
          </p:txBody>
        </p:sp>
      </p:grpSp>
      <p:grpSp>
        <p:nvGrpSpPr>
          <p:cNvPr id="34" name="群組 64">
            <a:extLst>
              <a:ext uri="{FF2B5EF4-FFF2-40B4-BE49-F238E27FC236}">
                <a16:creationId xmlns:a16="http://schemas.microsoft.com/office/drawing/2014/main" id="{F271F533-ED71-48A1-92B3-1F6AFA51EDD1}"/>
              </a:ext>
            </a:extLst>
          </p:cNvPr>
          <p:cNvGrpSpPr/>
          <p:nvPr/>
        </p:nvGrpSpPr>
        <p:grpSpPr>
          <a:xfrm>
            <a:off x="4739770" y="5998774"/>
            <a:ext cx="3936687" cy="510946"/>
            <a:chOff x="430362" y="3635905"/>
            <a:chExt cx="8170359" cy="708007"/>
          </a:xfrm>
          <a:solidFill>
            <a:schemeClr val="bg1"/>
          </a:solidFill>
        </p:grpSpPr>
        <p:sp>
          <p:nvSpPr>
            <p:cNvPr id="66" name="矩形 65">
              <a:extLst>
                <a:ext uri="{FF2B5EF4-FFF2-40B4-BE49-F238E27FC236}">
                  <a16:creationId xmlns:a16="http://schemas.microsoft.com/office/drawing/2014/main" id="{6E9CBA85-419F-4FF0-8D4E-A9A869A3B857}"/>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67" name="文字方塊 66">
              <a:extLst>
                <a:ext uri="{FF2B5EF4-FFF2-40B4-BE49-F238E27FC236}">
                  <a16:creationId xmlns:a16="http://schemas.microsoft.com/office/drawing/2014/main" id="{759021BF-53AD-4A1D-B8C0-98D4DAE41DB7}"/>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marL="0" lvl="0" indent="0" algn="l" defTabSz="889000">
                <a:lnSpc>
                  <a:spcPct val="90000"/>
                </a:lnSpc>
                <a:spcBef>
                  <a:spcPct val="0"/>
                </a:spcBef>
                <a:spcAft>
                  <a:spcPct val="35000"/>
                </a:spcAft>
                <a:buNone/>
              </a:pPr>
              <a:r>
                <a:rPr lang="zh-TW" altLang="en-US" sz="2000" kern="1200" dirty="0">
                  <a:solidFill>
                    <a:schemeClr val="tx1"/>
                  </a:solidFill>
                  <a:latin typeface="Times New Roman" panose="02020603050405020304" pitchFamily="18" charset="0"/>
                  <a:ea typeface="標楷體" panose="03000509000000000000" pitchFamily="65" charset="-120"/>
                </a:rPr>
                <a:t>兼顧知識內容與求知過程</a:t>
              </a:r>
            </a:p>
          </p:txBody>
        </p:sp>
      </p:grpSp>
      <p:grpSp>
        <p:nvGrpSpPr>
          <p:cNvPr id="37" name="群組 67">
            <a:extLst>
              <a:ext uri="{FF2B5EF4-FFF2-40B4-BE49-F238E27FC236}">
                <a16:creationId xmlns:a16="http://schemas.microsoft.com/office/drawing/2014/main" id="{80AD6251-B343-47B7-AB63-03996E7718D7}"/>
              </a:ext>
            </a:extLst>
          </p:cNvPr>
          <p:cNvGrpSpPr/>
          <p:nvPr/>
        </p:nvGrpSpPr>
        <p:grpSpPr>
          <a:xfrm>
            <a:off x="4499990" y="2832375"/>
            <a:ext cx="575984" cy="519601"/>
            <a:chOff x="-3708920" y="3429000"/>
            <a:chExt cx="720000" cy="720000"/>
          </a:xfrm>
        </p:grpSpPr>
        <p:sp>
          <p:nvSpPr>
            <p:cNvPr id="69" name="橢圓 68">
              <a:extLst>
                <a:ext uri="{FF2B5EF4-FFF2-40B4-BE49-F238E27FC236}">
                  <a16:creationId xmlns:a16="http://schemas.microsoft.com/office/drawing/2014/main" id="{886A2DA4-A045-46CF-9499-167E58BCDB0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0" name="Freeform 45">
              <a:extLst>
                <a:ext uri="{FF2B5EF4-FFF2-40B4-BE49-F238E27FC236}">
                  <a16:creationId xmlns:a16="http://schemas.microsoft.com/office/drawing/2014/main" id="{C6167336-DDEB-49A4-B217-1F6EA4BC308F}"/>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0" name="群組 70">
            <a:extLst>
              <a:ext uri="{FF2B5EF4-FFF2-40B4-BE49-F238E27FC236}">
                <a16:creationId xmlns:a16="http://schemas.microsoft.com/office/drawing/2014/main" id="{A08CBAA1-373C-4985-AD84-A4E447DD3625}"/>
              </a:ext>
            </a:extLst>
          </p:cNvPr>
          <p:cNvGrpSpPr/>
          <p:nvPr/>
        </p:nvGrpSpPr>
        <p:grpSpPr>
          <a:xfrm>
            <a:off x="4499990" y="3622510"/>
            <a:ext cx="575984" cy="519601"/>
            <a:chOff x="-3708920" y="3429000"/>
            <a:chExt cx="720000" cy="720000"/>
          </a:xfrm>
        </p:grpSpPr>
        <p:sp>
          <p:nvSpPr>
            <p:cNvPr id="72" name="橢圓 71">
              <a:extLst>
                <a:ext uri="{FF2B5EF4-FFF2-40B4-BE49-F238E27FC236}">
                  <a16:creationId xmlns:a16="http://schemas.microsoft.com/office/drawing/2014/main" id="{7992C6E0-2645-4A11-A3E5-254A78FD2440}"/>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3" name="Freeform 45">
              <a:extLst>
                <a:ext uri="{FF2B5EF4-FFF2-40B4-BE49-F238E27FC236}">
                  <a16:creationId xmlns:a16="http://schemas.microsoft.com/office/drawing/2014/main" id="{755FA5C4-CAEC-4B5B-941E-D487FD24DCA4}"/>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3" name="群組 73">
            <a:extLst>
              <a:ext uri="{FF2B5EF4-FFF2-40B4-BE49-F238E27FC236}">
                <a16:creationId xmlns:a16="http://schemas.microsoft.com/office/drawing/2014/main" id="{16BAB289-DB37-4C9F-9DA2-EC90C9DDA091}"/>
              </a:ext>
            </a:extLst>
          </p:cNvPr>
          <p:cNvGrpSpPr/>
          <p:nvPr/>
        </p:nvGrpSpPr>
        <p:grpSpPr>
          <a:xfrm>
            <a:off x="4499990" y="4414598"/>
            <a:ext cx="575984" cy="519601"/>
            <a:chOff x="-3708920" y="3429000"/>
            <a:chExt cx="720000" cy="720000"/>
          </a:xfrm>
        </p:grpSpPr>
        <p:sp>
          <p:nvSpPr>
            <p:cNvPr id="75" name="橢圓 74">
              <a:extLst>
                <a:ext uri="{FF2B5EF4-FFF2-40B4-BE49-F238E27FC236}">
                  <a16:creationId xmlns:a16="http://schemas.microsoft.com/office/drawing/2014/main" id="{0208EF64-7F4C-440C-B4BB-92009B16306D}"/>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6" name="Freeform 45">
              <a:extLst>
                <a:ext uri="{FF2B5EF4-FFF2-40B4-BE49-F238E27FC236}">
                  <a16:creationId xmlns:a16="http://schemas.microsoft.com/office/drawing/2014/main" id="{E5B72D97-B59B-4FBE-A39C-23533C972F0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6" name="群組 76">
            <a:extLst>
              <a:ext uri="{FF2B5EF4-FFF2-40B4-BE49-F238E27FC236}">
                <a16:creationId xmlns:a16="http://schemas.microsoft.com/office/drawing/2014/main" id="{5AA24B4D-319C-44B5-995E-9923BEBB30DB}"/>
              </a:ext>
            </a:extLst>
          </p:cNvPr>
          <p:cNvGrpSpPr/>
          <p:nvPr/>
        </p:nvGrpSpPr>
        <p:grpSpPr>
          <a:xfrm>
            <a:off x="4499990" y="5206686"/>
            <a:ext cx="575984" cy="519601"/>
            <a:chOff x="-3708920" y="3429000"/>
            <a:chExt cx="720000" cy="720000"/>
          </a:xfrm>
        </p:grpSpPr>
        <p:sp>
          <p:nvSpPr>
            <p:cNvPr id="78" name="橢圓 77">
              <a:extLst>
                <a:ext uri="{FF2B5EF4-FFF2-40B4-BE49-F238E27FC236}">
                  <a16:creationId xmlns:a16="http://schemas.microsoft.com/office/drawing/2014/main" id="{AC9D2DBC-F801-434C-A068-31836137365C}"/>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79" name="Freeform 45">
              <a:extLst>
                <a:ext uri="{FF2B5EF4-FFF2-40B4-BE49-F238E27FC236}">
                  <a16:creationId xmlns:a16="http://schemas.microsoft.com/office/drawing/2014/main" id="{D38FAB4D-3C92-4B0D-80B3-2D90DEA1BFC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群組 79">
            <a:extLst>
              <a:ext uri="{FF2B5EF4-FFF2-40B4-BE49-F238E27FC236}">
                <a16:creationId xmlns:a16="http://schemas.microsoft.com/office/drawing/2014/main" id="{889945FA-B4DB-4C3A-B075-28163013B658}"/>
              </a:ext>
            </a:extLst>
          </p:cNvPr>
          <p:cNvGrpSpPr/>
          <p:nvPr/>
        </p:nvGrpSpPr>
        <p:grpSpPr>
          <a:xfrm>
            <a:off x="4499990" y="6005743"/>
            <a:ext cx="575984" cy="519601"/>
            <a:chOff x="-3708920" y="3429000"/>
            <a:chExt cx="720000" cy="720000"/>
          </a:xfrm>
        </p:grpSpPr>
        <p:sp>
          <p:nvSpPr>
            <p:cNvPr id="81" name="橢圓 80">
              <a:extLst>
                <a:ext uri="{FF2B5EF4-FFF2-40B4-BE49-F238E27FC236}">
                  <a16:creationId xmlns:a16="http://schemas.microsoft.com/office/drawing/2014/main" id="{FCF99D39-EDEB-4CF4-B527-28EFC0583115}"/>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82" name="Freeform 45">
              <a:extLst>
                <a:ext uri="{FF2B5EF4-FFF2-40B4-BE49-F238E27FC236}">
                  <a16:creationId xmlns:a16="http://schemas.microsoft.com/office/drawing/2014/main" id="{8315F85D-A084-4C1E-9FA7-4E0B7595A12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84" name="標題 1">
            <a:extLst>
              <a:ext uri="{FF2B5EF4-FFF2-40B4-BE49-F238E27FC236}">
                <a16:creationId xmlns:a16="http://schemas.microsoft.com/office/drawing/2014/main" id="{BB132720-996D-4789-946D-1AA42C05CA9D}"/>
              </a:ext>
            </a:extLst>
          </p:cNvPr>
          <p:cNvSpPr>
            <a:spLocks noGrp="1"/>
          </p:cNvSpPr>
          <p:nvPr>
            <p:ph type="title"/>
          </p:nvPr>
        </p:nvSpPr>
        <p:spPr>
          <a:xfrm>
            <a:off x="0" y="2063753"/>
            <a:ext cx="9180512" cy="476250"/>
          </a:xfrm>
          <a:solidFill>
            <a:srgbClr val="FFC000"/>
          </a:solidFill>
        </p:spPr>
        <p:txBody>
          <a:bodyPr>
            <a:normAutofit fontScale="90000"/>
          </a:bodyPr>
          <a:lstStyle/>
          <a:p>
            <a:r>
              <a:rPr lang="zh-TW" altLang="en-US" sz="3000" dirty="0" smtClean="0"/>
              <a:t>教學</a:t>
            </a:r>
            <a:r>
              <a:rPr lang="zh-TW" altLang="en-US" sz="3000" dirty="0"/>
              <a:t>模式與策略</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EDDDC96-6BD5-439A-A6B4-071929963946}"/>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3B3A2DD3-C68D-40F0-A50E-0F22E29BE13B}"/>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6" name="矩形 5">
            <a:extLst>
              <a:ext uri="{FF2B5EF4-FFF2-40B4-BE49-F238E27FC236}">
                <a16:creationId xmlns:a16="http://schemas.microsoft.com/office/drawing/2014/main" id="{76D4176B-4EF3-4D5C-817F-694A54DCB021}"/>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7" name="矩形 6">
            <a:extLst>
              <a:ext uri="{FF2B5EF4-FFF2-40B4-BE49-F238E27FC236}">
                <a16:creationId xmlns:a16="http://schemas.microsoft.com/office/drawing/2014/main" id="{5856BEC0-B3C7-41E2-994B-25798506ED23}"/>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8" name="梯形 7">
            <a:extLst>
              <a:ext uri="{FF2B5EF4-FFF2-40B4-BE49-F238E27FC236}">
                <a16:creationId xmlns:a16="http://schemas.microsoft.com/office/drawing/2014/main" id="{E5A94D66-1A3F-4017-8F06-910AC6549269}"/>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pic>
        <p:nvPicPr>
          <p:cNvPr id="9" name="Picture 11">
            <a:extLst>
              <a:ext uri="{FF2B5EF4-FFF2-40B4-BE49-F238E27FC236}">
                <a16:creationId xmlns:a16="http://schemas.microsoft.com/office/drawing/2014/main" id="{6B1F477E-5513-47D8-9C3E-26DF126B30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0" name="標題 1">
            <a:extLst>
              <a:ext uri="{FF2B5EF4-FFF2-40B4-BE49-F238E27FC236}">
                <a16:creationId xmlns:a16="http://schemas.microsoft.com/office/drawing/2014/main" id="{BFEAAB78-2A38-461D-8C58-84EE1F309AC0}"/>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zh-TW" altLang="en-US" sz="3000" kern="0" dirty="0" smtClean="0"/>
              <a:t>學習</a:t>
            </a:r>
            <a:r>
              <a:rPr lang="zh-TW" altLang="en-US" sz="3000" kern="0" dirty="0"/>
              <a:t>評量實施</a:t>
            </a:r>
          </a:p>
        </p:txBody>
      </p:sp>
      <p:grpSp>
        <p:nvGrpSpPr>
          <p:cNvPr id="2" name="群組 10">
            <a:extLst>
              <a:ext uri="{FF2B5EF4-FFF2-40B4-BE49-F238E27FC236}">
                <a16:creationId xmlns:a16="http://schemas.microsoft.com/office/drawing/2014/main" id="{D6C6E332-70F3-4898-A649-90E2903109FD}"/>
              </a:ext>
            </a:extLst>
          </p:cNvPr>
          <p:cNvGrpSpPr/>
          <p:nvPr/>
        </p:nvGrpSpPr>
        <p:grpSpPr>
          <a:xfrm>
            <a:off x="707323" y="2844370"/>
            <a:ext cx="8170359" cy="510946"/>
            <a:chOff x="430362" y="215983"/>
            <a:chExt cx="8170359" cy="708007"/>
          </a:xfrm>
          <a:solidFill>
            <a:schemeClr val="bg1"/>
          </a:solidFill>
        </p:grpSpPr>
        <p:sp>
          <p:nvSpPr>
            <p:cNvPr id="12" name="矩形 11">
              <a:extLst>
                <a:ext uri="{FF2B5EF4-FFF2-40B4-BE49-F238E27FC236}">
                  <a16:creationId xmlns:a16="http://schemas.microsoft.com/office/drawing/2014/main" id="{1B2CA226-9F8C-4F42-8622-88FBEA27B183}"/>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文字方塊 12">
              <a:extLst>
                <a:ext uri="{FF2B5EF4-FFF2-40B4-BE49-F238E27FC236}">
                  <a16:creationId xmlns:a16="http://schemas.microsoft.com/office/drawing/2014/main" id="{EC4F49B5-1821-48AE-A027-354DD74D89F5}"/>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buFont typeface="+mj-lt"/>
                <a:buNone/>
              </a:pPr>
              <a:r>
                <a:rPr lang="zh-TW" altLang="en-US" sz="2000" dirty="0">
                  <a:solidFill>
                    <a:schemeClr val="tx1"/>
                  </a:solidFill>
                  <a:latin typeface="+mj-ea"/>
                </a:rPr>
                <a:t>評量內容</a:t>
              </a:r>
              <a:r>
                <a:rPr lang="zh-TW" altLang="zh-TW" sz="2000" dirty="0">
                  <a:solidFill>
                    <a:schemeClr val="tx1"/>
                  </a:solidFill>
                  <a:latin typeface="+mj-ea"/>
                </a:rPr>
                <a:t>考量</a:t>
              </a:r>
              <a:r>
                <a:rPr lang="zh-TW" altLang="en-US" sz="2000" dirty="0">
                  <a:solidFill>
                    <a:schemeClr val="tx1"/>
                  </a:solidFill>
                  <a:latin typeface="+mj-ea"/>
                </a:rPr>
                <a:t>學生</a:t>
              </a:r>
              <a:r>
                <a:rPr lang="zh-TW" altLang="zh-TW" sz="2000" dirty="0">
                  <a:solidFill>
                    <a:schemeClr val="tx1"/>
                  </a:solidFill>
                  <a:latin typeface="+mj-ea"/>
                </a:rPr>
                <a:t>身心發展、</a:t>
              </a:r>
              <a:r>
                <a:rPr lang="zh-TW" altLang="en-US" sz="2000" dirty="0">
                  <a:solidFill>
                    <a:schemeClr val="tx1"/>
                  </a:solidFill>
                  <a:latin typeface="+mj-ea"/>
                </a:rPr>
                <a:t>個別差異、</a:t>
              </a:r>
              <a:r>
                <a:rPr lang="zh-TW" altLang="zh-TW" sz="2000" dirty="0">
                  <a:solidFill>
                    <a:schemeClr val="tx1"/>
                  </a:solidFill>
                  <a:latin typeface="+mj-ea"/>
                </a:rPr>
                <a:t>文化差異及核心素養</a:t>
              </a:r>
              <a:r>
                <a:rPr lang="zh-TW" altLang="en-US" sz="2000" dirty="0">
                  <a:solidFill>
                    <a:schemeClr val="tx1"/>
                  </a:solidFill>
                  <a:latin typeface="+mj-ea"/>
                </a:rPr>
                <a:t>內涵</a:t>
              </a:r>
              <a:endParaRPr lang="zh-TW" altLang="en-US" sz="2000" dirty="0">
                <a:solidFill>
                  <a:schemeClr val="tx1"/>
                </a:solidFill>
              </a:endParaRPr>
            </a:p>
          </p:txBody>
        </p:sp>
      </p:grpSp>
      <p:grpSp>
        <p:nvGrpSpPr>
          <p:cNvPr id="3" name="群組 13">
            <a:extLst>
              <a:ext uri="{FF2B5EF4-FFF2-40B4-BE49-F238E27FC236}">
                <a16:creationId xmlns:a16="http://schemas.microsoft.com/office/drawing/2014/main" id="{030CA469-89E8-445F-9E64-0ECF5AD24281}"/>
              </a:ext>
            </a:extLst>
          </p:cNvPr>
          <p:cNvGrpSpPr/>
          <p:nvPr/>
        </p:nvGrpSpPr>
        <p:grpSpPr>
          <a:xfrm>
            <a:off x="707322" y="3642887"/>
            <a:ext cx="8170359" cy="510946"/>
            <a:chOff x="838928" y="1070963"/>
            <a:chExt cx="7761792" cy="708007"/>
          </a:xfrm>
          <a:solidFill>
            <a:schemeClr val="bg1"/>
          </a:solidFill>
        </p:grpSpPr>
        <p:sp>
          <p:nvSpPr>
            <p:cNvPr id="15" name="矩形 14">
              <a:extLst>
                <a:ext uri="{FF2B5EF4-FFF2-40B4-BE49-F238E27FC236}">
                  <a16:creationId xmlns:a16="http://schemas.microsoft.com/office/drawing/2014/main" id="{D68B3798-D784-4C0E-9FF9-0536D69BC56B}"/>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16" name="文字方塊 15">
              <a:extLst>
                <a:ext uri="{FF2B5EF4-FFF2-40B4-BE49-F238E27FC236}">
                  <a16:creationId xmlns:a16="http://schemas.microsoft.com/office/drawing/2014/main" id="{B92D46DB-498E-4AEF-85CA-A5CBFCFDC425}"/>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buFont typeface="+mj-lt"/>
                <a:buNone/>
              </a:pPr>
              <a:r>
                <a:rPr lang="zh-TW" altLang="en-US" sz="2000" dirty="0">
                  <a:solidFill>
                    <a:schemeClr val="tx1"/>
                  </a:solidFill>
                  <a:latin typeface="+mj-ea"/>
                </a:rPr>
                <a:t>評量內容須兼顧認知、情意、技能等不同層面的學習表現</a:t>
              </a:r>
            </a:p>
          </p:txBody>
        </p:sp>
      </p:grpSp>
      <p:grpSp>
        <p:nvGrpSpPr>
          <p:cNvPr id="11" name="群組 16">
            <a:extLst>
              <a:ext uri="{FF2B5EF4-FFF2-40B4-BE49-F238E27FC236}">
                <a16:creationId xmlns:a16="http://schemas.microsoft.com/office/drawing/2014/main" id="{17BA03C5-0134-4EDC-823A-9F50DCD89B72}"/>
              </a:ext>
            </a:extLst>
          </p:cNvPr>
          <p:cNvGrpSpPr/>
          <p:nvPr/>
        </p:nvGrpSpPr>
        <p:grpSpPr>
          <a:xfrm>
            <a:off x="707322" y="4425860"/>
            <a:ext cx="8170359" cy="510946"/>
            <a:chOff x="838928" y="1925944"/>
            <a:chExt cx="7761792" cy="708007"/>
          </a:xfrm>
          <a:solidFill>
            <a:schemeClr val="bg1"/>
          </a:solidFill>
        </p:grpSpPr>
        <p:sp>
          <p:nvSpPr>
            <p:cNvPr id="18" name="矩形 17">
              <a:extLst>
                <a:ext uri="{FF2B5EF4-FFF2-40B4-BE49-F238E27FC236}">
                  <a16:creationId xmlns:a16="http://schemas.microsoft.com/office/drawing/2014/main" id="{46904DA1-77FA-45C2-BEFA-B8046388B737}"/>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19" name="文字方塊 18">
              <a:extLst>
                <a:ext uri="{FF2B5EF4-FFF2-40B4-BE49-F238E27FC236}">
                  <a16:creationId xmlns:a16="http://schemas.microsoft.com/office/drawing/2014/main" id="{4F912A17-B8E1-4246-8034-C7ED819CD036}"/>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buFont typeface="+mj-lt"/>
                <a:buNone/>
              </a:pPr>
              <a:r>
                <a:rPr lang="zh-TW" altLang="zh-TW" sz="2000" dirty="0">
                  <a:solidFill>
                    <a:schemeClr val="tx1"/>
                  </a:solidFill>
                  <a:latin typeface="+mj-ea"/>
                </a:rPr>
                <a:t>兼顧不同層面的學習表現</a:t>
              </a:r>
              <a:endParaRPr lang="zh-TW" altLang="en-US" sz="2000" dirty="0">
                <a:solidFill>
                  <a:schemeClr val="tx1"/>
                </a:solidFill>
                <a:latin typeface="+mj-ea"/>
              </a:endParaRPr>
            </a:p>
          </p:txBody>
        </p:sp>
      </p:grpSp>
      <p:grpSp>
        <p:nvGrpSpPr>
          <p:cNvPr id="14" name="群組 19">
            <a:extLst>
              <a:ext uri="{FF2B5EF4-FFF2-40B4-BE49-F238E27FC236}">
                <a16:creationId xmlns:a16="http://schemas.microsoft.com/office/drawing/2014/main" id="{C198AA1F-EC2D-4F7D-8D8F-7F8DB683D839}"/>
              </a:ext>
            </a:extLst>
          </p:cNvPr>
          <p:cNvGrpSpPr/>
          <p:nvPr/>
        </p:nvGrpSpPr>
        <p:grpSpPr>
          <a:xfrm>
            <a:off x="707322" y="5208832"/>
            <a:ext cx="8170359" cy="510946"/>
            <a:chOff x="838928" y="2780924"/>
            <a:chExt cx="7761792" cy="708007"/>
          </a:xfrm>
          <a:solidFill>
            <a:schemeClr val="bg1"/>
          </a:solidFill>
        </p:grpSpPr>
        <p:sp>
          <p:nvSpPr>
            <p:cNvPr id="21" name="矩形 20">
              <a:extLst>
                <a:ext uri="{FF2B5EF4-FFF2-40B4-BE49-F238E27FC236}">
                  <a16:creationId xmlns:a16="http://schemas.microsoft.com/office/drawing/2014/main" id="{365D39AB-3167-4AE7-922C-3B3D4E69FC7F}"/>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22" name="文字方塊 21">
              <a:extLst>
                <a:ext uri="{FF2B5EF4-FFF2-40B4-BE49-F238E27FC236}">
                  <a16:creationId xmlns:a16="http://schemas.microsoft.com/office/drawing/2014/main" id="{12B201F8-DA90-4392-975F-ECCECF112CAE}"/>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defTabSz="889000">
                <a:lnSpc>
                  <a:spcPct val="90000"/>
                </a:lnSpc>
                <a:spcAft>
                  <a:spcPct val="35000"/>
                </a:spcAft>
              </a:pPr>
              <a:r>
                <a:rPr lang="zh-TW" altLang="en-US" sz="2000" dirty="0">
                  <a:solidFill>
                    <a:schemeClr val="tx1"/>
                  </a:solidFill>
                  <a:latin typeface="+mj-ea"/>
                </a:rPr>
                <a:t>多元評量形式</a:t>
              </a:r>
              <a:r>
                <a:rPr lang="en-US" altLang="zh-TW" sz="2000" dirty="0">
                  <a:solidFill>
                    <a:schemeClr val="tx1"/>
                  </a:solidFill>
                  <a:latin typeface="+mj-ea"/>
                </a:rPr>
                <a:t> </a:t>
              </a:r>
              <a:endParaRPr lang="zh-TW" altLang="en-US" sz="2000" dirty="0">
                <a:solidFill>
                  <a:schemeClr val="tx1"/>
                </a:solidFill>
                <a:latin typeface="+mj-ea"/>
              </a:endParaRPr>
            </a:p>
          </p:txBody>
        </p:sp>
      </p:grpSp>
      <p:grpSp>
        <p:nvGrpSpPr>
          <p:cNvPr id="17" name="群組 22">
            <a:extLst>
              <a:ext uri="{FF2B5EF4-FFF2-40B4-BE49-F238E27FC236}">
                <a16:creationId xmlns:a16="http://schemas.microsoft.com/office/drawing/2014/main" id="{33BF9D68-41A6-4F8E-9045-08AD11FF9D40}"/>
              </a:ext>
            </a:extLst>
          </p:cNvPr>
          <p:cNvGrpSpPr/>
          <p:nvPr/>
        </p:nvGrpSpPr>
        <p:grpSpPr>
          <a:xfrm>
            <a:off x="707323" y="5998774"/>
            <a:ext cx="8170359" cy="510946"/>
            <a:chOff x="430362" y="3635905"/>
            <a:chExt cx="8170359" cy="708007"/>
          </a:xfrm>
          <a:solidFill>
            <a:schemeClr val="bg1"/>
          </a:solidFill>
        </p:grpSpPr>
        <p:sp>
          <p:nvSpPr>
            <p:cNvPr id="24" name="矩形 23">
              <a:extLst>
                <a:ext uri="{FF2B5EF4-FFF2-40B4-BE49-F238E27FC236}">
                  <a16:creationId xmlns:a16="http://schemas.microsoft.com/office/drawing/2014/main" id="{A1BB5217-2AEB-4772-8C34-750937C168DF}"/>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25" name="文字方塊 24">
              <a:extLst>
                <a:ext uri="{FF2B5EF4-FFF2-40B4-BE49-F238E27FC236}">
                  <a16:creationId xmlns:a16="http://schemas.microsoft.com/office/drawing/2014/main" id="{8DAC0064-662E-4390-BD1A-9466AFDBF4B0}"/>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latin typeface="+mj-ea"/>
                </a:rPr>
                <a:t>提供適當的</a:t>
              </a:r>
              <a:r>
                <a:rPr lang="zh-TW" altLang="zh-TW" sz="2000" dirty="0">
                  <a:solidFill>
                    <a:schemeClr val="tx1"/>
                  </a:solidFill>
                  <a:latin typeface="+mj-ea"/>
                </a:rPr>
                <a:t>評量調整</a:t>
              </a:r>
              <a:r>
                <a:rPr lang="zh-TW" altLang="en-US" sz="2000" dirty="0">
                  <a:solidFill>
                    <a:schemeClr val="tx1"/>
                  </a:solidFill>
                  <a:latin typeface="+mj-ea"/>
                </a:rPr>
                <a:t>與考試</a:t>
              </a:r>
              <a:r>
                <a:rPr lang="zh-TW" altLang="zh-TW" sz="2000" dirty="0">
                  <a:solidFill>
                    <a:schemeClr val="tx1"/>
                  </a:solidFill>
                  <a:latin typeface="+mj-ea"/>
                </a:rPr>
                <a:t>服務</a:t>
              </a:r>
              <a:endParaRPr lang="zh-TW" altLang="en-US" sz="2000" dirty="0">
                <a:solidFill>
                  <a:schemeClr val="tx1"/>
                </a:solidFill>
                <a:latin typeface="Times New Roman" panose="02020603050405020304" pitchFamily="18" charset="0"/>
                <a:ea typeface="標楷體" panose="03000509000000000000" pitchFamily="65" charset="-120"/>
              </a:endParaRPr>
            </a:p>
          </p:txBody>
        </p:sp>
      </p:grpSp>
      <p:grpSp>
        <p:nvGrpSpPr>
          <p:cNvPr id="20" name="群組 25">
            <a:extLst>
              <a:ext uri="{FF2B5EF4-FFF2-40B4-BE49-F238E27FC236}">
                <a16:creationId xmlns:a16="http://schemas.microsoft.com/office/drawing/2014/main" id="{5A5C5361-0E9D-4AF3-9AE1-B2511D9CB892}"/>
              </a:ext>
            </a:extLst>
          </p:cNvPr>
          <p:cNvGrpSpPr/>
          <p:nvPr/>
        </p:nvGrpSpPr>
        <p:grpSpPr>
          <a:xfrm>
            <a:off x="467544" y="2832375"/>
            <a:ext cx="575984" cy="519601"/>
            <a:chOff x="-3708920" y="3429000"/>
            <a:chExt cx="720000" cy="720000"/>
          </a:xfrm>
        </p:grpSpPr>
        <p:sp>
          <p:nvSpPr>
            <p:cNvPr id="27" name="橢圓 26">
              <a:extLst>
                <a:ext uri="{FF2B5EF4-FFF2-40B4-BE49-F238E27FC236}">
                  <a16:creationId xmlns:a16="http://schemas.microsoft.com/office/drawing/2014/main" id="{DD89376E-5753-4D0C-955D-5507CD7230C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28" name="Freeform 45">
              <a:extLst>
                <a:ext uri="{FF2B5EF4-FFF2-40B4-BE49-F238E27FC236}">
                  <a16:creationId xmlns:a16="http://schemas.microsoft.com/office/drawing/2014/main" id="{36E6D47B-F07A-4CE8-BF6A-0FA3E2F3C97C}"/>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3" name="群組 28">
            <a:extLst>
              <a:ext uri="{FF2B5EF4-FFF2-40B4-BE49-F238E27FC236}">
                <a16:creationId xmlns:a16="http://schemas.microsoft.com/office/drawing/2014/main" id="{F03EA87B-AD19-493A-B0CF-7B9AFBBE1DF6}"/>
              </a:ext>
            </a:extLst>
          </p:cNvPr>
          <p:cNvGrpSpPr/>
          <p:nvPr/>
        </p:nvGrpSpPr>
        <p:grpSpPr>
          <a:xfrm>
            <a:off x="467544" y="3622510"/>
            <a:ext cx="575984" cy="519601"/>
            <a:chOff x="-3708920" y="3429000"/>
            <a:chExt cx="720000" cy="720000"/>
          </a:xfrm>
        </p:grpSpPr>
        <p:sp>
          <p:nvSpPr>
            <p:cNvPr id="30" name="橢圓 29">
              <a:extLst>
                <a:ext uri="{FF2B5EF4-FFF2-40B4-BE49-F238E27FC236}">
                  <a16:creationId xmlns:a16="http://schemas.microsoft.com/office/drawing/2014/main" id="{726A02DC-4BFC-4F8D-8D90-1EB46284681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1" name="Freeform 45">
              <a:extLst>
                <a:ext uri="{FF2B5EF4-FFF2-40B4-BE49-F238E27FC236}">
                  <a16:creationId xmlns:a16="http://schemas.microsoft.com/office/drawing/2014/main" id="{7D7A7E82-C06D-4E22-BD32-F0860E561554}"/>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6" name="群組 31">
            <a:extLst>
              <a:ext uri="{FF2B5EF4-FFF2-40B4-BE49-F238E27FC236}">
                <a16:creationId xmlns:a16="http://schemas.microsoft.com/office/drawing/2014/main" id="{645B0701-5BE5-4638-89AF-CD0DD78BF663}"/>
              </a:ext>
            </a:extLst>
          </p:cNvPr>
          <p:cNvGrpSpPr/>
          <p:nvPr/>
        </p:nvGrpSpPr>
        <p:grpSpPr>
          <a:xfrm>
            <a:off x="467544" y="4414598"/>
            <a:ext cx="575984" cy="519601"/>
            <a:chOff x="-3708920" y="3429000"/>
            <a:chExt cx="720000" cy="720000"/>
          </a:xfrm>
        </p:grpSpPr>
        <p:sp>
          <p:nvSpPr>
            <p:cNvPr id="33" name="橢圓 32">
              <a:extLst>
                <a:ext uri="{FF2B5EF4-FFF2-40B4-BE49-F238E27FC236}">
                  <a16:creationId xmlns:a16="http://schemas.microsoft.com/office/drawing/2014/main" id="{FE17B5BC-7249-45F2-ACDF-F9C56CED738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4" name="Freeform 45">
              <a:extLst>
                <a:ext uri="{FF2B5EF4-FFF2-40B4-BE49-F238E27FC236}">
                  <a16:creationId xmlns:a16="http://schemas.microsoft.com/office/drawing/2014/main" id="{18452611-A40F-4D44-945D-1369C8D868A6}"/>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9" name="群組 34">
            <a:extLst>
              <a:ext uri="{FF2B5EF4-FFF2-40B4-BE49-F238E27FC236}">
                <a16:creationId xmlns:a16="http://schemas.microsoft.com/office/drawing/2014/main" id="{AD4422F1-2982-41FF-9C88-D1FDFFFA4F22}"/>
              </a:ext>
            </a:extLst>
          </p:cNvPr>
          <p:cNvGrpSpPr/>
          <p:nvPr/>
        </p:nvGrpSpPr>
        <p:grpSpPr>
          <a:xfrm>
            <a:off x="467544" y="5206686"/>
            <a:ext cx="575984" cy="519601"/>
            <a:chOff x="-3708920" y="3429000"/>
            <a:chExt cx="720000" cy="720000"/>
          </a:xfrm>
        </p:grpSpPr>
        <p:sp>
          <p:nvSpPr>
            <p:cNvPr id="36" name="橢圓 35">
              <a:extLst>
                <a:ext uri="{FF2B5EF4-FFF2-40B4-BE49-F238E27FC236}">
                  <a16:creationId xmlns:a16="http://schemas.microsoft.com/office/drawing/2014/main" id="{0E410F56-1C10-478E-A8E6-B6A429DF817E}"/>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7" name="Freeform 45">
              <a:extLst>
                <a:ext uri="{FF2B5EF4-FFF2-40B4-BE49-F238E27FC236}">
                  <a16:creationId xmlns:a16="http://schemas.microsoft.com/office/drawing/2014/main" id="{80752A7B-EE74-4F94-9102-2CFE3950E03D}"/>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2" name="群組 37">
            <a:extLst>
              <a:ext uri="{FF2B5EF4-FFF2-40B4-BE49-F238E27FC236}">
                <a16:creationId xmlns:a16="http://schemas.microsoft.com/office/drawing/2014/main" id="{13E5E67F-3F69-43A8-B505-7E848098D841}"/>
              </a:ext>
            </a:extLst>
          </p:cNvPr>
          <p:cNvGrpSpPr/>
          <p:nvPr/>
        </p:nvGrpSpPr>
        <p:grpSpPr>
          <a:xfrm>
            <a:off x="467544" y="6005743"/>
            <a:ext cx="575984" cy="519601"/>
            <a:chOff x="-3708920" y="3429000"/>
            <a:chExt cx="720000" cy="720000"/>
          </a:xfrm>
        </p:grpSpPr>
        <p:sp>
          <p:nvSpPr>
            <p:cNvPr id="39" name="橢圓 38">
              <a:extLst>
                <a:ext uri="{FF2B5EF4-FFF2-40B4-BE49-F238E27FC236}">
                  <a16:creationId xmlns:a16="http://schemas.microsoft.com/office/drawing/2014/main" id="{C7DA6CA4-7136-4CA9-8975-A123E77BD6E1}"/>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0" name="Freeform 45">
              <a:extLst>
                <a:ext uri="{FF2B5EF4-FFF2-40B4-BE49-F238E27FC236}">
                  <a16:creationId xmlns:a16="http://schemas.microsoft.com/office/drawing/2014/main" id="{59123134-ABDA-423B-AE0E-8D94E1016FA8}"/>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1" name="Shape 33220">
            <a:extLst>
              <a:ext uri="{FF2B5EF4-FFF2-40B4-BE49-F238E27FC236}">
                <a16:creationId xmlns:a16="http://schemas.microsoft.com/office/drawing/2014/main" id="{DB7AA9F5-9648-4AF9-86A5-7D3A92913B40}"/>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spTree>
    <p:extLst>
      <p:ext uri="{BB962C8B-B14F-4D97-AF65-F5344CB8AC3E}">
        <p14:creationId xmlns:p14="http://schemas.microsoft.com/office/powerpoint/2010/main" val="23331783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3" name="矩形 22">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24" name="矩形 23">
            <a:extLst>
              <a:ext uri="{FF2B5EF4-FFF2-40B4-BE49-F238E27FC236}">
                <a16:creationId xmlns:a16="http://schemas.microsoft.com/office/drawing/2014/main" id="{823F16A6-453E-4042-9E38-DEB0FA9CFDB7}"/>
              </a:ext>
            </a:extLst>
          </p:cNvPr>
          <p:cNvSpPr/>
          <p:nvPr/>
        </p:nvSpPr>
        <p:spPr bwMode="auto">
          <a:xfrm>
            <a:off x="744054" y="2947270"/>
            <a:ext cx="3899953" cy="151938"/>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25" name="Content Placeholder 2">
            <a:extLst>
              <a:ext uri="{FF2B5EF4-FFF2-40B4-BE49-F238E27FC236}">
                <a16:creationId xmlns:a16="http://schemas.microsoft.com/office/drawing/2014/main" id="{F49DE903-17DD-4FA3-A59D-BABFE8C44EB6}"/>
              </a:ext>
            </a:extLst>
          </p:cNvPr>
          <p:cNvSpPr txBox="1">
            <a:spLocks/>
          </p:cNvSpPr>
          <p:nvPr/>
        </p:nvSpPr>
        <p:spPr>
          <a:xfrm>
            <a:off x="897860" y="2724243"/>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27" name="Elbow Connector 52">
            <a:extLst>
              <a:ext uri="{FF2B5EF4-FFF2-40B4-BE49-F238E27FC236}">
                <a16:creationId xmlns:a16="http://schemas.microsoft.com/office/drawing/2014/main" id="{FB358DCA-9A8C-474F-B07C-551AA172FC77}"/>
              </a:ext>
            </a:extLst>
          </p:cNvPr>
          <p:cNvCxnSpPr/>
          <p:nvPr/>
        </p:nvCxnSpPr>
        <p:spPr>
          <a:xfrm rot="5400000" flipV="1">
            <a:off x="140271" y="2328466"/>
            <a:ext cx="554038" cy="450850"/>
          </a:xfrm>
          <a:prstGeom prst="bentConnector3">
            <a:avLst>
              <a:gd name="adj1" fmla="val 170412"/>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6091FFE5-DA07-4283-A309-B7919C5BC3CF}"/>
              </a:ext>
            </a:extLst>
          </p:cNvPr>
          <p:cNvSpPr/>
          <p:nvPr/>
        </p:nvSpPr>
        <p:spPr>
          <a:xfrm>
            <a:off x="-165181" y="3053937"/>
            <a:ext cx="5215346" cy="4016484"/>
          </a:xfrm>
          <a:prstGeom prst="rect">
            <a:avLst/>
          </a:prstGeom>
        </p:spPr>
        <p:txBody>
          <a:bodyPr wrap="square">
            <a:spAutoFit/>
          </a:bodyPr>
          <a:lstStyle/>
          <a:p>
            <a:pPr marL="342900" lvl="0" indent="-342900" algn="just">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應符合個別化評量原則</a:t>
            </a:r>
            <a:endParaRPr lang="zh-TW" altLang="zh-TW" sz="2400" kern="100" dirty="0">
              <a:latin typeface="Times New Roman" panose="02020603050405020304" pitchFamily="18" charset="0"/>
            </a:endParaRPr>
          </a:p>
          <a:p>
            <a:pPr marL="342900" lvl="0" indent="-342900" algn="just">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部分領域</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科目採全部抽離學習者，其評量之難度需符合學生所學之學習內容，得採</a:t>
            </a:r>
            <a:r>
              <a:rPr lang="zh-TW" altLang="zh-TW" sz="2400" b="1" u="sng" kern="100" dirty="0">
                <a:latin typeface="Times New Roman" panose="02020603050405020304" pitchFamily="18" charset="0"/>
                <a:ea typeface="標楷體" panose="03000509000000000000" pitchFamily="65" charset="-120"/>
              </a:rPr>
              <a:t>增刪</a:t>
            </a:r>
            <a:r>
              <a:rPr lang="zh-TW" altLang="zh-TW" sz="2400" kern="100" dirty="0">
                <a:latin typeface="Times New Roman" panose="02020603050405020304" pitchFamily="18" charset="0"/>
                <a:ea typeface="標楷體" panose="03000509000000000000" pitchFamily="65" charset="-120"/>
              </a:rPr>
              <a:t>普通班級之評量題項等內容之調整</a:t>
            </a:r>
            <a:endParaRPr lang="en-US" altLang="zh-TW" sz="2400" kern="100" dirty="0">
              <a:latin typeface="Times New Roman" panose="02020603050405020304" pitchFamily="18" charset="0"/>
              <a:ea typeface="標楷體" panose="03000509000000000000" pitchFamily="65" charset="-120"/>
            </a:endParaRPr>
          </a:p>
          <a:p>
            <a:pPr marL="342900" lvl="0" indent="-342900" algn="just">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若評量內容未調整則不宜僅採計普通班之評量成績</a:t>
            </a:r>
            <a:endParaRPr lang="zh-TW" altLang="zh-TW" sz="2400" kern="100" dirty="0">
              <a:latin typeface="Times New Roman" panose="02020603050405020304" pitchFamily="18" charset="0"/>
            </a:endParaRPr>
          </a:p>
          <a:p>
            <a:pPr marL="342900" lvl="0" indent="-342900" algn="just">
              <a:spcAft>
                <a:spcPts val="600"/>
              </a:spcAft>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rPr>
              <a:t>於</a:t>
            </a:r>
            <a:r>
              <a:rPr lang="zh-TW" altLang="zh-TW" sz="2400" kern="100" dirty="0">
                <a:latin typeface="Times New Roman" panose="02020603050405020304" pitchFamily="18" charset="0"/>
                <a:ea typeface="標楷體" panose="03000509000000000000" pitchFamily="65" charset="-120"/>
              </a:rPr>
              <a:t>校內學習評量，學校宜衡酌考試科目特性、學習優勢管道及個別需求，提供適當之相關考試服務</a:t>
            </a:r>
            <a:endParaRPr lang="zh-TW" altLang="zh-TW" sz="2400" kern="100" dirty="0">
              <a:latin typeface="Times New Roman" panose="02020603050405020304" pitchFamily="18" charset="0"/>
            </a:endParaRPr>
          </a:p>
        </p:txBody>
      </p:sp>
      <p:sp>
        <p:nvSpPr>
          <p:cNvPr id="19" name="梯形 18">
            <a:extLst>
              <a:ext uri="{FF2B5EF4-FFF2-40B4-BE49-F238E27FC236}">
                <a16:creationId xmlns:a16="http://schemas.microsoft.com/office/drawing/2014/main" id="{A6229F26-AE09-4265-B8C7-227E0D59D3F9}"/>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1" name="Shape 33220">
            <a:extLst>
              <a:ext uri="{FF2B5EF4-FFF2-40B4-BE49-F238E27FC236}">
                <a16:creationId xmlns:a16="http://schemas.microsoft.com/office/drawing/2014/main" id="{6529E12D-7145-483D-9A23-390FBCEAB7B6}"/>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9" name="Picture 11">
            <a:extLst>
              <a:ext uri="{FF2B5EF4-FFF2-40B4-BE49-F238E27FC236}">
                <a16:creationId xmlns:a16="http://schemas.microsoft.com/office/drawing/2014/main" id="{7A6EACD3-5A9C-4D2F-AD1D-11B3A82F225F}"/>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55" name="標題 1">
            <a:extLst>
              <a:ext uri="{FF2B5EF4-FFF2-40B4-BE49-F238E27FC236}">
                <a16:creationId xmlns:a16="http://schemas.microsoft.com/office/drawing/2014/main" id="{3A8A04B3-87A0-47C7-9E2D-39FB26E63A5F}"/>
              </a:ext>
            </a:extLst>
          </p:cNvPr>
          <p:cNvSpPr>
            <a:spLocks noGrp="1"/>
          </p:cNvSpPr>
          <p:nvPr>
            <p:ph type="title"/>
          </p:nvPr>
        </p:nvSpPr>
        <p:spPr>
          <a:xfrm>
            <a:off x="0" y="2063753"/>
            <a:ext cx="9180512" cy="476250"/>
          </a:xfrm>
          <a:solidFill>
            <a:srgbClr val="FFC000"/>
          </a:solidFill>
        </p:spPr>
        <p:txBody>
          <a:bodyPr>
            <a:normAutofit fontScale="90000"/>
          </a:bodyPr>
          <a:lstStyle/>
          <a:p>
            <a:r>
              <a:rPr lang="zh-TW" altLang="en-US" sz="3000" dirty="0" smtClean="0"/>
              <a:t>學習</a:t>
            </a:r>
            <a:r>
              <a:rPr lang="zh-TW" altLang="en-US" sz="3000" dirty="0"/>
              <a:t>評量實施</a:t>
            </a:r>
          </a:p>
        </p:txBody>
      </p:sp>
      <p:sp>
        <p:nvSpPr>
          <p:cNvPr id="30" name="矩形 29">
            <a:extLst>
              <a:ext uri="{FF2B5EF4-FFF2-40B4-BE49-F238E27FC236}">
                <a16:creationId xmlns:a16="http://schemas.microsoft.com/office/drawing/2014/main" id="{47C747EF-4537-472C-8D0C-3D814BC4205E}"/>
              </a:ext>
            </a:extLst>
          </p:cNvPr>
          <p:cNvSpPr/>
          <p:nvPr/>
        </p:nvSpPr>
        <p:spPr bwMode="auto">
          <a:xfrm>
            <a:off x="5638035" y="2955208"/>
            <a:ext cx="3254445"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a:p>
        </p:txBody>
      </p:sp>
      <p:sp>
        <p:nvSpPr>
          <p:cNvPr id="31" name="Content Placeholder 2">
            <a:extLst>
              <a:ext uri="{FF2B5EF4-FFF2-40B4-BE49-F238E27FC236}">
                <a16:creationId xmlns:a16="http://schemas.microsoft.com/office/drawing/2014/main" id="{17967AFF-2D03-4336-8E89-AB78FD1DFF92}"/>
              </a:ext>
            </a:extLst>
          </p:cNvPr>
          <p:cNvSpPr txBox="1">
            <a:spLocks/>
          </p:cNvSpPr>
          <p:nvPr/>
        </p:nvSpPr>
        <p:spPr>
          <a:xfrm>
            <a:off x="5623257" y="2667177"/>
            <a:ext cx="318313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32" name="Elbow Connector 55">
            <a:extLst>
              <a:ext uri="{FF2B5EF4-FFF2-40B4-BE49-F238E27FC236}">
                <a16:creationId xmlns:a16="http://schemas.microsoft.com/office/drawing/2014/main" id="{F7375DA9-4D4C-473D-93A2-E884B9ED46E3}"/>
              </a:ext>
            </a:extLst>
          </p:cNvPr>
          <p:cNvCxnSpPr/>
          <p:nvPr/>
        </p:nvCxnSpPr>
        <p:spPr>
          <a:xfrm rot="5400000" flipV="1">
            <a:off x="4998572" y="2350492"/>
            <a:ext cx="554037" cy="450850"/>
          </a:xfrm>
          <a:prstGeom prst="bentConnector3">
            <a:avLst>
              <a:gd name="adj1" fmla="val 170412"/>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3" name="矩形 32">
            <a:extLst>
              <a:ext uri="{FF2B5EF4-FFF2-40B4-BE49-F238E27FC236}">
                <a16:creationId xmlns:a16="http://schemas.microsoft.com/office/drawing/2014/main" id="{B731A2E1-0681-48E6-A028-1FDB84ED93BE}"/>
              </a:ext>
            </a:extLst>
          </p:cNvPr>
          <p:cNvSpPr/>
          <p:nvPr/>
        </p:nvSpPr>
        <p:spPr>
          <a:xfrm>
            <a:off x="5364089" y="3357814"/>
            <a:ext cx="3779910" cy="3570208"/>
          </a:xfrm>
          <a:prstGeom prst="rect">
            <a:avLst/>
          </a:prstGeom>
        </p:spPr>
        <p:txBody>
          <a:bodyPr wrap="square">
            <a:spAutoFit/>
          </a:bodyPr>
          <a:lstStyle/>
          <a:p>
            <a:pPr marL="342900" indent="-342900" algn="just">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應符合個別化評量原則</a:t>
            </a:r>
          </a:p>
          <a:p>
            <a:pPr marL="342900" indent="-342900" algn="just">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應提高目標層次，並引導學生自我設定目標，進行自我評鑑</a:t>
            </a:r>
            <a:endParaRPr lang="en-US" altLang="zh-TW" sz="2400" kern="100" dirty="0">
              <a:latin typeface="Times New Roman" panose="02020603050405020304" pitchFamily="18" charset="0"/>
              <a:ea typeface="標楷體" panose="03000509000000000000" pitchFamily="65" charset="-120"/>
            </a:endParaRPr>
          </a:p>
          <a:p>
            <a:pPr marL="342900" indent="-342900" algn="just">
              <a:spcAft>
                <a:spcPts val="6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教師應保持彈性，提供學生選擇適合其學習風格與優勢管道之評量方式，以充分展現其學習成果</a:t>
            </a:r>
          </a:p>
        </p:txBody>
      </p:sp>
    </p:spTree>
    <p:extLst>
      <p:ext uri="{BB962C8B-B14F-4D97-AF65-F5344CB8AC3E}">
        <p14:creationId xmlns:p14="http://schemas.microsoft.com/office/powerpoint/2010/main" val="19329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750"/>
                                        <p:tgtEl>
                                          <p:spTgt spid="25"/>
                                        </p:tgtEl>
                                      </p:cBhvr>
                                    </p:animEffect>
                                  </p:childTnLst>
                                </p:cTn>
                              </p:par>
                              <p:par>
                                <p:cTn id="11" presetID="22" presetClass="entr" presetSubtype="1" fill="hold" nodeType="withEffect">
                                  <p:stCondLst>
                                    <p:cond delay="3250"/>
                                  </p:stCondLst>
                                  <p:childTnLst>
                                    <p:set>
                                      <p:cBhvr>
                                        <p:cTn id="12" dur="1" fill="hold">
                                          <p:stCondLst>
                                            <p:cond delay="0"/>
                                          </p:stCondLst>
                                        </p:cTn>
                                        <p:tgtEl>
                                          <p:spTgt spid="32"/>
                                        </p:tgtEl>
                                        <p:attrNameLst>
                                          <p:attrName>style.visibility</p:attrName>
                                        </p:attrNameLst>
                                      </p:cBhvr>
                                      <p:to>
                                        <p:strVal val="visible"/>
                                      </p:to>
                                    </p:set>
                                    <p:animEffect transition="in" filter="wipe(up)">
                                      <p:cBhvr>
                                        <p:cTn id="13" dur="500"/>
                                        <p:tgtEl>
                                          <p:spTgt spid="32"/>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7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4" name="直線接點 113">
            <a:extLst>
              <a:ext uri="{FF2B5EF4-FFF2-40B4-BE49-F238E27FC236}">
                <a16:creationId xmlns:a16="http://schemas.microsoft.com/office/drawing/2014/main" id="{CD5A85BE-254E-4E84-9FB7-4674CE933C38}"/>
              </a:ext>
            </a:extLst>
          </p:cNvPr>
          <p:cNvCxnSpPr/>
          <p:nvPr/>
        </p:nvCxnSpPr>
        <p:spPr>
          <a:xfrm>
            <a:off x="3848013" y="3933056"/>
            <a:ext cx="0" cy="420313"/>
          </a:xfrm>
          <a:prstGeom prst="line">
            <a:avLst/>
          </a:prstGeom>
          <a:ln w="28575"/>
        </p:spPr>
        <p:style>
          <a:lnRef idx="1">
            <a:schemeClr val="dk1"/>
          </a:lnRef>
          <a:fillRef idx="0">
            <a:schemeClr val="dk1"/>
          </a:fillRef>
          <a:effectRef idx="0">
            <a:schemeClr val="dk1"/>
          </a:effectRef>
          <a:fontRef idx="minor">
            <a:schemeClr val="tx1"/>
          </a:fontRef>
        </p:style>
      </p:cxn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55" name="標題 1">
            <a:extLst>
              <a:ext uri="{FF2B5EF4-FFF2-40B4-BE49-F238E27FC236}">
                <a16:creationId xmlns:a16="http://schemas.microsoft.com/office/drawing/2014/main" id="{3A8A04B3-87A0-47C7-9E2D-39FB26E63A5F}"/>
              </a:ext>
            </a:extLst>
          </p:cNvPr>
          <p:cNvSpPr>
            <a:spLocks noGrp="1"/>
          </p:cNvSpPr>
          <p:nvPr>
            <p:ph type="title"/>
          </p:nvPr>
        </p:nvSpPr>
        <p:spPr>
          <a:xfrm>
            <a:off x="4108957" y="3093529"/>
            <a:ext cx="962226" cy="476250"/>
          </a:xfrm>
        </p:spPr>
        <p:txBody>
          <a:bodyPr>
            <a:normAutofit fontScale="90000"/>
          </a:bodyPr>
          <a:lstStyle/>
          <a:p>
            <a:pPr algn="l"/>
            <a:r>
              <a:rPr lang="zh-TW" altLang="en-US" sz="3000" dirty="0"/>
              <a:t>評量</a:t>
            </a:r>
            <a:r>
              <a:rPr lang="en-US" altLang="zh-TW" sz="3000" dirty="0"/>
              <a:t/>
            </a:r>
            <a:br>
              <a:rPr lang="en-US" altLang="zh-TW" sz="3000" dirty="0"/>
            </a:br>
            <a:r>
              <a:rPr lang="zh-TW" altLang="en-US" sz="3000" dirty="0"/>
              <a:t>結果</a:t>
            </a:r>
          </a:p>
        </p:txBody>
      </p:sp>
      <p:sp>
        <p:nvSpPr>
          <p:cNvPr id="30" name="矩形 29">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grpSp>
        <p:nvGrpSpPr>
          <p:cNvPr id="2" name="Group 11">
            <a:extLst>
              <a:ext uri="{FF2B5EF4-FFF2-40B4-BE49-F238E27FC236}">
                <a16:creationId xmlns:a16="http://schemas.microsoft.com/office/drawing/2014/main" id="{C1AFF1B9-F17B-4E79-ABBF-C21261128068}"/>
              </a:ext>
            </a:extLst>
          </p:cNvPr>
          <p:cNvGrpSpPr>
            <a:grpSpLocks noChangeAspect="1"/>
          </p:cNvGrpSpPr>
          <p:nvPr/>
        </p:nvGrpSpPr>
        <p:grpSpPr bwMode="auto">
          <a:xfrm>
            <a:off x="7647366" y="4715389"/>
            <a:ext cx="586316" cy="806451"/>
            <a:chOff x="1787" y="2114"/>
            <a:chExt cx="277" cy="381"/>
          </a:xfrm>
          <a:solidFill>
            <a:schemeClr val="accent4"/>
          </a:solidFill>
        </p:grpSpPr>
        <p:sp>
          <p:nvSpPr>
            <p:cNvPr id="82" name="Freeform 12">
              <a:extLst>
                <a:ext uri="{FF2B5EF4-FFF2-40B4-BE49-F238E27FC236}">
                  <a16:creationId xmlns:a16="http://schemas.microsoft.com/office/drawing/2014/main" id="{45F66471-5A8A-4404-B39A-332520F7C296}"/>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13">
              <a:extLst>
                <a:ext uri="{FF2B5EF4-FFF2-40B4-BE49-F238E27FC236}">
                  <a16:creationId xmlns:a16="http://schemas.microsoft.com/office/drawing/2014/main" id="{6DA39FA6-2660-46F6-9DAF-9ED47DDF423A}"/>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4">
              <a:extLst>
                <a:ext uri="{FF2B5EF4-FFF2-40B4-BE49-F238E27FC236}">
                  <a16:creationId xmlns:a16="http://schemas.microsoft.com/office/drawing/2014/main" id="{164B1A97-47F2-400B-BBC0-68DE7B65418A}"/>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66">
            <a:extLst>
              <a:ext uri="{FF2B5EF4-FFF2-40B4-BE49-F238E27FC236}">
                <a16:creationId xmlns:a16="http://schemas.microsoft.com/office/drawing/2014/main" id="{8DB76B57-5521-4EDD-81A2-BA1DADDB238D}"/>
              </a:ext>
            </a:extLst>
          </p:cNvPr>
          <p:cNvGrpSpPr/>
          <p:nvPr/>
        </p:nvGrpSpPr>
        <p:grpSpPr>
          <a:xfrm>
            <a:off x="3014158" y="1800976"/>
            <a:ext cx="2998002" cy="2216698"/>
            <a:chOff x="1981200" y="1838326"/>
            <a:chExt cx="393700" cy="309563"/>
          </a:xfrm>
        </p:grpSpPr>
        <p:sp>
          <p:nvSpPr>
            <p:cNvPr id="93" name="Freeform 5">
              <a:extLst>
                <a:ext uri="{FF2B5EF4-FFF2-40B4-BE49-F238E27FC236}">
                  <a16:creationId xmlns:a16="http://schemas.microsoft.com/office/drawing/2014/main" id="{B4A1E434-B5C0-4D13-BFF8-445342384F1C}"/>
                </a:ext>
              </a:extLst>
            </p:cNvPr>
            <p:cNvSpPr>
              <a:spLocks noEditPoints="1"/>
            </p:cNvSpPr>
            <p:nvPr/>
          </p:nvSpPr>
          <p:spPr bwMode="auto">
            <a:xfrm>
              <a:off x="1981200" y="1838326"/>
              <a:ext cx="393700" cy="96838"/>
            </a:xfrm>
            <a:custGeom>
              <a:avLst/>
              <a:gdLst/>
              <a:ahLst/>
              <a:cxnLst>
                <a:cxn ang="0">
                  <a:pos x="96" y="14"/>
                </a:cxn>
                <a:cxn ang="0">
                  <a:pos x="72" y="14"/>
                </a:cxn>
                <a:cxn ang="0">
                  <a:pos x="72" y="3"/>
                </a:cxn>
                <a:cxn ang="0">
                  <a:pos x="68" y="0"/>
                </a:cxn>
                <a:cxn ang="0">
                  <a:pos x="35" y="0"/>
                </a:cxn>
                <a:cxn ang="0">
                  <a:pos x="32" y="3"/>
                </a:cxn>
                <a:cxn ang="0">
                  <a:pos x="32" y="14"/>
                </a:cxn>
                <a:cxn ang="0">
                  <a:pos x="7" y="14"/>
                </a:cxn>
                <a:cxn ang="0">
                  <a:pos x="0" y="19"/>
                </a:cxn>
                <a:cxn ang="0">
                  <a:pos x="0" y="25"/>
                </a:cxn>
                <a:cxn ang="0">
                  <a:pos x="102" y="25"/>
                </a:cxn>
                <a:cxn ang="0">
                  <a:pos x="102" y="20"/>
                </a:cxn>
                <a:cxn ang="0">
                  <a:pos x="96" y="14"/>
                </a:cxn>
                <a:cxn ang="0">
                  <a:pos x="65" y="14"/>
                </a:cxn>
                <a:cxn ang="0">
                  <a:pos x="39" y="14"/>
                </a:cxn>
                <a:cxn ang="0">
                  <a:pos x="39" y="7"/>
                </a:cxn>
                <a:cxn ang="0">
                  <a:pos x="65" y="7"/>
                </a:cxn>
                <a:cxn ang="0">
                  <a:pos x="65" y="14"/>
                </a:cxn>
                <a:cxn ang="0">
                  <a:pos x="65" y="14"/>
                </a:cxn>
                <a:cxn ang="0">
                  <a:pos x="65" y="14"/>
                </a:cxn>
              </a:cxnLst>
              <a:rect l="0" t="0" r="r" b="b"/>
              <a:pathLst>
                <a:path w="102" h="25">
                  <a:moveTo>
                    <a:pt x="96" y="14"/>
                  </a:moveTo>
                  <a:cubicBezTo>
                    <a:pt x="72" y="14"/>
                    <a:pt x="72" y="14"/>
                    <a:pt x="72" y="14"/>
                  </a:cubicBezTo>
                  <a:cubicBezTo>
                    <a:pt x="72" y="3"/>
                    <a:pt x="72" y="3"/>
                    <a:pt x="72" y="3"/>
                  </a:cubicBezTo>
                  <a:cubicBezTo>
                    <a:pt x="72" y="2"/>
                    <a:pt x="70" y="0"/>
                    <a:pt x="68" y="0"/>
                  </a:cubicBezTo>
                  <a:cubicBezTo>
                    <a:pt x="35" y="0"/>
                    <a:pt x="35" y="0"/>
                    <a:pt x="35" y="0"/>
                  </a:cubicBezTo>
                  <a:cubicBezTo>
                    <a:pt x="34" y="0"/>
                    <a:pt x="32" y="2"/>
                    <a:pt x="32" y="3"/>
                  </a:cubicBezTo>
                  <a:cubicBezTo>
                    <a:pt x="32" y="14"/>
                    <a:pt x="32" y="14"/>
                    <a:pt x="32" y="14"/>
                  </a:cubicBezTo>
                  <a:cubicBezTo>
                    <a:pt x="7" y="14"/>
                    <a:pt x="7" y="14"/>
                    <a:pt x="7" y="14"/>
                  </a:cubicBezTo>
                  <a:cubicBezTo>
                    <a:pt x="3" y="14"/>
                    <a:pt x="0" y="16"/>
                    <a:pt x="0" y="19"/>
                  </a:cubicBezTo>
                  <a:cubicBezTo>
                    <a:pt x="0" y="25"/>
                    <a:pt x="0" y="25"/>
                    <a:pt x="0" y="25"/>
                  </a:cubicBezTo>
                  <a:cubicBezTo>
                    <a:pt x="102" y="25"/>
                    <a:pt x="102" y="25"/>
                    <a:pt x="102" y="25"/>
                  </a:cubicBezTo>
                  <a:cubicBezTo>
                    <a:pt x="102" y="20"/>
                    <a:pt x="102" y="20"/>
                    <a:pt x="102" y="20"/>
                  </a:cubicBezTo>
                  <a:cubicBezTo>
                    <a:pt x="102" y="17"/>
                    <a:pt x="100" y="14"/>
                    <a:pt x="96" y="14"/>
                  </a:cubicBezTo>
                  <a:close/>
                  <a:moveTo>
                    <a:pt x="65" y="14"/>
                  </a:moveTo>
                  <a:cubicBezTo>
                    <a:pt x="39" y="14"/>
                    <a:pt x="39" y="14"/>
                    <a:pt x="39" y="14"/>
                  </a:cubicBezTo>
                  <a:cubicBezTo>
                    <a:pt x="39" y="7"/>
                    <a:pt x="39" y="7"/>
                    <a:pt x="39" y="7"/>
                  </a:cubicBezTo>
                  <a:cubicBezTo>
                    <a:pt x="65" y="7"/>
                    <a:pt x="65" y="7"/>
                    <a:pt x="65" y="7"/>
                  </a:cubicBezTo>
                  <a:lnTo>
                    <a:pt x="65" y="14"/>
                  </a:lnTo>
                  <a:close/>
                  <a:moveTo>
                    <a:pt x="65" y="14"/>
                  </a:moveTo>
                  <a:cubicBezTo>
                    <a:pt x="65" y="14"/>
                    <a:pt x="65" y="14"/>
                    <a:pt x="65" y="14"/>
                  </a:cubicBezTo>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
              <a:extLst>
                <a:ext uri="{FF2B5EF4-FFF2-40B4-BE49-F238E27FC236}">
                  <a16:creationId xmlns:a16="http://schemas.microsoft.com/office/drawing/2014/main" id="{1AC63AA0-67D1-48B0-AD6B-5DFAFFD0CFA1}"/>
                </a:ext>
              </a:extLst>
            </p:cNvPr>
            <p:cNvSpPr>
              <a:spLocks noEditPoints="1"/>
            </p:cNvSpPr>
            <p:nvPr/>
          </p:nvSpPr>
          <p:spPr bwMode="auto">
            <a:xfrm>
              <a:off x="1981200" y="1949451"/>
              <a:ext cx="393700" cy="198438"/>
            </a:xfrm>
            <a:custGeom>
              <a:avLst/>
              <a:gdLst/>
              <a:ahLst/>
              <a:cxnLst>
                <a:cxn ang="0">
                  <a:pos x="0" y="46"/>
                </a:cxn>
                <a:cxn ang="0">
                  <a:pos x="5" y="51"/>
                </a:cxn>
                <a:cxn ang="0">
                  <a:pos x="97" y="51"/>
                </a:cxn>
                <a:cxn ang="0">
                  <a:pos x="102" y="46"/>
                </a:cxn>
                <a:cxn ang="0">
                  <a:pos x="102" y="0"/>
                </a:cxn>
                <a:cxn ang="0">
                  <a:pos x="0" y="0"/>
                </a:cxn>
                <a:cxn ang="0">
                  <a:pos x="0" y="46"/>
                </a:cxn>
                <a:cxn ang="0">
                  <a:pos x="51" y="7"/>
                </a:cxn>
                <a:cxn ang="0">
                  <a:pos x="69" y="25"/>
                </a:cxn>
                <a:cxn ang="0">
                  <a:pos x="51" y="43"/>
                </a:cxn>
                <a:cxn ang="0">
                  <a:pos x="33" y="25"/>
                </a:cxn>
                <a:cxn ang="0">
                  <a:pos x="51" y="7"/>
                </a:cxn>
                <a:cxn ang="0">
                  <a:pos x="51" y="7"/>
                </a:cxn>
                <a:cxn ang="0">
                  <a:pos x="51" y="7"/>
                </a:cxn>
              </a:cxnLst>
              <a:rect l="0" t="0" r="r" b="b"/>
              <a:pathLst>
                <a:path w="102" h="51">
                  <a:moveTo>
                    <a:pt x="0" y="46"/>
                  </a:moveTo>
                  <a:cubicBezTo>
                    <a:pt x="0" y="49"/>
                    <a:pt x="2" y="51"/>
                    <a:pt x="5" y="51"/>
                  </a:cubicBezTo>
                  <a:cubicBezTo>
                    <a:pt x="97" y="51"/>
                    <a:pt x="97" y="51"/>
                    <a:pt x="97" y="51"/>
                  </a:cubicBezTo>
                  <a:cubicBezTo>
                    <a:pt x="101" y="51"/>
                    <a:pt x="102" y="48"/>
                    <a:pt x="102" y="46"/>
                  </a:cubicBezTo>
                  <a:cubicBezTo>
                    <a:pt x="102" y="0"/>
                    <a:pt x="102" y="0"/>
                    <a:pt x="102" y="0"/>
                  </a:cubicBezTo>
                  <a:cubicBezTo>
                    <a:pt x="0" y="0"/>
                    <a:pt x="0" y="0"/>
                    <a:pt x="0" y="0"/>
                  </a:cubicBezTo>
                  <a:lnTo>
                    <a:pt x="0" y="46"/>
                  </a:lnTo>
                  <a:close/>
                  <a:moveTo>
                    <a:pt x="51" y="7"/>
                  </a:moveTo>
                  <a:cubicBezTo>
                    <a:pt x="61" y="7"/>
                    <a:pt x="69" y="15"/>
                    <a:pt x="69" y="25"/>
                  </a:cubicBezTo>
                  <a:cubicBezTo>
                    <a:pt x="69" y="35"/>
                    <a:pt x="61" y="43"/>
                    <a:pt x="51" y="43"/>
                  </a:cubicBezTo>
                  <a:cubicBezTo>
                    <a:pt x="41" y="43"/>
                    <a:pt x="33" y="35"/>
                    <a:pt x="33" y="25"/>
                  </a:cubicBezTo>
                  <a:cubicBezTo>
                    <a:pt x="33" y="15"/>
                    <a:pt x="41" y="7"/>
                    <a:pt x="51" y="7"/>
                  </a:cubicBezTo>
                  <a:close/>
                  <a:moveTo>
                    <a:pt x="51" y="7"/>
                  </a:moveTo>
                  <a:cubicBezTo>
                    <a:pt x="51" y="7"/>
                    <a:pt x="51" y="7"/>
                    <a:pt x="51" y="7"/>
                  </a:cubicBezTo>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1">
            <a:extLst>
              <a:ext uri="{FF2B5EF4-FFF2-40B4-BE49-F238E27FC236}">
                <a16:creationId xmlns:a16="http://schemas.microsoft.com/office/drawing/2014/main" id="{8F25214D-EA59-4E0C-84B5-2374DCB90A0D}"/>
              </a:ext>
            </a:extLst>
          </p:cNvPr>
          <p:cNvGrpSpPr>
            <a:grpSpLocks noChangeAspect="1"/>
          </p:cNvGrpSpPr>
          <p:nvPr/>
        </p:nvGrpSpPr>
        <p:grpSpPr bwMode="auto">
          <a:xfrm>
            <a:off x="1196740" y="4721880"/>
            <a:ext cx="586316" cy="1105562"/>
            <a:chOff x="1787" y="2114"/>
            <a:chExt cx="277" cy="381"/>
          </a:xfrm>
          <a:solidFill>
            <a:schemeClr val="accent4"/>
          </a:solidFill>
        </p:grpSpPr>
        <p:sp>
          <p:nvSpPr>
            <p:cNvPr id="98" name="Freeform 12">
              <a:extLst>
                <a:ext uri="{FF2B5EF4-FFF2-40B4-BE49-F238E27FC236}">
                  <a16:creationId xmlns:a16="http://schemas.microsoft.com/office/drawing/2014/main" id="{2DA3A885-B858-4758-B676-6F00B829EEB8}"/>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13">
              <a:extLst>
                <a:ext uri="{FF2B5EF4-FFF2-40B4-BE49-F238E27FC236}">
                  <a16:creationId xmlns:a16="http://schemas.microsoft.com/office/drawing/2014/main" id="{24BAA888-E72A-4FF6-9354-C7A34B378634}"/>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14">
              <a:extLst>
                <a:ext uri="{FF2B5EF4-FFF2-40B4-BE49-F238E27FC236}">
                  <a16:creationId xmlns:a16="http://schemas.microsoft.com/office/drawing/2014/main" id="{1BF36632-DB9F-4A6F-9564-5B31F49A514B}"/>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11">
            <a:extLst>
              <a:ext uri="{FF2B5EF4-FFF2-40B4-BE49-F238E27FC236}">
                <a16:creationId xmlns:a16="http://schemas.microsoft.com/office/drawing/2014/main" id="{4B39CF25-D220-450C-A5B4-F8A50B578CF6}"/>
              </a:ext>
            </a:extLst>
          </p:cNvPr>
          <p:cNvGrpSpPr>
            <a:grpSpLocks noChangeAspect="1"/>
          </p:cNvGrpSpPr>
          <p:nvPr/>
        </p:nvGrpSpPr>
        <p:grpSpPr bwMode="auto">
          <a:xfrm>
            <a:off x="3261697" y="4850856"/>
            <a:ext cx="586316" cy="806451"/>
            <a:chOff x="1787" y="2114"/>
            <a:chExt cx="277" cy="381"/>
          </a:xfrm>
          <a:solidFill>
            <a:schemeClr val="accent4"/>
          </a:solidFill>
        </p:grpSpPr>
        <p:sp>
          <p:nvSpPr>
            <p:cNvPr id="102" name="Freeform 12">
              <a:extLst>
                <a:ext uri="{FF2B5EF4-FFF2-40B4-BE49-F238E27FC236}">
                  <a16:creationId xmlns:a16="http://schemas.microsoft.com/office/drawing/2014/main" id="{2C43DD01-5DA5-4EE6-ACDE-A2B3FF52FADC}"/>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3">
              <a:extLst>
                <a:ext uri="{FF2B5EF4-FFF2-40B4-BE49-F238E27FC236}">
                  <a16:creationId xmlns:a16="http://schemas.microsoft.com/office/drawing/2014/main" id="{CC3DF3B0-C864-4059-B4E4-DF269287C3B6}"/>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14">
              <a:extLst>
                <a:ext uri="{FF2B5EF4-FFF2-40B4-BE49-F238E27FC236}">
                  <a16:creationId xmlns:a16="http://schemas.microsoft.com/office/drawing/2014/main" id="{52631227-3991-485E-87E6-0A5247DE473D}"/>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11">
            <a:extLst>
              <a:ext uri="{FF2B5EF4-FFF2-40B4-BE49-F238E27FC236}">
                <a16:creationId xmlns:a16="http://schemas.microsoft.com/office/drawing/2014/main" id="{F46CD240-4317-49A8-9D88-16C4B33733BD}"/>
              </a:ext>
            </a:extLst>
          </p:cNvPr>
          <p:cNvGrpSpPr>
            <a:grpSpLocks noChangeAspect="1"/>
          </p:cNvGrpSpPr>
          <p:nvPr/>
        </p:nvGrpSpPr>
        <p:grpSpPr bwMode="auto">
          <a:xfrm>
            <a:off x="5277209" y="4919949"/>
            <a:ext cx="586316" cy="806451"/>
            <a:chOff x="1787" y="2114"/>
            <a:chExt cx="277" cy="381"/>
          </a:xfrm>
          <a:solidFill>
            <a:schemeClr val="accent4"/>
          </a:solidFill>
        </p:grpSpPr>
        <p:sp>
          <p:nvSpPr>
            <p:cNvPr id="106" name="Freeform 12">
              <a:extLst>
                <a:ext uri="{FF2B5EF4-FFF2-40B4-BE49-F238E27FC236}">
                  <a16:creationId xmlns:a16="http://schemas.microsoft.com/office/drawing/2014/main" id="{50D6DD1F-375B-4B3E-9AF8-BBC2435EF408}"/>
                </a:ext>
              </a:extLst>
            </p:cNvPr>
            <p:cNvSpPr>
              <a:spLocks noEditPoints="1"/>
            </p:cNvSpPr>
            <p:nvPr/>
          </p:nvSpPr>
          <p:spPr bwMode="auto">
            <a:xfrm>
              <a:off x="1787" y="2114"/>
              <a:ext cx="277" cy="381"/>
            </a:xfrm>
            <a:custGeom>
              <a:avLst/>
              <a:gdLst/>
              <a:ahLst/>
              <a:cxnLst>
                <a:cxn ang="0">
                  <a:pos x="55" y="19"/>
                </a:cxn>
                <a:cxn ang="0">
                  <a:pos x="55" y="17"/>
                </a:cxn>
                <a:cxn ang="0">
                  <a:pos x="51" y="12"/>
                </a:cxn>
                <a:cxn ang="0">
                  <a:pos x="45" y="12"/>
                </a:cxn>
                <a:cxn ang="0">
                  <a:pos x="46" y="9"/>
                </a:cxn>
                <a:cxn ang="0">
                  <a:pos x="37" y="0"/>
                </a:cxn>
                <a:cxn ang="0">
                  <a:pos x="29" y="9"/>
                </a:cxn>
                <a:cxn ang="0">
                  <a:pos x="30" y="12"/>
                </a:cxn>
                <a:cxn ang="0">
                  <a:pos x="21" y="12"/>
                </a:cxn>
                <a:cxn ang="0">
                  <a:pos x="17" y="17"/>
                </a:cxn>
                <a:cxn ang="0">
                  <a:pos x="17" y="19"/>
                </a:cxn>
                <a:cxn ang="0">
                  <a:pos x="7" y="19"/>
                </a:cxn>
                <a:cxn ang="0">
                  <a:pos x="0" y="26"/>
                </a:cxn>
                <a:cxn ang="0">
                  <a:pos x="0" y="96"/>
                </a:cxn>
                <a:cxn ang="0">
                  <a:pos x="7" y="102"/>
                </a:cxn>
                <a:cxn ang="0">
                  <a:pos x="66" y="102"/>
                </a:cxn>
                <a:cxn ang="0">
                  <a:pos x="73" y="96"/>
                </a:cxn>
                <a:cxn ang="0">
                  <a:pos x="73" y="26"/>
                </a:cxn>
                <a:cxn ang="0">
                  <a:pos x="66" y="19"/>
                </a:cxn>
                <a:cxn ang="0">
                  <a:pos x="55" y="19"/>
                </a:cxn>
                <a:cxn ang="0">
                  <a:pos x="32" y="9"/>
                </a:cxn>
                <a:cxn ang="0">
                  <a:pos x="37" y="3"/>
                </a:cxn>
                <a:cxn ang="0">
                  <a:pos x="42" y="9"/>
                </a:cxn>
                <a:cxn ang="0">
                  <a:pos x="41" y="12"/>
                </a:cxn>
                <a:cxn ang="0">
                  <a:pos x="34" y="12"/>
                </a:cxn>
                <a:cxn ang="0">
                  <a:pos x="32" y="9"/>
                </a:cxn>
                <a:cxn ang="0">
                  <a:pos x="66" y="92"/>
                </a:cxn>
                <a:cxn ang="0">
                  <a:pos x="62" y="95"/>
                </a:cxn>
                <a:cxn ang="0">
                  <a:pos x="10" y="95"/>
                </a:cxn>
                <a:cxn ang="0">
                  <a:pos x="7" y="92"/>
                </a:cxn>
                <a:cxn ang="0">
                  <a:pos x="7" y="30"/>
                </a:cxn>
                <a:cxn ang="0">
                  <a:pos x="10" y="26"/>
                </a:cxn>
                <a:cxn ang="0">
                  <a:pos x="17" y="26"/>
                </a:cxn>
                <a:cxn ang="0">
                  <a:pos x="21" y="30"/>
                </a:cxn>
                <a:cxn ang="0">
                  <a:pos x="52" y="30"/>
                </a:cxn>
                <a:cxn ang="0">
                  <a:pos x="55" y="26"/>
                </a:cxn>
                <a:cxn ang="0">
                  <a:pos x="62" y="26"/>
                </a:cxn>
                <a:cxn ang="0">
                  <a:pos x="66" y="30"/>
                </a:cxn>
                <a:cxn ang="0">
                  <a:pos x="66" y="92"/>
                </a:cxn>
                <a:cxn ang="0">
                  <a:pos x="66" y="92"/>
                </a:cxn>
                <a:cxn ang="0">
                  <a:pos x="66" y="92"/>
                </a:cxn>
              </a:cxnLst>
              <a:rect l="0" t="0" r="r" b="b"/>
              <a:pathLst>
                <a:path w="73" h="102">
                  <a:moveTo>
                    <a:pt x="55" y="19"/>
                  </a:moveTo>
                  <a:cubicBezTo>
                    <a:pt x="55" y="17"/>
                    <a:pt x="55" y="17"/>
                    <a:pt x="55" y="17"/>
                  </a:cubicBezTo>
                  <a:cubicBezTo>
                    <a:pt x="55" y="14"/>
                    <a:pt x="53" y="12"/>
                    <a:pt x="51" y="12"/>
                  </a:cubicBezTo>
                  <a:cubicBezTo>
                    <a:pt x="45" y="12"/>
                    <a:pt x="45" y="12"/>
                    <a:pt x="45" y="12"/>
                  </a:cubicBezTo>
                  <a:cubicBezTo>
                    <a:pt x="46" y="11"/>
                    <a:pt x="46" y="10"/>
                    <a:pt x="46" y="9"/>
                  </a:cubicBezTo>
                  <a:cubicBezTo>
                    <a:pt x="46" y="4"/>
                    <a:pt x="42" y="0"/>
                    <a:pt x="37" y="0"/>
                  </a:cubicBezTo>
                  <a:cubicBezTo>
                    <a:pt x="33" y="0"/>
                    <a:pt x="29" y="4"/>
                    <a:pt x="29" y="9"/>
                  </a:cubicBezTo>
                  <a:cubicBezTo>
                    <a:pt x="29" y="10"/>
                    <a:pt x="29" y="11"/>
                    <a:pt x="30" y="12"/>
                  </a:cubicBezTo>
                  <a:cubicBezTo>
                    <a:pt x="21" y="12"/>
                    <a:pt x="21" y="12"/>
                    <a:pt x="21" y="12"/>
                  </a:cubicBezTo>
                  <a:cubicBezTo>
                    <a:pt x="19" y="12"/>
                    <a:pt x="17" y="14"/>
                    <a:pt x="17" y="17"/>
                  </a:cubicBezTo>
                  <a:cubicBezTo>
                    <a:pt x="17" y="19"/>
                    <a:pt x="17" y="19"/>
                    <a:pt x="17" y="19"/>
                  </a:cubicBezTo>
                  <a:cubicBezTo>
                    <a:pt x="7" y="19"/>
                    <a:pt x="7" y="19"/>
                    <a:pt x="7" y="19"/>
                  </a:cubicBezTo>
                  <a:cubicBezTo>
                    <a:pt x="3" y="19"/>
                    <a:pt x="0" y="22"/>
                    <a:pt x="0" y="26"/>
                  </a:cubicBezTo>
                  <a:cubicBezTo>
                    <a:pt x="0" y="96"/>
                    <a:pt x="0" y="96"/>
                    <a:pt x="0" y="96"/>
                  </a:cubicBezTo>
                  <a:cubicBezTo>
                    <a:pt x="0" y="99"/>
                    <a:pt x="3" y="102"/>
                    <a:pt x="7" y="102"/>
                  </a:cubicBezTo>
                  <a:cubicBezTo>
                    <a:pt x="66" y="102"/>
                    <a:pt x="66" y="102"/>
                    <a:pt x="66" y="102"/>
                  </a:cubicBezTo>
                  <a:cubicBezTo>
                    <a:pt x="70" y="102"/>
                    <a:pt x="73" y="99"/>
                    <a:pt x="73" y="96"/>
                  </a:cubicBezTo>
                  <a:cubicBezTo>
                    <a:pt x="73" y="26"/>
                    <a:pt x="73" y="26"/>
                    <a:pt x="73" y="26"/>
                  </a:cubicBezTo>
                  <a:cubicBezTo>
                    <a:pt x="73" y="22"/>
                    <a:pt x="70" y="19"/>
                    <a:pt x="66" y="19"/>
                  </a:cubicBezTo>
                  <a:lnTo>
                    <a:pt x="55" y="19"/>
                  </a:lnTo>
                  <a:close/>
                  <a:moveTo>
                    <a:pt x="32" y="9"/>
                  </a:moveTo>
                  <a:cubicBezTo>
                    <a:pt x="32" y="6"/>
                    <a:pt x="35" y="3"/>
                    <a:pt x="37" y="3"/>
                  </a:cubicBezTo>
                  <a:cubicBezTo>
                    <a:pt x="40" y="3"/>
                    <a:pt x="42" y="6"/>
                    <a:pt x="42" y="9"/>
                  </a:cubicBezTo>
                  <a:cubicBezTo>
                    <a:pt x="42" y="10"/>
                    <a:pt x="42" y="11"/>
                    <a:pt x="41" y="12"/>
                  </a:cubicBezTo>
                  <a:cubicBezTo>
                    <a:pt x="34" y="12"/>
                    <a:pt x="34" y="12"/>
                    <a:pt x="34" y="12"/>
                  </a:cubicBezTo>
                  <a:cubicBezTo>
                    <a:pt x="33" y="11"/>
                    <a:pt x="32" y="10"/>
                    <a:pt x="32" y="9"/>
                  </a:cubicBezTo>
                  <a:close/>
                  <a:moveTo>
                    <a:pt x="66" y="92"/>
                  </a:moveTo>
                  <a:cubicBezTo>
                    <a:pt x="66" y="94"/>
                    <a:pt x="64" y="95"/>
                    <a:pt x="62" y="95"/>
                  </a:cubicBezTo>
                  <a:cubicBezTo>
                    <a:pt x="10" y="95"/>
                    <a:pt x="10" y="95"/>
                    <a:pt x="10" y="95"/>
                  </a:cubicBezTo>
                  <a:cubicBezTo>
                    <a:pt x="9" y="95"/>
                    <a:pt x="7" y="94"/>
                    <a:pt x="7" y="92"/>
                  </a:cubicBezTo>
                  <a:cubicBezTo>
                    <a:pt x="7" y="30"/>
                    <a:pt x="7" y="30"/>
                    <a:pt x="7" y="30"/>
                  </a:cubicBezTo>
                  <a:cubicBezTo>
                    <a:pt x="7" y="28"/>
                    <a:pt x="9" y="26"/>
                    <a:pt x="10" y="26"/>
                  </a:cubicBezTo>
                  <a:cubicBezTo>
                    <a:pt x="17" y="26"/>
                    <a:pt x="17" y="26"/>
                    <a:pt x="17" y="26"/>
                  </a:cubicBezTo>
                  <a:cubicBezTo>
                    <a:pt x="17" y="28"/>
                    <a:pt x="19" y="30"/>
                    <a:pt x="21" y="30"/>
                  </a:cubicBezTo>
                  <a:cubicBezTo>
                    <a:pt x="52" y="30"/>
                    <a:pt x="52" y="30"/>
                    <a:pt x="52" y="30"/>
                  </a:cubicBezTo>
                  <a:cubicBezTo>
                    <a:pt x="54" y="30"/>
                    <a:pt x="55" y="28"/>
                    <a:pt x="55" y="26"/>
                  </a:cubicBezTo>
                  <a:cubicBezTo>
                    <a:pt x="62" y="26"/>
                    <a:pt x="62" y="26"/>
                    <a:pt x="62" y="26"/>
                  </a:cubicBezTo>
                  <a:cubicBezTo>
                    <a:pt x="64" y="26"/>
                    <a:pt x="66" y="28"/>
                    <a:pt x="66" y="30"/>
                  </a:cubicBezTo>
                  <a:lnTo>
                    <a:pt x="66" y="92"/>
                  </a:lnTo>
                  <a:close/>
                  <a:moveTo>
                    <a:pt x="66" y="92"/>
                  </a:moveTo>
                  <a:cubicBezTo>
                    <a:pt x="66" y="92"/>
                    <a:pt x="66" y="92"/>
                    <a:pt x="66"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13">
              <a:extLst>
                <a:ext uri="{FF2B5EF4-FFF2-40B4-BE49-F238E27FC236}">
                  <a16:creationId xmlns:a16="http://schemas.microsoft.com/office/drawing/2014/main" id="{41DA67AC-F701-4FBD-A906-D5556BB82AB6}"/>
                </a:ext>
              </a:extLst>
            </p:cNvPr>
            <p:cNvSpPr>
              <a:spLocks noEditPoints="1"/>
            </p:cNvSpPr>
            <p:nvPr/>
          </p:nvSpPr>
          <p:spPr bwMode="auto">
            <a:xfrm>
              <a:off x="1874" y="2304"/>
              <a:ext cx="99" cy="75"/>
            </a:xfrm>
            <a:custGeom>
              <a:avLst/>
              <a:gdLst/>
              <a:ahLst/>
              <a:cxnLst>
                <a:cxn ang="0">
                  <a:pos x="11" y="12"/>
                </a:cxn>
                <a:cxn ang="0">
                  <a:pos x="6" y="7"/>
                </a:cxn>
                <a:cxn ang="0">
                  <a:pos x="5" y="7"/>
                </a:cxn>
                <a:cxn ang="0">
                  <a:pos x="3" y="7"/>
                </a:cxn>
                <a:cxn ang="0">
                  <a:pos x="1" y="9"/>
                </a:cxn>
                <a:cxn ang="0">
                  <a:pos x="1" y="12"/>
                </a:cxn>
                <a:cxn ang="0">
                  <a:pos x="9" y="20"/>
                </a:cxn>
                <a:cxn ang="0">
                  <a:pos x="11" y="20"/>
                </a:cxn>
                <a:cxn ang="0">
                  <a:pos x="12" y="20"/>
                </a:cxn>
                <a:cxn ang="0">
                  <a:pos x="25" y="6"/>
                </a:cxn>
                <a:cxn ang="0">
                  <a:pos x="25" y="2"/>
                </a:cxn>
                <a:cxn ang="0">
                  <a:pos x="24" y="1"/>
                </a:cxn>
                <a:cxn ang="0">
                  <a:pos x="22" y="0"/>
                </a:cxn>
                <a:cxn ang="0">
                  <a:pos x="20" y="1"/>
                </a:cxn>
                <a:cxn ang="0">
                  <a:pos x="11" y="12"/>
                </a:cxn>
                <a:cxn ang="0">
                  <a:pos x="11" y="12"/>
                </a:cxn>
                <a:cxn ang="0">
                  <a:pos x="11" y="12"/>
                </a:cxn>
              </a:cxnLst>
              <a:rect l="0" t="0" r="r" b="b"/>
              <a:pathLst>
                <a:path w="26" h="20">
                  <a:moveTo>
                    <a:pt x="11" y="12"/>
                  </a:moveTo>
                  <a:cubicBezTo>
                    <a:pt x="6" y="7"/>
                    <a:pt x="6" y="7"/>
                    <a:pt x="6" y="7"/>
                  </a:cubicBezTo>
                  <a:cubicBezTo>
                    <a:pt x="6" y="7"/>
                    <a:pt x="5" y="7"/>
                    <a:pt x="5" y="7"/>
                  </a:cubicBezTo>
                  <a:cubicBezTo>
                    <a:pt x="4" y="7"/>
                    <a:pt x="3" y="7"/>
                    <a:pt x="3" y="7"/>
                  </a:cubicBezTo>
                  <a:cubicBezTo>
                    <a:pt x="1" y="9"/>
                    <a:pt x="1" y="9"/>
                    <a:pt x="1" y="9"/>
                  </a:cubicBezTo>
                  <a:cubicBezTo>
                    <a:pt x="0" y="10"/>
                    <a:pt x="0" y="11"/>
                    <a:pt x="1" y="12"/>
                  </a:cubicBezTo>
                  <a:cubicBezTo>
                    <a:pt x="9" y="20"/>
                    <a:pt x="9" y="20"/>
                    <a:pt x="9" y="20"/>
                  </a:cubicBezTo>
                  <a:cubicBezTo>
                    <a:pt x="9" y="20"/>
                    <a:pt x="10" y="20"/>
                    <a:pt x="11" y="20"/>
                  </a:cubicBezTo>
                  <a:cubicBezTo>
                    <a:pt x="11" y="20"/>
                    <a:pt x="12" y="20"/>
                    <a:pt x="12" y="20"/>
                  </a:cubicBezTo>
                  <a:cubicBezTo>
                    <a:pt x="25" y="6"/>
                    <a:pt x="25" y="6"/>
                    <a:pt x="25" y="6"/>
                  </a:cubicBezTo>
                  <a:cubicBezTo>
                    <a:pt x="26" y="5"/>
                    <a:pt x="26" y="3"/>
                    <a:pt x="25" y="2"/>
                  </a:cubicBezTo>
                  <a:cubicBezTo>
                    <a:pt x="24" y="1"/>
                    <a:pt x="24" y="1"/>
                    <a:pt x="24" y="1"/>
                  </a:cubicBezTo>
                  <a:cubicBezTo>
                    <a:pt x="23" y="1"/>
                    <a:pt x="23" y="0"/>
                    <a:pt x="22" y="0"/>
                  </a:cubicBezTo>
                  <a:cubicBezTo>
                    <a:pt x="21" y="0"/>
                    <a:pt x="21" y="1"/>
                    <a:pt x="20" y="1"/>
                  </a:cubicBezTo>
                  <a:lnTo>
                    <a:pt x="11" y="12"/>
                  </a:lnTo>
                  <a:close/>
                  <a:moveTo>
                    <a:pt x="11" y="12"/>
                  </a:moveTo>
                  <a:cubicBezTo>
                    <a:pt x="11" y="12"/>
                    <a:pt x="11" y="12"/>
                    <a:pt x="11"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14">
              <a:extLst>
                <a:ext uri="{FF2B5EF4-FFF2-40B4-BE49-F238E27FC236}">
                  <a16:creationId xmlns:a16="http://schemas.microsoft.com/office/drawing/2014/main" id="{ED4C8775-0FE7-4B93-80E7-1989814E6E50}"/>
                </a:ext>
              </a:extLst>
            </p:cNvPr>
            <p:cNvSpPr>
              <a:spLocks noEditPoints="1"/>
            </p:cNvSpPr>
            <p:nvPr/>
          </p:nvSpPr>
          <p:spPr bwMode="auto">
            <a:xfrm>
              <a:off x="1829" y="2245"/>
              <a:ext cx="193" cy="186"/>
            </a:xfrm>
            <a:custGeom>
              <a:avLst/>
              <a:gdLst/>
              <a:ahLst/>
              <a:cxnLst>
                <a:cxn ang="0">
                  <a:pos x="25" y="0"/>
                </a:cxn>
                <a:cxn ang="0">
                  <a:pos x="0" y="25"/>
                </a:cxn>
                <a:cxn ang="0">
                  <a:pos x="25" y="50"/>
                </a:cxn>
                <a:cxn ang="0">
                  <a:pos x="51" y="25"/>
                </a:cxn>
                <a:cxn ang="0">
                  <a:pos x="25" y="0"/>
                </a:cxn>
                <a:cxn ang="0">
                  <a:pos x="25" y="44"/>
                </a:cxn>
                <a:cxn ang="0">
                  <a:pos x="7" y="25"/>
                </a:cxn>
                <a:cxn ang="0">
                  <a:pos x="25" y="7"/>
                </a:cxn>
                <a:cxn ang="0">
                  <a:pos x="44" y="25"/>
                </a:cxn>
                <a:cxn ang="0">
                  <a:pos x="25" y="44"/>
                </a:cxn>
                <a:cxn ang="0">
                  <a:pos x="25" y="44"/>
                </a:cxn>
                <a:cxn ang="0">
                  <a:pos x="25" y="44"/>
                </a:cxn>
              </a:cxnLst>
              <a:rect l="0" t="0" r="r" b="b"/>
              <a:pathLst>
                <a:path w="51" h="50">
                  <a:moveTo>
                    <a:pt x="25" y="0"/>
                  </a:moveTo>
                  <a:cubicBezTo>
                    <a:pt x="11" y="0"/>
                    <a:pt x="0" y="11"/>
                    <a:pt x="0" y="25"/>
                  </a:cubicBezTo>
                  <a:cubicBezTo>
                    <a:pt x="0" y="39"/>
                    <a:pt x="11" y="50"/>
                    <a:pt x="25" y="50"/>
                  </a:cubicBezTo>
                  <a:cubicBezTo>
                    <a:pt x="39" y="50"/>
                    <a:pt x="51" y="39"/>
                    <a:pt x="51" y="25"/>
                  </a:cubicBezTo>
                  <a:cubicBezTo>
                    <a:pt x="51" y="11"/>
                    <a:pt x="39" y="0"/>
                    <a:pt x="25" y="0"/>
                  </a:cubicBezTo>
                  <a:close/>
                  <a:moveTo>
                    <a:pt x="25" y="44"/>
                  </a:moveTo>
                  <a:cubicBezTo>
                    <a:pt x="15" y="44"/>
                    <a:pt x="7" y="35"/>
                    <a:pt x="7" y="25"/>
                  </a:cubicBezTo>
                  <a:cubicBezTo>
                    <a:pt x="7" y="15"/>
                    <a:pt x="15" y="7"/>
                    <a:pt x="25" y="7"/>
                  </a:cubicBezTo>
                  <a:cubicBezTo>
                    <a:pt x="35" y="7"/>
                    <a:pt x="44" y="15"/>
                    <a:pt x="44" y="25"/>
                  </a:cubicBezTo>
                  <a:cubicBezTo>
                    <a:pt x="44" y="35"/>
                    <a:pt x="35" y="44"/>
                    <a:pt x="25" y="44"/>
                  </a:cubicBezTo>
                  <a:close/>
                  <a:moveTo>
                    <a:pt x="25" y="44"/>
                  </a:moveTo>
                  <a:cubicBezTo>
                    <a:pt x="25" y="44"/>
                    <a:pt x="25" y="44"/>
                    <a:pt x="25" y="4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116" name="直線接點 115">
            <a:extLst>
              <a:ext uri="{FF2B5EF4-FFF2-40B4-BE49-F238E27FC236}">
                <a16:creationId xmlns:a16="http://schemas.microsoft.com/office/drawing/2014/main" id="{886D7A90-CDF7-490E-ABB4-47B82FB34B15}"/>
              </a:ext>
            </a:extLst>
          </p:cNvPr>
          <p:cNvCxnSpPr/>
          <p:nvPr/>
        </p:nvCxnSpPr>
        <p:spPr>
          <a:xfrm flipH="1">
            <a:off x="1511672" y="4377583"/>
            <a:ext cx="226811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8" name="直線接點 117">
            <a:extLst>
              <a:ext uri="{FF2B5EF4-FFF2-40B4-BE49-F238E27FC236}">
                <a16:creationId xmlns:a16="http://schemas.microsoft.com/office/drawing/2014/main" id="{7C5ABB01-42F5-4640-8826-8FEE4EAEFFB6}"/>
              </a:ext>
            </a:extLst>
          </p:cNvPr>
          <p:cNvCxnSpPr/>
          <p:nvPr/>
        </p:nvCxnSpPr>
        <p:spPr>
          <a:xfrm>
            <a:off x="5071183" y="4106266"/>
            <a:ext cx="0" cy="239689"/>
          </a:xfrm>
          <a:prstGeom prst="line">
            <a:avLst/>
          </a:prstGeom>
          <a:ln w="28575"/>
        </p:spPr>
        <p:style>
          <a:lnRef idx="1">
            <a:schemeClr val="dk1"/>
          </a:lnRef>
          <a:fillRef idx="0">
            <a:schemeClr val="dk1"/>
          </a:fillRef>
          <a:effectRef idx="0">
            <a:schemeClr val="dk1"/>
          </a:effectRef>
          <a:fontRef idx="minor">
            <a:schemeClr val="tx1"/>
          </a:fontRef>
        </p:style>
      </p:cxnSp>
      <p:cxnSp>
        <p:nvCxnSpPr>
          <p:cNvPr id="120" name="直線接點 119">
            <a:extLst>
              <a:ext uri="{FF2B5EF4-FFF2-40B4-BE49-F238E27FC236}">
                <a16:creationId xmlns:a16="http://schemas.microsoft.com/office/drawing/2014/main" id="{927A2C28-0FD2-44A3-8950-566310E6EB00}"/>
              </a:ext>
            </a:extLst>
          </p:cNvPr>
          <p:cNvCxnSpPr/>
          <p:nvPr/>
        </p:nvCxnSpPr>
        <p:spPr>
          <a:xfrm>
            <a:off x="5073696" y="4345955"/>
            <a:ext cx="281067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2" name="直線接點 121">
            <a:extLst>
              <a:ext uri="{FF2B5EF4-FFF2-40B4-BE49-F238E27FC236}">
                <a16:creationId xmlns:a16="http://schemas.microsoft.com/office/drawing/2014/main" id="{0BF1D6BF-9B04-471A-8436-7F2A36EB46D4}"/>
              </a:ext>
            </a:extLst>
          </p:cNvPr>
          <p:cNvCxnSpPr/>
          <p:nvPr/>
        </p:nvCxnSpPr>
        <p:spPr>
          <a:xfrm>
            <a:off x="7889807" y="4397240"/>
            <a:ext cx="0" cy="324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26" name="直線接點 125">
            <a:extLst>
              <a:ext uri="{FF2B5EF4-FFF2-40B4-BE49-F238E27FC236}">
                <a16:creationId xmlns:a16="http://schemas.microsoft.com/office/drawing/2014/main" id="{0BEFBEB0-D31B-4B81-9D4C-0B0D7A28FA71}"/>
              </a:ext>
            </a:extLst>
          </p:cNvPr>
          <p:cNvCxnSpPr/>
          <p:nvPr/>
        </p:nvCxnSpPr>
        <p:spPr>
          <a:xfrm>
            <a:off x="4205877" y="4061177"/>
            <a:ext cx="0" cy="419612"/>
          </a:xfrm>
          <a:prstGeom prst="line">
            <a:avLst/>
          </a:prstGeom>
          <a:ln w="28575"/>
        </p:spPr>
        <p:style>
          <a:lnRef idx="1">
            <a:schemeClr val="dk1"/>
          </a:lnRef>
          <a:fillRef idx="0">
            <a:schemeClr val="dk1"/>
          </a:fillRef>
          <a:effectRef idx="0">
            <a:schemeClr val="dk1"/>
          </a:effectRef>
          <a:fontRef idx="minor">
            <a:schemeClr val="tx1"/>
          </a:fontRef>
        </p:style>
      </p:cxnSp>
      <p:cxnSp>
        <p:nvCxnSpPr>
          <p:cNvPr id="128" name="直線接點 127">
            <a:extLst>
              <a:ext uri="{FF2B5EF4-FFF2-40B4-BE49-F238E27FC236}">
                <a16:creationId xmlns:a16="http://schemas.microsoft.com/office/drawing/2014/main" id="{60578C40-4058-47F2-AF89-167AF28EA1C4}"/>
              </a:ext>
            </a:extLst>
          </p:cNvPr>
          <p:cNvCxnSpPr/>
          <p:nvPr/>
        </p:nvCxnSpPr>
        <p:spPr>
          <a:xfrm>
            <a:off x="3592263" y="4464467"/>
            <a:ext cx="613614"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0" name="直線接點 129">
            <a:extLst>
              <a:ext uri="{FF2B5EF4-FFF2-40B4-BE49-F238E27FC236}">
                <a16:creationId xmlns:a16="http://schemas.microsoft.com/office/drawing/2014/main" id="{4C935586-466B-470A-BA3D-A3C1D7E16A52}"/>
              </a:ext>
            </a:extLst>
          </p:cNvPr>
          <p:cNvCxnSpPr/>
          <p:nvPr/>
        </p:nvCxnSpPr>
        <p:spPr>
          <a:xfrm flipH="1">
            <a:off x="3554855" y="4517609"/>
            <a:ext cx="3270" cy="333247"/>
          </a:xfrm>
          <a:prstGeom prst="line">
            <a:avLst/>
          </a:prstGeom>
          <a:ln w="28575"/>
        </p:spPr>
        <p:style>
          <a:lnRef idx="1">
            <a:schemeClr val="dk1"/>
          </a:lnRef>
          <a:fillRef idx="0">
            <a:schemeClr val="dk1"/>
          </a:fillRef>
          <a:effectRef idx="0">
            <a:schemeClr val="dk1"/>
          </a:effectRef>
          <a:fontRef idx="minor">
            <a:schemeClr val="tx1"/>
          </a:fontRef>
        </p:style>
      </p:cxnSp>
      <p:cxnSp>
        <p:nvCxnSpPr>
          <p:cNvPr id="132" name="直線接點 131">
            <a:extLst>
              <a:ext uri="{FF2B5EF4-FFF2-40B4-BE49-F238E27FC236}">
                <a16:creationId xmlns:a16="http://schemas.microsoft.com/office/drawing/2014/main" id="{68D45E98-7C3B-47C3-8B62-EED776C002AE}"/>
              </a:ext>
            </a:extLst>
          </p:cNvPr>
          <p:cNvCxnSpPr/>
          <p:nvPr/>
        </p:nvCxnSpPr>
        <p:spPr>
          <a:xfrm>
            <a:off x="1526011" y="4400445"/>
            <a:ext cx="0" cy="396648"/>
          </a:xfrm>
          <a:prstGeom prst="line">
            <a:avLst/>
          </a:prstGeom>
          <a:ln w="28575"/>
        </p:spPr>
        <p:style>
          <a:lnRef idx="1">
            <a:schemeClr val="dk1"/>
          </a:lnRef>
          <a:fillRef idx="0">
            <a:schemeClr val="dk1"/>
          </a:fillRef>
          <a:effectRef idx="0">
            <a:schemeClr val="dk1"/>
          </a:effectRef>
          <a:fontRef idx="minor">
            <a:schemeClr val="tx1"/>
          </a:fontRef>
        </p:style>
      </p:cxnSp>
      <p:cxnSp>
        <p:nvCxnSpPr>
          <p:cNvPr id="134" name="直線接點 133">
            <a:extLst>
              <a:ext uri="{FF2B5EF4-FFF2-40B4-BE49-F238E27FC236}">
                <a16:creationId xmlns:a16="http://schemas.microsoft.com/office/drawing/2014/main" id="{1C268348-DED8-4213-B86E-3E9203D64ABF}"/>
              </a:ext>
            </a:extLst>
          </p:cNvPr>
          <p:cNvCxnSpPr/>
          <p:nvPr/>
        </p:nvCxnSpPr>
        <p:spPr>
          <a:xfrm>
            <a:off x="4527013" y="4046612"/>
            <a:ext cx="0" cy="4320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6" name="直線接點 135">
            <a:extLst>
              <a:ext uri="{FF2B5EF4-FFF2-40B4-BE49-F238E27FC236}">
                <a16:creationId xmlns:a16="http://schemas.microsoft.com/office/drawing/2014/main" id="{9F8BDB39-E69B-4458-931E-F2275DFC2BC3}"/>
              </a:ext>
            </a:extLst>
          </p:cNvPr>
          <p:cNvCxnSpPr/>
          <p:nvPr/>
        </p:nvCxnSpPr>
        <p:spPr>
          <a:xfrm>
            <a:off x="4504864" y="4517609"/>
            <a:ext cx="9983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8" name="直線接點 137">
            <a:extLst>
              <a:ext uri="{FF2B5EF4-FFF2-40B4-BE49-F238E27FC236}">
                <a16:creationId xmlns:a16="http://schemas.microsoft.com/office/drawing/2014/main" id="{482C221E-45C5-4055-B494-078E2F314517}"/>
              </a:ext>
            </a:extLst>
          </p:cNvPr>
          <p:cNvCxnSpPr/>
          <p:nvPr/>
        </p:nvCxnSpPr>
        <p:spPr>
          <a:xfrm>
            <a:off x="5570367" y="4850856"/>
            <a:ext cx="0" cy="198928"/>
          </a:xfrm>
          <a:prstGeom prst="line">
            <a:avLst/>
          </a:prstGeom>
          <a:ln w="28575"/>
        </p:spPr>
        <p:style>
          <a:lnRef idx="1">
            <a:schemeClr val="dk1"/>
          </a:lnRef>
          <a:fillRef idx="0">
            <a:schemeClr val="dk1"/>
          </a:fillRef>
          <a:effectRef idx="0">
            <a:schemeClr val="dk1"/>
          </a:effectRef>
          <a:fontRef idx="minor">
            <a:schemeClr val="tx1"/>
          </a:fontRef>
        </p:style>
      </p:cxnSp>
      <p:sp>
        <p:nvSpPr>
          <p:cNvPr id="139" name="橢圓 138">
            <a:extLst>
              <a:ext uri="{FF2B5EF4-FFF2-40B4-BE49-F238E27FC236}">
                <a16:creationId xmlns:a16="http://schemas.microsoft.com/office/drawing/2014/main" id="{00CA30E1-FE39-473A-86C1-844817FA621F}"/>
              </a:ext>
            </a:extLst>
          </p:cNvPr>
          <p:cNvSpPr/>
          <p:nvPr/>
        </p:nvSpPr>
        <p:spPr bwMode="auto">
          <a:xfrm>
            <a:off x="1511672" y="5013184"/>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0" name="橢圓 139">
            <a:extLst>
              <a:ext uri="{FF2B5EF4-FFF2-40B4-BE49-F238E27FC236}">
                <a16:creationId xmlns:a16="http://schemas.microsoft.com/office/drawing/2014/main" id="{FE9D90D3-0E29-4389-A4C6-CBD82FD5DCE0}"/>
              </a:ext>
            </a:extLst>
          </p:cNvPr>
          <p:cNvSpPr/>
          <p:nvPr/>
        </p:nvSpPr>
        <p:spPr bwMode="auto">
          <a:xfrm>
            <a:off x="3491880" y="5013176"/>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1" name="橢圓 140">
            <a:extLst>
              <a:ext uri="{FF2B5EF4-FFF2-40B4-BE49-F238E27FC236}">
                <a16:creationId xmlns:a16="http://schemas.microsoft.com/office/drawing/2014/main" id="{BEBCBF5A-BBED-4416-B2C5-0CF74B46697C}"/>
              </a:ext>
            </a:extLst>
          </p:cNvPr>
          <p:cNvSpPr/>
          <p:nvPr/>
        </p:nvSpPr>
        <p:spPr bwMode="auto">
          <a:xfrm flipV="1">
            <a:off x="5534582" y="4554547"/>
            <a:ext cx="63104" cy="237349"/>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2" name="橢圓 141">
            <a:extLst>
              <a:ext uri="{FF2B5EF4-FFF2-40B4-BE49-F238E27FC236}">
                <a16:creationId xmlns:a16="http://schemas.microsoft.com/office/drawing/2014/main" id="{86ABB0C0-2605-47E2-AC62-4957EF69C028}"/>
              </a:ext>
            </a:extLst>
          </p:cNvPr>
          <p:cNvSpPr/>
          <p:nvPr/>
        </p:nvSpPr>
        <p:spPr bwMode="auto">
          <a:xfrm>
            <a:off x="7776368" y="5013176"/>
            <a:ext cx="108000" cy="108000"/>
          </a:xfrm>
          <a:prstGeom prst="ellipse">
            <a:avLst/>
          </a:prstGeom>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43" name="矩形 142">
            <a:extLst>
              <a:ext uri="{FF2B5EF4-FFF2-40B4-BE49-F238E27FC236}">
                <a16:creationId xmlns:a16="http://schemas.microsoft.com/office/drawing/2014/main" id="{485992E2-F503-41BC-BBF4-9B7FB2649E51}"/>
              </a:ext>
            </a:extLst>
          </p:cNvPr>
          <p:cNvSpPr/>
          <p:nvPr/>
        </p:nvSpPr>
        <p:spPr>
          <a:xfrm>
            <a:off x="395536" y="5917474"/>
            <a:ext cx="2103489" cy="830997"/>
          </a:xfrm>
          <a:prstGeom prst="rect">
            <a:avLst/>
          </a:prstGeom>
        </p:spPr>
        <p:txBody>
          <a:bodyPr wrap="square">
            <a:spAutoFit/>
          </a:bodyPr>
          <a:lstStyle/>
          <a:p>
            <a:pPr lvl="0" algn="ctr">
              <a:buFont typeface="+mj-lt"/>
            </a:pPr>
            <a:r>
              <a:rPr lang="zh-TW" altLang="zh-TW" sz="2400" b="1" dirty="0">
                <a:solidFill>
                  <a:srgbClr val="00B050"/>
                </a:solidFill>
                <a:latin typeface="Times New Roman" panose="02020603050405020304" pitchFamily="18" charset="0"/>
                <a:ea typeface="標楷體" panose="03000509000000000000" pitchFamily="65" charset="-120"/>
              </a:rPr>
              <a:t>改進教學及</a:t>
            </a:r>
            <a:r>
              <a:rPr lang="en-US" altLang="zh-TW" sz="2400" b="1" dirty="0">
                <a:solidFill>
                  <a:srgbClr val="00B050"/>
                </a:solidFill>
                <a:latin typeface="Times New Roman" panose="02020603050405020304" pitchFamily="18" charset="0"/>
                <a:ea typeface="標楷體" panose="03000509000000000000" pitchFamily="65" charset="-120"/>
              </a:rPr>
              <a:t/>
            </a:r>
            <a:br>
              <a:rPr lang="en-US" altLang="zh-TW" sz="2400" b="1" dirty="0">
                <a:solidFill>
                  <a:srgbClr val="00B050"/>
                </a:solidFill>
                <a:latin typeface="Times New Roman" panose="02020603050405020304" pitchFamily="18" charset="0"/>
                <a:ea typeface="標楷體" panose="03000509000000000000" pitchFamily="65" charset="-120"/>
              </a:rPr>
            </a:br>
            <a:r>
              <a:rPr lang="zh-TW" altLang="zh-TW" sz="2400" b="1" dirty="0">
                <a:solidFill>
                  <a:srgbClr val="00B050"/>
                </a:solidFill>
                <a:latin typeface="Times New Roman" panose="02020603050405020304" pitchFamily="18" charset="0"/>
                <a:ea typeface="標楷體" panose="03000509000000000000" pitchFamily="65" charset="-120"/>
              </a:rPr>
              <a:t>輔導學生學習</a:t>
            </a:r>
            <a:endParaRPr lang="en-US" altLang="zh-TW" sz="2400" b="1" dirty="0">
              <a:solidFill>
                <a:srgbClr val="00B050"/>
              </a:solidFill>
              <a:latin typeface="+mj-ea"/>
            </a:endParaRPr>
          </a:p>
        </p:txBody>
      </p:sp>
      <p:sp>
        <p:nvSpPr>
          <p:cNvPr id="144" name="矩形 143">
            <a:extLst>
              <a:ext uri="{FF2B5EF4-FFF2-40B4-BE49-F238E27FC236}">
                <a16:creationId xmlns:a16="http://schemas.microsoft.com/office/drawing/2014/main" id="{244A6FAC-FBCB-4B18-BC2C-134ACCCF6BE9}"/>
              </a:ext>
            </a:extLst>
          </p:cNvPr>
          <p:cNvSpPr/>
          <p:nvPr/>
        </p:nvSpPr>
        <p:spPr>
          <a:xfrm>
            <a:off x="2540519" y="5930522"/>
            <a:ext cx="2103489" cy="830997"/>
          </a:xfrm>
          <a:prstGeom prst="rect">
            <a:avLst/>
          </a:prstGeom>
        </p:spPr>
        <p:txBody>
          <a:bodyPr wrap="square">
            <a:spAutoFit/>
          </a:bodyPr>
          <a:lstStyle/>
          <a:p>
            <a:pPr lvl="0" algn="ctr">
              <a:buFont typeface="+mj-lt"/>
            </a:pPr>
            <a:r>
              <a:rPr lang="zh-TW" altLang="zh-TW" sz="2400" b="1" dirty="0">
                <a:solidFill>
                  <a:srgbClr val="00B050"/>
                </a:solidFill>
                <a:latin typeface="Times New Roman" panose="02020603050405020304" pitchFamily="18" charset="0"/>
                <a:ea typeface="標楷體" panose="03000509000000000000" pitchFamily="65" charset="-120"/>
              </a:rPr>
              <a:t>學校改進課程之參考依據</a:t>
            </a:r>
            <a:endParaRPr lang="en-US" altLang="zh-TW" sz="2400" b="1" dirty="0">
              <a:solidFill>
                <a:srgbClr val="00B050"/>
              </a:solidFill>
              <a:latin typeface="Times New Roman" panose="02020603050405020304" pitchFamily="18" charset="0"/>
              <a:ea typeface="標楷體" panose="03000509000000000000" pitchFamily="65" charset="-120"/>
            </a:endParaRPr>
          </a:p>
        </p:txBody>
      </p:sp>
      <p:sp>
        <p:nvSpPr>
          <p:cNvPr id="145" name="TextBox 81">
            <a:extLst>
              <a:ext uri="{FF2B5EF4-FFF2-40B4-BE49-F238E27FC236}">
                <a16:creationId xmlns:a16="http://schemas.microsoft.com/office/drawing/2014/main" id="{E48F1654-6083-4AEF-8458-7F862DD04E25}"/>
              </a:ext>
            </a:extLst>
          </p:cNvPr>
          <p:cNvSpPr txBox="1"/>
          <p:nvPr/>
        </p:nvSpPr>
        <p:spPr>
          <a:xfrm>
            <a:off x="6732240" y="5949280"/>
            <a:ext cx="2101783" cy="830997"/>
          </a:xfrm>
          <a:prstGeom prst="rect">
            <a:avLst/>
          </a:prstGeom>
          <a:noFill/>
        </p:spPr>
        <p:txBody>
          <a:bodyPr wrap="square" rtlCol="0">
            <a:spAutoFit/>
          </a:bodyPr>
          <a:lstStyle/>
          <a:p>
            <a:pPr lvl="0" algn="ctr"/>
            <a:r>
              <a:rPr lang="zh-TW" altLang="en-US" sz="2400" b="1" dirty="0">
                <a:solidFill>
                  <a:srgbClr val="7030A0"/>
                </a:solidFill>
                <a:latin typeface="+mj-ea"/>
                <a:ea typeface="+mj-ea"/>
              </a:rPr>
              <a:t>保障學生</a:t>
            </a:r>
            <a:r>
              <a:rPr lang="en-US" altLang="zh-TW" sz="2400" b="1" dirty="0">
                <a:solidFill>
                  <a:srgbClr val="7030A0"/>
                </a:solidFill>
                <a:latin typeface="+mj-ea"/>
                <a:ea typeface="+mj-ea"/>
              </a:rPr>
              <a:t/>
            </a:r>
            <a:br>
              <a:rPr lang="en-US" altLang="zh-TW" sz="2400" b="1" dirty="0">
                <a:solidFill>
                  <a:srgbClr val="7030A0"/>
                </a:solidFill>
                <a:latin typeface="+mj-ea"/>
                <a:ea typeface="+mj-ea"/>
              </a:rPr>
            </a:br>
            <a:r>
              <a:rPr lang="zh-TW" altLang="en-US" sz="2400" b="1" dirty="0">
                <a:solidFill>
                  <a:srgbClr val="7030A0"/>
                </a:solidFill>
                <a:latin typeface="+mj-ea"/>
                <a:ea typeface="+mj-ea"/>
              </a:rPr>
              <a:t>隱私權等權益</a:t>
            </a:r>
            <a:endParaRPr lang="en-US" altLang="zh-TW" sz="2400" b="1" dirty="0">
              <a:solidFill>
                <a:srgbClr val="7030A0"/>
              </a:solidFill>
              <a:latin typeface="+mj-ea"/>
              <a:ea typeface="+mj-ea"/>
            </a:endParaRPr>
          </a:p>
        </p:txBody>
      </p:sp>
      <p:sp>
        <p:nvSpPr>
          <p:cNvPr id="146" name="TextBox 82">
            <a:extLst>
              <a:ext uri="{FF2B5EF4-FFF2-40B4-BE49-F238E27FC236}">
                <a16:creationId xmlns:a16="http://schemas.microsoft.com/office/drawing/2014/main" id="{0631FC5B-580D-4A7D-8713-0E53EB84EE94}"/>
              </a:ext>
            </a:extLst>
          </p:cNvPr>
          <p:cNvSpPr txBox="1"/>
          <p:nvPr/>
        </p:nvSpPr>
        <p:spPr>
          <a:xfrm>
            <a:off x="4644008" y="5949280"/>
            <a:ext cx="1942510" cy="830997"/>
          </a:xfrm>
          <a:prstGeom prst="rect">
            <a:avLst/>
          </a:prstGeom>
          <a:noFill/>
        </p:spPr>
        <p:txBody>
          <a:bodyPr wrap="square" rtlCol="0">
            <a:spAutoFit/>
          </a:bodyPr>
          <a:lstStyle/>
          <a:p>
            <a:pPr lvl="0" algn="ctr">
              <a:buFont typeface="+mj-lt"/>
            </a:pPr>
            <a:r>
              <a:rPr lang="zh-TW" altLang="en-US" sz="2400" b="1" dirty="0">
                <a:solidFill>
                  <a:srgbClr val="00B050"/>
                </a:solidFill>
                <a:latin typeface="+mj-ea"/>
                <a:ea typeface="+mj-ea"/>
              </a:rPr>
              <a:t>調整教學與</a:t>
            </a:r>
            <a:r>
              <a:rPr lang="en-US" altLang="zh-TW" sz="2400" b="1" dirty="0">
                <a:solidFill>
                  <a:srgbClr val="00B050"/>
                </a:solidFill>
                <a:latin typeface="+mj-ea"/>
                <a:ea typeface="+mj-ea"/>
              </a:rPr>
              <a:t/>
            </a:r>
            <a:br>
              <a:rPr lang="en-US" altLang="zh-TW" sz="2400" b="1" dirty="0">
                <a:solidFill>
                  <a:srgbClr val="00B050"/>
                </a:solidFill>
                <a:latin typeface="+mj-ea"/>
                <a:ea typeface="+mj-ea"/>
              </a:rPr>
            </a:br>
            <a:r>
              <a:rPr lang="zh-TW" altLang="en-US" sz="2400" b="1" dirty="0">
                <a:solidFill>
                  <a:srgbClr val="00B050"/>
                </a:solidFill>
                <a:latin typeface="+mj-ea"/>
                <a:ea typeface="+mj-ea"/>
              </a:rPr>
              <a:t>提供輔導</a:t>
            </a:r>
          </a:p>
        </p:txBody>
      </p:sp>
      <p:sp>
        <p:nvSpPr>
          <p:cNvPr id="147" name="梯形 146">
            <a:extLst>
              <a:ext uri="{FF2B5EF4-FFF2-40B4-BE49-F238E27FC236}">
                <a16:creationId xmlns:a16="http://schemas.microsoft.com/office/drawing/2014/main" id="{0B3D8CF1-0566-4CFF-BBDF-916AE13D6851}"/>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48" name="Shape 33220">
            <a:extLst>
              <a:ext uri="{FF2B5EF4-FFF2-40B4-BE49-F238E27FC236}">
                <a16:creationId xmlns:a16="http://schemas.microsoft.com/office/drawing/2014/main" id="{6A3A0C6F-A502-45CF-B631-77FAD9398316}"/>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49" name="Picture 11">
            <a:extLst>
              <a:ext uri="{FF2B5EF4-FFF2-40B4-BE49-F238E27FC236}">
                <a16:creationId xmlns:a16="http://schemas.microsoft.com/office/drawing/2014/main" id="{51C82981-3246-407F-8D5E-35657215801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extLst>
      <p:ext uri="{BB962C8B-B14F-4D97-AF65-F5344CB8AC3E}">
        <p14:creationId xmlns:p14="http://schemas.microsoft.com/office/powerpoint/2010/main" val="95259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accel="50000" decel="5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accel="50000" decel="5000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graphicFrame>
        <p:nvGraphicFramePr>
          <p:cNvPr id="27" name="資料庫圖表 26"/>
          <p:cNvGraphicFramePr/>
          <p:nvPr>
            <p:extLst>
              <p:ext uri="{D42A27DB-BD31-4B8C-83A1-F6EECF244321}">
                <p14:modId xmlns:p14="http://schemas.microsoft.com/office/powerpoint/2010/main" val="3544656589"/>
              </p:ext>
            </p:extLst>
          </p:nvPr>
        </p:nvGraphicFramePr>
        <p:xfrm>
          <a:off x="179512" y="2729596"/>
          <a:ext cx="889248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矩形 27">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12" name="梯形 11">
            <a:extLst>
              <a:ext uri="{FF2B5EF4-FFF2-40B4-BE49-F238E27FC236}">
                <a16:creationId xmlns:a16="http://schemas.microsoft.com/office/drawing/2014/main" id="{71AB21D1-A8F8-4C23-AC99-1AAA8E943B27}"/>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3" name="Shape 33220">
            <a:extLst>
              <a:ext uri="{FF2B5EF4-FFF2-40B4-BE49-F238E27FC236}">
                <a16:creationId xmlns:a16="http://schemas.microsoft.com/office/drawing/2014/main" id="{9C326FE9-86C7-4D62-9338-EF85ECD67F5B}"/>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4" name="Picture 11">
            <a:extLst>
              <a:ext uri="{FF2B5EF4-FFF2-40B4-BE49-F238E27FC236}">
                <a16:creationId xmlns:a16="http://schemas.microsoft.com/office/drawing/2014/main" id="{8BAEFEF7-ABBC-45C4-BA58-E5FFFE639EE2}"/>
              </a:ext>
            </a:extLst>
          </p:cNvPr>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5" name="標題 1">
            <a:extLst>
              <a:ext uri="{FF2B5EF4-FFF2-40B4-BE49-F238E27FC236}">
                <a16:creationId xmlns:a16="http://schemas.microsoft.com/office/drawing/2014/main" id="{49B2B356-9A14-45EA-940D-364FB39F3129}"/>
              </a:ext>
            </a:extLst>
          </p:cNvPr>
          <p:cNvSpPr>
            <a:spLocks noGrp="1"/>
          </p:cNvSpPr>
          <p:nvPr>
            <p:ph type="title"/>
          </p:nvPr>
        </p:nvSpPr>
        <p:spPr>
          <a:xfrm>
            <a:off x="0" y="2063753"/>
            <a:ext cx="9180512" cy="476250"/>
          </a:xfrm>
          <a:solidFill>
            <a:srgbClr val="FFC000"/>
          </a:solidFill>
        </p:spPr>
        <p:txBody>
          <a:bodyPr>
            <a:normAutofit fontScale="90000"/>
          </a:bodyPr>
          <a:lstStyle/>
          <a:p>
            <a:r>
              <a:rPr lang="en-US" altLang="zh-TW" sz="3000" dirty="0"/>
              <a:t>(</a:t>
            </a:r>
            <a:r>
              <a:rPr lang="zh-TW" altLang="en-US" sz="3000" dirty="0"/>
              <a:t>一</a:t>
            </a:r>
            <a:r>
              <a:rPr lang="en-US" altLang="zh-TW" sz="3000" dirty="0"/>
              <a:t>)</a:t>
            </a:r>
            <a:r>
              <a:rPr lang="zh-TW" altLang="en-US" sz="3000" dirty="0"/>
              <a:t>教科書選用</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5" name="矩形 24">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13" name="梯形 12">
            <a:extLst>
              <a:ext uri="{FF2B5EF4-FFF2-40B4-BE49-F238E27FC236}">
                <a16:creationId xmlns:a16="http://schemas.microsoft.com/office/drawing/2014/main" id="{695AE2B8-40B4-4356-A8BF-E4EF0603CCB7}"/>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14" name="Shape 33220">
            <a:extLst>
              <a:ext uri="{FF2B5EF4-FFF2-40B4-BE49-F238E27FC236}">
                <a16:creationId xmlns:a16="http://schemas.microsoft.com/office/drawing/2014/main" id="{1B6CB002-B761-4BB5-9299-140E59292313}"/>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15" name="Picture 11">
            <a:extLst>
              <a:ext uri="{FF2B5EF4-FFF2-40B4-BE49-F238E27FC236}">
                <a16:creationId xmlns:a16="http://schemas.microsoft.com/office/drawing/2014/main" id="{795E814F-B45D-4EAD-A253-4EB4F82EC249}"/>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16" name="標題 1">
            <a:extLst>
              <a:ext uri="{FF2B5EF4-FFF2-40B4-BE49-F238E27FC236}">
                <a16:creationId xmlns:a16="http://schemas.microsoft.com/office/drawing/2014/main" id="{39FE3E1E-B5DB-4BAF-9430-6151E625C15C}"/>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en-US" altLang="zh-TW" sz="3000" kern="0" dirty="0"/>
              <a:t>(</a:t>
            </a:r>
            <a:r>
              <a:rPr lang="zh-TW" altLang="en-US" sz="3000" kern="0" dirty="0"/>
              <a:t>二</a:t>
            </a:r>
            <a:r>
              <a:rPr lang="en-US" altLang="zh-TW" sz="3000" kern="0" dirty="0"/>
              <a:t>)</a:t>
            </a:r>
            <a:r>
              <a:rPr lang="zh-TW" altLang="en-US" sz="3000" kern="0" dirty="0"/>
              <a:t>教材研發與應用</a:t>
            </a:r>
          </a:p>
        </p:txBody>
      </p:sp>
      <p:grpSp>
        <p:nvGrpSpPr>
          <p:cNvPr id="2" name="群組 16">
            <a:extLst>
              <a:ext uri="{FF2B5EF4-FFF2-40B4-BE49-F238E27FC236}">
                <a16:creationId xmlns:a16="http://schemas.microsoft.com/office/drawing/2014/main" id="{274E5BC6-174E-466F-BD09-F776434E94EB}"/>
              </a:ext>
            </a:extLst>
          </p:cNvPr>
          <p:cNvGrpSpPr/>
          <p:nvPr/>
        </p:nvGrpSpPr>
        <p:grpSpPr>
          <a:xfrm>
            <a:off x="707323" y="2844370"/>
            <a:ext cx="8170359" cy="510946"/>
            <a:chOff x="430362" y="215983"/>
            <a:chExt cx="8170359" cy="708007"/>
          </a:xfrm>
          <a:solidFill>
            <a:schemeClr val="bg1"/>
          </a:solidFill>
        </p:grpSpPr>
        <p:sp>
          <p:nvSpPr>
            <p:cNvPr id="18" name="矩形 17">
              <a:extLst>
                <a:ext uri="{FF2B5EF4-FFF2-40B4-BE49-F238E27FC236}">
                  <a16:creationId xmlns:a16="http://schemas.microsoft.com/office/drawing/2014/main" id="{741B09FA-566C-43C7-854D-CA4A31DA7C38}"/>
                </a:ext>
              </a:extLst>
            </p:cNvPr>
            <p:cNvSpPr/>
            <p:nvPr/>
          </p:nvSpPr>
          <p:spPr>
            <a:xfrm>
              <a:off x="430362" y="215983"/>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文字方塊 18">
              <a:extLst>
                <a:ext uri="{FF2B5EF4-FFF2-40B4-BE49-F238E27FC236}">
                  <a16:creationId xmlns:a16="http://schemas.microsoft.com/office/drawing/2014/main" id="{9200F8CF-0CBD-4576-8AB8-8C4A7951AC0D}"/>
                </a:ext>
              </a:extLst>
            </p:cNvPr>
            <p:cNvSpPr txBox="1"/>
            <p:nvPr/>
          </p:nvSpPr>
          <p:spPr>
            <a:xfrm>
              <a:off x="430362" y="215983"/>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zh-TW" sz="2000" dirty="0">
                  <a:solidFill>
                    <a:schemeClr val="tx1"/>
                  </a:solidFill>
                </a:rPr>
                <a:t>衡量</a:t>
              </a:r>
              <a:r>
                <a:rPr lang="zh-TW" altLang="en-US" sz="2000" dirty="0">
                  <a:solidFill>
                    <a:schemeClr val="tx1"/>
                  </a:solidFill>
                </a:rPr>
                <a:t>各種學習資源</a:t>
              </a:r>
              <a:r>
                <a:rPr lang="zh-TW" altLang="zh-TW" sz="2000" dirty="0">
                  <a:solidFill>
                    <a:schemeClr val="tx1"/>
                  </a:solidFill>
                </a:rPr>
                <a:t>的縱向銜接及橫向統整</a:t>
              </a:r>
              <a:endParaRPr lang="zh-TW" altLang="en-US" sz="2000" dirty="0"/>
            </a:p>
          </p:txBody>
        </p:sp>
      </p:grpSp>
      <p:grpSp>
        <p:nvGrpSpPr>
          <p:cNvPr id="3" name="群組 19">
            <a:extLst>
              <a:ext uri="{FF2B5EF4-FFF2-40B4-BE49-F238E27FC236}">
                <a16:creationId xmlns:a16="http://schemas.microsoft.com/office/drawing/2014/main" id="{A36744F2-7299-4DA4-99F4-706A0174BD30}"/>
              </a:ext>
            </a:extLst>
          </p:cNvPr>
          <p:cNvGrpSpPr/>
          <p:nvPr/>
        </p:nvGrpSpPr>
        <p:grpSpPr>
          <a:xfrm>
            <a:off x="707322" y="3642887"/>
            <a:ext cx="8170359" cy="510946"/>
            <a:chOff x="838928" y="1070963"/>
            <a:chExt cx="7761792" cy="708007"/>
          </a:xfrm>
          <a:solidFill>
            <a:schemeClr val="bg1"/>
          </a:solidFill>
        </p:grpSpPr>
        <p:sp>
          <p:nvSpPr>
            <p:cNvPr id="21" name="矩形 20">
              <a:extLst>
                <a:ext uri="{FF2B5EF4-FFF2-40B4-BE49-F238E27FC236}">
                  <a16:creationId xmlns:a16="http://schemas.microsoft.com/office/drawing/2014/main" id="{E87D7508-EA05-4DA5-BC41-E780C7619099}"/>
                </a:ext>
              </a:extLst>
            </p:cNvPr>
            <p:cNvSpPr/>
            <p:nvPr/>
          </p:nvSpPr>
          <p:spPr>
            <a:xfrm>
              <a:off x="838928" y="1070963"/>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3600000"/>
                <a:satOff val="-12501"/>
                <a:lumOff val="15000"/>
                <a:alphaOff val="0"/>
              </a:schemeClr>
            </a:fillRef>
            <a:effectRef idx="0">
              <a:schemeClr val="accent2">
                <a:hueOff val="-3600000"/>
                <a:satOff val="-12501"/>
                <a:lumOff val="15000"/>
                <a:alphaOff val="0"/>
              </a:schemeClr>
            </a:effectRef>
            <a:fontRef idx="minor">
              <a:schemeClr val="lt1"/>
            </a:fontRef>
          </p:style>
        </p:sp>
        <p:sp>
          <p:nvSpPr>
            <p:cNvPr id="22" name="文字方塊 21">
              <a:extLst>
                <a:ext uri="{FF2B5EF4-FFF2-40B4-BE49-F238E27FC236}">
                  <a16:creationId xmlns:a16="http://schemas.microsoft.com/office/drawing/2014/main" id="{B5EC8F42-2E6A-4C1D-8230-8558D1B66214}"/>
                </a:ext>
              </a:extLst>
            </p:cNvPr>
            <p:cNvSpPr txBox="1"/>
            <p:nvPr/>
          </p:nvSpPr>
          <p:spPr>
            <a:xfrm>
              <a:off x="838928" y="1070963"/>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rPr>
                <a:t>開發具地方特色之資源，或鼓勵學校自編校本特色學習材料</a:t>
              </a:r>
              <a:endParaRPr lang="zh-TW" altLang="en-US" sz="2000" dirty="0"/>
            </a:p>
          </p:txBody>
        </p:sp>
      </p:grpSp>
      <p:grpSp>
        <p:nvGrpSpPr>
          <p:cNvPr id="6" name="群組 26">
            <a:extLst>
              <a:ext uri="{FF2B5EF4-FFF2-40B4-BE49-F238E27FC236}">
                <a16:creationId xmlns:a16="http://schemas.microsoft.com/office/drawing/2014/main" id="{B8DE5ABD-9D51-438C-9A92-A83183D677AF}"/>
              </a:ext>
            </a:extLst>
          </p:cNvPr>
          <p:cNvGrpSpPr/>
          <p:nvPr/>
        </p:nvGrpSpPr>
        <p:grpSpPr>
          <a:xfrm>
            <a:off x="707322" y="4425860"/>
            <a:ext cx="8170359" cy="510946"/>
            <a:chOff x="838928" y="1925944"/>
            <a:chExt cx="7761792" cy="708007"/>
          </a:xfrm>
          <a:solidFill>
            <a:schemeClr val="bg1"/>
          </a:solidFill>
        </p:grpSpPr>
        <p:sp>
          <p:nvSpPr>
            <p:cNvPr id="28" name="矩形 27">
              <a:extLst>
                <a:ext uri="{FF2B5EF4-FFF2-40B4-BE49-F238E27FC236}">
                  <a16:creationId xmlns:a16="http://schemas.microsoft.com/office/drawing/2014/main" id="{6F8D9553-F00E-42EE-81A0-F6B3176513EE}"/>
                </a:ext>
              </a:extLst>
            </p:cNvPr>
            <p:cNvSpPr/>
            <p:nvPr/>
          </p:nvSpPr>
          <p:spPr>
            <a:xfrm>
              <a:off x="964325" y="1925944"/>
              <a:ext cx="7636395" cy="708007"/>
            </a:xfrm>
            <a:prstGeom prst="rect">
              <a:avLst/>
            </a:prstGeom>
            <a:grpFill/>
            <a:ln>
              <a:solidFill>
                <a:srgbClr val="5ECCF3"/>
              </a:solidFill>
            </a:ln>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29" name="文字方塊 28">
              <a:extLst>
                <a:ext uri="{FF2B5EF4-FFF2-40B4-BE49-F238E27FC236}">
                  <a16:creationId xmlns:a16="http://schemas.microsoft.com/office/drawing/2014/main" id="{09752B04-396D-490C-A292-5FB9E3FD358B}"/>
                </a:ext>
              </a:extLst>
            </p:cNvPr>
            <p:cNvSpPr txBox="1"/>
            <p:nvPr/>
          </p:nvSpPr>
          <p:spPr>
            <a:xfrm>
              <a:off x="838928" y="192594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rPr>
                <a:t>整合校內外人力資源，並得參考應用已研發之教學資源</a:t>
              </a:r>
              <a:endParaRPr lang="zh-TW" altLang="en-US" sz="2000" dirty="0"/>
            </a:p>
          </p:txBody>
        </p:sp>
      </p:grpSp>
      <p:grpSp>
        <p:nvGrpSpPr>
          <p:cNvPr id="7" name="群組 29">
            <a:extLst>
              <a:ext uri="{FF2B5EF4-FFF2-40B4-BE49-F238E27FC236}">
                <a16:creationId xmlns:a16="http://schemas.microsoft.com/office/drawing/2014/main" id="{A5445348-46FB-4C90-9EC6-0A696D303318}"/>
              </a:ext>
            </a:extLst>
          </p:cNvPr>
          <p:cNvGrpSpPr/>
          <p:nvPr/>
        </p:nvGrpSpPr>
        <p:grpSpPr>
          <a:xfrm>
            <a:off x="707322" y="5208832"/>
            <a:ext cx="8170359" cy="510946"/>
            <a:chOff x="838928" y="2780924"/>
            <a:chExt cx="7761792" cy="708007"/>
          </a:xfrm>
          <a:solidFill>
            <a:schemeClr val="bg1"/>
          </a:solidFill>
        </p:grpSpPr>
        <p:sp>
          <p:nvSpPr>
            <p:cNvPr id="31" name="矩形 30">
              <a:extLst>
                <a:ext uri="{FF2B5EF4-FFF2-40B4-BE49-F238E27FC236}">
                  <a16:creationId xmlns:a16="http://schemas.microsoft.com/office/drawing/2014/main" id="{02E60915-C155-4119-B315-FD8BB32E2513}"/>
                </a:ext>
              </a:extLst>
            </p:cNvPr>
            <p:cNvSpPr/>
            <p:nvPr/>
          </p:nvSpPr>
          <p:spPr>
            <a:xfrm>
              <a:off x="838928" y="2780924"/>
              <a:ext cx="7761792" cy="708007"/>
            </a:xfrm>
            <a:prstGeom prst="rect">
              <a:avLst/>
            </a:prstGeom>
            <a:grpFill/>
            <a:ln>
              <a:solidFill>
                <a:srgbClr val="5ECCF3"/>
              </a:solidFill>
            </a:ln>
          </p:spPr>
          <p:style>
            <a:lnRef idx="2">
              <a:schemeClr val="lt1">
                <a:hueOff val="0"/>
                <a:satOff val="0"/>
                <a:lumOff val="0"/>
                <a:alphaOff val="0"/>
              </a:schemeClr>
            </a:lnRef>
            <a:fillRef idx="1">
              <a:schemeClr val="accent2">
                <a:hueOff val="-10800000"/>
                <a:satOff val="-37502"/>
                <a:lumOff val="45001"/>
                <a:alphaOff val="0"/>
              </a:schemeClr>
            </a:fillRef>
            <a:effectRef idx="0">
              <a:schemeClr val="accent2">
                <a:hueOff val="-10800000"/>
                <a:satOff val="-37502"/>
                <a:lumOff val="45001"/>
                <a:alphaOff val="0"/>
              </a:schemeClr>
            </a:effectRef>
            <a:fontRef idx="minor">
              <a:schemeClr val="lt1"/>
            </a:fontRef>
          </p:style>
        </p:sp>
        <p:sp>
          <p:nvSpPr>
            <p:cNvPr id="32" name="文字方塊 31">
              <a:extLst>
                <a:ext uri="{FF2B5EF4-FFF2-40B4-BE49-F238E27FC236}">
                  <a16:creationId xmlns:a16="http://schemas.microsoft.com/office/drawing/2014/main" id="{512F47F2-AFDC-4B55-8AD7-5F1B5049C1A6}"/>
                </a:ext>
              </a:extLst>
            </p:cNvPr>
            <p:cNvSpPr txBox="1"/>
            <p:nvPr/>
          </p:nvSpPr>
          <p:spPr>
            <a:xfrm>
              <a:off x="838928" y="2780924"/>
              <a:ext cx="7761792"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en-US" sz="2000" dirty="0">
                  <a:solidFill>
                    <a:schemeClr val="tx1"/>
                  </a:solidFill>
                </a:rPr>
                <a:t>與學生生活經驗作適度聯結，並善用社區、多媒體及網路等資源</a:t>
              </a:r>
              <a:endParaRPr lang="zh-TW" altLang="en-US" sz="2000" dirty="0"/>
            </a:p>
          </p:txBody>
        </p:sp>
      </p:grpSp>
      <p:grpSp>
        <p:nvGrpSpPr>
          <p:cNvPr id="9" name="群組 32">
            <a:extLst>
              <a:ext uri="{FF2B5EF4-FFF2-40B4-BE49-F238E27FC236}">
                <a16:creationId xmlns:a16="http://schemas.microsoft.com/office/drawing/2014/main" id="{28C1E7C8-BB05-47D1-A2C0-903FA829D815}"/>
              </a:ext>
            </a:extLst>
          </p:cNvPr>
          <p:cNvGrpSpPr/>
          <p:nvPr/>
        </p:nvGrpSpPr>
        <p:grpSpPr>
          <a:xfrm>
            <a:off x="707323" y="5998774"/>
            <a:ext cx="8170359" cy="510946"/>
            <a:chOff x="430362" y="3635905"/>
            <a:chExt cx="8170359" cy="708007"/>
          </a:xfrm>
          <a:solidFill>
            <a:schemeClr val="bg1"/>
          </a:solidFill>
        </p:grpSpPr>
        <p:sp>
          <p:nvSpPr>
            <p:cNvPr id="34" name="矩形 33">
              <a:extLst>
                <a:ext uri="{FF2B5EF4-FFF2-40B4-BE49-F238E27FC236}">
                  <a16:creationId xmlns:a16="http://schemas.microsoft.com/office/drawing/2014/main" id="{541A7CF1-01CC-411A-9838-BF929C547830}"/>
                </a:ext>
              </a:extLst>
            </p:cNvPr>
            <p:cNvSpPr/>
            <p:nvPr/>
          </p:nvSpPr>
          <p:spPr>
            <a:xfrm>
              <a:off x="430362" y="3635905"/>
              <a:ext cx="8170359" cy="708007"/>
            </a:xfrm>
            <a:prstGeom prst="rect">
              <a:avLst/>
            </a:prstGeom>
            <a:grpFill/>
            <a:ln>
              <a:solidFill>
                <a:srgbClr val="5ECCF3"/>
              </a:solidFill>
            </a:ln>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35" name="文字方塊 34">
              <a:extLst>
                <a:ext uri="{FF2B5EF4-FFF2-40B4-BE49-F238E27FC236}">
                  <a16:creationId xmlns:a16="http://schemas.microsoft.com/office/drawing/2014/main" id="{C5F50667-A653-423D-B27F-0A4E755CFB87}"/>
                </a:ext>
              </a:extLst>
            </p:cNvPr>
            <p:cNvSpPr txBox="1"/>
            <p:nvPr/>
          </p:nvSpPr>
          <p:spPr>
            <a:xfrm>
              <a:off x="430362" y="3635905"/>
              <a:ext cx="8170359" cy="708007"/>
            </a:xfrm>
            <a:prstGeom prst="rect">
              <a:avLst/>
            </a:prstGeom>
            <a:grpFill/>
            <a:ln>
              <a:solidFill>
                <a:srgbClr val="5ECCF3"/>
              </a:solidFill>
            </a:ln>
          </p:spPr>
          <p:style>
            <a:lnRef idx="0">
              <a:scrgbClr r="0" g="0" b="0"/>
            </a:lnRef>
            <a:fillRef idx="0">
              <a:scrgbClr r="0" g="0" b="0"/>
            </a:fillRef>
            <a:effectRef idx="0">
              <a:scrgbClr r="0" g="0" b="0"/>
            </a:effectRef>
            <a:fontRef idx="minor">
              <a:schemeClr val="lt1"/>
            </a:fontRef>
          </p:style>
          <p:txBody>
            <a:bodyPr spcFirstLastPara="0" vert="horz" wrap="square" lIns="452572" tIns="50800" rIns="50800" bIns="50800" numCol="1" spcCol="1270" anchor="ctr" anchorCtr="0">
              <a:noAutofit/>
            </a:bodyPr>
            <a:lstStyle/>
            <a:p>
              <a:pPr lvl="0"/>
              <a:r>
                <a:rPr lang="zh-TW" altLang="zh-TW" sz="2000" dirty="0">
                  <a:solidFill>
                    <a:schemeClr val="tx1"/>
                  </a:solidFill>
                </a:rPr>
                <a:t>教材編選需重視學生的個別差異，且應具備彈性與層次性</a:t>
              </a:r>
              <a:endParaRPr lang="zh-TW" altLang="en-US" sz="2000" dirty="0"/>
            </a:p>
          </p:txBody>
        </p:sp>
      </p:grpSp>
      <p:grpSp>
        <p:nvGrpSpPr>
          <p:cNvPr id="10" name="群組 35">
            <a:extLst>
              <a:ext uri="{FF2B5EF4-FFF2-40B4-BE49-F238E27FC236}">
                <a16:creationId xmlns:a16="http://schemas.microsoft.com/office/drawing/2014/main" id="{AB138D63-8A6D-4990-98CD-A8D2F7EC6951}"/>
              </a:ext>
            </a:extLst>
          </p:cNvPr>
          <p:cNvGrpSpPr/>
          <p:nvPr/>
        </p:nvGrpSpPr>
        <p:grpSpPr>
          <a:xfrm>
            <a:off x="467544" y="2832375"/>
            <a:ext cx="575984" cy="519601"/>
            <a:chOff x="-3708920" y="3429000"/>
            <a:chExt cx="720000" cy="720000"/>
          </a:xfrm>
        </p:grpSpPr>
        <p:sp>
          <p:nvSpPr>
            <p:cNvPr id="37" name="橢圓 36">
              <a:extLst>
                <a:ext uri="{FF2B5EF4-FFF2-40B4-BE49-F238E27FC236}">
                  <a16:creationId xmlns:a16="http://schemas.microsoft.com/office/drawing/2014/main" id="{C00DF0C9-A244-4E56-85CA-FB55E9999B75}"/>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38" name="Freeform 45">
              <a:extLst>
                <a:ext uri="{FF2B5EF4-FFF2-40B4-BE49-F238E27FC236}">
                  <a16:creationId xmlns:a16="http://schemas.microsoft.com/office/drawing/2014/main" id="{A6C99FE3-7BF3-47C3-A5FD-1B995D1B2A22}"/>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群組 38">
            <a:extLst>
              <a:ext uri="{FF2B5EF4-FFF2-40B4-BE49-F238E27FC236}">
                <a16:creationId xmlns:a16="http://schemas.microsoft.com/office/drawing/2014/main" id="{EB0B48C2-E759-43C4-A5AB-2AAB200B5787}"/>
              </a:ext>
            </a:extLst>
          </p:cNvPr>
          <p:cNvGrpSpPr/>
          <p:nvPr/>
        </p:nvGrpSpPr>
        <p:grpSpPr>
          <a:xfrm>
            <a:off x="467544" y="3622510"/>
            <a:ext cx="575984" cy="519601"/>
            <a:chOff x="-3708920" y="3429000"/>
            <a:chExt cx="720000" cy="720000"/>
          </a:xfrm>
        </p:grpSpPr>
        <p:sp>
          <p:nvSpPr>
            <p:cNvPr id="41" name="橢圓 40">
              <a:extLst>
                <a:ext uri="{FF2B5EF4-FFF2-40B4-BE49-F238E27FC236}">
                  <a16:creationId xmlns:a16="http://schemas.microsoft.com/office/drawing/2014/main" id="{5E2D5A36-95E8-4D30-9856-B48149CFE57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2" name="Freeform 45">
              <a:extLst>
                <a:ext uri="{FF2B5EF4-FFF2-40B4-BE49-F238E27FC236}">
                  <a16:creationId xmlns:a16="http://schemas.microsoft.com/office/drawing/2014/main" id="{0B595925-7BFE-4960-9BFC-D5C46BEE46F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2" name="群組 42">
            <a:extLst>
              <a:ext uri="{FF2B5EF4-FFF2-40B4-BE49-F238E27FC236}">
                <a16:creationId xmlns:a16="http://schemas.microsoft.com/office/drawing/2014/main" id="{96EB45E8-8924-49FD-AC42-3A6DD0D09DFE}"/>
              </a:ext>
            </a:extLst>
          </p:cNvPr>
          <p:cNvGrpSpPr/>
          <p:nvPr/>
        </p:nvGrpSpPr>
        <p:grpSpPr>
          <a:xfrm>
            <a:off x="467544" y="4414598"/>
            <a:ext cx="575984" cy="519601"/>
            <a:chOff x="-3708920" y="3429000"/>
            <a:chExt cx="720000" cy="720000"/>
          </a:xfrm>
        </p:grpSpPr>
        <p:sp>
          <p:nvSpPr>
            <p:cNvPr id="44" name="橢圓 43">
              <a:extLst>
                <a:ext uri="{FF2B5EF4-FFF2-40B4-BE49-F238E27FC236}">
                  <a16:creationId xmlns:a16="http://schemas.microsoft.com/office/drawing/2014/main" id="{DAC03D48-09C4-4396-B34C-881941C4D662}"/>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5" name="Freeform 45">
              <a:extLst>
                <a:ext uri="{FF2B5EF4-FFF2-40B4-BE49-F238E27FC236}">
                  <a16:creationId xmlns:a16="http://schemas.microsoft.com/office/drawing/2014/main" id="{4E79BA32-C318-4F20-9CBE-1258D908F5E5}"/>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群組 45">
            <a:extLst>
              <a:ext uri="{FF2B5EF4-FFF2-40B4-BE49-F238E27FC236}">
                <a16:creationId xmlns:a16="http://schemas.microsoft.com/office/drawing/2014/main" id="{9DD78617-3CA1-4CC4-A554-ECAC59BF5D77}"/>
              </a:ext>
            </a:extLst>
          </p:cNvPr>
          <p:cNvGrpSpPr/>
          <p:nvPr/>
        </p:nvGrpSpPr>
        <p:grpSpPr>
          <a:xfrm>
            <a:off x="467544" y="5206686"/>
            <a:ext cx="575984" cy="519601"/>
            <a:chOff x="-3708920" y="3429000"/>
            <a:chExt cx="720000" cy="720000"/>
          </a:xfrm>
        </p:grpSpPr>
        <p:sp>
          <p:nvSpPr>
            <p:cNvPr id="47" name="橢圓 46">
              <a:extLst>
                <a:ext uri="{FF2B5EF4-FFF2-40B4-BE49-F238E27FC236}">
                  <a16:creationId xmlns:a16="http://schemas.microsoft.com/office/drawing/2014/main" id="{3309CD8F-507B-49B3-884D-09FA70E32464}"/>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48" name="Freeform 45">
              <a:extLst>
                <a:ext uri="{FF2B5EF4-FFF2-40B4-BE49-F238E27FC236}">
                  <a16:creationId xmlns:a16="http://schemas.microsoft.com/office/drawing/2014/main" id="{C380BE4A-B968-4D9D-80E1-69B392F90273}"/>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0" name="群組 48">
            <a:extLst>
              <a:ext uri="{FF2B5EF4-FFF2-40B4-BE49-F238E27FC236}">
                <a16:creationId xmlns:a16="http://schemas.microsoft.com/office/drawing/2014/main" id="{43A07784-0A59-4729-88F0-FB55B3C1B469}"/>
              </a:ext>
            </a:extLst>
          </p:cNvPr>
          <p:cNvGrpSpPr/>
          <p:nvPr/>
        </p:nvGrpSpPr>
        <p:grpSpPr>
          <a:xfrm>
            <a:off x="467544" y="6005743"/>
            <a:ext cx="575984" cy="519601"/>
            <a:chOff x="-3708920" y="3429000"/>
            <a:chExt cx="720000" cy="720000"/>
          </a:xfrm>
        </p:grpSpPr>
        <p:sp>
          <p:nvSpPr>
            <p:cNvPr id="50" name="橢圓 49">
              <a:extLst>
                <a:ext uri="{FF2B5EF4-FFF2-40B4-BE49-F238E27FC236}">
                  <a16:creationId xmlns:a16="http://schemas.microsoft.com/office/drawing/2014/main" id="{2F97A109-2ED3-46DE-B175-996DE67CA536}"/>
                </a:ext>
              </a:extLst>
            </p:cNvPr>
            <p:cNvSpPr/>
            <p:nvPr/>
          </p:nvSpPr>
          <p:spPr bwMode="auto">
            <a:xfrm>
              <a:off x="-3708920" y="3429000"/>
              <a:ext cx="720000" cy="720000"/>
            </a:xfrm>
            <a:prstGeom prst="ellipse">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51" name="Freeform 45">
              <a:extLst>
                <a:ext uri="{FF2B5EF4-FFF2-40B4-BE49-F238E27FC236}">
                  <a16:creationId xmlns:a16="http://schemas.microsoft.com/office/drawing/2014/main" id="{EE8586BA-1E5D-4220-8927-8FE75F30D2FA}"/>
                </a:ext>
              </a:extLst>
            </p:cNvPr>
            <p:cNvSpPr>
              <a:spLocks noEditPoints="1"/>
            </p:cNvSpPr>
            <p:nvPr/>
          </p:nvSpPr>
          <p:spPr bwMode="auto">
            <a:xfrm>
              <a:off x="-3708920" y="3429000"/>
              <a:ext cx="720000" cy="72000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ECC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84040" y="2213849"/>
            <a:ext cx="5616624" cy="4032448"/>
          </a:xfrm>
        </p:spPr>
        <p:txBody>
          <a:bodyPr>
            <a:normAutofit/>
          </a:bodyPr>
          <a:lstStyle/>
          <a:p>
            <a:r>
              <a:rPr lang="zh-TW" altLang="en-US" sz="2800" dirty="0"/>
              <a:t>依據總綱</a:t>
            </a:r>
            <a:r>
              <a:rPr lang="zh-TW" altLang="en-US" sz="2800" dirty="0" smtClean="0"/>
              <a:t>：參照</a:t>
            </a:r>
            <a:r>
              <a:rPr lang="zh-TW" altLang="en-US" sz="2800" dirty="0"/>
              <a:t>十二年國民基本教育課程綱要總綱，由中央主管機關另行訂定之。</a:t>
            </a:r>
            <a:endParaRPr lang="en-US" altLang="zh-TW" sz="2800" dirty="0"/>
          </a:p>
          <a:p>
            <a:r>
              <a:rPr lang="en-US" altLang="zh-TW" sz="2800" dirty="0"/>
              <a:t>《</a:t>
            </a:r>
            <a:r>
              <a:rPr lang="zh-TW" altLang="en-US" sz="2800" dirty="0"/>
              <a:t>特殊教育法</a:t>
            </a:r>
            <a:r>
              <a:rPr lang="en-US" altLang="zh-TW" sz="2800" dirty="0"/>
              <a:t>》(</a:t>
            </a:r>
            <a:r>
              <a:rPr lang="en-US" altLang="zh-TW" sz="2800" dirty="0" smtClean="0"/>
              <a:t>2019)</a:t>
            </a:r>
            <a:r>
              <a:rPr lang="zh-TW" altLang="en-US" sz="2800" dirty="0"/>
              <a:t>第十九條亦明定「特殊教育之課程、教材、教法及評量方式，應保持彈性，適合特殊教育學生身心特性及需求；其辦法，由中央主管機關定之」。</a:t>
            </a:r>
            <a:endParaRPr lang="en-US" altLang="zh-TW" dirty="0"/>
          </a:p>
        </p:txBody>
      </p:sp>
      <p:grpSp>
        <p:nvGrpSpPr>
          <p:cNvPr id="2" name="Group 4">
            <a:extLst>
              <a:ext uri="{FF2B5EF4-FFF2-40B4-BE49-F238E27FC236}">
                <a16:creationId xmlns:a16="http://schemas.microsoft.com/office/drawing/2014/main" id="{E220914B-EAD4-44D8-B7E7-16EBC713CF32}"/>
              </a:ext>
            </a:extLst>
          </p:cNvPr>
          <p:cNvGrpSpPr>
            <a:grpSpLocks noChangeAspect="1"/>
          </p:cNvGrpSpPr>
          <p:nvPr/>
        </p:nvGrpSpPr>
        <p:grpSpPr bwMode="auto">
          <a:xfrm>
            <a:off x="611560" y="209101"/>
            <a:ext cx="1080120" cy="1487164"/>
            <a:chOff x="1558" y="1280"/>
            <a:chExt cx="1315" cy="1810"/>
          </a:xfrm>
          <a:solidFill>
            <a:srgbClr val="5092E0"/>
          </a:solidFill>
        </p:grpSpPr>
        <p:sp>
          <p:nvSpPr>
            <p:cNvPr id="7" name="Freeform 5">
              <a:extLst>
                <a:ext uri="{FF2B5EF4-FFF2-40B4-BE49-F238E27FC236}">
                  <a16:creationId xmlns:a16="http://schemas.microsoft.com/office/drawing/2014/main" id="{0A493B61-CBEE-4373-A2FB-209592249D62}"/>
                </a:ext>
              </a:extLst>
            </p:cNvPr>
            <p:cNvSpPr>
              <a:spLocks/>
            </p:cNvSpPr>
            <p:nvPr/>
          </p:nvSpPr>
          <p:spPr bwMode="auto">
            <a:xfrm>
              <a:off x="1838" y="1280"/>
              <a:ext cx="1035" cy="922"/>
            </a:xfrm>
            <a:custGeom>
              <a:avLst/>
              <a:gdLst>
                <a:gd name="T0" fmla="*/ 9 w 244"/>
                <a:gd name="T1" fmla="*/ 127 h 218"/>
                <a:gd name="T2" fmla="*/ 53 w 244"/>
                <a:gd name="T3" fmla="*/ 203 h 218"/>
                <a:gd name="T4" fmla="*/ 141 w 244"/>
                <a:gd name="T5" fmla="*/ 212 h 218"/>
                <a:gd name="T6" fmla="*/ 209 w 244"/>
                <a:gd name="T7" fmla="*/ 84 h 218"/>
                <a:gd name="T8" fmla="*/ 45 w 244"/>
                <a:gd name="T9" fmla="*/ 42 h 218"/>
                <a:gd name="T10" fmla="*/ 2 w 244"/>
                <a:gd name="T11" fmla="*/ 115 h 218"/>
                <a:gd name="T12" fmla="*/ 44 w 244"/>
                <a:gd name="T13" fmla="*/ 188 h 218"/>
                <a:gd name="T14" fmla="*/ 48 w 244"/>
                <a:gd name="T15" fmla="*/ 181 h 218"/>
                <a:gd name="T16" fmla="*/ 9 w 244"/>
                <a:gd name="T17" fmla="*/ 129 h 218"/>
                <a:gd name="T18" fmla="*/ 53 w 244"/>
                <a:gd name="T19" fmla="*/ 44 h 218"/>
                <a:gd name="T20" fmla="*/ 196 w 244"/>
                <a:gd name="T21" fmla="*/ 80 h 218"/>
                <a:gd name="T22" fmla="*/ 210 w 244"/>
                <a:gd name="T23" fmla="*/ 155 h 218"/>
                <a:gd name="T24" fmla="*/ 141 w 244"/>
                <a:gd name="T25" fmla="*/ 205 h 218"/>
                <a:gd name="T26" fmla="*/ 63 w 244"/>
                <a:gd name="T27" fmla="*/ 199 h 218"/>
                <a:gd name="T28" fmla="*/ 16 w 244"/>
                <a:gd name="T29" fmla="*/ 125 h 218"/>
                <a:gd name="T30" fmla="*/ 9 w 244"/>
                <a:gd name="T31" fmla="*/ 12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218">
                  <a:moveTo>
                    <a:pt x="9" y="127"/>
                  </a:moveTo>
                  <a:cubicBezTo>
                    <a:pt x="6" y="163"/>
                    <a:pt x="21" y="188"/>
                    <a:pt x="53" y="203"/>
                  </a:cubicBezTo>
                  <a:cubicBezTo>
                    <a:pt x="80" y="216"/>
                    <a:pt x="112" y="218"/>
                    <a:pt x="141" y="212"/>
                  </a:cubicBezTo>
                  <a:cubicBezTo>
                    <a:pt x="201" y="200"/>
                    <a:pt x="244" y="141"/>
                    <a:pt x="209" y="84"/>
                  </a:cubicBezTo>
                  <a:cubicBezTo>
                    <a:pt x="177" y="33"/>
                    <a:pt x="97" y="0"/>
                    <a:pt x="45" y="42"/>
                  </a:cubicBezTo>
                  <a:cubicBezTo>
                    <a:pt x="24" y="59"/>
                    <a:pt x="2" y="86"/>
                    <a:pt x="2" y="115"/>
                  </a:cubicBezTo>
                  <a:cubicBezTo>
                    <a:pt x="1" y="147"/>
                    <a:pt x="21" y="168"/>
                    <a:pt x="44" y="188"/>
                  </a:cubicBezTo>
                  <a:cubicBezTo>
                    <a:pt x="47" y="190"/>
                    <a:pt x="51" y="184"/>
                    <a:pt x="48" y="181"/>
                  </a:cubicBezTo>
                  <a:cubicBezTo>
                    <a:pt x="32" y="166"/>
                    <a:pt x="16" y="151"/>
                    <a:pt x="9" y="129"/>
                  </a:cubicBezTo>
                  <a:cubicBezTo>
                    <a:pt x="0" y="96"/>
                    <a:pt x="28" y="62"/>
                    <a:pt x="53" y="44"/>
                  </a:cubicBezTo>
                  <a:cubicBezTo>
                    <a:pt x="100" y="10"/>
                    <a:pt x="163" y="41"/>
                    <a:pt x="196" y="80"/>
                  </a:cubicBezTo>
                  <a:cubicBezTo>
                    <a:pt x="215" y="101"/>
                    <a:pt x="221" y="129"/>
                    <a:pt x="210" y="155"/>
                  </a:cubicBezTo>
                  <a:cubicBezTo>
                    <a:pt x="199" y="183"/>
                    <a:pt x="168" y="198"/>
                    <a:pt x="141" y="205"/>
                  </a:cubicBezTo>
                  <a:cubicBezTo>
                    <a:pt x="115" y="211"/>
                    <a:pt x="88" y="207"/>
                    <a:pt x="63" y="199"/>
                  </a:cubicBezTo>
                  <a:cubicBezTo>
                    <a:pt x="30" y="187"/>
                    <a:pt x="13" y="160"/>
                    <a:pt x="16" y="125"/>
                  </a:cubicBezTo>
                  <a:cubicBezTo>
                    <a:pt x="16" y="120"/>
                    <a:pt x="9" y="124"/>
                    <a:pt x="9" y="12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6">
              <a:extLst>
                <a:ext uri="{FF2B5EF4-FFF2-40B4-BE49-F238E27FC236}">
                  <a16:creationId xmlns:a16="http://schemas.microsoft.com/office/drawing/2014/main" id="{3B22D548-17FC-4B4F-B342-CC310700F639}"/>
                </a:ext>
              </a:extLst>
            </p:cNvPr>
            <p:cNvSpPr>
              <a:spLocks/>
            </p:cNvSpPr>
            <p:nvPr/>
          </p:nvSpPr>
          <p:spPr bwMode="auto">
            <a:xfrm>
              <a:off x="1775" y="2126"/>
              <a:ext cx="670" cy="537"/>
            </a:xfrm>
            <a:custGeom>
              <a:avLst/>
              <a:gdLst>
                <a:gd name="T0" fmla="*/ 64 w 158"/>
                <a:gd name="T1" fmla="*/ 3 h 127"/>
                <a:gd name="T2" fmla="*/ 32 w 158"/>
                <a:gd name="T3" fmla="*/ 38 h 127"/>
                <a:gd name="T4" fmla="*/ 7 w 158"/>
                <a:gd name="T5" fmla="*/ 76 h 127"/>
                <a:gd name="T6" fmla="*/ 60 w 158"/>
                <a:gd name="T7" fmla="*/ 115 h 127"/>
                <a:gd name="T8" fmla="*/ 139 w 158"/>
                <a:gd name="T9" fmla="*/ 103 h 127"/>
                <a:gd name="T10" fmla="*/ 153 w 158"/>
                <a:gd name="T11" fmla="*/ 5 h 127"/>
                <a:gd name="T12" fmla="*/ 146 w 158"/>
                <a:gd name="T13" fmla="*/ 8 h 127"/>
                <a:gd name="T14" fmla="*/ 142 w 158"/>
                <a:gd name="T15" fmla="*/ 76 h 127"/>
                <a:gd name="T16" fmla="*/ 100 w 158"/>
                <a:gd name="T17" fmla="*/ 111 h 127"/>
                <a:gd name="T18" fmla="*/ 75 w 158"/>
                <a:gd name="T19" fmla="*/ 109 h 127"/>
                <a:gd name="T20" fmla="*/ 15 w 158"/>
                <a:gd name="T21" fmla="*/ 84 h 127"/>
                <a:gd name="T22" fmla="*/ 37 w 158"/>
                <a:gd name="T23" fmla="*/ 41 h 127"/>
                <a:gd name="T24" fmla="*/ 66 w 158"/>
                <a:gd name="T25" fmla="*/ 10 h 127"/>
                <a:gd name="T26" fmla="*/ 64 w 158"/>
                <a:gd name="T27" fmla="*/ 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127">
                  <a:moveTo>
                    <a:pt x="64" y="3"/>
                  </a:moveTo>
                  <a:cubicBezTo>
                    <a:pt x="51" y="12"/>
                    <a:pt x="42" y="26"/>
                    <a:pt x="32" y="38"/>
                  </a:cubicBezTo>
                  <a:cubicBezTo>
                    <a:pt x="22" y="50"/>
                    <a:pt x="12" y="61"/>
                    <a:pt x="7" y="76"/>
                  </a:cubicBezTo>
                  <a:cubicBezTo>
                    <a:pt x="0" y="104"/>
                    <a:pt x="42" y="113"/>
                    <a:pt x="60" y="115"/>
                  </a:cubicBezTo>
                  <a:cubicBezTo>
                    <a:pt x="86" y="118"/>
                    <a:pt x="121" y="127"/>
                    <a:pt x="139" y="103"/>
                  </a:cubicBezTo>
                  <a:cubicBezTo>
                    <a:pt x="158" y="77"/>
                    <a:pt x="151" y="35"/>
                    <a:pt x="153" y="5"/>
                  </a:cubicBezTo>
                  <a:cubicBezTo>
                    <a:pt x="153" y="0"/>
                    <a:pt x="146" y="4"/>
                    <a:pt x="146" y="8"/>
                  </a:cubicBezTo>
                  <a:cubicBezTo>
                    <a:pt x="145" y="30"/>
                    <a:pt x="147" y="54"/>
                    <a:pt x="142" y="76"/>
                  </a:cubicBezTo>
                  <a:cubicBezTo>
                    <a:pt x="138" y="97"/>
                    <a:pt x="125" y="113"/>
                    <a:pt x="100" y="111"/>
                  </a:cubicBezTo>
                  <a:cubicBezTo>
                    <a:pt x="92" y="110"/>
                    <a:pt x="83" y="110"/>
                    <a:pt x="75" y="109"/>
                  </a:cubicBezTo>
                  <a:cubicBezTo>
                    <a:pt x="54" y="108"/>
                    <a:pt x="24" y="106"/>
                    <a:pt x="15" y="84"/>
                  </a:cubicBezTo>
                  <a:cubicBezTo>
                    <a:pt x="9" y="70"/>
                    <a:pt x="29" y="51"/>
                    <a:pt x="37" y="41"/>
                  </a:cubicBezTo>
                  <a:cubicBezTo>
                    <a:pt x="46" y="30"/>
                    <a:pt x="54" y="18"/>
                    <a:pt x="66" y="10"/>
                  </a:cubicBezTo>
                  <a:cubicBezTo>
                    <a:pt x="70" y="7"/>
                    <a:pt x="69" y="0"/>
                    <a:pt x="64"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7">
              <a:extLst>
                <a:ext uri="{FF2B5EF4-FFF2-40B4-BE49-F238E27FC236}">
                  <a16:creationId xmlns:a16="http://schemas.microsoft.com/office/drawing/2014/main" id="{7E3639C4-8F5B-46A4-8162-7D9D2FFB4F4A}"/>
                </a:ext>
              </a:extLst>
            </p:cNvPr>
            <p:cNvSpPr>
              <a:spLocks/>
            </p:cNvSpPr>
            <p:nvPr/>
          </p:nvSpPr>
          <p:spPr bwMode="auto">
            <a:xfrm>
              <a:off x="1787" y="2562"/>
              <a:ext cx="365" cy="528"/>
            </a:xfrm>
            <a:custGeom>
              <a:avLst/>
              <a:gdLst>
                <a:gd name="T0" fmla="*/ 35 w 86"/>
                <a:gd name="T1" fmla="*/ 8 h 125"/>
                <a:gd name="T2" fmla="*/ 35 w 86"/>
                <a:gd name="T3" fmla="*/ 5 h 125"/>
                <a:gd name="T4" fmla="*/ 28 w 86"/>
                <a:gd name="T5" fmla="*/ 8 h 125"/>
                <a:gd name="T6" fmla="*/ 52 w 86"/>
                <a:gd name="T7" fmla="*/ 54 h 125"/>
                <a:gd name="T8" fmla="*/ 67 w 86"/>
                <a:gd name="T9" fmla="*/ 80 h 125"/>
                <a:gd name="T10" fmla="*/ 46 w 86"/>
                <a:gd name="T11" fmla="*/ 88 h 125"/>
                <a:gd name="T12" fmla="*/ 10 w 86"/>
                <a:gd name="T13" fmla="*/ 111 h 125"/>
                <a:gd name="T14" fmla="*/ 68 w 86"/>
                <a:gd name="T15" fmla="*/ 110 h 125"/>
                <a:gd name="T16" fmla="*/ 86 w 86"/>
                <a:gd name="T17" fmla="*/ 95 h 125"/>
                <a:gd name="T18" fmla="*/ 60 w 86"/>
                <a:gd name="T19" fmla="*/ 84 h 125"/>
                <a:gd name="T20" fmla="*/ 59 w 86"/>
                <a:gd name="T21" fmla="*/ 91 h 125"/>
                <a:gd name="T22" fmla="*/ 63 w 86"/>
                <a:gd name="T23" fmla="*/ 91 h 125"/>
                <a:gd name="T24" fmla="*/ 68 w 86"/>
                <a:gd name="T25" fmla="*/ 103 h 125"/>
                <a:gd name="T26" fmla="*/ 52 w 86"/>
                <a:gd name="T27" fmla="*/ 107 h 125"/>
                <a:gd name="T28" fmla="*/ 28 w 86"/>
                <a:gd name="T29" fmla="*/ 109 h 125"/>
                <a:gd name="T30" fmla="*/ 21 w 86"/>
                <a:gd name="T31" fmla="*/ 98 h 125"/>
                <a:gd name="T32" fmla="*/ 37 w 86"/>
                <a:gd name="T33" fmla="*/ 95 h 125"/>
                <a:gd name="T34" fmla="*/ 70 w 86"/>
                <a:gd name="T35" fmla="*/ 95 h 125"/>
                <a:gd name="T36" fmla="*/ 73 w 86"/>
                <a:gd name="T37" fmla="*/ 74 h 125"/>
                <a:gd name="T38" fmla="*/ 35 w 86"/>
                <a:gd name="T39" fmla="*/ 4 h 125"/>
                <a:gd name="T40" fmla="*/ 28 w 86"/>
                <a:gd name="T41" fmla="*/ 7 h 125"/>
                <a:gd name="T42" fmla="*/ 28 w 86"/>
                <a:gd name="T43" fmla="*/ 10 h 125"/>
                <a:gd name="T44" fmla="*/ 35 w 86"/>
                <a:gd name="T45"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125">
                  <a:moveTo>
                    <a:pt x="35" y="8"/>
                  </a:moveTo>
                  <a:cubicBezTo>
                    <a:pt x="35" y="7"/>
                    <a:pt x="35" y="6"/>
                    <a:pt x="35" y="5"/>
                  </a:cubicBezTo>
                  <a:cubicBezTo>
                    <a:pt x="33" y="6"/>
                    <a:pt x="31" y="7"/>
                    <a:pt x="28" y="8"/>
                  </a:cubicBezTo>
                  <a:cubicBezTo>
                    <a:pt x="32" y="23"/>
                    <a:pt x="44" y="40"/>
                    <a:pt x="52" y="54"/>
                  </a:cubicBezTo>
                  <a:cubicBezTo>
                    <a:pt x="57" y="62"/>
                    <a:pt x="61" y="72"/>
                    <a:pt x="67" y="80"/>
                  </a:cubicBezTo>
                  <a:cubicBezTo>
                    <a:pt x="77" y="92"/>
                    <a:pt x="51" y="88"/>
                    <a:pt x="46" y="88"/>
                  </a:cubicBezTo>
                  <a:cubicBezTo>
                    <a:pt x="34" y="88"/>
                    <a:pt x="0" y="91"/>
                    <a:pt x="10" y="111"/>
                  </a:cubicBezTo>
                  <a:cubicBezTo>
                    <a:pt x="17" y="125"/>
                    <a:pt x="57" y="113"/>
                    <a:pt x="68" y="110"/>
                  </a:cubicBezTo>
                  <a:cubicBezTo>
                    <a:pt x="74" y="109"/>
                    <a:pt x="86" y="102"/>
                    <a:pt x="86" y="95"/>
                  </a:cubicBezTo>
                  <a:cubicBezTo>
                    <a:pt x="85" y="83"/>
                    <a:pt x="69" y="84"/>
                    <a:pt x="60" y="84"/>
                  </a:cubicBezTo>
                  <a:cubicBezTo>
                    <a:pt x="57" y="84"/>
                    <a:pt x="54" y="91"/>
                    <a:pt x="59" y="91"/>
                  </a:cubicBezTo>
                  <a:cubicBezTo>
                    <a:pt x="60" y="91"/>
                    <a:pt x="62" y="91"/>
                    <a:pt x="63" y="91"/>
                  </a:cubicBezTo>
                  <a:cubicBezTo>
                    <a:pt x="74" y="89"/>
                    <a:pt x="75" y="93"/>
                    <a:pt x="68" y="103"/>
                  </a:cubicBezTo>
                  <a:cubicBezTo>
                    <a:pt x="63" y="105"/>
                    <a:pt x="57" y="106"/>
                    <a:pt x="52" y="107"/>
                  </a:cubicBezTo>
                  <a:cubicBezTo>
                    <a:pt x="44" y="108"/>
                    <a:pt x="36" y="109"/>
                    <a:pt x="28" y="109"/>
                  </a:cubicBezTo>
                  <a:cubicBezTo>
                    <a:pt x="26" y="109"/>
                    <a:pt x="4" y="105"/>
                    <a:pt x="21" y="98"/>
                  </a:cubicBezTo>
                  <a:cubicBezTo>
                    <a:pt x="26" y="96"/>
                    <a:pt x="32" y="96"/>
                    <a:pt x="37" y="95"/>
                  </a:cubicBezTo>
                  <a:cubicBezTo>
                    <a:pt x="48" y="94"/>
                    <a:pt x="59" y="96"/>
                    <a:pt x="70" y="95"/>
                  </a:cubicBezTo>
                  <a:cubicBezTo>
                    <a:pt x="82" y="94"/>
                    <a:pt x="76" y="80"/>
                    <a:pt x="73" y="74"/>
                  </a:cubicBezTo>
                  <a:cubicBezTo>
                    <a:pt x="60" y="54"/>
                    <a:pt x="40" y="28"/>
                    <a:pt x="35" y="4"/>
                  </a:cubicBezTo>
                  <a:cubicBezTo>
                    <a:pt x="34" y="0"/>
                    <a:pt x="28" y="4"/>
                    <a:pt x="28" y="7"/>
                  </a:cubicBezTo>
                  <a:cubicBezTo>
                    <a:pt x="28" y="8"/>
                    <a:pt x="28" y="9"/>
                    <a:pt x="28" y="10"/>
                  </a:cubicBezTo>
                  <a:cubicBezTo>
                    <a:pt x="28" y="15"/>
                    <a:pt x="35" y="11"/>
                    <a:pt x="35"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8">
              <a:extLst>
                <a:ext uri="{FF2B5EF4-FFF2-40B4-BE49-F238E27FC236}">
                  <a16:creationId xmlns:a16="http://schemas.microsoft.com/office/drawing/2014/main" id="{872756FB-CB07-4C24-812D-6D9379776695}"/>
                </a:ext>
              </a:extLst>
            </p:cNvPr>
            <p:cNvSpPr>
              <a:spLocks/>
            </p:cNvSpPr>
            <p:nvPr/>
          </p:nvSpPr>
          <p:spPr bwMode="auto">
            <a:xfrm>
              <a:off x="2228" y="2591"/>
              <a:ext cx="276" cy="474"/>
            </a:xfrm>
            <a:custGeom>
              <a:avLst/>
              <a:gdLst>
                <a:gd name="T0" fmla="*/ 2 w 65"/>
                <a:gd name="T1" fmla="*/ 8 h 112"/>
                <a:gd name="T2" fmla="*/ 26 w 65"/>
                <a:gd name="T3" fmla="*/ 44 h 112"/>
                <a:gd name="T4" fmla="*/ 50 w 65"/>
                <a:gd name="T5" fmla="*/ 85 h 112"/>
                <a:gd name="T6" fmla="*/ 55 w 65"/>
                <a:gd name="T7" fmla="*/ 79 h 112"/>
                <a:gd name="T8" fmla="*/ 12 w 65"/>
                <a:gd name="T9" fmla="*/ 85 h 112"/>
                <a:gd name="T10" fmla="*/ 18 w 65"/>
                <a:gd name="T11" fmla="*/ 103 h 112"/>
                <a:gd name="T12" fmla="*/ 64 w 65"/>
                <a:gd name="T13" fmla="*/ 79 h 112"/>
                <a:gd name="T14" fmla="*/ 58 w 65"/>
                <a:gd name="T15" fmla="*/ 79 h 112"/>
                <a:gd name="T16" fmla="*/ 32 w 65"/>
                <a:gd name="T17" fmla="*/ 98 h 112"/>
                <a:gd name="T18" fmla="*/ 25 w 65"/>
                <a:gd name="T19" fmla="*/ 97 h 112"/>
                <a:gd name="T20" fmla="*/ 27 w 65"/>
                <a:gd name="T21" fmla="*/ 86 h 112"/>
                <a:gd name="T22" fmla="*/ 51 w 65"/>
                <a:gd name="T23" fmla="*/ 87 h 112"/>
                <a:gd name="T24" fmla="*/ 56 w 65"/>
                <a:gd name="T25" fmla="*/ 81 h 112"/>
                <a:gd name="T26" fmla="*/ 38 w 65"/>
                <a:gd name="T27" fmla="*/ 49 h 112"/>
                <a:gd name="T28" fmla="*/ 8 w 65"/>
                <a:gd name="T29" fmla="*/ 3 h 112"/>
                <a:gd name="T30" fmla="*/ 2 w 65"/>
                <a:gd name="T31" fmla="*/ 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 h="112">
                  <a:moveTo>
                    <a:pt x="2" y="8"/>
                  </a:moveTo>
                  <a:cubicBezTo>
                    <a:pt x="10" y="20"/>
                    <a:pt x="18" y="32"/>
                    <a:pt x="26" y="44"/>
                  </a:cubicBezTo>
                  <a:cubicBezTo>
                    <a:pt x="34" y="56"/>
                    <a:pt x="46" y="71"/>
                    <a:pt x="50" y="85"/>
                  </a:cubicBezTo>
                  <a:cubicBezTo>
                    <a:pt x="51" y="83"/>
                    <a:pt x="53" y="81"/>
                    <a:pt x="55" y="79"/>
                  </a:cubicBezTo>
                  <a:cubicBezTo>
                    <a:pt x="40" y="78"/>
                    <a:pt x="23" y="75"/>
                    <a:pt x="12" y="85"/>
                  </a:cubicBezTo>
                  <a:cubicBezTo>
                    <a:pt x="5" y="92"/>
                    <a:pt x="12" y="100"/>
                    <a:pt x="18" y="103"/>
                  </a:cubicBezTo>
                  <a:cubicBezTo>
                    <a:pt x="36" y="112"/>
                    <a:pt x="61" y="99"/>
                    <a:pt x="64" y="79"/>
                  </a:cubicBezTo>
                  <a:cubicBezTo>
                    <a:pt x="65" y="74"/>
                    <a:pt x="58" y="75"/>
                    <a:pt x="58" y="79"/>
                  </a:cubicBezTo>
                  <a:cubicBezTo>
                    <a:pt x="56" y="93"/>
                    <a:pt x="44" y="98"/>
                    <a:pt x="32" y="98"/>
                  </a:cubicBezTo>
                  <a:cubicBezTo>
                    <a:pt x="29" y="98"/>
                    <a:pt x="27" y="97"/>
                    <a:pt x="25" y="97"/>
                  </a:cubicBezTo>
                  <a:cubicBezTo>
                    <a:pt x="16" y="95"/>
                    <a:pt x="17" y="92"/>
                    <a:pt x="27" y="86"/>
                  </a:cubicBezTo>
                  <a:cubicBezTo>
                    <a:pt x="34" y="84"/>
                    <a:pt x="44" y="86"/>
                    <a:pt x="51" y="87"/>
                  </a:cubicBezTo>
                  <a:cubicBezTo>
                    <a:pt x="54" y="87"/>
                    <a:pt x="57" y="84"/>
                    <a:pt x="56" y="81"/>
                  </a:cubicBezTo>
                  <a:cubicBezTo>
                    <a:pt x="53" y="70"/>
                    <a:pt x="44" y="59"/>
                    <a:pt x="38" y="49"/>
                  </a:cubicBezTo>
                  <a:cubicBezTo>
                    <a:pt x="29" y="33"/>
                    <a:pt x="18" y="18"/>
                    <a:pt x="8" y="3"/>
                  </a:cubicBezTo>
                  <a:cubicBezTo>
                    <a:pt x="5" y="0"/>
                    <a:pt x="0" y="5"/>
                    <a:pt x="2" y="8"/>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9">
              <a:extLst>
                <a:ext uri="{FF2B5EF4-FFF2-40B4-BE49-F238E27FC236}">
                  <a16:creationId xmlns:a16="http://schemas.microsoft.com/office/drawing/2014/main" id="{97B16132-325D-4C6F-9741-960F1D098914}"/>
                </a:ext>
              </a:extLst>
            </p:cNvPr>
            <p:cNvSpPr>
              <a:spLocks/>
            </p:cNvSpPr>
            <p:nvPr/>
          </p:nvSpPr>
          <p:spPr bwMode="auto">
            <a:xfrm>
              <a:off x="1783" y="2164"/>
              <a:ext cx="598" cy="355"/>
            </a:xfrm>
            <a:custGeom>
              <a:avLst/>
              <a:gdLst>
                <a:gd name="T0" fmla="*/ 50 w 141"/>
                <a:gd name="T1" fmla="*/ 10 h 84"/>
                <a:gd name="T2" fmla="*/ 52 w 141"/>
                <a:gd name="T3" fmla="*/ 6 h 84"/>
                <a:gd name="T4" fmla="*/ 48 w 141"/>
                <a:gd name="T5" fmla="*/ 2 h 84"/>
                <a:gd name="T6" fmla="*/ 13 w 141"/>
                <a:gd name="T7" fmla="*/ 25 h 84"/>
                <a:gd name="T8" fmla="*/ 1 w 141"/>
                <a:gd name="T9" fmla="*/ 35 h 84"/>
                <a:gd name="T10" fmla="*/ 2 w 141"/>
                <a:gd name="T11" fmla="*/ 39 h 84"/>
                <a:gd name="T12" fmla="*/ 82 w 141"/>
                <a:gd name="T13" fmla="*/ 65 h 84"/>
                <a:gd name="T14" fmla="*/ 120 w 141"/>
                <a:gd name="T15" fmla="*/ 66 h 84"/>
                <a:gd name="T16" fmla="*/ 85 w 141"/>
                <a:gd name="T17" fmla="*/ 61 h 84"/>
                <a:gd name="T18" fmla="*/ 92 w 141"/>
                <a:gd name="T19" fmla="*/ 57 h 84"/>
                <a:gd name="T20" fmla="*/ 106 w 141"/>
                <a:gd name="T21" fmla="*/ 54 h 84"/>
                <a:gd name="T22" fmla="*/ 89 w 141"/>
                <a:gd name="T23" fmla="*/ 60 h 84"/>
                <a:gd name="T24" fmla="*/ 87 w 141"/>
                <a:gd name="T25" fmla="*/ 56 h 84"/>
                <a:gd name="T26" fmla="*/ 25 w 141"/>
                <a:gd name="T27" fmla="*/ 41 h 84"/>
                <a:gd name="T28" fmla="*/ 11 w 141"/>
                <a:gd name="T29" fmla="*/ 35 h 84"/>
                <a:gd name="T30" fmla="*/ 15 w 141"/>
                <a:gd name="T31" fmla="*/ 31 h 84"/>
                <a:gd name="T32" fmla="*/ 50 w 141"/>
                <a:gd name="T33" fmla="*/ 9 h 84"/>
                <a:gd name="T34" fmla="*/ 46 w 141"/>
                <a:gd name="T35" fmla="*/ 5 h 84"/>
                <a:gd name="T36" fmla="*/ 44 w 141"/>
                <a:gd name="T37" fmla="*/ 9 h 84"/>
                <a:gd name="T38" fmla="*/ 50 w 141"/>
                <a:gd name="T39" fmla="*/ 1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84">
                  <a:moveTo>
                    <a:pt x="50" y="10"/>
                  </a:moveTo>
                  <a:cubicBezTo>
                    <a:pt x="51" y="9"/>
                    <a:pt x="51" y="8"/>
                    <a:pt x="52" y="6"/>
                  </a:cubicBezTo>
                  <a:cubicBezTo>
                    <a:pt x="52" y="4"/>
                    <a:pt x="51" y="0"/>
                    <a:pt x="48" y="2"/>
                  </a:cubicBezTo>
                  <a:cubicBezTo>
                    <a:pt x="36" y="10"/>
                    <a:pt x="25" y="18"/>
                    <a:pt x="13" y="25"/>
                  </a:cubicBezTo>
                  <a:cubicBezTo>
                    <a:pt x="8" y="28"/>
                    <a:pt x="3" y="29"/>
                    <a:pt x="1" y="35"/>
                  </a:cubicBezTo>
                  <a:cubicBezTo>
                    <a:pt x="0" y="36"/>
                    <a:pt x="0" y="38"/>
                    <a:pt x="2" y="39"/>
                  </a:cubicBezTo>
                  <a:cubicBezTo>
                    <a:pt x="10" y="46"/>
                    <a:pt x="82" y="64"/>
                    <a:pt x="82" y="65"/>
                  </a:cubicBezTo>
                  <a:cubicBezTo>
                    <a:pt x="77" y="84"/>
                    <a:pt x="115" y="73"/>
                    <a:pt x="120" y="66"/>
                  </a:cubicBezTo>
                  <a:cubicBezTo>
                    <a:pt x="141" y="41"/>
                    <a:pt x="80" y="41"/>
                    <a:pt x="85" y="61"/>
                  </a:cubicBezTo>
                  <a:cubicBezTo>
                    <a:pt x="87" y="65"/>
                    <a:pt x="93" y="60"/>
                    <a:pt x="92" y="57"/>
                  </a:cubicBezTo>
                  <a:cubicBezTo>
                    <a:pt x="91" y="55"/>
                    <a:pt x="104" y="54"/>
                    <a:pt x="106" y="54"/>
                  </a:cubicBezTo>
                  <a:cubicBezTo>
                    <a:pt x="138" y="53"/>
                    <a:pt x="84" y="81"/>
                    <a:pt x="89" y="60"/>
                  </a:cubicBezTo>
                  <a:cubicBezTo>
                    <a:pt x="90" y="58"/>
                    <a:pt x="89" y="56"/>
                    <a:pt x="87" y="56"/>
                  </a:cubicBezTo>
                  <a:cubicBezTo>
                    <a:pt x="66" y="56"/>
                    <a:pt x="46" y="45"/>
                    <a:pt x="25" y="41"/>
                  </a:cubicBezTo>
                  <a:cubicBezTo>
                    <a:pt x="20" y="40"/>
                    <a:pt x="15" y="38"/>
                    <a:pt x="11" y="35"/>
                  </a:cubicBezTo>
                  <a:cubicBezTo>
                    <a:pt x="7" y="33"/>
                    <a:pt x="10" y="34"/>
                    <a:pt x="15" y="31"/>
                  </a:cubicBezTo>
                  <a:cubicBezTo>
                    <a:pt x="27" y="24"/>
                    <a:pt x="38" y="16"/>
                    <a:pt x="50" y="9"/>
                  </a:cubicBezTo>
                  <a:cubicBezTo>
                    <a:pt x="48" y="7"/>
                    <a:pt x="47" y="6"/>
                    <a:pt x="46" y="5"/>
                  </a:cubicBezTo>
                  <a:cubicBezTo>
                    <a:pt x="45" y="6"/>
                    <a:pt x="45" y="7"/>
                    <a:pt x="44" y="9"/>
                  </a:cubicBezTo>
                  <a:cubicBezTo>
                    <a:pt x="43" y="14"/>
                    <a:pt x="49" y="15"/>
                    <a:pt x="50" y="1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0">
              <a:extLst>
                <a:ext uri="{FF2B5EF4-FFF2-40B4-BE49-F238E27FC236}">
                  <a16:creationId xmlns:a16="http://schemas.microsoft.com/office/drawing/2014/main" id="{6EFD52DB-9C7C-4BAF-A8CC-9F5F0523F3D4}"/>
                </a:ext>
              </a:extLst>
            </p:cNvPr>
            <p:cNvSpPr>
              <a:spLocks/>
            </p:cNvSpPr>
            <p:nvPr/>
          </p:nvSpPr>
          <p:spPr bwMode="auto">
            <a:xfrm>
              <a:off x="2347" y="2227"/>
              <a:ext cx="496" cy="267"/>
            </a:xfrm>
            <a:custGeom>
              <a:avLst/>
              <a:gdLst>
                <a:gd name="T0" fmla="*/ 14 w 117"/>
                <a:gd name="T1" fmla="*/ 9 h 63"/>
                <a:gd name="T2" fmla="*/ 14 w 117"/>
                <a:gd name="T3" fmla="*/ 5 h 63"/>
                <a:gd name="T4" fmla="*/ 7 w 117"/>
                <a:gd name="T5" fmla="*/ 8 h 63"/>
                <a:gd name="T6" fmla="*/ 16 w 117"/>
                <a:gd name="T7" fmla="*/ 42 h 63"/>
                <a:gd name="T8" fmla="*/ 80 w 117"/>
                <a:gd name="T9" fmla="*/ 55 h 63"/>
                <a:gd name="T10" fmla="*/ 82 w 117"/>
                <a:gd name="T11" fmla="*/ 48 h 63"/>
                <a:gd name="T12" fmla="*/ 80 w 117"/>
                <a:gd name="T13" fmla="*/ 48 h 63"/>
                <a:gd name="T14" fmla="*/ 77 w 117"/>
                <a:gd name="T15" fmla="*/ 55 h 63"/>
                <a:gd name="T16" fmla="*/ 116 w 117"/>
                <a:gd name="T17" fmla="*/ 43 h 63"/>
                <a:gd name="T18" fmla="*/ 116 w 117"/>
                <a:gd name="T19" fmla="*/ 40 h 63"/>
                <a:gd name="T20" fmla="*/ 76 w 117"/>
                <a:gd name="T21" fmla="*/ 48 h 63"/>
                <a:gd name="T22" fmla="*/ 109 w 117"/>
                <a:gd name="T23" fmla="*/ 51 h 63"/>
                <a:gd name="T24" fmla="*/ 109 w 117"/>
                <a:gd name="T25" fmla="*/ 44 h 63"/>
                <a:gd name="T26" fmla="*/ 102 w 117"/>
                <a:gd name="T27" fmla="*/ 46 h 63"/>
                <a:gd name="T28" fmla="*/ 91 w 117"/>
                <a:gd name="T29" fmla="*/ 48 h 63"/>
                <a:gd name="T30" fmla="*/ 91 w 117"/>
                <a:gd name="T31" fmla="*/ 45 h 63"/>
                <a:gd name="T32" fmla="*/ 82 w 117"/>
                <a:gd name="T33" fmla="*/ 48 h 63"/>
                <a:gd name="T34" fmla="*/ 79 w 117"/>
                <a:gd name="T35" fmla="*/ 55 h 63"/>
                <a:gd name="T36" fmla="*/ 80 w 117"/>
                <a:gd name="T37" fmla="*/ 55 h 63"/>
                <a:gd name="T38" fmla="*/ 82 w 117"/>
                <a:gd name="T39" fmla="*/ 48 h 63"/>
                <a:gd name="T40" fmla="*/ 35 w 117"/>
                <a:gd name="T41" fmla="*/ 40 h 63"/>
                <a:gd name="T42" fmla="*/ 12 w 117"/>
                <a:gd name="T43" fmla="*/ 23 h 63"/>
                <a:gd name="T44" fmla="*/ 14 w 117"/>
                <a:gd name="T45" fmla="*/ 5 h 63"/>
                <a:gd name="T46" fmla="*/ 7 w 117"/>
                <a:gd name="T47" fmla="*/ 8 h 63"/>
                <a:gd name="T48" fmla="*/ 7 w 117"/>
                <a:gd name="T49" fmla="*/ 12 h 63"/>
                <a:gd name="T50" fmla="*/ 14 w 117"/>
                <a:gd name="T5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63">
                  <a:moveTo>
                    <a:pt x="14" y="9"/>
                  </a:moveTo>
                  <a:cubicBezTo>
                    <a:pt x="14" y="8"/>
                    <a:pt x="14" y="7"/>
                    <a:pt x="14" y="5"/>
                  </a:cubicBezTo>
                  <a:cubicBezTo>
                    <a:pt x="14" y="0"/>
                    <a:pt x="7" y="4"/>
                    <a:pt x="7" y="8"/>
                  </a:cubicBezTo>
                  <a:cubicBezTo>
                    <a:pt x="7" y="20"/>
                    <a:pt x="0" y="36"/>
                    <a:pt x="16" y="42"/>
                  </a:cubicBezTo>
                  <a:cubicBezTo>
                    <a:pt x="38" y="49"/>
                    <a:pt x="58" y="55"/>
                    <a:pt x="80" y="55"/>
                  </a:cubicBezTo>
                  <a:cubicBezTo>
                    <a:pt x="84" y="55"/>
                    <a:pt x="86" y="48"/>
                    <a:pt x="82" y="48"/>
                  </a:cubicBezTo>
                  <a:cubicBezTo>
                    <a:pt x="81" y="48"/>
                    <a:pt x="81" y="48"/>
                    <a:pt x="80" y="48"/>
                  </a:cubicBezTo>
                  <a:cubicBezTo>
                    <a:pt x="78" y="48"/>
                    <a:pt x="74" y="53"/>
                    <a:pt x="77" y="55"/>
                  </a:cubicBezTo>
                  <a:cubicBezTo>
                    <a:pt x="87" y="62"/>
                    <a:pt x="111" y="54"/>
                    <a:pt x="116" y="43"/>
                  </a:cubicBezTo>
                  <a:cubicBezTo>
                    <a:pt x="116" y="42"/>
                    <a:pt x="116" y="40"/>
                    <a:pt x="116" y="40"/>
                  </a:cubicBezTo>
                  <a:cubicBezTo>
                    <a:pt x="108" y="32"/>
                    <a:pt x="79" y="35"/>
                    <a:pt x="76" y="48"/>
                  </a:cubicBezTo>
                  <a:cubicBezTo>
                    <a:pt x="73" y="63"/>
                    <a:pt x="103" y="53"/>
                    <a:pt x="109" y="51"/>
                  </a:cubicBezTo>
                  <a:cubicBezTo>
                    <a:pt x="113" y="50"/>
                    <a:pt x="114" y="43"/>
                    <a:pt x="109" y="44"/>
                  </a:cubicBezTo>
                  <a:cubicBezTo>
                    <a:pt x="106" y="45"/>
                    <a:pt x="104" y="46"/>
                    <a:pt x="102" y="46"/>
                  </a:cubicBezTo>
                  <a:cubicBezTo>
                    <a:pt x="98" y="47"/>
                    <a:pt x="95" y="48"/>
                    <a:pt x="91" y="48"/>
                  </a:cubicBezTo>
                  <a:cubicBezTo>
                    <a:pt x="86" y="49"/>
                    <a:pt x="86" y="48"/>
                    <a:pt x="91" y="45"/>
                  </a:cubicBezTo>
                  <a:cubicBezTo>
                    <a:pt x="117" y="41"/>
                    <a:pt x="91" y="54"/>
                    <a:pt x="82" y="48"/>
                  </a:cubicBezTo>
                  <a:cubicBezTo>
                    <a:pt x="81" y="51"/>
                    <a:pt x="80" y="53"/>
                    <a:pt x="79" y="55"/>
                  </a:cubicBezTo>
                  <a:cubicBezTo>
                    <a:pt x="79" y="55"/>
                    <a:pt x="80" y="55"/>
                    <a:pt x="80" y="55"/>
                  </a:cubicBezTo>
                  <a:cubicBezTo>
                    <a:pt x="84" y="55"/>
                    <a:pt x="86" y="48"/>
                    <a:pt x="82" y="48"/>
                  </a:cubicBezTo>
                  <a:cubicBezTo>
                    <a:pt x="65" y="48"/>
                    <a:pt x="50" y="44"/>
                    <a:pt x="35" y="40"/>
                  </a:cubicBezTo>
                  <a:cubicBezTo>
                    <a:pt x="26" y="38"/>
                    <a:pt x="12" y="34"/>
                    <a:pt x="12" y="23"/>
                  </a:cubicBezTo>
                  <a:cubicBezTo>
                    <a:pt x="13" y="17"/>
                    <a:pt x="14" y="11"/>
                    <a:pt x="14" y="5"/>
                  </a:cubicBezTo>
                  <a:cubicBezTo>
                    <a:pt x="14" y="0"/>
                    <a:pt x="7" y="4"/>
                    <a:pt x="7" y="8"/>
                  </a:cubicBezTo>
                  <a:cubicBezTo>
                    <a:pt x="7" y="9"/>
                    <a:pt x="7" y="10"/>
                    <a:pt x="7" y="12"/>
                  </a:cubicBezTo>
                  <a:cubicBezTo>
                    <a:pt x="7" y="17"/>
                    <a:pt x="14" y="13"/>
                    <a:pt x="14" y="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1">
              <a:extLst>
                <a:ext uri="{FF2B5EF4-FFF2-40B4-BE49-F238E27FC236}">
                  <a16:creationId xmlns:a16="http://schemas.microsoft.com/office/drawing/2014/main" id="{8CB6F9BB-6F10-4F3C-8EB1-FE39ED9112E2}"/>
                </a:ext>
              </a:extLst>
            </p:cNvPr>
            <p:cNvSpPr>
              <a:spLocks/>
            </p:cNvSpPr>
            <p:nvPr/>
          </p:nvSpPr>
          <p:spPr bwMode="auto">
            <a:xfrm>
              <a:off x="2665" y="1808"/>
              <a:ext cx="55" cy="60"/>
            </a:xfrm>
            <a:custGeom>
              <a:avLst/>
              <a:gdLst>
                <a:gd name="T0" fmla="*/ 8 w 13"/>
                <a:gd name="T1" fmla="*/ 3 h 14"/>
                <a:gd name="T2" fmla="*/ 1 w 13"/>
                <a:gd name="T3" fmla="*/ 8 h 14"/>
                <a:gd name="T4" fmla="*/ 4 w 13"/>
                <a:gd name="T5" fmla="*/ 12 h 14"/>
                <a:gd name="T6" fmla="*/ 9 w 13"/>
                <a:gd name="T7" fmla="*/ 4 h 14"/>
                <a:gd name="T8" fmla="*/ 7 w 13"/>
                <a:gd name="T9" fmla="*/ 2 h 14"/>
                <a:gd name="T10" fmla="*/ 0 w 13"/>
                <a:gd name="T11" fmla="*/ 11 h 14"/>
                <a:gd name="T12" fmla="*/ 5 w 13"/>
                <a:gd name="T13" fmla="*/ 12 h 14"/>
                <a:gd name="T14" fmla="*/ 9 w 13"/>
                <a:gd name="T15" fmla="*/ 5 h 14"/>
                <a:gd name="T16" fmla="*/ 3 w 13"/>
                <a:gd name="T17" fmla="*/ 6 h 14"/>
                <a:gd name="T18" fmla="*/ 2 w 13"/>
                <a:gd name="T19" fmla="*/ 7 h 14"/>
                <a:gd name="T20" fmla="*/ 7 w 13"/>
                <a:gd name="T21" fmla="*/ 8 h 14"/>
                <a:gd name="T22" fmla="*/ 7 w 13"/>
                <a:gd name="T23" fmla="*/ 9 h 14"/>
                <a:gd name="T24" fmla="*/ 5 w 13"/>
                <a:gd name="T25" fmla="*/ 9 h 14"/>
                <a:gd name="T26" fmla="*/ 3 w 13"/>
                <a:gd name="T27" fmla="*/ 7 h 14"/>
                <a:gd name="T28" fmla="*/ 3 w 13"/>
                <a:gd name="T29" fmla="*/ 7 h 14"/>
                <a:gd name="T30" fmla="*/ 4 w 13"/>
                <a:gd name="T31" fmla="*/ 5 h 14"/>
                <a:gd name="T32" fmla="*/ 4 w 13"/>
                <a:gd name="T33" fmla="*/ 5 h 14"/>
                <a:gd name="T34" fmla="*/ 6 w 13"/>
                <a:gd name="T35" fmla="*/ 4 h 14"/>
                <a:gd name="T36" fmla="*/ 5 w 13"/>
                <a:gd name="T37" fmla="*/ 4 h 14"/>
                <a:gd name="T38" fmla="*/ 8 w 13"/>
                <a:gd name="T39" fmla="*/ 8 h 14"/>
                <a:gd name="T40" fmla="*/ 8 w 13"/>
                <a:gd name="T41" fmla="*/ 8 h 14"/>
                <a:gd name="T42" fmla="*/ 7 w 13"/>
                <a:gd name="T43" fmla="*/ 10 h 14"/>
                <a:gd name="T44" fmla="*/ 7 w 13"/>
                <a:gd name="T45" fmla="*/ 10 h 14"/>
                <a:gd name="T46" fmla="*/ 5 w 13"/>
                <a:gd name="T47" fmla="*/ 11 h 14"/>
                <a:gd name="T48" fmla="*/ 7 w 13"/>
                <a:gd name="T49" fmla="*/ 10 h 14"/>
                <a:gd name="T50" fmla="*/ 8 w 13"/>
                <a:gd name="T5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4">
                  <a:moveTo>
                    <a:pt x="8" y="3"/>
                  </a:moveTo>
                  <a:cubicBezTo>
                    <a:pt x="5" y="3"/>
                    <a:pt x="2" y="5"/>
                    <a:pt x="1" y="8"/>
                  </a:cubicBezTo>
                  <a:cubicBezTo>
                    <a:pt x="1" y="10"/>
                    <a:pt x="2" y="12"/>
                    <a:pt x="4" y="12"/>
                  </a:cubicBezTo>
                  <a:cubicBezTo>
                    <a:pt x="8" y="11"/>
                    <a:pt x="9" y="8"/>
                    <a:pt x="9" y="4"/>
                  </a:cubicBezTo>
                  <a:cubicBezTo>
                    <a:pt x="9" y="3"/>
                    <a:pt x="8" y="2"/>
                    <a:pt x="7" y="2"/>
                  </a:cubicBezTo>
                  <a:cubicBezTo>
                    <a:pt x="3" y="2"/>
                    <a:pt x="0" y="7"/>
                    <a:pt x="0" y="11"/>
                  </a:cubicBezTo>
                  <a:cubicBezTo>
                    <a:pt x="0" y="14"/>
                    <a:pt x="3" y="14"/>
                    <a:pt x="5" y="12"/>
                  </a:cubicBezTo>
                  <a:cubicBezTo>
                    <a:pt x="7" y="10"/>
                    <a:pt x="9" y="8"/>
                    <a:pt x="9" y="5"/>
                  </a:cubicBezTo>
                  <a:cubicBezTo>
                    <a:pt x="10" y="0"/>
                    <a:pt x="3" y="2"/>
                    <a:pt x="3" y="6"/>
                  </a:cubicBezTo>
                  <a:cubicBezTo>
                    <a:pt x="3" y="6"/>
                    <a:pt x="2" y="7"/>
                    <a:pt x="2" y="7"/>
                  </a:cubicBezTo>
                  <a:cubicBezTo>
                    <a:pt x="3" y="7"/>
                    <a:pt x="5" y="8"/>
                    <a:pt x="7" y="8"/>
                  </a:cubicBezTo>
                  <a:cubicBezTo>
                    <a:pt x="7" y="8"/>
                    <a:pt x="7" y="8"/>
                    <a:pt x="7" y="9"/>
                  </a:cubicBezTo>
                  <a:cubicBezTo>
                    <a:pt x="7" y="8"/>
                    <a:pt x="7" y="9"/>
                    <a:pt x="5" y="9"/>
                  </a:cubicBezTo>
                  <a:cubicBezTo>
                    <a:pt x="4" y="8"/>
                    <a:pt x="4" y="7"/>
                    <a:pt x="3" y="7"/>
                  </a:cubicBezTo>
                  <a:cubicBezTo>
                    <a:pt x="3" y="7"/>
                    <a:pt x="3" y="7"/>
                    <a:pt x="3" y="7"/>
                  </a:cubicBezTo>
                  <a:cubicBezTo>
                    <a:pt x="3" y="6"/>
                    <a:pt x="4" y="6"/>
                    <a:pt x="4" y="5"/>
                  </a:cubicBezTo>
                  <a:cubicBezTo>
                    <a:pt x="4" y="5"/>
                    <a:pt x="4" y="5"/>
                    <a:pt x="4" y="5"/>
                  </a:cubicBezTo>
                  <a:cubicBezTo>
                    <a:pt x="5" y="5"/>
                    <a:pt x="5" y="5"/>
                    <a:pt x="6" y="4"/>
                  </a:cubicBezTo>
                  <a:cubicBezTo>
                    <a:pt x="6" y="4"/>
                    <a:pt x="6" y="4"/>
                    <a:pt x="5" y="4"/>
                  </a:cubicBezTo>
                  <a:cubicBezTo>
                    <a:pt x="6" y="6"/>
                    <a:pt x="7" y="7"/>
                    <a:pt x="8" y="8"/>
                  </a:cubicBezTo>
                  <a:cubicBezTo>
                    <a:pt x="8" y="8"/>
                    <a:pt x="8" y="8"/>
                    <a:pt x="8" y="8"/>
                  </a:cubicBezTo>
                  <a:cubicBezTo>
                    <a:pt x="7" y="9"/>
                    <a:pt x="7" y="9"/>
                    <a:pt x="7" y="10"/>
                  </a:cubicBezTo>
                  <a:cubicBezTo>
                    <a:pt x="7" y="10"/>
                    <a:pt x="7" y="10"/>
                    <a:pt x="7" y="10"/>
                  </a:cubicBezTo>
                  <a:cubicBezTo>
                    <a:pt x="6" y="10"/>
                    <a:pt x="6" y="10"/>
                    <a:pt x="5" y="11"/>
                  </a:cubicBezTo>
                  <a:cubicBezTo>
                    <a:pt x="6" y="10"/>
                    <a:pt x="6" y="10"/>
                    <a:pt x="7" y="10"/>
                  </a:cubicBezTo>
                  <a:cubicBezTo>
                    <a:pt x="10" y="10"/>
                    <a:pt x="13" y="3"/>
                    <a:pt x="8" y="3"/>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
              <a:extLst>
                <a:ext uri="{FF2B5EF4-FFF2-40B4-BE49-F238E27FC236}">
                  <a16:creationId xmlns:a16="http://schemas.microsoft.com/office/drawing/2014/main" id="{75273170-3D68-4D25-9BCC-8CEFCCB5BA8D}"/>
                </a:ext>
              </a:extLst>
            </p:cNvPr>
            <p:cNvSpPr>
              <a:spLocks/>
            </p:cNvSpPr>
            <p:nvPr/>
          </p:nvSpPr>
          <p:spPr bwMode="auto">
            <a:xfrm>
              <a:off x="2648" y="1770"/>
              <a:ext cx="144" cy="195"/>
            </a:xfrm>
            <a:custGeom>
              <a:avLst/>
              <a:gdLst>
                <a:gd name="T0" fmla="*/ 7 w 34"/>
                <a:gd name="T1" fmla="*/ 39 h 46"/>
                <a:gd name="T2" fmla="*/ 7 w 34"/>
                <a:gd name="T3" fmla="*/ 37 h 46"/>
                <a:gd name="T4" fmla="*/ 3 w 34"/>
                <a:gd name="T5" fmla="*/ 42 h 46"/>
                <a:gd name="T6" fmla="*/ 12 w 34"/>
                <a:gd name="T7" fmla="*/ 38 h 46"/>
                <a:gd name="T8" fmla="*/ 18 w 34"/>
                <a:gd name="T9" fmla="*/ 32 h 46"/>
                <a:gd name="T10" fmla="*/ 25 w 34"/>
                <a:gd name="T11" fmla="*/ 26 h 46"/>
                <a:gd name="T12" fmla="*/ 33 w 34"/>
                <a:gd name="T13" fmla="*/ 13 h 46"/>
                <a:gd name="T14" fmla="*/ 30 w 34"/>
                <a:gd name="T15" fmla="*/ 4 h 46"/>
                <a:gd name="T16" fmla="*/ 24 w 34"/>
                <a:gd name="T17" fmla="*/ 9 h 46"/>
                <a:gd name="T18" fmla="*/ 25 w 34"/>
                <a:gd name="T19" fmla="*/ 15 h 46"/>
                <a:gd name="T20" fmla="*/ 20 w 34"/>
                <a:gd name="T21" fmla="*/ 22 h 46"/>
                <a:gd name="T22" fmla="*/ 4 w 34"/>
                <a:gd name="T23" fmla="*/ 35 h 46"/>
                <a:gd name="T24" fmla="*/ 0 w 34"/>
                <a:gd name="T25" fmla="*/ 40 h 46"/>
                <a:gd name="T26" fmla="*/ 0 w 34"/>
                <a:gd name="T27" fmla="*/ 41 h 46"/>
                <a:gd name="T28" fmla="*/ 7 w 34"/>
                <a:gd name="T2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46">
                  <a:moveTo>
                    <a:pt x="7" y="39"/>
                  </a:moveTo>
                  <a:cubicBezTo>
                    <a:pt x="7" y="38"/>
                    <a:pt x="7" y="38"/>
                    <a:pt x="7" y="37"/>
                  </a:cubicBezTo>
                  <a:cubicBezTo>
                    <a:pt x="5" y="39"/>
                    <a:pt x="4" y="41"/>
                    <a:pt x="3" y="42"/>
                  </a:cubicBezTo>
                  <a:cubicBezTo>
                    <a:pt x="6" y="41"/>
                    <a:pt x="9" y="39"/>
                    <a:pt x="12" y="38"/>
                  </a:cubicBezTo>
                  <a:cubicBezTo>
                    <a:pt x="14" y="36"/>
                    <a:pt x="16" y="34"/>
                    <a:pt x="18" y="32"/>
                  </a:cubicBezTo>
                  <a:cubicBezTo>
                    <a:pt x="20" y="30"/>
                    <a:pt x="23" y="28"/>
                    <a:pt x="25" y="26"/>
                  </a:cubicBezTo>
                  <a:cubicBezTo>
                    <a:pt x="29" y="23"/>
                    <a:pt x="31" y="17"/>
                    <a:pt x="33" y="13"/>
                  </a:cubicBezTo>
                  <a:cubicBezTo>
                    <a:pt x="34" y="9"/>
                    <a:pt x="32" y="6"/>
                    <a:pt x="30" y="4"/>
                  </a:cubicBezTo>
                  <a:cubicBezTo>
                    <a:pt x="28" y="0"/>
                    <a:pt x="22" y="6"/>
                    <a:pt x="24" y="9"/>
                  </a:cubicBezTo>
                  <a:cubicBezTo>
                    <a:pt x="26" y="12"/>
                    <a:pt x="27" y="12"/>
                    <a:pt x="25" y="15"/>
                  </a:cubicBezTo>
                  <a:cubicBezTo>
                    <a:pt x="24" y="18"/>
                    <a:pt x="22" y="21"/>
                    <a:pt x="20" y="22"/>
                  </a:cubicBezTo>
                  <a:cubicBezTo>
                    <a:pt x="15" y="26"/>
                    <a:pt x="10" y="34"/>
                    <a:pt x="4" y="35"/>
                  </a:cubicBezTo>
                  <a:cubicBezTo>
                    <a:pt x="2" y="35"/>
                    <a:pt x="0" y="37"/>
                    <a:pt x="0" y="40"/>
                  </a:cubicBezTo>
                  <a:cubicBezTo>
                    <a:pt x="0" y="40"/>
                    <a:pt x="0" y="40"/>
                    <a:pt x="0" y="41"/>
                  </a:cubicBezTo>
                  <a:cubicBezTo>
                    <a:pt x="0" y="46"/>
                    <a:pt x="7" y="42"/>
                    <a:pt x="7" y="39"/>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
              <a:extLst>
                <a:ext uri="{FF2B5EF4-FFF2-40B4-BE49-F238E27FC236}">
                  <a16:creationId xmlns:a16="http://schemas.microsoft.com/office/drawing/2014/main" id="{350C9C20-6DD6-4E83-8B3B-1AF0AB055052}"/>
                </a:ext>
              </a:extLst>
            </p:cNvPr>
            <p:cNvSpPr>
              <a:spLocks/>
            </p:cNvSpPr>
            <p:nvPr/>
          </p:nvSpPr>
          <p:spPr bwMode="auto">
            <a:xfrm>
              <a:off x="2466" y="1635"/>
              <a:ext cx="182" cy="114"/>
            </a:xfrm>
            <a:custGeom>
              <a:avLst/>
              <a:gdLst>
                <a:gd name="T0" fmla="*/ 3 w 43"/>
                <a:gd name="T1" fmla="*/ 23 h 27"/>
                <a:gd name="T2" fmla="*/ 21 w 43"/>
                <a:gd name="T3" fmla="*/ 22 h 27"/>
                <a:gd name="T4" fmla="*/ 31 w 43"/>
                <a:gd name="T5" fmla="*/ 18 h 27"/>
                <a:gd name="T6" fmla="*/ 41 w 43"/>
                <a:gd name="T7" fmla="*/ 8 h 27"/>
                <a:gd name="T8" fmla="*/ 36 w 43"/>
                <a:gd name="T9" fmla="*/ 5 h 27"/>
                <a:gd name="T10" fmla="*/ 21 w 43"/>
                <a:gd name="T11" fmla="*/ 15 h 27"/>
                <a:gd name="T12" fmla="*/ 16 w 43"/>
                <a:gd name="T13" fmla="*/ 17 h 27"/>
                <a:gd name="T14" fmla="*/ 7 w 43"/>
                <a:gd name="T15" fmla="*/ 16 h 27"/>
                <a:gd name="T16" fmla="*/ 3 w 43"/>
                <a:gd name="T17" fmla="*/ 2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3" y="23"/>
                  </a:moveTo>
                  <a:cubicBezTo>
                    <a:pt x="8" y="27"/>
                    <a:pt x="16" y="26"/>
                    <a:pt x="21" y="22"/>
                  </a:cubicBezTo>
                  <a:cubicBezTo>
                    <a:pt x="24" y="20"/>
                    <a:pt x="28" y="20"/>
                    <a:pt x="31" y="18"/>
                  </a:cubicBezTo>
                  <a:cubicBezTo>
                    <a:pt x="35" y="15"/>
                    <a:pt x="38" y="12"/>
                    <a:pt x="41" y="8"/>
                  </a:cubicBezTo>
                  <a:cubicBezTo>
                    <a:pt x="43" y="4"/>
                    <a:pt x="38" y="0"/>
                    <a:pt x="36" y="5"/>
                  </a:cubicBezTo>
                  <a:cubicBezTo>
                    <a:pt x="33" y="10"/>
                    <a:pt x="27" y="13"/>
                    <a:pt x="21" y="15"/>
                  </a:cubicBezTo>
                  <a:cubicBezTo>
                    <a:pt x="19" y="15"/>
                    <a:pt x="18" y="17"/>
                    <a:pt x="16" y="17"/>
                  </a:cubicBezTo>
                  <a:cubicBezTo>
                    <a:pt x="13" y="19"/>
                    <a:pt x="10" y="19"/>
                    <a:pt x="7" y="16"/>
                  </a:cubicBezTo>
                  <a:cubicBezTo>
                    <a:pt x="4" y="14"/>
                    <a:pt x="0" y="21"/>
                    <a:pt x="3"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
              <a:extLst>
                <a:ext uri="{FF2B5EF4-FFF2-40B4-BE49-F238E27FC236}">
                  <a16:creationId xmlns:a16="http://schemas.microsoft.com/office/drawing/2014/main" id="{77405DD8-B175-4B43-B162-A5A9DECB8317}"/>
                </a:ext>
              </a:extLst>
            </p:cNvPr>
            <p:cNvSpPr>
              <a:spLocks/>
            </p:cNvSpPr>
            <p:nvPr/>
          </p:nvSpPr>
          <p:spPr bwMode="auto">
            <a:xfrm>
              <a:off x="2330" y="1580"/>
              <a:ext cx="127" cy="63"/>
            </a:xfrm>
            <a:custGeom>
              <a:avLst/>
              <a:gdLst>
                <a:gd name="T0" fmla="*/ 25 w 30"/>
                <a:gd name="T1" fmla="*/ 1 h 15"/>
                <a:gd name="T2" fmla="*/ 5 w 30"/>
                <a:gd name="T3" fmla="*/ 8 h 15"/>
                <a:gd name="T4" fmla="*/ 4 w 30"/>
                <a:gd name="T5" fmla="*/ 15 h 15"/>
                <a:gd name="T6" fmla="*/ 6 w 30"/>
                <a:gd name="T7" fmla="*/ 15 h 15"/>
                <a:gd name="T8" fmla="*/ 7 w 30"/>
                <a:gd name="T9" fmla="*/ 8 h 15"/>
                <a:gd name="T10" fmla="*/ 6 w 30"/>
                <a:gd name="T11" fmla="*/ 8 h 15"/>
                <a:gd name="T12" fmla="*/ 5 w 30"/>
                <a:gd name="T13" fmla="*/ 15 h 15"/>
                <a:gd name="T14" fmla="*/ 25 w 30"/>
                <a:gd name="T15" fmla="*/ 8 h 15"/>
                <a:gd name="T16" fmla="*/ 25 w 30"/>
                <a:gd name="T17"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5">
                  <a:moveTo>
                    <a:pt x="25" y="1"/>
                  </a:moveTo>
                  <a:cubicBezTo>
                    <a:pt x="18" y="3"/>
                    <a:pt x="11" y="5"/>
                    <a:pt x="5" y="8"/>
                  </a:cubicBezTo>
                  <a:cubicBezTo>
                    <a:pt x="2" y="9"/>
                    <a:pt x="0" y="15"/>
                    <a:pt x="4" y="15"/>
                  </a:cubicBezTo>
                  <a:cubicBezTo>
                    <a:pt x="5" y="15"/>
                    <a:pt x="5" y="15"/>
                    <a:pt x="6" y="15"/>
                  </a:cubicBezTo>
                  <a:cubicBezTo>
                    <a:pt x="9" y="15"/>
                    <a:pt x="12" y="8"/>
                    <a:pt x="7" y="8"/>
                  </a:cubicBezTo>
                  <a:cubicBezTo>
                    <a:pt x="7" y="8"/>
                    <a:pt x="6" y="8"/>
                    <a:pt x="6" y="8"/>
                  </a:cubicBezTo>
                  <a:cubicBezTo>
                    <a:pt x="6" y="10"/>
                    <a:pt x="5" y="13"/>
                    <a:pt x="5" y="15"/>
                  </a:cubicBezTo>
                  <a:cubicBezTo>
                    <a:pt x="12" y="12"/>
                    <a:pt x="18" y="10"/>
                    <a:pt x="25" y="8"/>
                  </a:cubicBezTo>
                  <a:cubicBezTo>
                    <a:pt x="29" y="7"/>
                    <a:pt x="30" y="0"/>
                    <a:pt x="25" y="1"/>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5">
              <a:extLst>
                <a:ext uri="{FF2B5EF4-FFF2-40B4-BE49-F238E27FC236}">
                  <a16:creationId xmlns:a16="http://schemas.microsoft.com/office/drawing/2014/main" id="{31072511-A203-40B7-B064-2A760DC72735}"/>
                </a:ext>
              </a:extLst>
            </p:cNvPr>
            <p:cNvSpPr>
              <a:spLocks/>
            </p:cNvSpPr>
            <p:nvPr/>
          </p:nvSpPr>
          <p:spPr bwMode="auto">
            <a:xfrm>
              <a:off x="2500" y="1546"/>
              <a:ext cx="102" cy="47"/>
            </a:xfrm>
            <a:custGeom>
              <a:avLst/>
              <a:gdLst>
                <a:gd name="T0" fmla="*/ 7 w 24"/>
                <a:gd name="T1" fmla="*/ 7 h 11"/>
                <a:gd name="T2" fmla="*/ 7 w 24"/>
                <a:gd name="T3" fmla="*/ 7 h 11"/>
                <a:gd name="T4" fmla="*/ 6 w 24"/>
                <a:gd name="T5" fmla="*/ 9 h 11"/>
                <a:gd name="T6" fmla="*/ 6 w 24"/>
                <a:gd name="T7" fmla="*/ 10 h 11"/>
                <a:gd name="T8" fmla="*/ 11 w 24"/>
                <a:gd name="T9" fmla="*/ 10 h 11"/>
                <a:gd name="T10" fmla="*/ 20 w 24"/>
                <a:gd name="T11" fmla="*/ 8 h 11"/>
                <a:gd name="T12" fmla="*/ 20 w 24"/>
                <a:gd name="T13" fmla="*/ 1 h 11"/>
                <a:gd name="T14" fmla="*/ 7 w 24"/>
                <a:gd name="T15" fmla="*/ 2 h 11"/>
                <a:gd name="T16" fmla="*/ 0 w 24"/>
                <a:gd name="T17" fmla="*/ 8 h 11"/>
                <a:gd name="T18" fmla="*/ 3 w 24"/>
                <a:gd name="T19" fmla="*/ 11 h 11"/>
                <a:gd name="T20" fmla="*/ 7 w 24"/>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1">
                  <a:moveTo>
                    <a:pt x="7" y="7"/>
                  </a:moveTo>
                  <a:cubicBezTo>
                    <a:pt x="7" y="7"/>
                    <a:pt x="7" y="7"/>
                    <a:pt x="7" y="7"/>
                  </a:cubicBezTo>
                  <a:cubicBezTo>
                    <a:pt x="7" y="8"/>
                    <a:pt x="6" y="9"/>
                    <a:pt x="6" y="9"/>
                  </a:cubicBezTo>
                  <a:cubicBezTo>
                    <a:pt x="5" y="10"/>
                    <a:pt x="5" y="10"/>
                    <a:pt x="6" y="10"/>
                  </a:cubicBezTo>
                  <a:cubicBezTo>
                    <a:pt x="8" y="10"/>
                    <a:pt x="9" y="10"/>
                    <a:pt x="11" y="10"/>
                  </a:cubicBezTo>
                  <a:cubicBezTo>
                    <a:pt x="14" y="10"/>
                    <a:pt x="17" y="9"/>
                    <a:pt x="20" y="8"/>
                  </a:cubicBezTo>
                  <a:cubicBezTo>
                    <a:pt x="23" y="7"/>
                    <a:pt x="24" y="0"/>
                    <a:pt x="20" y="1"/>
                  </a:cubicBezTo>
                  <a:cubicBezTo>
                    <a:pt x="15" y="3"/>
                    <a:pt x="11" y="2"/>
                    <a:pt x="7" y="2"/>
                  </a:cubicBezTo>
                  <a:cubicBezTo>
                    <a:pt x="4" y="3"/>
                    <a:pt x="1" y="4"/>
                    <a:pt x="0" y="8"/>
                  </a:cubicBezTo>
                  <a:cubicBezTo>
                    <a:pt x="0" y="9"/>
                    <a:pt x="1" y="11"/>
                    <a:pt x="3" y="11"/>
                  </a:cubicBezTo>
                  <a:cubicBezTo>
                    <a:pt x="5" y="11"/>
                    <a:pt x="6" y="9"/>
                    <a:pt x="7" y="7"/>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6">
              <a:extLst>
                <a:ext uri="{FF2B5EF4-FFF2-40B4-BE49-F238E27FC236}">
                  <a16:creationId xmlns:a16="http://schemas.microsoft.com/office/drawing/2014/main" id="{BEE57299-03CC-451E-BF86-A61CEB7F6967}"/>
                </a:ext>
              </a:extLst>
            </p:cNvPr>
            <p:cNvSpPr>
              <a:spLocks/>
            </p:cNvSpPr>
            <p:nvPr/>
          </p:nvSpPr>
          <p:spPr bwMode="auto">
            <a:xfrm>
              <a:off x="1613" y="2430"/>
              <a:ext cx="106" cy="165"/>
            </a:xfrm>
            <a:custGeom>
              <a:avLst/>
              <a:gdLst>
                <a:gd name="T0" fmla="*/ 20 w 25"/>
                <a:gd name="T1" fmla="*/ 0 h 39"/>
                <a:gd name="T2" fmla="*/ 8 w 25"/>
                <a:gd name="T3" fmla="*/ 36 h 39"/>
                <a:gd name="T4" fmla="*/ 14 w 25"/>
                <a:gd name="T5" fmla="*/ 30 h 39"/>
                <a:gd name="T6" fmla="*/ 19 w 25"/>
                <a:gd name="T7" fmla="*/ 7 h 39"/>
                <a:gd name="T8" fmla="*/ 20 w 25"/>
                <a:gd name="T9" fmla="*/ 0 h 39"/>
              </a:gdLst>
              <a:ahLst/>
              <a:cxnLst>
                <a:cxn ang="0">
                  <a:pos x="T0" y="T1"/>
                </a:cxn>
                <a:cxn ang="0">
                  <a:pos x="T2" y="T3"/>
                </a:cxn>
                <a:cxn ang="0">
                  <a:pos x="T4" y="T5"/>
                </a:cxn>
                <a:cxn ang="0">
                  <a:pos x="T6" y="T7"/>
                </a:cxn>
                <a:cxn ang="0">
                  <a:pos x="T8" y="T9"/>
                </a:cxn>
              </a:cxnLst>
              <a:rect l="0" t="0" r="r" b="b"/>
              <a:pathLst>
                <a:path w="25" h="39">
                  <a:moveTo>
                    <a:pt x="20" y="0"/>
                  </a:moveTo>
                  <a:cubicBezTo>
                    <a:pt x="6" y="2"/>
                    <a:pt x="0" y="26"/>
                    <a:pt x="8" y="36"/>
                  </a:cubicBezTo>
                  <a:cubicBezTo>
                    <a:pt x="11" y="39"/>
                    <a:pt x="17" y="33"/>
                    <a:pt x="14" y="30"/>
                  </a:cubicBezTo>
                  <a:cubicBezTo>
                    <a:pt x="10" y="26"/>
                    <a:pt x="10" y="8"/>
                    <a:pt x="19" y="7"/>
                  </a:cubicBezTo>
                  <a:cubicBezTo>
                    <a:pt x="22" y="7"/>
                    <a:pt x="25" y="0"/>
                    <a:pt x="20" y="0"/>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7">
              <a:extLst>
                <a:ext uri="{FF2B5EF4-FFF2-40B4-BE49-F238E27FC236}">
                  <a16:creationId xmlns:a16="http://schemas.microsoft.com/office/drawing/2014/main" id="{62387C69-38FB-449C-A4FE-202685FF145C}"/>
                </a:ext>
              </a:extLst>
            </p:cNvPr>
            <p:cNvSpPr>
              <a:spLocks/>
            </p:cNvSpPr>
            <p:nvPr/>
          </p:nvSpPr>
          <p:spPr bwMode="auto">
            <a:xfrm>
              <a:off x="1558" y="2418"/>
              <a:ext cx="60" cy="156"/>
            </a:xfrm>
            <a:custGeom>
              <a:avLst/>
              <a:gdLst>
                <a:gd name="T0" fmla="*/ 6 w 14"/>
                <a:gd name="T1" fmla="*/ 6 h 37"/>
                <a:gd name="T2" fmla="*/ 4 w 14"/>
                <a:gd name="T3" fmla="*/ 11 h 37"/>
                <a:gd name="T4" fmla="*/ 2 w 14"/>
                <a:gd name="T5" fmla="*/ 18 h 37"/>
                <a:gd name="T6" fmla="*/ 0 w 14"/>
                <a:gd name="T7" fmla="*/ 32 h 37"/>
                <a:gd name="T8" fmla="*/ 6 w 14"/>
                <a:gd name="T9" fmla="*/ 30 h 37"/>
                <a:gd name="T10" fmla="*/ 7 w 14"/>
                <a:gd name="T11" fmla="*/ 21 h 37"/>
                <a:gd name="T12" fmla="*/ 10 w 14"/>
                <a:gd name="T13" fmla="*/ 15 h 37"/>
                <a:gd name="T14" fmla="*/ 10 w 14"/>
                <a:gd name="T15" fmla="*/ 12 h 37"/>
                <a:gd name="T16" fmla="*/ 11 w 14"/>
                <a:gd name="T17" fmla="*/ 10 h 37"/>
                <a:gd name="T18" fmla="*/ 13 w 14"/>
                <a:gd name="T19" fmla="*/ 5 h 37"/>
                <a:gd name="T20" fmla="*/ 6 w 14"/>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7">
                  <a:moveTo>
                    <a:pt x="6" y="6"/>
                  </a:moveTo>
                  <a:cubicBezTo>
                    <a:pt x="6" y="8"/>
                    <a:pt x="4" y="9"/>
                    <a:pt x="4" y="11"/>
                  </a:cubicBezTo>
                  <a:cubicBezTo>
                    <a:pt x="3" y="14"/>
                    <a:pt x="3" y="16"/>
                    <a:pt x="2" y="18"/>
                  </a:cubicBezTo>
                  <a:cubicBezTo>
                    <a:pt x="0" y="23"/>
                    <a:pt x="0" y="27"/>
                    <a:pt x="0" y="32"/>
                  </a:cubicBezTo>
                  <a:cubicBezTo>
                    <a:pt x="0" y="37"/>
                    <a:pt x="6" y="33"/>
                    <a:pt x="6" y="30"/>
                  </a:cubicBezTo>
                  <a:cubicBezTo>
                    <a:pt x="6" y="27"/>
                    <a:pt x="6" y="24"/>
                    <a:pt x="7" y="21"/>
                  </a:cubicBezTo>
                  <a:cubicBezTo>
                    <a:pt x="8" y="19"/>
                    <a:pt x="9" y="17"/>
                    <a:pt x="10" y="15"/>
                  </a:cubicBezTo>
                  <a:cubicBezTo>
                    <a:pt x="10" y="14"/>
                    <a:pt x="10" y="13"/>
                    <a:pt x="10" y="12"/>
                  </a:cubicBezTo>
                  <a:cubicBezTo>
                    <a:pt x="10" y="10"/>
                    <a:pt x="10" y="12"/>
                    <a:pt x="11" y="10"/>
                  </a:cubicBezTo>
                  <a:cubicBezTo>
                    <a:pt x="12" y="9"/>
                    <a:pt x="13" y="7"/>
                    <a:pt x="13" y="5"/>
                  </a:cubicBezTo>
                  <a:cubicBezTo>
                    <a:pt x="14" y="0"/>
                    <a:pt x="7" y="2"/>
                    <a:pt x="6" y="6"/>
                  </a:cubicBezTo>
                  <a:close/>
                </a:path>
              </a:pathLst>
            </a:cu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1">
            <a:extLst>
              <a:ext uri="{FF2B5EF4-FFF2-40B4-BE49-F238E27FC236}">
                <a16:creationId xmlns:a16="http://schemas.microsoft.com/office/drawing/2014/main" id="{C816BAED-4242-4A18-8032-88D63D07BB33}"/>
              </a:ext>
            </a:extLst>
          </p:cNvPr>
          <p:cNvSpPr>
            <a:spLocks/>
          </p:cNvSpPr>
          <p:nvPr/>
        </p:nvSpPr>
        <p:spPr bwMode="auto">
          <a:xfrm>
            <a:off x="467544" y="1700808"/>
            <a:ext cx="5506640" cy="265928"/>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tx1">
              <a:lumMod val="95000"/>
              <a:lumOff val="5000"/>
            </a:schemeClr>
          </a:solidFill>
          <a:ln>
            <a:noFill/>
          </a:ln>
        </p:spPr>
        <p:txBody>
          <a:bodyPr vert="horz" wrap="square" lIns="68580" tIns="34290" rIns="68580" bIns="34290" numCol="1" anchor="t" anchorCtr="0" compatLnSpc="1">
            <a:prstTxWarp prst="textNoShape">
              <a:avLst/>
            </a:prstTxWarp>
          </a:bodyPr>
          <a:lstStyle/>
          <a:p>
            <a:endParaRPr lang="zh-CN" altLang="en-US"/>
          </a:p>
        </p:txBody>
      </p:sp>
      <p:sp>
        <p:nvSpPr>
          <p:cNvPr id="22" name="內容版面配置區 2"/>
          <p:cNvSpPr txBox="1">
            <a:spLocks/>
          </p:cNvSpPr>
          <p:nvPr/>
        </p:nvSpPr>
        <p:spPr bwMode="auto">
          <a:xfrm>
            <a:off x="1907704" y="1067986"/>
            <a:ext cx="7056784" cy="504056"/>
          </a:xfrm>
          <a:prstGeom prst="rect">
            <a:avLst/>
          </a:prstGeom>
          <a:solidFill>
            <a:schemeClr val="accent6">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marL="342900" marR="0" lvl="0" indent="-342900" defTabSz="914400" rtl="0" eaLnBrk="0" fontAlgn="base" latinLnBrk="0" hangingPunct="0">
              <a:lnSpc>
                <a:spcPct val="100000"/>
              </a:lnSpc>
              <a:spcBef>
                <a:spcPct val="20000"/>
              </a:spcBef>
              <a:spcAft>
                <a:spcPct val="0"/>
              </a:spcAft>
              <a:buClrTx/>
              <a:buSzTx/>
              <a:buFontTx/>
              <a:buNone/>
              <a:tabLst/>
              <a:defRPr/>
            </a:pPr>
            <a:r>
              <a:rPr kumimoji="1" lang="zh-TW" altLang="en-US" sz="3000" b="0" i="0" u="none" strike="noStrike" kern="0" cap="none" spc="0" normalizeH="0" baseline="0" noProof="0" smtClean="0">
                <a:ln>
                  <a:noFill/>
                </a:ln>
                <a:solidFill>
                  <a:schemeClr val="bg1"/>
                </a:solidFill>
                <a:effectLst/>
                <a:uLnTx/>
                <a:uFillTx/>
                <a:latin typeface="+mn-lt"/>
                <a:ea typeface="+mn-ea"/>
                <a:cs typeface="+mn-cs"/>
              </a:rPr>
              <a:t>壹、特殊教育</a:t>
            </a:r>
            <a:r>
              <a:rPr kumimoji="1" lang="zh-TW" altLang="en-US" sz="3000" b="0" i="0" u="none" strike="noStrike" kern="0" cap="none" spc="0" normalizeH="0" baseline="0" noProof="0" dirty="0">
                <a:ln>
                  <a:noFill/>
                </a:ln>
                <a:solidFill>
                  <a:schemeClr val="bg1"/>
                </a:solidFill>
                <a:effectLst/>
                <a:uLnTx/>
                <a:uFillTx/>
                <a:latin typeface="+mn-lt"/>
                <a:ea typeface="+mn-ea"/>
                <a:cs typeface="+mn-cs"/>
              </a:rPr>
              <a:t>課程實施規範的產生</a:t>
            </a:r>
            <a:endParaRPr kumimoji="1" lang="zh-TW" altLang="en-US" sz="2800" b="0" i="0" u="none" strike="noStrike" kern="0" cap="none" spc="0" normalizeH="0" baseline="0" noProof="0" dirty="0">
              <a:ln>
                <a:noFill/>
              </a:ln>
              <a:solidFill>
                <a:schemeClr val="bg1"/>
              </a:solidFill>
              <a:effectLst/>
              <a:uLnTx/>
              <a:uFillTx/>
              <a:latin typeface="+mn-lt"/>
              <a:ea typeface="新細明體" charset="-120"/>
            </a:endParaRPr>
          </a:p>
        </p:txBody>
      </p:sp>
      <p:pic>
        <p:nvPicPr>
          <p:cNvPr id="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2924944"/>
            <a:ext cx="2880320" cy="3312368"/>
          </a:xfrm>
          <a:prstGeom prst="rect">
            <a:avLst/>
          </a:prstGeom>
          <a:noFill/>
          <a:ln w="9525">
            <a:noFill/>
            <a:miter lim="800000"/>
            <a:headEnd/>
            <a:tailEnd/>
          </a:ln>
        </p:spPr>
      </p:pic>
      <p:grpSp>
        <p:nvGrpSpPr>
          <p:cNvPr id="4" name="群組 229"/>
          <p:cNvGrpSpPr/>
          <p:nvPr/>
        </p:nvGrpSpPr>
        <p:grpSpPr>
          <a:xfrm flipH="1">
            <a:off x="6732240" y="4509120"/>
            <a:ext cx="540455" cy="1152128"/>
            <a:chOff x="5868144" y="4221087"/>
            <a:chExt cx="417630" cy="1141811"/>
          </a:xfrm>
        </p:grpSpPr>
        <p:sp>
          <p:nvSpPr>
            <p:cNvPr id="231" name="橢圓 230"/>
            <p:cNvSpPr/>
            <p:nvPr/>
          </p:nvSpPr>
          <p:spPr>
            <a:xfrm>
              <a:off x="5868144" y="4509120"/>
              <a:ext cx="252000" cy="432048"/>
            </a:xfrm>
            <a:prstGeom prst="ellipse">
              <a:avLst/>
            </a:prstGeom>
            <a:solidFill>
              <a:schemeClr val="accent2">
                <a:lumMod val="75000"/>
              </a:schemeClr>
            </a:solidFill>
            <a:ln w="63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2" name="圓角矩形 231"/>
            <p:cNvSpPr/>
            <p:nvPr/>
          </p:nvSpPr>
          <p:spPr>
            <a:xfrm rot="6461885">
              <a:off x="5672727" y="5092565"/>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3" name="圓角矩形 232"/>
            <p:cNvSpPr/>
            <p:nvPr/>
          </p:nvSpPr>
          <p:spPr>
            <a:xfrm rot="4995317">
              <a:off x="5819969" y="5092898"/>
              <a:ext cx="468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4" name="圓角矩形 233"/>
            <p:cNvSpPr/>
            <p:nvPr/>
          </p:nvSpPr>
          <p:spPr>
            <a:xfrm rot="2795419">
              <a:off x="5674724" y="4554220"/>
              <a:ext cx="468237" cy="71964"/>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5" name="圓角矩形 234"/>
            <p:cNvSpPr/>
            <p:nvPr/>
          </p:nvSpPr>
          <p:spPr>
            <a:xfrm rot="19560512">
              <a:off x="6069774" y="4577343"/>
              <a:ext cx="216000" cy="72000"/>
            </a:xfrm>
            <a:prstGeom prst="roundRect">
              <a:avLst/>
            </a:prstGeom>
            <a:solidFill>
              <a:schemeClr val="accent2">
                <a:lumMod val="75000"/>
              </a:schemeClr>
            </a:solidFill>
            <a:ln>
              <a:solidFill>
                <a:schemeClr val="accent2">
                  <a:lumMod val="7500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6" name="橢圓 235"/>
            <p:cNvSpPr/>
            <p:nvPr/>
          </p:nvSpPr>
          <p:spPr>
            <a:xfrm>
              <a:off x="5900548" y="4221087"/>
              <a:ext cx="316471" cy="360040"/>
            </a:xfrm>
            <a:prstGeom prst="ellipse">
              <a:avLst/>
            </a:prstGeom>
            <a:solidFill>
              <a:schemeClr val="accent2">
                <a:lumMod val="75000"/>
              </a:schemeClr>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5" name="群組 236"/>
          <p:cNvGrpSpPr/>
          <p:nvPr/>
        </p:nvGrpSpPr>
        <p:grpSpPr>
          <a:xfrm flipH="1">
            <a:off x="7164288" y="4365104"/>
            <a:ext cx="540455" cy="1152128"/>
            <a:chOff x="5868144" y="4221087"/>
            <a:chExt cx="417630" cy="1141811"/>
          </a:xfrm>
        </p:grpSpPr>
        <p:sp>
          <p:nvSpPr>
            <p:cNvPr id="238" name="橢圓 237"/>
            <p:cNvSpPr/>
            <p:nvPr/>
          </p:nvSpPr>
          <p:spPr>
            <a:xfrm>
              <a:off x="5868144" y="4509120"/>
              <a:ext cx="252000" cy="432048"/>
            </a:xfrm>
            <a:prstGeom prst="ellipse">
              <a:avLst/>
            </a:prstGeom>
            <a:solidFill>
              <a:srgbClr val="7030A0"/>
            </a:solidFill>
            <a:ln w="63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39" name="圓角矩形 238"/>
            <p:cNvSpPr/>
            <p:nvPr/>
          </p:nvSpPr>
          <p:spPr>
            <a:xfrm rot="6461885">
              <a:off x="5672727" y="5092565"/>
              <a:ext cx="468000" cy="72000"/>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0" name="圓角矩形 239"/>
            <p:cNvSpPr/>
            <p:nvPr/>
          </p:nvSpPr>
          <p:spPr>
            <a:xfrm rot="4995317">
              <a:off x="5819969" y="5092898"/>
              <a:ext cx="468000" cy="72000"/>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1" name="圓角矩形 240"/>
            <p:cNvSpPr/>
            <p:nvPr/>
          </p:nvSpPr>
          <p:spPr>
            <a:xfrm rot="2795419">
              <a:off x="5674724" y="4554220"/>
              <a:ext cx="468237" cy="71964"/>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2" name="圓角矩形 241"/>
            <p:cNvSpPr/>
            <p:nvPr/>
          </p:nvSpPr>
          <p:spPr>
            <a:xfrm rot="19560512">
              <a:off x="6069774" y="4577343"/>
              <a:ext cx="216000" cy="72000"/>
            </a:xfrm>
            <a:prstGeom prst="roundRect">
              <a:avLst/>
            </a:prstGeom>
            <a:solidFill>
              <a:srgbClr val="7030A0"/>
            </a:solidFill>
            <a:ln>
              <a:solidFill>
                <a:srgbClr val="7030A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3" name="橢圓 242"/>
            <p:cNvSpPr/>
            <p:nvPr/>
          </p:nvSpPr>
          <p:spPr>
            <a:xfrm>
              <a:off x="5900548" y="4221087"/>
              <a:ext cx="316471" cy="360040"/>
            </a:xfrm>
            <a:prstGeom prst="ellipse">
              <a:avLst/>
            </a:prstGeom>
            <a:solidFill>
              <a:srgbClr val="7030A0"/>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6" name="群組 243"/>
          <p:cNvGrpSpPr/>
          <p:nvPr/>
        </p:nvGrpSpPr>
        <p:grpSpPr>
          <a:xfrm flipH="1">
            <a:off x="7524328" y="4437112"/>
            <a:ext cx="540455" cy="1152128"/>
            <a:chOff x="5868144" y="4221087"/>
            <a:chExt cx="417630" cy="1141811"/>
          </a:xfrm>
        </p:grpSpPr>
        <p:sp>
          <p:nvSpPr>
            <p:cNvPr id="245" name="橢圓 244"/>
            <p:cNvSpPr/>
            <p:nvPr/>
          </p:nvSpPr>
          <p:spPr>
            <a:xfrm>
              <a:off x="5868144" y="4509120"/>
              <a:ext cx="252000" cy="432048"/>
            </a:xfrm>
            <a:prstGeom prst="ellipse">
              <a:avLst/>
            </a:prstGeom>
            <a:solidFill>
              <a:srgbClr val="006600"/>
            </a:solidFill>
            <a:ln w="63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6" name="圓角矩形 245"/>
            <p:cNvSpPr/>
            <p:nvPr/>
          </p:nvSpPr>
          <p:spPr>
            <a:xfrm rot="6461885">
              <a:off x="5672727" y="5092565"/>
              <a:ext cx="468000" cy="72000"/>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7" name="圓角矩形 246"/>
            <p:cNvSpPr/>
            <p:nvPr/>
          </p:nvSpPr>
          <p:spPr>
            <a:xfrm rot="4995317">
              <a:off x="5819969" y="5092898"/>
              <a:ext cx="468000" cy="72000"/>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8" name="圓角矩形 247"/>
            <p:cNvSpPr/>
            <p:nvPr/>
          </p:nvSpPr>
          <p:spPr>
            <a:xfrm rot="2795419">
              <a:off x="5674724" y="4554220"/>
              <a:ext cx="468237" cy="71964"/>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49" name="圓角矩形 248"/>
            <p:cNvSpPr/>
            <p:nvPr/>
          </p:nvSpPr>
          <p:spPr>
            <a:xfrm rot="19560512">
              <a:off x="6069774" y="4577343"/>
              <a:ext cx="216000" cy="72000"/>
            </a:xfrm>
            <a:prstGeom prst="roundRect">
              <a:avLst/>
            </a:prstGeom>
            <a:solidFill>
              <a:srgbClr val="006600"/>
            </a:solidFill>
            <a:ln>
              <a:solidFill>
                <a:srgbClr val="0066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0" name="橢圓 249"/>
            <p:cNvSpPr/>
            <p:nvPr/>
          </p:nvSpPr>
          <p:spPr>
            <a:xfrm>
              <a:off x="5900548" y="4221087"/>
              <a:ext cx="316471" cy="360040"/>
            </a:xfrm>
            <a:prstGeom prst="ellipse">
              <a:avLst/>
            </a:prstGeom>
            <a:solidFill>
              <a:srgbClr val="006600"/>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grpSp>
        <p:nvGrpSpPr>
          <p:cNvPr id="21" name="群組 250"/>
          <p:cNvGrpSpPr/>
          <p:nvPr/>
        </p:nvGrpSpPr>
        <p:grpSpPr>
          <a:xfrm flipH="1">
            <a:off x="7020272" y="4653136"/>
            <a:ext cx="540455" cy="1152128"/>
            <a:chOff x="5868144" y="4221087"/>
            <a:chExt cx="417630" cy="1141811"/>
          </a:xfrm>
        </p:grpSpPr>
        <p:sp>
          <p:nvSpPr>
            <p:cNvPr id="252" name="橢圓 251"/>
            <p:cNvSpPr/>
            <p:nvPr/>
          </p:nvSpPr>
          <p:spPr>
            <a:xfrm>
              <a:off x="5868144" y="4509120"/>
              <a:ext cx="252000" cy="432048"/>
            </a:xfrm>
            <a:prstGeom prst="ellipse">
              <a:avLst/>
            </a:prstGeom>
            <a:solidFill>
              <a:srgbClr val="FFC000"/>
            </a:solidFill>
            <a:ln w="6350">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3" name="圓角矩形 252"/>
            <p:cNvSpPr/>
            <p:nvPr/>
          </p:nvSpPr>
          <p:spPr>
            <a:xfrm rot="6461885">
              <a:off x="5672727" y="5092565"/>
              <a:ext cx="468000" cy="72000"/>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4" name="圓角矩形 253"/>
            <p:cNvSpPr/>
            <p:nvPr/>
          </p:nvSpPr>
          <p:spPr>
            <a:xfrm rot="4995317">
              <a:off x="5819969" y="5092898"/>
              <a:ext cx="468000" cy="72000"/>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5" name="圓角矩形 254"/>
            <p:cNvSpPr/>
            <p:nvPr/>
          </p:nvSpPr>
          <p:spPr>
            <a:xfrm rot="2795419">
              <a:off x="5674724" y="4554220"/>
              <a:ext cx="468237" cy="71964"/>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6" name="圓角矩形 255"/>
            <p:cNvSpPr/>
            <p:nvPr/>
          </p:nvSpPr>
          <p:spPr>
            <a:xfrm rot="19560512">
              <a:off x="6069774" y="4577343"/>
              <a:ext cx="216000" cy="72000"/>
            </a:xfrm>
            <a:prstGeom prst="roundRect">
              <a:avLst/>
            </a:prstGeom>
            <a:solidFill>
              <a:srgbClr val="FFC000"/>
            </a:solidFill>
            <a:ln>
              <a:solidFill>
                <a:srgbClr val="FFC000"/>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sp>
          <p:nvSpPr>
            <p:cNvPr id="257" name="橢圓 256"/>
            <p:cNvSpPr/>
            <p:nvPr/>
          </p:nvSpPr>
          <p:spPr>
            <a:xfrm>
              <a:off x="5900548" y="4221087"/>
              <a:ext cx="316471" cy="360040"/>
            </a:xfrm>
            <a:prstGeom prst="ellipse">
              <a:avLst/>
            </a:prstGeom>
            <a:solidFill>
              <a:srgbClr val="FFC000"/>
            </a:solidFill>
            <a:ln w="19050">
              <a:solidFill>
                <a:schemeClr val="bg1"/>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rtlCol="0" anchor="ctr"/>
            <a:lstStyle/>
            <a:p>
              <a:pPr algn="ctr"/>
              <a:endParaRPr lang="zh-TW" altLang="en-US"/>
            </a:p>
          </p:txBody>
        </p:sp>
      </p:grpSp>
    </p:spTree>
    <p:extLst>
      <p:ext uri="{BB962C8B-B14F-4D97-AF65-F5344CB8AC3E}">
        <p14:creationId xmlns:p14="http://schemas.microsoft.com/office/powerpoint/2010/main" val="371855021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60" name="矩形 59">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sp>
        <p:nvSpPr>
          <p:cNvPr id="18" name="矩形 17">
            <a:extLst>
              <a:ext uri="{FF2B5EF4-FFF2-40B4-BE49-F238E27FC236}">
                <a16:creationId xmlns:a16="http://schemas.microsoft.com/office/drawing/2014/main" id="{E6937469-5852-4985-A825-49F8185115CA}"/>
              </a:ext>
            </a:extLst>
          </p:cNvPr>
          <p:cNvSpPr/>
          <p:nvPr/>
        </p:nvSpPr>
        <p:spPr bwMode="auto">
          <a:xfrm>
            <a:off x="755950" y="2985980"/>
            <a:ext cx="4176090" cy="136996"/>
          </a:xfrm>
          <a:prstGeom prst="rect">
            <a:avLst/>
          </a:pr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19" name="Content Placeholder 2">
            <a:extLst>
              <a:ext uri="{FF2B5EF4-FFF2-40B4-BE49-F238E27FC236}">
                <a16:creationId xmlns:a16="http://schemas.microsoft.com/office/drawing/2014/main" id="{6E8F6630-9CAB-479E-8EC6-80731CFDDD35}"/>
              </a:ext>
            </a:extLst>
          </p:cNvPr>
          <p:cNvSpPr txBox="1">
            <a:spLocks/>
          </p:cNvSpPr>
          <p:nvPr/>
        </p:nvSpPr>
        <p:spPr>
          <a:xfrm>
            <a:off x="909755" y="2762953"/>
            <a:ext cx="3398461" cy="476251"/>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fontAlgn="auto">
              <a:lnSpc>
                <a:spcPct val="80000"/>
              </a:lnSpc>
              <a:defRPr/>
            </a:pPr>
            <a:r>
              <a:rPr lang="zh-TW" altLang="en-US" sz="2600" b="1" dirty="0">
                <a:solidFill>
                  <a:srgbClr val="0070C0"/>
                </a:solidFill>
                <a:ea typeface="Roboto" panose="02000000000000000000" pitchFamily="2" charset="0"/>
                <a:cs typeface="Arial" panose="020B0604020202020204" pitchFamily="34" charset="0"/>
              </a:rPr>
              <a:t>身心障礙學生</a:t>
            </a:r>
            <a:endParaRPr lang="en-US" altLang="zh-TW" sz="2600" b="1" dirty="0">
              <a:solidFill>
                <a:srgbClr val="0070C0"/>
              </a:solidFill>
              <a:ea typeface="Roboto" panose="02000000000000000000" pitchFamily="2" charset="0"/>
              <a:cs typeface="Arial" panose="020B0604020202020204" pitchFamily="34" charset="0"/>
            </a:endParaRPr>
          </a:p>
          <a:p>
            <a:pPr algn="l" fontAlgn="auto">
              <a:lnSpc>
                <a:spcPct val="80000"/>
              </a:lnSpc>
              <a:defRPr/>
            </a:pPr>
            <a:endParaRPr lang="en-US" altLang="zh-TW" sz="1800" b="1" dirty="0">
              <a:solidFill>
                <a:schemeClr val="tx1">
                  <a:lumMod val="75000"/>
                  <a:lumOff val="25000"/>
                </a:schemeClr>
              </a:solidFill>
              <a:ea typeface="Roboto" panose="02000000000000000000" pitchFamily="2" charset="0"/>
              <a:cs typeface="Arial" panose="020B0604020202020204" pitchFamily="34" charset="0"/>
            </a:endParaRPr>
          </a:p>
        </p:txBody>
      </p:sp>
      <p:cxnSp>
        <p:nvCxnSpPr>
          <p:cNvPr id="20" name="Elbow Connector 52">
            <a:extLst>
              <a:ext uri="{FF2B5EF4-FFF2-40B4-BE49-F238E27FC236}">
                <a16:creationId xmlns:a16="http://schemas.microsoft.com/office/drawing/2014/main" id="{468C39E9-46FB-4CC5-BAB2-57445D18B257}"/>
              </a:ext>
            </a:extLst>
          </p:cNvPr>
          <p:cNvCxnSpPr>
            <a:cxnSpLocks/>
          </p:cNvCxnSpPr>
          <p:nvPr/>
        </p:nvCxnSpPr>
        <p:spPr>
          <a:xfrm rot="16200000" flipH="1">
            <a:off x="54861" y="2399045"/>
            <a:ext cx="714997" cy="484501"/>
          </a:xfrm>
          <a:prstGeom prst="bentConnector3">
            <a:avLst>
              <a:gd name="adj1" fmla="val 50000"/>
            </a:avLst>
          </a:prstGeom>
          <a:ln w="6350">
            <a:solidFill>
              <a:schemeClr val="accent6"/>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0ED9B5D9-837B-4379-B9BA-805425CFE4D7}"/>
              </a:ext>
            </a:extLst>
          </p:cNvPr>
          <p:cNvSpPr/>
          <p:nvPr/>
        </p:nvSpPr>
        <p:spPr>
          <a:xfrm>
            <a:off x="1" y="3115099"/>
            <a:ext cx="5291886" cy="3877985"/>
          </a:xfrm>
          <a:prstGeom prst="rect">
            <a:avLst/>
          </a:prstGeom>
        </p:spPr>
        <p:txBody>
          <a:bodyPr wrap="square">
            <a:spAutoFit/>
          </a:bodyPr>
          <a:lstStyle/>
          <a:p>
            <a:pPr marL="342900" lvl="0" indent="-342900" algn="just">
              <a:spcAft>
                <a:spcPts val="12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依循融合與最少限制的原則</a:t>
            </a:r>
          </a:p>
          <a:p>
            <a:pPr marL="342900" lvl="0" indent="-342900" algn="just">
              <a:spcAft>
                <a:spcPts val="12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所使用之溝通方式及教材，以綜合溝通方式為設計原則，並可採用適當之科技輔具</a:t>
            </a:r>
          </a:p>
          <a:p>
            <a:pPr marL="342900" lvl="0" indent="-342900" algn="just">
              <a:spcAft>
                <a:spcPts val="12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份量與難度需配合領域</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科目教學節數</a:t>
            </a:r>
            <a:r>
              <a:rPr lang="en-US" altLang="zh-TW" sz="2400" kern="100" dirty="0">
                <a:latin typeface="Times New Roman" panose="02020603050405020304" pitchFamily="18" charset="0"/>
                <a:ea typeface="標楷體" panose="03000509000000000000" pitchFamily="65" charset="-120"/>
              </a:rPr>
              <a:t>/</a:t>
            </a:r>
            <a:r>
              <a:rPr lang="zh-TW" altLang="zh-TW" sz="2400" kern="100" dirty="0">
                <a:latin typeface="Times New Roman" panose="02020603050405020304" pitchFamily="18" charset="0"/>
                <a:ea typeface="標楷體" panose="03000509000000000000" pitchFamily="65" charset="-120"/>
              </a:rPr>
              <a:t>學分數、學生能力及需求編選</a:t>
            </a:r>
            <a:endParaRPr lang="en-US" altLang="zh-TW" sz="2400" kern="100" dirty="0">
              <a:latin typeface="Times New Roman" panose="02020603050405020304" pitchFamily="18" charset="0"/>
              <a:ea typeface="標楷體" panose="03000509000000000000" pitchFamily="65" charset="-120"/>
            </a:endParaRPr>
          </a:p>
          <a:p>
            <a:pPr marL="342900" lvl="0" indent="-342900" algn="just">
              <a:spcAft>
                <a:spcPts val="1200"/>
              </a:spcAft>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教材內容需考量學生認知及社會發展等方面的限制，採</a:t>
            </a:r>
            <a:r>
              <a:rPr lang="zh-TW" altLang="zh-TW" sz="2400" b="1" u="sng" kern="100" dirty="0">
                <a:latin typeface="Times New Roman" panose="02020603050405020304" pitchFamily="18" charset="0"/>
                <a:ea typeface="標楷體" panose="03000509000000000000" pitchFamily="65" charset="-120"/>
              </a:rPr>
              <a:t>簡化</a:t>
            </a:r>
            <a:r>
              <a:rPr lang="zh-TW" altLang="zh-TW" sz="2400" kern="100" dirty="0">
                <a:latin typeface="Times New Roman" panose="02020603050405020304" pitchFamily="18" charset="0"/>
                <a:ea typeface="標楷體" panose="03000509000000000000" pitchFamily="65" charset="-120"/>
              </a:rPr>
              <a:t>、</a:t>
            </a:r>
            <a:r>
              <a:rPr lang="zh-TW" altLang="zh-TW" sz="2400" b="1" u="sng" kern="100" dirty="0">
                <a:latin typeface="Times New Roman" panose="02020603050405020304" pitchFamily="18" charset="0"/>
                <a:ea typeface="標楷體" panose="03000509000000000000" pitchFamily="65" charset="-120"/>
              </a:rPr>
              <a:t>減量</a:t>
            </a:r>
            <a:r>
              <a:rPr lang="zh-TW" altLang="zh-TW" sz="2400" kern="100" dirty="0">
                <a:latin typeface="Times New Roman" panose="02020603050405020304" pitchFamily="18" charset="0"/>
                <a:ea typeface="標楷體" panose="03000509000000000000" pitchFamily="65" charset="-120"/>
              </a:rPr>
              <a:t>、</a:t>
            </a:r>
            <a:r>
              <a:rPr lang="zh-TW" altLang="zh-TW" sz="2400" b="1" u="sng" kern="100" dirty="0">
                <a:latin typeface="Times New Roman" panose="02020603050405020304" pitchFamily="18" charset="0"/>
                <a:ea typeface="標楷體" panose="03000509000000000000" pitchFamily="65" charset="-120"/>
              </a:rPr>
              <a:t>分解</a:t>
            </a:r>
            <a:r>
              <a:rPr lang="zh-TW" altLang="zh-TW" sz="2400" kern="100" dirty="0">
                <a:latin typeface="Times New Roman" panose="02020603050405020304" pitchFamily="18" charset="0"/>
                <a:ea typeface="標楷體" panose="03000509000000000000" pitchFamily="65" charset="-120"/>
              </a:rPr>
              <a:t>、</a:t>
            </a:r>
            <a:r>
              <a:rPr lang="zh-TW" altLang="zh-TW" sz="2400" b="1" u="sng" kern="100" dirty="0">
                <a:latin typeface="Times New Roman" panose="02020603050405020304" pitchFamily="18" charset="0"/>
                <a:ea typeface="標楷體" panose="03000509000000000000" pitchFamily="65" charset="-120"/>
              </a:rPr>
              <a:t>替代</a:t>
            </a:r>
            <a:r>
              <a:rPr lang="zh-TW" altLang="zh-TW" sz="2400" kern="100" dirty="0">
                <a:latin typeface="Times New Roman" panose="02020603050405020304" pitchFamily="18" charset="0"/>
                <a:ea typeface="標楷體" panose="03000509000000000000" pitchFamily="65" charset="-120"/>
              </a:rPr>
              <a:t>或</a:t>
            </a:r>
            <a:r>
              <a:rPr lang="zh-TW" altLang="zh-TW" sz="2400" b="1" u="sng" kern="100" dirty="0">
                <a:latin typeface="Times New Roman" panose="02020603050405020304" pitchFamily="18" charset="0"/>
                <a:ea typeface="標楷體" panose="03000509000000000000" pitchFamily="65" charset="-120"/>
              </a:rPr>
              <a:t>重整</a:t>
            </a:r>
            <a:r>
              <a:rPr lang="zh-TW" altLang="zh-TW" sz="2400" kern="100" dirty="0">
                <a:latin typeface="Times New Roman" panose="02020603050405020304" pitchFamily="18" charset="0"/>
                <a:ea typeface="標楷體" panose="03000509000000000000" pitchFamily="65" charset="-120"/>
              </a:rPr>
              <a:t>等方式設計</a:t>
            </a:r>
          </a:p>
        </p:txBody>
      </p:sp>
      <p:sp>
        <p:nvSpPr>
          <p:cNvPr id="23" name="梯形 22">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4" name="Shape 33220">
            <a:extLst>
              <a:ext uri="{FF2B5EF4-FFF2-40B4-BE49-F238E27FC236}">
                <a16:creationId xmlns:a16="http://schemas.microsoft.com/office/drawing/2014/main" id="{FFCF3CF4-EBD4-4462-BC11-A7A0B9437F3D}"/>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學習評量與應用</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5"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
        <p:nvSpPr>
          <p:cNvPr id="27" name="標題 1">
            <a:extLst>
              <a:ext uri="{FF2B5EF4-FFF2-40B4-BE49-F238E27FC236}">
                <a16:creationId xmlns:a16="http://schemas.microsoft.com/office/drawing/2014/main" id="{DD1985AA-C0DE-436D-8D7C-C2D65F0F6E11}"/>
              </a:ext>
            </a:extLst>
          </p:cNvPr>
          <p:cNvSpPr txBox="1">
            <a:spLocks/>
          </p:cNvSpPr>
          <p:nvPr/>
        </p:nvSpPr>
        <p:spPr bwMode="auto">
          <a:xfrm>
            <a:off x="0" y="2063753"/>
            <a:ext cx="9180512" cy="4762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ctr" rtl="0" eaLnBrk="0" fontAlgn="base" hangingPunct="0">
              <a:spcBef>
                <a:spcPct val="0"/>
              </a:spcBef>
              <a:spcAft>
                <a:spcPct val="0"/>
              </a:spcAft>
              <a:defRPr kumimoji="1" sz="3500" b="1">
                <a:solidFill>
                  <a:srgbClr val="005A58"/>
                </a:solidFill>
                <a:latin typeface="+mj-lt"/>
                <a:ea typeface="+mj-ea"/>
                <a:cs typeface="+mj-cs"/>
              </a:defRPr>
            </a:lvl1pPr>
            <a:lvl2pPr algn="ctr" rtl="0" eaLnBrk="0" fontAlgn="base" hangingPunct="0">
              <a:spcBef>
                <a:spcPct val="0"/>
              </a:spcBef>
              <a:spcAft>
                <a:spcPct val="0"/>
              </a:spcAft>
              <a:defRPr kumimoji="1" sz="3500" b="1">
                <a:solidFill>
                  <a:srgbClr val="005A58"/>
                </a:solidFill>
                <a:latin typeface="Arial" charset="0"/>
                <a:ea typeface="標楷體" pitchFamily="65" charset="-120"/>
              </a:defRPr>
            </a:lvl2pPr>
            <a:lvl3pPr algn="ctr" rtl="0" eaLnBrk="0" fontAlgn="base" hangingPunct="0">
              <a:spcBef>
                <a:spcPct val="0"/>
              </a:spcBef>
              <a:spcAft>
                <a:spcPct val="0"/>
              </a:spcAft>
              <a:defRPr kumimoji="1" sz="3500" b="1">
                <a:solidFill>
                  <a:srgbClr val="005A58"/>
                </a:solidFill>
                <a:latin typeface="Arial" charset="0"/>
                <a:ea typeface="標楷體" pitchFamily="65" charset="-120"/>
              </a:defRPr>
            </a:lvl3pPr>
            <a:lvl4pPr algn="ctr" rtl="0" eaLnBrk="0" fontAlgn="base" hangingPunct="0">
              <a:spcBef>
                <a:spcPct val="0"/>
              </a:spcBef>
              <a:spcAft>
                <a:spcPct val="0"/>
              </a:spcAft>
              <a:defRPr kumimoji="1" sz="3500" b="1">
                <a:solidFill>
                  <a:srgbClr val="005A58"/>
                </a:solidFill>
                <a:latin typeface="Arial" charset="0"/>
                <a:ea typeface="標楷體" pitchFamily="65" charset="-120"/>
              </a:defRPr>
            </a:lvl4pPr>
            <a:lvl5pPr algn="ctr" rtl="0" eaLnBrk="0" fontAlgn="base" hangingPunct="0">
              <a:spcBef>
                <a:spcPct val="0"/>
              </a:spcBef>
              <a:spcAft>
                <a:spcPct val="0"/>
              </a:spcAft>
              <a:defRPr kumimoji="1" sz="3500" b="1">
                <a:solidFill>
                  <a:srgbClr val="005A58"/>
                </a:solidFill>
                <a:latin typeface="Arial" charset="0"/>
                <a:ea typeface="標楷體" pitchFamily="65" charset="-120"/>
              </a:defRPr>
            </a:lvl5pPr>
            <a:lvl6pPr marL="457200" algn="l" rtl="0" eaLnBrk="1" fontAlgn="base" hangingPunct="1">
              <a:spcBef>
                <a:spcPct val="0"/>
              </a:spcBef>
              <a:spcAft>
                <a:spcPct val="0"/>
              </a:spcAft>
              <a:defRPr kumimoji="1" sz="3500">
                <a:solidFill>
                  <a:srgbClr val="005A58"/>
                </a:solidFill>
                <a:latin typeface="Arial" charset="0"/>
                <a:ea typeface="標楷體" pitchFamily="65" charset="-120"/>
              </a:defRPr>
            </a:lvl6pPr>
            <a:lvl7pPr marL="914400" algn="l" rtl="0" eaLnBrk="1" fontAlgn="base" hangingPunct="1">
              <a:spcBef>
                <a:spcPct val="0"/>
              </a:spcBef>
              <a:spcAft>
                <a:spcPct val="0"/>
              </a:spcAft>
              <a:defRPr kumimoji="1" sz="3500">
                <a:solidFill>
                  <a:srgbClr val="005A58"/>
                </a:solidFill>
                <a:latin typeface="Arial" charset="0"/>
                <a:ea typeface="標楷體" pitchFamily="65" charset="-120"/>
              </a:defRPr>
            </a:lvl7pPr>
            <a:lvl8pPr marL="1371600" algn="l" rtl="0" eaLnBrk="1" fontAlgn="base" hangingPunct="1">
              <a:spcBef>
                <a:spcPct val="0"/>
              </a:spcBef>
              <a:spcAft>
                <a:spcPct val="0"/>
              </a:spcAft>
              <a:defRPr kumimoji="1" sz="3500">
                <a:solidFill>
                  <a:srgbClr val="005A58"/>
                </a:solidFill>
                <a:latin typeface="Arial" charset="0"/>
                <a:ea typeface="標楷體" pitchFamily="65" charset="-120"/>
              </a:defRPr>
            </a:lvl8pPr>
            <a:lvl9pPr marL="1828800" algn="l" rtl="0" eaLnBrk="1" fontAlgn="base" hangingPunct="1">
              <a:spcBef>
                <a:spcPct val="0"/>
              </a:spcBef>
              <a:spcAft>
                <a:spcPct val="0"/>
              </a:spcAft>
              <a:defRPr kumimoji="1" sz="3500">
                <a:solidFill>
                  <a:srgbClr val="005A58"/>
                </a:solidFill>
                <a:latin typeface="Arial" charset="0"/>
                <a:ea typeface="標楷體" pitchFamily="65" charset="-120"/>
              </a:defRPr>
            </a:lvl9pPr>
          </a:lstStyle>
          <a:p>
            <a:r>
              <a:rPr lang="en-US" altLang="zh-TW" sz="3000" kern="0" dirty="0"/>
              <a:t>(</a:t>
            </a:r>
            <a:r>
              <a:rPr lang="zh-TW" altLang="en-US" sz="3000" kern="0" dirty="0"/>
              <a:t>二</a:t>
            </a:r>
            <a:r>
              <a:rPr lang="en-US" altLang="zh-TW" sz="3000" kern="0" dirty="0"/>
              <a:t>)</a:t>
            </a:r>
            <a:r>
              <a:rPr lang="zh-TW" altLang="en-US" sz="3000" kern="0" dirty="0"/>
              <a:t>教材研發與應用</a:t>
            </a:r>
          </a:p>
        </p:txBody>
      </p:sp>
      <p:sp>
        <p:nvSpPr>
          <p:cNvPr id="28" name="矩形 27">
            <a:extLst>
              <a:ext uri="{FF2B5EF4-FFF2-40B4-BE49-F238E27FC236}">
                <a16:creationId xmlns:a16="http://schemas.microsoft.com/office/drawing/2014/main" id="{59071B53-2E71-4D2F-8206-10516F16828F}"/>
              </a:ext>
            </a:extLst>
          </p:cNvPr>
          <p:cNvSpPr/>
          <p:nvPr/>
        </p:nvSpPr>
        <p:spPr bwMode="auto">
          <a:xfrm>
            <a:off x="5749071" y="2978976"/>
            <a:ext cx="2196000" cy="144000"/>
          </a:xfrm>
          <a:prstGeom prst="rect">
            <a:avLst/>
          </a:prstGeom>
          <a:solidFill>
            <a:srgbClr val="FF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p>
        </p:txBody>
      </p:sp>
      <p:sp>
        <p:nvSpPr>
          <p:cNvPr id="29" name="Content Placeholder 2">
            <a:extLst>
              <a:ext uri="{FF2B5EF4-FFF2-40B4-BE49-F238E27FC236}">
                <a16:creationId xmlns:a16="http://schemas.microsoft.com/office/drawing/2014/main" id="{B5013CF4-346D-4209-8383-DAE7115BE774}"/>
              </a:ext>
            </a:extLst>
          </p:cNvPr>
          <p:cNvSpPr txBox="1">
            <a:spLocks/>
          </p:cNvSpPr>
          <p:nvPr/>
        </p:nvSpPr>
        <p:spPr>
          <a:xfrm>
            <a:off x="5734293" y="2690945"/>
            <a:ext cx="2571011" cy="554038"/>
          </a:xfrm>
          <a:prstGeom prst="rect">
            <a:avLst/>
          </a:prstGeom>
        </p:spPr>
        <p:txBody>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lvl="0" algn="l"/>
            <a:r>
              <a:rPr lang="zh-TW" altLang="en-US" sz="2600" b="1" dirty="0">
                <a:solidFill>
                  <a:srgbClr val="C00000"/>
                </a:solidFill>
                <a:ea typeface="Roboto" panose="02000000000000000000" pitchFamily="2" charset="0"/>
                <a:cs typeface="Arial" panose="020B0604020202020204" pitchFamily="34" charset="0"/>
              </a:rPr>
              <a:t>  資賦優異學生</a:t>
            </a:r>
          </a:p>
        </p:txBody>
      </p:sp>
      <p:cxnSp>
        <p:nvCxnSpPr>
          <p:cNvPr id="30" name="Elbow Connector 55">
            <a:extLst>
              <a:ext uri="{FF2B5EF4-FFF2-40B4-BE49-F238E27FC236}">
                <a16:creationId xmlns:a16="http://schemas.microsoft.com/office/drawing/2014/main" id="{32BCD48F-9346-483D-B0BE-8AF505E04DF8}"/>
              </a:ext>
            </a:extLst>
          </p:cNvPr>
          <p:cNvCxnSpPr>
            <a:cxnSpLocks/>
          </p:cNvCxnSpPr>
          <p:nvPr/>
        </p:nvCxnSpPr>
        <p:spPr>
          <a:xfrm rot="16200000" flipH="1">
            <a:off x="5065568" y="2474234"/>
            <a:ext cx="628981" cy="463988"/>
          </a:xfrm>
          <a:prstGeom prst="bentConnector3">
            <a:avLst>
              <a:gd name="adj1" fmla="val 50000"/>
            </a:avLst>
          </a:prstGeom>
          <a:ln w="6350">
            <a:solidFill>
              <a:srgbClr val="FF0000"/>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0BE26F2A-AAD3-497F-8182-F4AA409E8A6C}"/>
              </a:ext>
            </a:extLst>
          </p:cNvPr>
          <p:cNvSpPr/>
          <p:nvPr/>
        </p:nvSpPr>
        <p:spPr>
          <a:xfrm>
            <a:off x="5612054" y="3252488"/>
            <a:ext cx="3496452" cy="3200876"/>
          </a:xfrm>
          <a:prstGeom prst="rect">
            <a:avLst/>
          </a:prstGeom>
        </p:spPr>
        <p:txBody>
          <a:bodyPr wrap="square">
            <a:spAutoFit/>
          </a:bodyPr>
          <a:lstStyle/>
          <a:p>
            <a:pPr marL="342900" indent="-342900">
              <a:buFont typeface="Arial" panose="020B0604020202020204" pitchFamily="34" charset="0"/>
              <a:buChar char="•"/>
            </a:pPr>
            <a:r>
              <a:rPr lang="zh-TW" altLang="zh-TW" sz="2400" kern="100" dirty="0">
                <a:latin typeface="Times New Roman" panose="02020603050405020304" pitchFamily="18" charset="0"/>
                <a:ea typeface="標楷體" panose="03000509000000000000" pitchFamily="65" charset="-120"/>
              </a:rPr>
              <a:t>教材內容需考量學生特質</a:t>
            </a:r>
            <a:endParaRPr lang="en-US" altLang="zh-TW" sz="2400" kern="100"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rPr>
              <a:t>設計</a:t>
            </a:r>
            <a:r>
              <a:rPr lang="zh-TW" altLang="zh-TW" sz="2400" kern="100" dirty="0">
                <a:latin typeface="Times New Roman" panose="02020603050405020304" pitchFamily="18" charset="0"/>
                <a:ea typeface="標楷體" panose="03000509000000000000" pitchFamily="65" charset="-120"/>
              </a:rPr>
              <a:t>複雜性較高、多樣化、具挑戰性與高層次思考等</a:t>
            </a:r>
            <a:r>
              <a:rPr lang="zh-TW" altLang="en-US" sz="2400" kern="100" dirty="0">
                <a:latin typeface="Times New Roman" panose="02020603050405020304" pitchFamily="18" charset="0"/>
                <a:ea typeface="標楷體" panose="03000509000000000000" pitchFamily="65" charset="-120"/>
              </a:rPr>
              <a:t>之教材</a:t>
            </a:r>
            <a:endParaRPr lang="en-US" altLang="zh-TW" sz="2400" kern="100"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rPr>
              <a:t>教師應採</a:t>
            </a:r>
            <a:r>
              <a:rPr lang="zh-TW" altLang="zh-TW" sz="2400" b="1" u="sng" kern="100" dirty="0">
                <a:latin typeface="Times New Roman" panose="02020603050405020304" pitchFamily="18" charset="0"/>
                <a:ea typeface="標楷體" panose="03000509000000000000" pitchFamily="65" charset="-120"/>
              </a:rPr>
              <a:t>加深</a:t>
            </a:r>
            <a:r>
              <a:rPr lang="zh-TW" altLang="zh-TW" sz="2400" kern="100" dirty="0">
                <a:latin typeface="Times New Roman" panose="02020603050405020304" pitchFamily="18" charset="0"/>
                <a:ea typeface="標楷體" panose="03000509000000000000" pitchFamily="65" charset="-120"/>
              </a:rPr>
              <a:t>、</a:t>
            </a:r>
            <a:r>
              <a:rPr lang="zh-TW" altLang="zh-TW" sz="2400" b="1" u="sng" kern="100" dirty="0">
                <a:latin typeface="Times New Roman" panose="02020603050405020304" pitchFamily="18" charset="0"/>
                <a:ea typeface="標楷體" panose="03000509000000000000" pitchFamily="65" charset="-120"/>
              </a:rPr>
              <a:t>加廣</a:t>
            </a:r>
            <a:r>
              <a:rPr lang="zh-TW" altLang="zh-TW" sz="2400" kern="100" dirty="0">
                <a:latin typeface="Times New Roman" panose="02020603050405020304" pitchFamily="18" charset="0"/>
                <a:ea typeface="標楷體" panose="03000509000000000000" pitchFamily="65" charset="-120"/>
              </a:rPr>
              <a:t>及</a:t>
            </a:r>
            <a:r>
              <a:rPr lang="zh-TW" altLang="zh-TW" sz="2400" b="1" u="sng" kern="100" dirty="0">
                <a:latin typeface="Times New Roman" panose="02020603050405020304" pitchFamily="18" charset="0"/>
                <a:ea typeface="標楷體" panose="03000509000000000000" pitchFamily="65" charset="-120"/>
              </a:rPr>
              <a:t>濃縮</a:t>
            </a:r>
            <a:r>
              <a:rPr lang="zh-TW" altLang="zh-TW" sz="2400" kern="100" dirty="0">
                <a:latin typeface="Times New Roman" panose="02020603050405020304" pitchFamily="18" charset="0"/>
                <a:ea typeface="標楷體" panose="03000509000000000000" pitchFamily="65" charset="-120"/>
              </a:rPr>
              <a:t>的方式</a:t>
            </a:r>
            <a:r>
              <a:rPr lang="zh-TW" altLang="en-US" sz="2400" kern="100" dirty="0">
                <a:latin typeface="Times New Roman" panose="02020603050405020304" pitchFamily="18" charset="0"/>
                <a:ea typeface="標楷體" panose="03000509000000000000" pitchFamily="65" charset="-120"/>
              </a:rPr>
              <a:t>發展教材，引導學生</a:t>
            </a:r>
            <a:r>
              <a:rPr lang="zh-TW" altLang="zh-TW" sz="2400" kern="100" dirty="0">
                <a:latin typeface="Times New Roman" panose="02020603050405020304" pitchFamily="18" charset="0"/>
                <a:ea typeface="標楷體" panose="03000509000000000000" pitchFamily="65" charset="-120"/>
              </a:rPr>
              <a:t>學習</a:t>
            </a:r>
            <a:endParaRPr lang="zh-TW" altLang="en-US" sz="2400" kern="100" dirty="0">
              <a:latin typeface="Times New Roman" panose="02020603050405020304" pitchFamily="18" charset="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25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8" fill="hold" grpId="0" nodeType="withEffect">
                                  <p:stCondLst>
                                    <p:cond delay="32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750"/>
                                        <p:tgtEl>
                                          <p:spTgt spid="19"/>
                                        </p:tgtEl>
                                      </p:cBhvr>
                                    </p:animEffect>
                                  </p:childTnLst>
                                </p:cTn>
                              </p:par>
                              <p:par>
                                <p:cTn id="11" presetID="22" presetClass="entr" presetSubtype="1" fill="hold" nodeType="withEffect">
                                  <p:stCondLst>
                                    <p:cond delay="325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par>
                                <p:cTn id="14" presetID="22" presetClass="entr" presetSubtype="8" fill="hold" grpId="0" nodeType="withEffect">
                                  <p:stCondLst>
                                    <p:cond delay="325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9A0F68E-9504-4B93-A524-A9F9FB1BA855}" type="slidenum">
              <a:rPr kumimoji="0" lang="uk-UA" altLang="zh-TW">
                <a:solidFill>
                  <a:srgbClr val="D38E27"/>
                </a:solidFill>
                <a:ea typeface="標楷體" panose="03000509000000000000" pitchFamily="65" charset="-120"/>
              </a:rPr>
              <a:pPr/>
              <a:t>91</a:t>
            </a:fld>
            <a:endParaRPr kumimoji="0" lang="uk-UA" altLang="zh-TW">
              <a:solidFill>
                <a:srgbClr val="D38E27"/>
              </a:solidFill>
              <a:ea typeface="標楷體" panose="03000509000000000000" pitchFamily="65" charset="-120"/>
            </a:endParaRPr>
          </a:p>
        </p:txBody>
      </p:sp>
      <p:pic>
        <p:nvPicPr>
          <p:cNvPr id="156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1450"/>
            <a:ext cx="7848600" cy="732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7922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62" name="Oval 13"/>
          <p:cNvSpPr/>
          <p:nvPr/>
        </p:nvSpPr>
        <p:spPr bwMode="auto">
          <a:xfrm>
            <a:off x="4555409" y="4663340"/>
            <a:ext cx="713865" cy="716496"/>
          </a:xfrm>
          <a:prstGeom prst="ellipse">
            <a:avLst/>
          </a:prstGeom>
          <a:solidFill>
            <a:srgbClr val="00B0F0"/>
          </a:solidFill>
          <a:ln w="9525">
            <a:noFill/>
            <a:round/>
            <a:headEnd/>
            <a:tailEnd/>
          </a:ln>
        </p:spPr>
        <p:txBody>
          <a:bodyPr anchor="ctr"/>
          <a:lstStyle/>
          <a:p>
            <a:pPr algn="ctr" defTabSz="1031678" fontAlgn="auto">
              <a:spcBef>
                <a:spcPts val="0"/>
              </a:spcBef>
              <a:spcAft>
                <a:spcPts val="0"/>
              </a:spcAft>
              <a:defRPr/>
            </a:pPr>
            <a:r>
              <a:rPr lang="en-US" altLang="zh-TW" sz="2000" b="1" dirty="0">
                <a:solidFill>
                  <a:schemeClr val="bg1"/>
                </a:solidFill>
                <a:latin typeface="+mj-ea"/>
                <a:ea typeface="+mj-ea"/>
              </a:rPr>
              <a:t>4</a:t>
            </a:r>
            <a:endParaRPr lang="en-US" sz="2000" b="1" dirty="0">
              <a:solidFill>
                <a:schemeClr val="bg1"/>
              </a:solidFill>
              <a:latin typeface="+mj-ea"/>
              <a:ea typeface="+mj-ea"/>
            </a:endParaRPr>
          </a:p>
        </p:txBody>
      </p:sp>
      <p:sp>
        <p:nvSpPr>
          <p:cNvPr id="63" name="Oval 76"/>
          <p:cNvSpPr>
            <a:spLocks noChangeAspect="1"/>
          </p:cNvSpPr>
          <p:nvPr/>
        </p:nvSpPr>
        <p:spPr bwMode="auto">
          <a:xfrm>
            <a:off x="4952740" y="3742993"/>
            <a:ext cx="751759" cy="751955"/>
          </a:xfrm>
          <a:prstGeom prst="ellipse">
            <a:avLst/>
          </a:prstGeom>
          <a:solidFill>
            <a:srgbClr val="4C60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3</a:t>
            </a:r>
            <a:endParaRPr lang="en-US" sz="2000" b="1" dirty="0">
              <a:solidFill>
                <a:prstClr val="white"/>
              </a:solidFill>
              <a:latin typeface="+mj-ea"/>
              <a:ea typeface="+mj-ea"/>
            </a:endParaRPr>
          </a:p>
        </p:txBody>
      </p:sp>
      <p:sp>
        <p:nvSpPr>
          <p:cNvPr id="78" name="Oval 64"/>
          <p:cNvSpPr>
            <a:spLocks noChangeAspect="1"/>
          </p:cNvSpPr>
          <p:nvPr/>
        </p:nvSpPr>
        <p:spPr bwMode="auto">
          <a:xfrm>
            <a:off x="2925631" y="3697485"/>
            <a:ext cx="751758" cy="751954"/>
          </a:xfrm>
          <a:prstGeom prst="ellipse">
            <a:avLst/>
          </a:prstGeom>
          <a:solidFill>
            <a:srgbClr val="A2B9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6</a:t>
            </a:r>
            <a:endParaRPr lang="en-US" sz="2000" b="1" dirty="0">
              <a:solidFill>
                <a:prstClr val="white"/>
              </a:solidFill>
              <a:latin typeface="+mj-ea"/>
              <a:ea typeface="+mj-ea"/>
            </a:endParaRPr>
          </a:p>
        </p:txBody>
      </p:sp>
      <p:sp>
        <p:nvSpPr>
          <p:cNvPr id="79" name="Oval 73"/>
          <p:cNvSpPr>
            <a:spLocks noChangeAspect="1"/>
          </p:cNvSpPr>
          <p:nvPr/>
        </p:nvSpPr>
        <p:spPr bwMode="auto">
          <a:xfrm>
            <a:off x="4576861" y="2677045"/>
            <a:ext cx="751758" cy="751955"/>
          </a:xfrm>
          <a:prstGeom prst="ellipse">
            <a:avLst/>
          </a:prstGeom>
          <a:solidFill>
            <a:srgbClr val="FF535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2</a:t>
            </a:r>
            <a:endParaRPr lang="en-US" sz="2000" b="1" dirty="0">
              <a:solidFill>
                <a:prstClr val="white"/>
              </a:solidFill>
              <a:latin typeface="+mj-ea"/>
              <a:ea typeface="+mj-ea"/>
            </a:endParaRPr>
          </a:p>
        </p:txBody>
      </p:sp>
      <p:sp>
        <p:nvSpPr>
          <p:cNvPr id="81" name="Oval 70"/>
          <p:cNvSpPr>
            <a:spLocks noChangeAspect="1"/>
          </p:cNvSpPr>
          <p:nvPr/>
        </p:nvSpPr>
        <p:spPr bwMode="auto">
          <a:xfrm>
            <a:off x="3419872" y="2708920"/>
            <a:ext cx="751759" cy="751954"/>
          </a:xfrm>
          <a:prstGeom prst="ellipse">
            <a:avLst/>
          </a:prstGeom>
          <a:solidFill>
            <a:srgbClr val="3D9077"/>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1</a:t>
            </a:r>
            <a:endParaRPr lang="en-US" sz="2000" b="1" dirty="0">
              <a:solidFill>
                <a:prstClr val="white"/>
              </a:solidFill>
              <a:latin typeface="+mj-ea"/>
              <a:ea typeface="+mj-ea"/>
            </a:endParaRPr>
          </a:p>
        </p:txBody>
      </p:sp>
      <p:sp>
        <p:nvSpPr>
          <p:cNvPr id="82" name="Oval 61"/>
          <p:cNvSpPr>
            <a:spLocks noChangeAspect="1"/>
          </p:cNvSpPr>
          <p:nvPr/>
        </p:nvSpPr>
        <p:spPr bwMode="auto">
          <a:xfrm>
            <a:off x="3419873" y="4648279"/>
            <a:ext cx="751758" cy="751954"/>
          </a:xfrm>
          <a:prstGeom prst="ellipse">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31678" fontAlgn="auto">
              <a:spcBef>
                <a:spcPts val="0"/>
              </a:spcBef>
              <a:spcAft>
                <a:spcPts val="0"/>
              </a:spcAft>
              <a:defRPr/>
            </a:pPr>
            <a:r>
              <a:rPr lang="en-US" altLang="zh-TW" sz="2000" b="1" dirty="0">
                <a:solidFill>
                  <a:prstClr val="white"/>
                </a:solidFill>
                <a:latin typeface="+mj-ea"/>
                <a:ea typeface="+mj-ea"/>
              </a:rPr>
              <a:t>5</a:t>
            </a:r>
            <a:endParaRPr lang="en-US" sz="2000" b="1" dirty="0">
              <a:solidFill>
                <a:prstClr val="white"/>
              </a:solidFill>
              <a:latin typeface="+mj-ea"/>
              <a:ea typeface="+mj-ea"/>
            </a:endParaRPr>
          </a:p>
        </p:txBody>
      </p:sp>
      <p:sp>
        <p:nvSpPr>
          <p:cNvPr id="103" name="Rectangle 74">
            <a:extLst>
              <a:ext uri="{FF2B5EF4-FFF2-40B4-BE49-F238E27FC236}">
                <a16:creationId xmlns:a16="http://schemas.microsoft.com/office/drawing/2014/main" id="{862D8B1B-F67E-4417-A815-56B9E1973D17}"/>
              </a:ext>
            </a:extLst>
          </p:cNvPr>
          <p:cNvSpPr/>
          <p:nvPr/>
        </p:nvSpPr>
        <p:spPr>
          <a:xfrm>
            <a:off x="5816836" y="3892761"/>
            <a:ext cx="3024336" cy="452417"/>
          </a:xfrm>
          <a:prstGeom prst="rect">
            <a:avLst/>
          </a:prstGeom>
        </p:spPr>
        <p:txBody>
          <a:bodyPr wrap="square" lIns="82282" tIns="41141" rIns="82282" bIns="41141">
            <a:spAutoFit/>
          </a:bodyPr>
          <a:lstStyle/>
          <a:p>
            <a:pPr defTabSz="685663" fontAlgn="auto">
              <a:spcBef>
                <a:spcPts val="0"/>
              </a:spcBef>
              <a:spcAft>
                <a:spcPts val="0"/>
              </a:spcAft>
            </a:pPr>
            <a:r>
              <a:rPr lang="zh-TW" altLang="en-US" sz="2400" b="1" dirty="0">
                <a:solidFill>
                  <a:srgbClr val="445469"/>
                </a:solidFill>
                <a:latin typeface="+mj-ea"/>
                <a:ea typeface="+mj-ea"/>
                <a:cs typeface="Lato Regular"/>
              </a:rPr>
              <a:t>公開授課與專業回饋</a:t>
            </a:r>
            <a:endParaRPr lang="en-US" altLang="en-US" sz="2400" b="1" dirty="0">
              <a:solidFill>
                <a:srgbClr val="445469"/>
              </a:solidFill>
              <a:latin typeface="+mj-ea"/>
              <a:ea typeface="+mj-ea"/>
              <a:cs typeface="Lato Regular"/>
            </a:endParaRPr>
          </a:p>
        </p:txBody>
      </p:sp>
      <p:sp>
        <p:nvSpPr>
          <p:cNvPr id="105" name="Rectangle 74">
            <a:extLst>
              <a:ext uri="{FF2B5EF4-FFF2-40B4-BE49-F238E27FC236}">
                <a16:creationId xmlns:a16="http://schemas.microsoft.com/office/drawing/2014/main" id="{FC107459-2584-4A70-8620-F59925FCE792}"/>
              </a:ext>
            </a:extLst>
          </p:cNvPr>
          <p:cNvSpPr/>
          <p:nvPr/>
        </p:nvSpPr>
        <p:spPr>
          <a:xfrm>
            <a:off x="5329983" y="2491389"/>
            <a:ext cx="2592288"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FF5353"/>
                </a:solidFill>
                <a:latin typeface="+mj-ea"/>
                <a:ea typeface="+mj-ea"/>
                <a:cs typeface="Lato Regular"/>
              </a:rPr>
              <a:t>充實多元文化及特教之基本知能</a:t>
            </a:r>
            <a:endParaRPr lang="en-US" altLang="en-US" sz="2400" b="1" dirty="0">
              <a:solidFill>
                <a:srgbClr val="FF5353"/>
              </a:solidFill>
              <a:latin typeface="+mj-ea"/>
              <a:ea typeface="+mj-ea"/>
              <a:cs typeface="Lato Regular"/>
            </a:endParaRPr>
          </a:p>
        </p:txBody>
      </p:sp>
      <p:sp>
        <p:nvSpPr>
          <p:cNvPr id="107" name="Rectangle 74">
            <a:extLst>
              <a:ext uri="{FF2B5EF4-FFF2-40B4-BE49-F238E27FC236}">
                <a16:creationId xmlns:a16="http://schemas.microsoft.com/office/drawing/2014/main" id="{390316F4-D560-4606-8C46-EBFA3D75F1B7}"/>
              </a:ext>
            </a:extLst>
          </p:cNvPr>
          <p:cNvSpPr/>
          <p:nvPr/>
        </p:nvSpPr>
        <p:spPr>
          <a:xfrm>
            <a:off x="611560" y="2636912"/>
            <a:ext cx="2736304"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006600"/>
                </a:solidFill>
                <a:latin typeface="+mj-ea"/>
                <a:ea typeface="+mj-ea"/>
                <a:cs typeface="Lato Regular"/>
              </a:rPr>
              <a:t>組織社群進行多元專業發展活動</a:t>
            </a:r>
            <a:endParaRPr lang="en-US" altLang="en-US" sz="2400" b="1" dirty="0">
              <a:solidFill>
                <a:srgbClr val="006600"/>
              </a:solidFill>
              <a:latin typeface="+mj-ea"/>
              <a:ea typeface="+mj-ea"/>
              <a:cs typeface="Lato Regular"/>
            </a:endParaRPr>
          </a:p>
        </p:txBody>
      </p:sp>
      <p:sp>
        <p:nvSpPr>
          <p:cNvPr id="111" name="Rectangle 74">
            <a:extLst>
              <a:ext uri="{FF2B5EF4-FFF2-40B4-BE49-F238E27FC236}">
                <a16:creationId xmlns:a16="http://schemas.microsoft.com/office/drawing/2014/main" id="{AF5DE2B2-DAF6-4D2E-9355-119AE15C2DBF}"/>
              </a:ext>
            </a:extLst>
          </p:cNvPr>
          <p:cNvSpPr/>
          <p:nvPr/>
        </p:nvSpPr>
        <p:spPr>
          <a:xfrm>
            <a:off x="179512" y="4847623"/>
            <a:ext cx="3312368" cy="821749"/>
          </a:xfrm>
          <a:prstGeom prst="rect">
            <a:avLst/>
          </a:prstGeom>
        </p:spPr>
        <p:txBody>
          <a:bodyPr wrap="square" lIns="82282" tIns="41141" rIns="82282" bIns="41141">
            <a:spAutoFit/>
          </a:bodyPr>
          <a:lstStyle/>
          <a:p>
            <a:pPr defTabSz="685663" fontAlgn="auto">
              <a:spcBef>
                <a:spcPts val="0"/>
              </a:spcBef>
              <a:spcAft>
                <a:spcPts val="0"/>
              </a:spcAft>
            </a:pPr>
            <a:r>
              <a:rPr lang="zh-TW" altLang="en-US" sz="2400" b="1" dirty="0">
                <a:solidFill>
                  <a:schemeClr val="accent6">
                    <a:lumMod val="60000"/>
                    <a:lumOff val="40000"/>
                  </a:schemeClr>
                </a:solidFill>
                <a:latin typeface="+mj-ea"/>
                <a:ea typeface="+mj-ea"/>
                <a:cs typeface="Lato Regular"/>
              </a:rPr>
              <a:t>原住民族教育師資修習原住民族文化教育課程</a:t>
            </a:r>
            <a:endParaRPr lang="en-US" altLang="en-US" sz="2400" b="1" dirty="0">
              <a:solidFill>
                <a:schemeClr val="accent6">
                  <a:lumMod val="60000"/>
                  <a:lumOff val="40000"/>
                </a:schemeClr>
              </a:solidFill>
              <a:latin typeface="+mj-ea"/>
              <a:ea typeface="+mj-ea"/>
              <a:cs typeface="Lato Regular"/>
            </a:endParaRPr>
          </a:p>
        </p:txBody>
      </p:sp>
      <p:sp>
        <p:nvSpPr>
          <p:cNvPr id="113" name="Rectangle 74">
            <a:extLst>
              <a:ext uri="{FF2B5EF4-FFF2-40B4-BE49-F238E27FC236}">
                <a16:creationId xmlns:a16="http://schemas.microsoft.com/office/drawing/2014/main" id="{FF88A592-5B24-4334-BF75-6A0225949FCF}"/>
              </a:ext>
            </a:extLst>
          </p:cNvPr>
          <p:cNvSpPr/>
          <p:nvPr/>
        </p:nvSpPr>
        <p:spPr>
          <a:xfrm>
            <a:off x="292479" y="3725980"/>
            <a:ext cx="2396964"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7ABC32"/>
                </a:solidFill>
                <a:latin typeface="+mj-ea"/>
                <a:ea typeface="+mj-ea"/>
                <a:cs typeface="Lato Regular"/>
              </a:rPr>
              <a:t>教師經驗分享、觀摩或研討</a:t>
            </a:r>
            <a:endParaRPr lang="en-US" altLang="en-US" sz="2400" b="1" dirty="0">
              <a:solidFill>
                <a:srgbClr val="7ABC32"/>
              </a:solidFill>
              <a:latin typeface="+mj-ea"/>
              <a:ea typeface="+mj-ea"/>
              <a:cs typeface="Lato Regular"/>
            </a:endParaRPr>
          </a:p>
        </p:txBody>
      </p:sp>
      <p:sp>
        <p:nvSpPr>
          <p:cNvPr id="80" name="Rectangle 74">
            <a:extLst>
              <a:ext uri="{FF2B5EF4-FFF2-40B4-BE49-F238E27FC236}">
                <a16:creationId xmlns:a16="http://schemas.microsoft.com/office/drawing/2014/main" id="{AF5DE2B2-DAF6-4D2E-9355-119AE15C2DBF}"/>
              </a:ext>
            </a:extLst>
          </p:cNvPr>
          <p:cNvSpPr/>
          <p:nvPr/>
        </p:nvSpPr>
        <p:spPr>
          <a:xfrm>
            <a:off x="5400093" y="4888851"/>
            <a:ext cx="2664296" cy="821749"/>
          </a:xfrm>
          <a:prstGeom prst="rect">
            <a:avLst/>
          </a:prstGeom>
        </p:spPr>
        <p:txBody>
          <a:bodyPr wrap="square" lIns="82282" tIns="41141" rIns="82282" bIns="41141">
            <a:spAutoFit/>
          </a:bodyPr>
          <a:lstStyle/>
          <a:p>
            <a:pPr algn="ctr" defTabSz="685663" fontAlgn="auto">
              <a:spcBef>
                <a:spcPts val="0"/>
              </a:spcBef>
              <a:spcAft>
                <a:spcPts val="0"/>
              </a:spcAft>
            </a:pPr>
            <a:r>
              <a:rPr lang="zh-TW" altLang="en-US" sz="2400" b="1" dirty="0">
                <a:solidFill>
                  <a:srgbClr val="00B0F0"/>
                </a:solidFill>
                <a:latin typeface="+mj-ea"/>
                <a:ea typeface="+mj-ea"/>
                <a:cs typeface="Lato Regular"/>
              </a:rPr>
              <a:t>持續進修特殊教育相關之專業知能</a:t>
            </a:r>
            <a:endParaRPr lang="en-US" altLang="en-US" sz="2400" b="1" dirty="0">
              <a:solidFill>
                <a:srgbClr val="00B0F0"/>
              </a:solidFill>
              <a:latin typeface="+mj-ea"/>
              <a:ea typeface="+mj-ea"/>
              <a:cs typeface="Lato Regular"/>
            </a:endParaRPr>
          </a:p>
        </p:txBody>
      </p:sp>
      <p:sp>
        <p:nvSpPr>
          <p:cNvPr id="89" name="文字方塊 88"/>
          <p:cNvSpPr txBox="1"/>
          <p:nvPr/>
        </p:nvSpPr>
        <p:spPr>
          <a:xfrm>
            <a:off x="3851920" y="3621529"/>
            <a:ext cx="1224136" cy="954107"/>
          </a:xfrm>
          <a:prstGeom prst="rect">
            <a:avLst/>
          </a:prstGeom>
          <a:noFill/>
        </p:spPr>
        <p:txBody>
          <a:bodyPr wrap="square" rtlCol="0">
            <a:spAutoFit/>
          </a:bodyPr>
          <a:lstStyle/>
          <a:p>
            <a:r>
              <a:rPr lang="zh-TW" altLang="en-US" sz="2800" dirty="0">
                <a:ln w="22225">
                  <a:solidFill>
                    <a:schemeClr val="accent2"/>
                  </a:solidFill>
                  <a:prstDash val="solid"/>
                </a:ln>
                <a:solidFill>
                  <a:srgbClr val="FF0000"/>
                </a:solidFill>
              </a:rPr>
              <a:t>實施</a:t>
            </a:r>
            <a:r>
              <a:rPr lang="en-US" altLang="zh-TW" sz="2800" dirty="0">
                <a:ln w="22225">
                  <a:solidFill>
                    <a:schemeClr val="accent2"/>
                  </a:solidFill>
                  <a:prstDash val="solid"/>
                </a:ln>
                <a:solidFill>
                  <a:srgbClr val="FF0000"/>
                </a:solidFill>
              </a:rPr>
              <a:t/>
            </a:r>
            <a:br>
              <a:rPr lang="en-US" altLang="zh-TW" sz="2800" dirty="0">
                <a:ln w="22225">
                  <a:solidFill>
                    <a:schemeClr val="accent2"/>
                  </a:solidFill>
                  <a:prstDash val="solid"/>
                </a:ln>
                <a:solidFill>
                  <a:srgbClr val="FF0000"/>
                </a:solidFill>
              </a:rPr>
            </a:br>
            <a:r>
              <a:rPr lang="zh-TW" altLang="en-US" sz="2800" dirty="0">
                <a:ln w="22225">
                  <a:solidFill>
                    <a:schemeClr val="accent2"/>
                  </a:solidFill>
                  <a:prstDash val="solid"/>
                </a:ln>
                <a:solidFill>
                  <a:srgbClr val="FF0000"/>
                </a:solidFill>
              </a:rPr>
              <a:t>內涵</a:t>
            </a:r>
          </a:p>
        </p:txBody>
      </p:sp>
      <p:sp>
        <p:nvSpPr>
          <p:cNvPr id="120" name="矩形 119">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22" name="梯形 21">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23" name="Shape 33220">
            <a:extLst>
              <a:ext uri="{FF2B5EF4-FFF2-40B4-BE49-F238E27FC236}">
                <a16:creationId xmlns:a16="http://schemas.microsoft.com/office/drawing/2014/main" id="{FFCF3CF4-EBD4-4462-BC11-A7A0B9437F3D}"/>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教師專業發展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24"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fill="hold"/>
                                        <p:tgtEl>
                                          <p:spTgt spid="81"/>
                                        </p:tgtEl>
                                        <p:attrNameLst>
                                          <p:attrName>ppt_x</p:attrName>
                                        </p:attrNameLst>
                                      </p:cBhvr>
                                      <p:tavLst>
                                        <p:tav tm="0">
                                          <p:val>
                                            <p:strVal val="#ppt_x"/>
                                          </p:val>
                                        </p:tav>
                                        <p:tav tm="100000">
                                          <p:val>
                                            <p:strVal val="#ppt_x"/>
                                          </p:val>
                                        </p:tav>
                                      </p:tavLst>
                                    </p:anim>
                                    <p:anim calcmode="lin" valueType="num">
                                      <p:cBhvr additive="base">
                                        <p:cTn id="8" dur="500" fill="hold"/>
                                        <p:tgtEl>
                                          <p:spTgt spid="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additive="base">
                                        <p:cTn id="12" dur="500" fill="hold"/>
                                        <p:tgtEl>
                                          <p:spTgt spid="107"/>
                                        </p:tgtEl>
                                        <p:attrNameLst>
                                          <p:attrName>ppt_x</p:attrName>
                                        </p:attrNameLst>
                                      </p:cBhvr>
                                      <p:tavLst>
                                        <p:tav tm="0">
                                          <p:val>
                                            <p:strVal val="#ppt_x"/>
                                          </p:val>
                                        </p:tav>
                                        <p:tav tm="100000">
                                          <p:val>
                                            <p:strVal val="#ppt_x"/>
                                          </p:val>
                                        </p:tav>
                                      </p:tavLst>
                                    </p:anim>
                                    <p:anim calcmode="lin" valueType="num">
                                      <p:cBhvr additive="base">
                                        <p:cTn id="13" dur="500" fill="hold"/>
                                        <p:tgtEl>
                                          <p:spTgt spid="10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additive="base">
                                        <p:cTn id="17" dur="500" fill="hold"/>
                                        <p:tgtEl>
                                          <p:spTgt spid="79"/>
                                        </p:tgtEl>
                                        <p:attrNameLst>
                                          <p:attrName>ppt_x</p:attrName>
                                        </p:attrNameLst>
                                      </p:cBhvr>
                                      <p:tavLst>
                                        <p:tav tm="0">
                                          <p:val>
                                            <p:strVal val="#ppt_x"/>
                                          </p:val>
                                        </p:tav>
                                        <p:tav tm="100000">
                                          <p:val>
                                            <p:strVal val="#ppt_x"/>
                                          </p:val>
                                        </p:tav>
                                      </p:tavLst>
                                    </p:anim>
                                    <p:anim calcmode="lin" valueType="num">
                                      <p:cBhvr additive="base">
                                        <p:cTn id="18" dur="500" fill="hold"/>
                                        <p:tgtEl>
                                          <p:spTgt spid="7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500" fill="hold"/>
                                        <p:tgtEl>
                                          <p:spTgt spid="105"/>
                                        </p:tgtEl>
                                        <p:attrNameLst>
                                          <p:attrName>ppt_x</p:attrName>
                                        </p:attrNameLst>
                                      </p:cBhvr>
                                      <p:tavLst>
                                        <p:tav tm="0">
                                          <p:val>
                                            <p:strVal val="#ppt_x"/>
                                          </p:val>
                                        </p:tav>
                                        <p:tav tm="100000">
                                          <p:val>
                                            <p:strVal val="#ppt_x"/>
                                          </p:val>
                                        </p:tav>
                                      </p:tavLst>
                                    </p:anim>
                                    <p:anim calcmode="lin" valueType="num">
                                      <p:cBhvr additive="base">
                                        <p:cTn id="23" dur="500" fill="hold"/>
                                        <p:tgtEl>
                                          <p:spTgt spid="10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03"/>
                                        </p:tgtEl>
                                        <p:attrNameLst>
                                          <p:attrName>style.visibility</p:attrName>
                                        </p:attrNameLst>
                                      </p:cBhvr>
                                      <p:to>
                                        <p:strVal val="visible"/>
                                      </p:to>
                                    </p:set>
                                    <p:anim calcmode="lin" valueType="num">
                                      <p:cBhvr additive="base">
                                        <p:cTn id="32" dur="500" fill="hold"/>
                                        <p:tgtEl>
                                          <p:spTgt spid="103"/>
                                        </p:tgtEl>
                                        <p:attrNameLst>
                                          <p:attrName>ppt_x</p:attrName>
                                        </p:attrNameLst>
                                      </p:cBhvr>
                                      <p:tavLst>
                                        <p:tav tm="0">
                                          <p:val>
                                            <p:strVal val="#ppt_x"/>
                                          </p:val>
                                        </p:tav>
                                        <p:tav tm="100000">
                                          <p:val>
                                            <p:strVal val="#ppt_x"/>
                                          </p:val>
                                        </p:tav>
                                      </p:tavLst>
                                    </p:anim>
                                    <p:anim calcmode="lin" valueType="num">
                                      <p:cBhvr additive="base">
                                        <p:cTn id="33" dur="500" fill="hold"/>
                                        <p:tgtEl>
                                          <p:spTgt spid="10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500" fill="hold"/>
                                        <p:tgtEl>
                                          <p:spTgt spid="62"/>
                                        </p:tgtEl>
                                        <p:attrNameLst>
                                          <p:attrName>ppt_x</p:attrName>
                                        </p:attrNameLst>
                                      </p:cBhvr>
                                      <p:tavLst>
                                        <p:tav tm="0">
                                          <p:val>
                                            <p:strVal val="#ppt_x"/>
                                          </p:val>
                                        </p:tav>
                                        <p:tav tm="100000">
                                          <p:val>
                                            <p:strVal val="#ppt_x"/>
                                          </p:val>
                                        </p:tav>
                                      </p:tavLst>
                                    </p:anim>
                                    <p:anim calcmode="lin" valueType="num">
                                      <p:cBhvr additive="base">
                                        <p:cTn id="37" dur="50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additive="base">
                                        <p:cTn id="46" dur="500" fill="hold"/>
                                        <p:tgtEl>
                                          <p:spTgt spid="82"/>
                                        </p:tgtEl>
                                        <p:attrNameLst>
                                          <p:attrName>ppt_x</p:attrName>
                                        </p:attrNameLst>
                                      </p:cBhvr>
                                      <p:tavLst>
                                        <p:tav tm="0">
                                          <p:val>
                                            <p:strVal val="#ppt_x"/>
                                          </p:val>
                                        </p:tav>
                                        <p:tav tm="100000">
                                          <p:val>
                                            <p:strVal val="#ppt_x"/>
                                          </p:val>
                                        </p:tav>
                                      </p:tavLst>
                                    </p:anim>
                                    <p:anim calcmode="lin" valueType="num">
                                      <p:cBhvr additive="base">
                                        <p:cTn id="47" dur="500" fill="hold"/>
                                        <p:tgtEl>
                                          <p:spTgt spid="8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 calcmode="lin" valueType="num">
                                      <p:cBhvr additive="base">
                                        <p:cTn id="56" dur="500" fill="hold"/>
                                        <p:tgtEl>
                                          <p:spTgt spid="78"/>
                                        </p:tgtEl>
                                        <p:attrNameLst>
                                          <p:attrName>ppt_x</p:attrName>
                                        </p:attrNameLst>
                                      </p:cBhvr>
                                      <p:tavLst>
                                        <p:tav tm="0">
                                          <p:val>
                                            <p:strVal val="#ppt_x"/>
                                          </p:val>
                                        </p:tav>
                                        <p:tav tm="100000">
                                          <p:val>
                                            <p:strVal val="#ppt_x"/>
                                          </p:val>
                                        </p:tav>
                                      </p:tavLst>
                                    </p:anim>
                                    <p:anim calcmode="lin" valueType="num">
                                      <p:cBhvr additive="base">
                                        <p:cTn id="57" dur="500" fill="hold"/>
                                        <p:tgtEl>
                                          <p:spTgt spid="78"/>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 calcmode="lin" valueType="num">
                                      <p:cBhvr additive="base">
                                        <p:cTn id="61" dur="500" fill="hold"/>
                                        <p:tgtEl>
                                          <p:spTgt spid="113"/>
                                        </p:tgtEl>
                                        <p:attrNameLst>
                                          <p:attrName>ppt_x</p:attrName>
                                        </p:attrNameLst>
                                      </p:cBhvr>
                                      <p:tavLst>
                                        <p:tav tm="0">
                                          <p:val>
                                            <p:strVal val="#ppt_x"/>
                                          </p:val>
                                        </p:tav>
                                        <p:tav tm="100000">
                                          <p:val>
                                            <p:strVal val="#ppt_x"/>
                                          </p:val>
                                        </p:tav>
                                      </p:tavLst>
                                    </p:anim>
                                    <p:anim calcmode="lin" valueType="num">
                                      <p:cBhvr additive="base">
                                        <p:cTn id="62"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78" grpId="0" animBg="1"/>
      <p:bldP spid="79" grpId="0" animBg="1"/>
      <p:bldP spid="81" grpId="0" animBg="1"/>
      <p:bldP spid="82" grpId="0" animBg="1"/>
      <p:bldP spid="103" grpId="0"/>
      <p:bldP spid="105" grpId="0"/>
      <p:bldP spid="107" grpId="0"/>
      <p:bldP spid="111" grpId="0"/>
      <p:bldP spid="113" grpId="0"/>
      <p:bldP spid="80"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圖片 8">
            <a:extLst>
              <a:ext uri="{FF2B5EF4-FFF2-40B4-BE49-F238E27FC236}">
                <a16:creationId xmlns:a16="http://schemas.microsoft.com/office/drawing/2014/main" id="{4622453F-9CF5-4DAA-93EA-4AB962F4D50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5693058"/>
            <a:ext cx="2451323" cy="1145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33" name="矩形 32">
            <a:extLst>
              <a:ext uri="{FF2B5EF4-FFF2-40B4-BE49-F238E27FC236}">
                <a16:creationId xmlns:a16="http://schemas.microsoft.com/office/drawing/2014/main" id="{43AD5652-11C6-4584-BD32-EE6506BBE8AE}"/>
              </a:ext>
            </a:extLst>
          </p:cNvPr>
          <p:cNvSpPr/>
          <p:nvPr/>
        </p:nvSpPr>
        <p:spPr>
          <a:xfrm>
            <a:off x="2774703" y="5282044"/>
            <a:ext cx="3775393" cy="523220"/>
          </a:xfrm>
          <a:prstGeom prst="rect">
            <a:avLst/>
          </a:prstGeom>
          <a:noFill/>
        </p:spPr>
        <p:txBody>
          <a:bodyPr wrap="none">
            <a:spAutoFit/>
          </a:bodyPr>
          <a:lstStyle/>
          <a:p>
            <a:pPr algn="ctr" eaLnBrk="1" hangingPunct="1">
              <a:defRPr/>
            </a:pPr>
            <a:r>
              <a:rPr lang="zh-TW" altLang="en-US" sz="2800" b="1" dirty="0">
                <a:ln w="22225">
                  <a:solidFill>
                    <a:schemeClr val="accent2"/>
                  </a:solidFill>
                  <a:prstDash val="solid"/>
                </a:ln>
                <a:solidFill>
                  <a:schemeClr val="accent2">
                    <a:lumMod val="40000"/>
                    <a:lumOff val="60000"/>
                  </a:schemeClr>
                </a:solidFill>
              </a:rPr>
              <a:t>教師專業發展支持系統</a:t>
            </a:r>
          </a:p>
        </p:txBody>
      </p:sp>
      <p:sp>
        <p:nvSpPr>
          <p:cNvPr id="55" name="矩形 54">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grpSp>
        <p:nvGrpSpPr>
          <p:cNvPr id="2" name="群組 60">
            <a:extLst>
              <a:ext uri="{FF2B5EF4-FFF2-40B4-BE49-F238E27FC236}">
                <a16:creationId xmlns:a16="http://schemas.microsoft.com/office/drawing/2014/main" id="{3AEC0826-BCC9-44FE-9C45-ED7F91BF9404}"/>
              </a:ext>
            </a:extLst>
          </p:cNvPr>
          <p:cNvGrpSpPr/>
          <p:nvPr/>
        </p:nvGrpSpPr>
        <p:grpSpPr>
          <a:xfrm>
            <a:off x="323528" y="2254327"/>
            <a:ext cx="3813470" cy="2902865"/>
            <a:chOff x="3964" y="0"/>
            <a:chExt cx="3813470" cy="2902865"/>
          </a:xfrm>
          <a:solidFill>
            <a:srgbClr val="5DCEAF"/>
          </a:solidFill>
        </p:grpSpPr>
        <p:sp>
          <p:nvSpPr>
            <p:cNvPr id="82" name="矩形: 圓角 81">
              <a:extLst>
                <a:ext uri="{FF2B5EF4-FFF2-40B4-BE49-F238E27FC236}">
                  <a16:creationId xmlns:a16="http://schemas.microsoft.com/office/drawing/2014/main" id="{E4F3C339-75A8-4423-8F49-7F8685501E30}"/>
                </a:ext>
              </a:extLst>
            </p:cNvPr>
            <p:cNvSpPr/>
            <p:nvPr/>
          </p:nvSpPr>
          <p:spPr>
            <a:xfrm>
              <a:off x="3964" y="0"/>
              <a:ext cx="3813470" cy="2902865"/>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3" name="矩形: 圓角 4">
              <a:extLst>
                <a:ext uri="{FF2B5EF4-FFF2-40B4-BE49-F238E27FC236}">
                  <a16:creationId xmlns:a16="http://schemas.microsoft.com/office/drawing/2014/main" id="{93FF743B-7323-43E2-8C58-760D59343CA3}"/>
                </a:ext>
              </a:extLst>
            </p:cNvPr>
            <p:cNvSpPr txBox="1"/>
            <p:nvPr/>
          </p:nvSpPr>
          <p:spPr>
            <a:xfrm>
              <a:off x="3964" y="0"/>
              <a:ext cx="3813470" cy="8708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b="1" dirty="0"/>
                <a:t>學校</a:t>
              </a:r>
              <a:r>
                <a:rPr lang="zh-TW" altLang="en-US" sz="2500" b="1" kern="1200" dirty="0"/>
                <a:t>整合應用資源</a:t>
              </a:r>
              <a:endParaRPr lang="zh-TW" altLang="en-US" sz="2500" kern="1200" dirty="0"/>
            </a:p>
          </p:txBody>
        </p:sp>
      </p:grpSp>
      <p:grpSp>
        <p:nvGrpSpPr>
          <p:cNvPr id="3" name="群組 61">
            <a:extLst>
              <a:ext uri="{FF2B5EF4-FFF2-40B4-BE49-F238E27FC236}">
                <a16:creationId xmlns:a16="http://schemas.microsoft.com/office/drawing/2014/main" id="{BE759C9F-C471-4655-9F9E-77CA50BE4BB2}"/>
              </a:ext>
            </a:extLst>
          </p:cNvPr>
          <p:cNvGrpSpPr/>
          <p:nvPr/>
        </p:nvGrpSpPr>
        <p:grpSpPr>
          <a:xfrm>
            <a:off x="539552" y="3166674"/>
            <a:ext cx="3384376" cy="768117"/>
            <a:chOff x="385311" y="870859"/>
            <a:chExt cx="3050776" cy="1886862"/>
          </a:xfrm>
          <a:solidFill>
            <a:srgbClr val="FFE1E1"/>
          </a:solidFill>
        </p:grpSpPr>
        <p:sp>
          <p:nvSpPr>
            <p:cNvPr id="80" name="矩形: 圓角 79">
              <a:extLst>
                <a:ext uri="{FF2B5EF4-FFF2-40B4-BE49-F238E27FC236}">
                  <a16:creationId xmlns:a16="http://schemas.microsoft.com/office/drawing/2014/main" id="{CE925379-DBE3-45B9-80AA-C08B7752E67C}"/>
                </a:ext>
              </a:extLst>
            </p:cNvPr>
            <p:cNvSpPr/>
            <p:nvPr/>
          </p:nvSpPr>
          <p:spPr>
            <a:xfrm>
              <a:off x="385311" y="870859"/>
              <a:ext cx="3050776" cy="18868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矩形: 圓角 6">
              <a:extLst>
                <a:ext uri="{FF2B5EF4-FFF2-40B4-BE49-F238E27FC236}">
                  <a16:creationId xmlns:a16="http://schemas.microsoft.com/office/drawing/2014/main" id="{0F61A0EA-EDAF-4764-8B36-79963E1347EE}"/>
                </a:ext>
              </a:extLst>
            </p:cNvPr>
            <p:cNvSpPr txBox="1"/>
            <p:nvPr/>
          </p:nvSpPr>
          <p:spPr>
            <a:xfrm>
              <a:off x="440575" y="926123"/>
              <a:ext cx="2940248" cy="17763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Aft>
                  <a:spcPct val="35000"/>
                </a:spcAft>
              </a:pPr>
              <a:r>
                <a:rPr lang="zh-TW" altLang="en-US" sz="2400" b="1" dirty="0">
                  <a:solidFill>
                    <a:schemeClr val="tx1"/>
                  </a:solidFill>
                </a:rPr>
                <a:t>支援教學實施</a:t>
              </a:r>
              <a:endParaRPr lang="zh-TW" altLang="en-US" sz="2400" kern="1200" dirty="0">
                <a:solidFill>
                  <a:schemeClr val="tx1"/>
                </a:solidFill>
              </a:endParaRPr>
            </a:p>
          </p:txBody>
        </p:sp>
      </p:grpSp>
      <p:grpSp>
        <p:nvGrpSpPr>
          <p:cNvPr id="7" name="群組 62">
            <a:extLst>
              <a:ext uri="{FF2B5EF4-FFF2-40B4-BE49-F238E27FC236}">
                <a16:creationId xmlns:a16="http://schemas.microsoft.com/office/drawing/2014/main" id="{9621BFBD-C33E-4217-8090-06C95D13FB0C}"/>
              </a:ext>
            </a:extLst>
          </p:cNvPr>
          <p:cNvGrpSpPr/>
          <p:nvPr/>
        </p:nvGrpSpPr>
        <p:grpSpPr>
          <a:xfrm>
            <a:off x="4283968" y="2254327"/>
            <a:ext cx="4752528" cy="2902865"/>
            <a:chOff x="4103445" y="0"/>
            <a:chExt cx="3813470" cy="2902865"/>
          </a:xfrm>
          <a:solidFill>
            <a:srgbClr val="5DCEAF"/>
          </a:solidFill>
        </p:grpSpPr>
        <p:sp>
          <p:nvSpPr>
            <p:cNvPr id="78" name="矩形: 圓角 77">
              <a:extLst>
                <a:ext uri="{FF2B5EF4-FFF2-40B4-BE49-F238E27FC236}">
                  <a16:creationId xmlns:a16="http://schemas.microsoft.com/office/drawing/2014/main" id="{02533616-DACA-4BAD-89B5-B2F581142504}"/>
                </a:ext>
              </a:extLst>
            </p:cNvPr>
            <p:cNvSpPr/>
            <p:nvPr/>
          </p:nvSpPr>
          <p:spPr>
            <a:xfrm>
              <a:off x="4103445" y="0"/>
              <a:ext cx="3813470" cy="2902865"/>
            </a:xfrm>
            <a:prstGeom prst="roundRect">
              <a:avLst>
                <a:gd name="adj" fmla="val 10000"/>
              </a:avLst>
            </a:prstGeom>
            <a:grp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9" name="矩形: 圓角 8">
              <a:extLst>
                <a:ext uri="{FF2B5EF4-FFF2-40B4-BE49-F238E27FC236}">
                  <a16:creationId xmlns:a16="http://schemas.microsoft.com/office/drawing/2014/main" id="{5CD05BEC-C9F9-43D1-9FCB-00230537EDC0}"/>
                </a:ext>
              </a:extLst>
            </p:cNvPr>
            <p:cNvSpPr txBox="1"/>
            <p:nvPr/>
          </p:nvSpPr>
          <p:spPr>
            <a:xfrm>
              <a:off x="4103445" y="0"/>
              <a:ext cx="3813470" cy="87085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zh-TW" altLang="en-US" sz="2500" b="1" kern="1200" dirty="0"/>
                <a:t>支持與鼓勵教師專業發展</a:t>
              </a:r>
              <a:endParaRPr lang="en-US" altLang="zh-TW" sz="2500" b="1" kern="1200" dirty="0"/>
            </a:p>
          </p:txBody>
        </p:sp>
      </p:grpSp>
      <p:grpSp>
        <p:nvGrpSpPr>
          <p:cNvPr id="9" name="群組 64">
            <a:extLst>
              <a:ext uri="{FF2B5EF4-FFF2-40B4-BE49-F238E27FC236}">
                <a16:creationId xmlns:a16="http://schemas.microsoft.com/office/drawing/2014/main" id="{4365E97C-B6DD-451F-A5C4-02BF4C542836}"/>
              </a:ext>
            </a:extLst>
          </p:cNvPr>
          <p:cNvGrpSpPr/>
          <p:nvPr/>
        </p:nvGrpSpPr>
        <p:grpSpPr>
          <a:xfrm>
            <a:off x="4427984" y="3152036"/>
            <a:ext cx="1224136" cy="870859"/>
            <a:chOff x="4484792" y="1358875"/>
            <a:chExt cx="3050776" cy="422885"/>
          </a:xfrm>
          <a:solidFill>
            <a:srgbClr val="FFE1E1"/>
          </a:solidFill>
        </p:grpSpPr>
        <p:sp>
          <p:nvSpPr>
            <p:cNvPr id="74" name="矩形: 圓角 73">
              <a:extLst>
                <a:ext uri="{FF2B5EF4-FFF2-40B4-BE49-F238E27FC236}">
                  <a16:creationId xmlns:a16="http://schemas.microsoft.com/office/drawing/2014/main" id="{E6F10DA7-0EC6-498F-BDDE-A951F635D34A}"/>
                </a:ext>
              </a:extLst>
            </p:cNvPr>
            <p:cNvSpPr/>
            <p:nvPr/>
          </p:nvSpPr>
          <p:spPr>
            <a:xfrm>
              <a:off x="4484792" y="1358875"/>
              <a:ext cx="3050776" cy="4228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矩形: 圓角 12">
              <a:extLst>
                <a:ext uri="{FF2B5EF4-FFF2-40B4-BE49-F238E27FC236}">
                  <a16:creationId xmlns:a16="http://schemas.microsoft.com/office/drawing/2014/main" id="{DCCAF247-BE12-45A0-96DD-B47D154DE7F6}"/>
                </a:ext>
              </a:extLst>
            </p:cNvPr>
            <p:cNvSpPr txBox="1"/>
            <p:nvPr/>
          </p:nvSpPr>
          <p:spPr>
            <a:xfrm>
              <a:off x="4497178" y="1371261"/>
              <a:ext cx="3026004" cy="3981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zh-TW" altLang="en-US" sz="2400" b="1" kern="1200" dirty="0">
                  <a:solidFill>
                    <a:schemeClr val="tx1"/>
                  </a:solidFill>
                </a:rPr>
                <a:t>課程</a:t>
              </a:r>
              <a:r>
                <a:rPr lang="en-US" altLang="zh-TW" sz="2400" b="1" kern="1200" dirty="0">
                  <a:solidFill>
                    <a:schemeClr val="tx1"/>
                  </a:solidFill>
                </a:rPr>
                <a:t/>
              </a:r>
              <a:br>
                <a:rPr lang="en-US" altLang="zh-TW" sz="2400" b="1" kern="1200" dirty="0">
                  <a:solidFill>
                    <a:schemeClr val="tx1"/>
                  </a:solidFill>
                </a:rPr>
              </a:br>
              <a:r>
                <a:rPr lang="zh-TW" altLang="en-US" sz="2400" b="1" kern="1200" dirty="0">
                  <a:solidFill>
                    <a:schemeClr val="tx1"/>
                  </a:solidFill>
                </a:rPr>
                <a:t>統整</a:t>
              </a:r>
              <a:endParaRPr lang="en-US" altLang="zh-TW" sz="2400" b="1" kern="1200" dirty="0">
                <a:solidFill>
                  <a:schemeClr val="tx1"/>
                </a:solidFill>
              </a:endParaRPr>
            </a:p>
          </p:txBody>
        </p:sp>
      </p:grpSp>
      <p:grpSp>
        <p:nvGrpSpPr>
          <p:cNvPr id="10" name="群組 65">
            <a:extLst>
              <a:ext uri="{FF2B5EF4-FFF2-40B4-BE49-F238E27FC236}">
                <a16:creationId xmlns:a16="http://schemas.microsoft.com/office/drawing/2014/main" id="{B1D7B573-CBD2-4A84-BDD5-D67FB9D86525}"/>
              </a:ext>
            </a:extLst>
          </p:cNvPr>
          <p:cNvGrpSpPr/>
          <p:nvPr/>
        </p:nvGrpSpPr>
        <p:grpSpPr>
          <a:xfrm>
            <a:off x="5866128" y="3145273"/>
            <a:ext cx="1658200" cy="870859"/>
            <a:chOff x="4484792" y="1846820"/>
            <a:chExt cx="3050776" cy="422885"/>
          </a:xfrm>
          <a:solidFill>
            <a:srgbClr val="FFE1E1"/>
          </a:solidFill>
        </p:grpSpPr>
        <p:sp>
          <p:nvSpPr>
            <p:cNvPr id="72" name="矩形: 圓角 71">
              <a:extLst>
                <a:ext uri="{FF2B5EF4-FFF2-40B4-BE49-F238E27FC236}">
                  <a16:creationId xmlns:a16="http://schemas.microsoft.com/office/drawing/2014/main" id="{1C3FA158-A6F7-4EF0-AE2D-AD4161B1E876}"/>
                </a:ext>
              </a:extLst>
            </p:cNvPr>
            <p:cNvSpPr/>
            <p:nvPr/>
          </p:nvSpPr>
          <p:spPr>
            <a:xfrm>
              <a:off x="4484792" y="1846820"/>
              <a:ext cx="3050776" cy="4228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矩形: 圓角 14">
              <a:extLst>
                <a:ext uri="{FF2B5EF4-FFF2-40B4-BE49-F238E27FC236}">
                  <a16:creationId xmlns:a16="http://schemas.microsoft.com/office/drawing/2014/main" id="{666EAB9D-4710-4AEC-B69E-756F04935D6D}"/>
                </a:ext>
              </a:extLst>
            </p:cNvPr>
            <p:cNvSpPr txBox="1"/>
            <p:nvPr/>
          </p:nvSpPr>
          <p:spPr>
            <a:xfrm>
              <a:off x="4497178" y="1859206"/>
              <a:ext cx="3038390" cy="3981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zh-TW" altLang="en-US" sz="2400" b="1" kern="1200" dirty="0">
                  <a:solidFill>
                    <a:schemeClr val="tx1"/>
                  </a:solidFill>
                </a:rPr>
                <a:t>協同與合作</a:t>
              </a:r>
              <a:r>
                <a:rPr lang="en-US" altLang="zh-TW" sz="2400" b="1" kern="1200" dirty="0">
                  <a:solidFill>
                    <a:schemeClr val="tx1"/>
                  </a:solidFill>
                </a:rPr>
                <a:t/>
              </a:r>
              <a:br>
                <a:rPr lang="en-US" altLang="zh-TW" sz="2400" b="1" kern="1200" dirty="0">
                  <a:solidFill>
                    <a:schemeClr val="tx1"/>
                  </a:solidFill>
                </a:rPr>
              </a:br>
              <a:r>
                <a:rPr lang="zh-TW" altLang="en-US" sz="2400" b="1" kern="1200" dirty="0">
                  <a:solidFill>
                    <a:schemeClr val="tx1"/>
                  </a:solidFill>
                </a:rPr>
                <a:t>教學</a:t>
              </a:r>
              <a:endParaRPr lang="en-US" altLang="zh-TW" sz="2400" b="1" kern="1200" dirty="0">
                <a:solidFill>
                  <a:schemeClr val="tx1"/>
                </a:solidFill>
              </a:endParaRPr>
            </a:p>
          </p:txBody>
        </p:sp>
      </p:grpSp>
      <p:grpSp>
        <p:nvGrpSpPr>
          <p:cNvPr id="11" name="群組 66">
            <a:extLst>
              <a:ext uri="{FF2B5EF4-FFF2-40B4-BE49-F238E27FC236}">
                <a16:creationId xmlns:a16="http://schemas.microsoft.com/office/drawing/2014/main" id="{C8146D7F-A580-4B94-BF3C-DB006225EB27}"/>
              </a:ext>
            </a:extLst>
          </p:cNvPr>
          <p:cNvGrpSpPr/>
          <p:nvPr/>
        </p:nvGrpSpPr>
        <p:grpSpPr>
          <a:xfrm>
            <a:off x="7668344" y="3140968"/>
            <a:ext cx="1224136" cy="870859"/>
            <a:chOff x="4484792" y="2334765"/>
            <a:chExt cx="3050776" cy="422885"/>
          </a:xfrm>
          <a:solidFill>
            <a:srgbClr val="FFE1E1"/>
          </a:solidFill>
        </p:grpSpPr>
        <p:sp>
          <p:nvSpPr>
            <p:cNvPr id="68" name="矩形: 圓角 67">
              <a:extLst>
                <a:ext uri="{FF2B5EF4-FFF2-40B4-BE49-F238E27FC236}">
                  <a16:creationId xmlns:a16="http://schemas.microsoft.com/office/drawing/2014/main" id="{D4320560-441E-4A84-B5C3-6A259609997D}"/>
                </a:ext>
              </a:extLst>
            </p:cNvPr>
            <p:cNvSpPr/>
            <p:nvPr/>
          </p:nvSpPr>
          <p:spPr>
            <a:xfrm>
              <a:off x="4484792" y="2334765"/>
              <a:ext cx="3050776" cy="42288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矩形: 圓角 16">
              <a:extLst>
                <a:ext uri="{FF2B5EF4-FFF2-40B4-BE49-F238E27FC236}">
                  <a16:creationId xmlns:a16="http://schemas.microsoft.com/office/drawing/2014/main" id="{0FDEA967-ED12-4CE5-8FBA-3B567B1C36CA}"/>
                </a:ext>
              </a:extLst>
            </p:cNvPr>
            <p:cNvSpPr txBox="1"/>
            <p:nvPr/>
          </p:nvSpPr>
          <p:spPr>
            <a:xfrm>
              <a:off x="4497178" y="2347151"/>
              <a:ext cx="3026004" cy="3981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zh-TW" altLang="en-US" sz="2400" b="1" kern="1200" dirty="0">
                  <a:solidFill>
                    <a:schemeClr val="tx1"/>
                  </a:solidFill>
                </a:rPr>
                <a:t>研習</a:t>
              </a:r>
              <a:r>
                <a:rPr lang="en-US" altLang="zh-TW" sz="2400" b="1" kern="1200" dirty="0">
                  <a:solidFill>
                    <a:schemeClr val="tx1"/>
                  </a:solidFill>
                </a:rPr>
                <a:t/>
              </a:r>
              <a:br>
                <a:rPr lang="en-US" altLang="zh-TW" sz="2400" b="1" kern="1200" dirty="0">
                  <a:solidFill>
                    <a:schemeClr val="tx1"/>
                  </a:solidFill>
                </a:rPr>
              </a:br>
              <a:r>
                <a:rPr lang="zh-TW" altLang="en-US" sz="2400" b="1" kern="1200" dirty="0">
                  <a:solidFill>
                    <a:schemeClr val="tx1"/>
                  </a:solidFill>
                </a:rPr>
                <a:t>進修</a:t>
              </a:r>
              <a:endParaRPr lang="en-US" altLang="zh-TW" sz="2400" b="1" kern="1200" dirty="0">
                <a:solidFill>
                  <a:schemeClr val="tx1"/>
                </a:solidFill>
              </a:endParaRPr>
            </a:p>
          </p:txBody>
        </p:sp>
      </p:grpSp>
      <p:grpSp>
        <p:nvGrpSpPr>
          <p:cNvPr id="12" name="群組 83">
            <a:extLst>
              <a:ext uri="{FF2B5EF4-FFF2-40B4-BE49-F238E27FC236}">
                <a16:creationId xmlns:a16="http://schemas.microsoft.com/office/drawing/2014/main" id="{A1DF6A5E-6C48-4EBF-8840-15D3AC1D24A2}"/>
              </a:ext>
            </a:extLst>
          </p:cNvPr>
          <p:cNvGrpSpPr/>
          <p:nvPr/>
        </p:nvGrpSpPr>
        <p:grpSpPr>
          <a:xfrm>
            <a:off x="539552" y="4173051"/>
            <a:ext cx="3384376" cy="768117"/>
            <a:chOff x="385311" y="870859"/>
            <a:chExt cx="3050776" cy="1886862"/>
          </a:xfrm>
          <a:solidFill>
            <a:srgbClr val="FFE1E1"/>
          </a:solidFill>
        </p:grpSpPr>
        <p:sp>
          <p:nvSpPr>
            <p:cNvPr id="85" name="矩形: 圓角 84">
              <a:extLst>
                <a:ext uri="{FF2B5EF4-FFF2-40B4-BE49-F238E27FC236}">
                  <a16:creationId xmlns:a16="http://schemas.microsoft.com/office/drawing/2014/main" id="{A75FDB4D-070A-4626-8018-15CE72CC6495}"/>
                </a:ext>
              </a:extLst>
            </p:cNvPr>
            <p:cNvSpPr/>
            <p:nvPr/>
          </p:nvSpPr>
          <p:spPr>
            <a:xfrm>
              <a:off x="385311" y="870859"/>
              <a:ext cx="3050776" cy="18868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矩形: 圓角 6">
              <a:extLst>
                <a:ext uri="{FF2B5EF4-FFF2-40B4-BE49-F238E27FC236}">
                  <a16:creationId xmlns:a16="http://schemas.microsoft.com/office/drawing/2014/main" id="{C0D040FE-CF6E-429A-AF2F-8140B334BBC7}"/>
                </a:ext>
              </a:extLst>
            </p:cNvPr>
            <p:cNvSpPr txBox="1"/>
            <p:nvPr/>
          </p:nvSpPr>
          <p:spPr>
            <a:xfrm>
              <a:off x="440575" y="926123"/>
              <a:ext cx="2940248" cy="177633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lgn="ctr" defTabSz="488950">
                <a:lnSpc>
                  <a:spcPct val="90000"/>
                </a:lnSpc>
                <a:spcAft>
                  <a:spcPct val="35000"/>
                </a:spcAft>
              </a:pPr>
              <a:r>
                <a:rPr lang="zh-TW" altLang="en-US" sz="2400" b="1" dirty="0">
                  <a:solidFill>
                    <a:schemeClr val="tx1"/>
                  </a:solidFill>
                </a:rPr>
                <a:t>提供與爭取設備</a:t>
              </a:r>
              <a:r>
                <a:rPr lang="zh-TW" altLang="en-US" sz="2400" b="1" kern="1200" dirty="0">
                  <a:solidFill>
                    <a:schemeClr val="tx1"/>
                  </a:solidFill>
                </a:rPr>
                <a:t>及經費</a:t>
              </a:r>
              <a:endParaRPr lang="zh-TW" altLang="en-US" sz="2400" kern="1200" dirty="0">
                <a:solidFill>
                  <a:schemeClr val="tx1"/>
                </a:solidFill>
              </a:endParaRPr>
            </a:p>
          </p:txBody>
        </p:sp>
      </p:grpSp>
      <p:sp>
        <p:nvSpPr>
          <p:cNvPr id="6" name="矩形 5">
            <a:extLst>
              <a:ext uri="{FF2B5EF4-FFF2-40B4-BE49-F238E27FC236}">
                <a16:creationId xmlns:a16="http://schemas.microsoft.com/office/drawing/2014/main" id="{AAB10D13-FDA3-4C76-AFFE-7ECEAAC2CB14}"/>
              </a:ext>
            </a:extLst>
          </p:cNvPr>
          <p:cNvSpPr/>
          <p:nvPr/>
        </p:nvSpPr>
        <p:spPr>
          <a:xfrm>
            <a:off x="4374232" y="4255810"/>
            <a:ext cx="4572000" cy="1015663"/>
          </a:xfrm>
          <a:prstGeom prst="rect">
            <a:avLst/>
          </a:prstGeom>
        </p:spPr>
        <p:txBody>
          <a:bodyPr>
            <a:spAutoFit/>
          </a:bodyPr>
          <a:lstStyle/>
          <a:p>
            <a:pPr algn="ctr"/>
            <a:r>
              <a:rPr lang="zh-TW" altLang="zh-TW" sz="2000" dirty="0"/>
              <a:t>課程設計、教材研發、教學策略、學習評量與學習輔導等，積極開發並有具體事蹟者</a:t>
            </a:r>
            <a:endParaRPr lang="zh-TW" altLang="en-US" sz="2000" dirty="0"/>
          </a:p>
        </p:txBody>
      </p:sp>
      <p:sp>
        <p:nvSpPr>
          <p:cNvPr id="34" name="梯形 33">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35" name="Shape 33220">
            <a:extLst>
              <a:ext uri="{FF2B5EF4-FFF2-40B4-BE49-F238E27FC236}">
                <a16:creationId xmlns:a16="http://schemas.microsoft.com/office/drawing/2014/main" id="{FFCF3CF4-EBD4-4462-BC11-A7A0B9437F3D}"/>
              </a:ext>
            </a:extLst>
          </p:cNvPr>
          <p:cNvSpPr/>
          <p:nvPr/>
        </p:nvSpPr>
        <p:spPr>
          <a:xfrm>
            <a:off x="-324544"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教師專業發展</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36"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0" dur="1000" fill="hold"/>
                                        <p:tgtEl>
                                          <p:spTgt spid="3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
                                        </p:tgtEl>
                                      </p:cBhvr>
                                    </p:animEffect>
                                  </p:childTnLst>
                                </p:cTn>
                              </p:par>
                              <p:par>
                                <p:cTn id="15" presetID="25"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1365820" y="3140968"/>
            <a:ext cx="7886700" cy="1323975"/>
          </a:xfrm>
          <a:prstGeom prst="rect">
            <a:avLst/>
          </a:prstGeom>
        </p:spPr>
        <p:txBody>
          <a:bodyPr rtlCol="0">
            <a:noAutofit/>
          </a:bodyPr>
          <a:lstStyle/>
          <a:p>
            <a:pPr algn="ctr" fontAlgn="auto">
              <a:spcBef>
                <a:spcPts val="0"/>
              </a:spcBef>
              <a:spcAft>
                <a:spcPts val="0"/>
              </a:spcAft>
              <a:defRPr/>
            </a:pPr>
            <a:r>
              <a:rPr lang="zh-TW" altLang="en-US" sz="3600" b="1" kern="0" dirty="0">
                <a:solidFill>
                  <a:srgbClr val="B08200"/>
                </a:solidFill>
                <a:latin typeface="微軟正黑體" panose="020B0604030504040204" pitchFamily="34" charset="-120"/>
                <a:ea typeface="微軟正黑體" panose="020B0604030504040204" pitchFamily="34" charset="-120"/>
              </a:rPr>
              <a:t>課綱實施支持資源</a:t>
            </a:r>
            <a:endParaRPr lang="en-US" altLang="zh-CN" sz="3600" b="1" kern="0" dirty="0">
              <a:solidFill>
                <a:srgbClr val="B0820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8717"/>
          <p:cNvSpPr/>
          <p:nvPr/>
        </p:nvSpPr>
        <p:spPr>
          <a:xfrm>
            <a:off x="6053454" y="3340952"/>
            <a:ext cx="5841659" cy="7603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lvl="0"/>
            <a:endParaRPr lang="zh-TW" altLang="en-US" sz="2000" b="1" dirty="0">
              <a:latin typeface="+mj-ea"/>
              <a:ea typeface="+mj-ea"/>
            </a:endParaRPr>
          </a:p>
        </p:txBody>
      </p:sp>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9" name="矩形 8">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a:solidFill>
                  <a:schemeClr val="bg1"/>
                </a:solidFill>
                <a:latin typeface="+mj-ea"/>
                <a:ea typeface="+mj-ea"/>
              </a:rPr>
              <a:t>柒、實施要點</a:t>
            </a:r>
            <a:endParaRPr lang="zh-CN" altLang="en-US" sz="1138" dirty="0">
              <a:solidFill>
                <a:schemeClr val="bg1"/>
              </a:solidFill>
              <a:latin typeface="+mj-ea"/>
              <a:ea typeface="+mj-ea"/>
            </a:endParaRPr>
          </a:p>
        </p:txBody>
      </p:sp>
      <p:grpSp>
        <p:nvGrpSpPr>
          <p:cNvPr id="2" name="群組 11">
            <a:extLst>
              <a:ext uri="{FF2B5EF4-FFF2-40B4-BE49-F238E27FC236}">
                <a16:creationId xmlns:a16="http://schemas.microsoft.com/office/drawing/2014/main" id="{298583C7-6DD6-4AFB-A1BA-4F50E20EE537}"/>
              </a:ext>
            </a:extLst>
          </p:cNvPr>
          <p:cNvGrpSpPr/>
          <p:nvPr/>
        </p:nvGrpSpPr>
        <p:grpSpPr>
          <a:xfrm>
            <a:off x="1162354" y="2493496"/>
            <a:ext cx="1273662" cy="2119970"/>
            <a:chOff x="132299" y="2153955"/>
            <a:chExt cx="1642890" cy="2571189"/>
          </a:xfrm>
        </p:grpSpPr>
        <p:pic>
          <p:nvPicPr>
            <p:cNvPr id="3" name="圖片 2">
              <a:extLst>
                <a:ext uri="{FF2B5EF4-FFF2-40B4-BE49-F238E27FC236}">
                  <a16:creationId xmlns:a16="http://schemas.microsoft.com/office/drawing/2014/main" id="{5D3B6068-C9C7-4521-904C-FD40104BCE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006" r="29530"/>
            <a:stretch/>
          </p:blipFill>
          <p:spPr>
            <a:xfrm>
              <a:off x="132299" y="2153955"/>
              <a:ext cx="1642890" cy="2571189"/>
            </a:xfrm>
            <a:prstGeom prst="rect">
              <a:avLst/>
            </a:prstGeom>
          </p:spPr>
        </p:pic>
        <p:sp>
          <p:nvSpPr>
            <p:cNvPr id="7" name="橢圓 6">
              <a:extLst>
                <a:ext uri="{FF2B5EF4-FFF2-40B4-BE49-F238E27FC236}">
                  <a16:creationId xmlns:a16="http://schemas.microsoft.com/office/drawing/2014/main" id="{C73E1F71-425D-4085-A552-C8541AFEAD47}"/>
                </a:ext>
              </a:extLst>
            </p:cNvPr>
            <p:cNvSpPr/>
            <p:nvPr/>
          </p:nvSpPr>
          <p:spPr bwMode="auto">
            <a:xfrm>
              <a:off x="395536" y="2179028"/>
              <a:ext cx="1080120" cy="1105956"/>
            </a:xfrm>
            <a:prstGeom prst="ellipse">
              <a:avLst/>
            </a:prstGeom>
            <a:solidFill>
              <a:srgbClr val="BFBFBF"/>
            </a:solidFill>
            <a:ln>
              <a:solidFill>
                <a:srgbClr val="BFBFBF"/>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10" name="橢圓 9">
              <a:extLst>
                <a:ext uri="{FF2B5EF4-FFF2-40B4-BE49-F238E27FC236}">
                  <a16:creationId xmlns:a16="http://schemas.microsoft.com/office/drawing/2014/main" id="{6083E21E-38A2-4232-BD02-48AF8E7201D6}"/>
                </a:ext>
              </a:extLst>
            </p:cNvPr>
            <p:cNvSpPr/>
            <p:nvPr/>
          </p:nvSpPr>
          <p:spPr bwMode="auto">
            <a:xfrm>
              <a:off x="375790" y="2348880"/>
              <a:ext cx="1171874" cy="1105956"/>
            </a:xfrm>
            <a:prstGeom prst="ellipse">
              <a:avLst/>
            </a:prstGeom>
            <a:solidFill>
              <a:schemeClr val="bg1"/>
            </a:solidFill>
            <a:ln w="9525">
              <a:noFill/>
              <a:rou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p>
          </p:txBody>
        </p:sp>
        <p:sp>
          <p:nvSpPr>
            <p:cNvPr id="6" name="矩形: 圓角 5">
              <a:extLst>
                <a:ext uri="{FF2B5EF4-FFF2-40B4-BE49-F238E27FC236}">
                  <a16:creationId xmlns:a16="http://schemas.microsoft.com/office/drawing/2014/main" id="{D4595929-60A6-455F-9758-1CA33BE68ECA}"/>
                </a:ext>
              </a:extLst>
            </p:cNvPr>
            <p:cNvSpPr/>
            <p:nvPr/>
          </p:nvSpPr>
          <p:spPr bwMode="auto">
            <a:xfrm>
              <a:off x="251520" y="2248835"/>
              <a:ext cx="1371610" cy="980316"/>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400" dirty="0">
                  <a:solidFill>
                    <a:schemeClr val="accent2">
                      <a:lumMod val="75000"/>
                    </a:schemeClr>
                  </a:solidFill>
                </a:rPr>
                <a:t>主管</a:t>
              </a:r>
              <a:endParaRPr lang="en-US" altLang="zh-TW" sz="2400" dirty="0">
                <a:solidFill>
                  <a:schemeClr val="accent2">
                    <a:lumMod val="75000"/>
                  </a:schemeClr>
                </a:solidFill>
              </a:endParaRPr>
            </a:p>
            <a:p>
              <a:pPr algn="ctr"/>
              <a:r>
                <a:rPr lang="zh-TW" altLang="en-US" sz="2400" dirty="0">
                  <a:solidFill>
                    <a:schemeClr val="accent2">
                      <a:lumMod val="75000"/>
                    </a:schemeClr>
                  </a:solidFill>
                </a:rPr>
                <a:t>機關</a:t>
              </a:r>
              <a:endParaRPr lang="zh-TW" altLang="en-US" sz="1600" dirty="0">
                <a:solidFill>
                  <a:schemeClr val="accent2">
                    <a:lumMod val="75000"/>
                  </a:schemeClr>
                </a:solidFill>
              </a:endParaRPr>
            </a:p>
          </p:txBody>
        </p:sp>
      </p:grpSp>
      <p:grpSp>
        <p:nvGrpSpPr>
          <p:cNvPr id="11" name="群組 15">
            <a:extLst>
              <a:ext uri="{FF2B5EF4-FFF2-40B4-BE49-F238E27FC236}">
                <a16:creationId xmlns:a16="http://schemas.microsoft.com/office/drawing/2014/main" id="{E4B9215B-8ED0-4B1D-90C0-BEB0DBF3540E}"/>
              </a:ext>
            </a:extLst>
          </p:cNvPr>
          <p:cNvGrpSpPr/>
          <p:nvPr/>
        </p:nvGrpSpPr>
        <p:grpSpPr>
          <a:xfrm>
            <a:off x="971600" y="4990281"/>
            <a:ext cx="1557557" cy="1679847"/>
            <a:chOff x="70742" y="4369619"/>
            <a:chExt cx="1629565" cy="1907144"/>
          </a:xfrm>
        </p:grpSpPr>
        <p:grpSp>
          <p:nvGrpSpPr>
            <p:cNvPr id="12" name="群組 13">
              <a:extLst>
                <a:ext uri="{FF2B5EF4-FFF2-40B4-BE49-F238E27FC236}">
                  <a16:creationId xmlns:a16="http://schemas.microsoft.com/office/drawing/2014/main" id="{7A1CEA34-8E1D-49EE-978C-70D6DEB93EEE}"/>
                </a:ext>
              </a:extLst>
            </p:cNvPr>
            <p:cNvGrpSpPr/>
            <p:nvPr/>
          </p:nvGrpSpPr>
          <p:grpSpPr>
            <a:xfrm>
              <a:off x="70742" y="4369619"/>
              <a:ext cx="1629565" cy="1907144"/>
              <a:chOff x="59676" y="4489223"/>
              <a:chExt cx="1629565" cy="1907144"/>
            </a:xfrm>
          </p:grpSpPr>
          <p:pic>
            <p:nvPicPr>
              <p:cNvPr id="42" name="圖片 41">
                <a:extLst>
                  <a:ext uri="{FF2B5EF4-FFF2-40B4-BE49-F238E27FC236}">
                    <a16:creationId xmlns:a16="http://schemas.microsoft.com/office/drawing/2014/main" id="{42ECBE9E-8A8E-4622-A5A9-22D4C4182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9416"/>
              <a:stretch/>
            </p:blipFill>
            <p:spPr>
              <a:xfrm>
                <a:off x="59676" y="4689339"/>
                <a:ext cx="840914" cy="1707028"/>
              </a:xfrm>
              <a:prstGeom prst="rect">
                <a:avLst/>
              </a:prstGeom>
            </p:spPr>
          </p:pic>
          <p:pic>
            <p:nvPicPr>
              <p:cNvPr id="47" name="圖片 46">
                <a:extLst>
                  <a:ext uri="{FF2B5EF4-FFF2-40B4-BE49-F238E27FC236}">
                    <a16:creationId xmlns:a16="http://schemas.microsoft.com/office/drawing/2014/main" id="{8FB217BA-70C2-4376-AB2A-E1DE58F8A2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416"/>
              <a:stretch/>
            </p:blipFill>
            <p:spPr>
              <a:xfrm>
                <a:off x="848327" y="4689339"/>
                <a:ext cx="840914" cy="1707028"/>
              </a:xfrm>
              <a:prstGeom prst="rect">
                <a:avLst/>
              </a:prstGeom>
            </p:spPr>
          </p:pic>
          <p:sp>
            <p:nvSpPr>
              <p:cNvPr id="13" name="對角線條紋 12">
                <a:extLst>
                  <a:ext uri="{FF2B5EF4-FFF2-40B4-BE49-F238E27FC236}">
                    <a16:creationId xmlns:a16="http://schemas.microsoft.com/office/drawing/2014/main" id="{322198FE-2109-4542-A31E-0B71FC146B6D}"/>
                  </a:ext>
                </a:extLst>
              </p:cNvPr>
              <p:cNvSpPr/>
              <p:nvPr/>
            </p:nvSpPr>
            <p:spPr bwMode="auto">
              <a:xfrm rot="2858616">
                <a:off x="202765" y="4471738"/>
                <a:ext cx="1259861" cy="1294831"/>
              </a:xfrm>
              <a:prstGeom prst="diagStripe">
                <a:avLst/>
              </a:prstGeom>
              <a:solidFill>
                <a:srgbClr val="BFBFBF"/>
              </a:solidFill>
              <a:ln w="9525">
                <a:noFill/>
                <a:rou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grpSp>
        <p:sp>
          <p:nvSpPr>
            <p:cNvPr id="15" name="對角線條紋 14">
              <a:extLst>
                <a:ext uri="{FF2B5EF4-FFF2-40B4-BE49-F238E27FC236}">
                  <a16:creationId xmlns:a16="http://schemas.microsoft.com/office/drawing/2014/main" id="{7ABDEE06-05DD-4991-8044-BEF8E3B0CE06}"/>
                </a:ext>
              </a:extLst>
            </p:cNvPr>
            <p:cNvSpPr/>
            <p:nvPr/>
          </p:nvSpPr>
          <p:spPr bwMode="auto">
            <a:xfrm rot="3001385">
              <a:off x="376141" y="4482254"/>
              <a:ext cx="924206" cy="991377"/>
            </a:xfrm>
            <a:prstGeom prst="diagStripe">
              <a:avLst/>
            </a:prstGeom>
            <a:solidFill>
              <a:schemeClr val="bg1"/>
            </a:solidFill>
            <a:ln w="9525">
              <a:noFill/>
              <a:rou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endParaRPr lang="zh-TW" altLang="en-US">
                <a:solidFill>
                  <a:schemeClr val="tx1"/>
                </a:solidFill>
              </a:endParaRPr>
            </a:p>
          </p:txBody>
        </p:sp>
        <p:sp>
          <p:nvSpPr>
            <p:cNvPr id="48" name="矩形: 圓角 47">
              <a:extLst>
                <a:ext uri="{FF2B5EF4-FFF2-40B4-BE49-F238E27FC236}">
                  <a16:creationId xmlns:a16="http://schemas.microsoft.com/office/drawing/2014/main" id="{B5C5D218-94B5-46AB-BB97-52ADF96D4F1E}"/>
                </a:ext>
              </a:extLst>
            </p:cNvPr>
            <p:cNvSpPr/>
            <p:nvPr/>
          </p:nvSpPr>
          <p:spPr bwMode="auto">
            <a:xfrm>
              <a:off x="244767" y="4532185"/>
              <a:ext cx="1181654" cy="492700"/>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lstStyle/>
            <a:p>
              <a:pPr algn="ctr"/>
              <a:r>
                <a:rPr lang="zh-TW" altLang="en-US" sz="2400" dirty="0">
                  <a:solidFill>
                    <a:schemeClr val="accent2">
                      <a:lumMod val="75000"/>
                    </a:schemeClr>
                  </a:solidFill>
                </a:rPr>
                <a:t>學校</a:t>
              </a:r>
              <a:endParaRPr lang="zh-TW" altLang="en-US" sz="1600" dirty="0">
                <a:solidFill>
                  <a:schemeClr val="accent2">
                    <a:lumMod val="75000"/>
                  </a:schemeClr>
                </a:solidFill>
              </a:endParaRPr>
            </a:p>
          </p:txBody>
        </p:sp>
      </p:grpSp>
      <p:grpSp>
        <p:nvGrpSpPr>
          <p:cNvPr id="14" name="群組 76">
            <a:extLst>
              <a:ext uri="{FF2B5EF4-FFF2-40B4-BE49-F238E27FC236}">
                <a16:creationId xmlns:a16="http://schemas.microsoft.com/office/drawing/2014/main" id="{81F9AEF0-AE34-4FAD-B1D1-B1AB5C887FFF}"/>
              </a:ext>
            </a:extLst>
          </p:cNvPr>
          <p:cNvGrpSpPr/>
          <p:nvPr/>
        </p:nvGrpSpPr>
        <p:grpSpPr>
          <a:xfrm>
            <a:off x="3243216" y="2107710"/>
            <a:ext cx="1328784" cy="1164701"/>
            <a:chOff x="2923662" y="226"/>
            <a:chExt cx="509289" cy="585390"/>
          </a:xfrm>
          <a:solidFill>
            <a:srgbClr val="FFE1E1"/>
          </a:solidFill>
        </p:grpSpPr>
        <p:sp>
          <p:nvSpPr>
            <p:cNvPr id="99" name="六邊形 98">
              <a:extLst>
                <a:ext uri="{FF2B5EF4-FFF2-40B4-BE49-F238E27FC236}">
                  <a16:creationId xmlns:a16="http://schemas.microsoft.com/office/drawing/2014/main" id="{3633439D-AA32-4A81-88F6-2D59B3493F67}"/>
                </a:ext>
              </a:extLst>
            </p:cNvPr>
            <p:cNvSpPr/>
            <p:nvPr/>
          </p:nvSpPr>
          <p:spPr>
            <a:xfrm rot="5400000">
              <a:off x="2885612" y="38276"/>
              <a:ext cx="585390" cy="509289"/>
            </a:xfrm>
            <a:prstGeom prst="hexagon">
              <a:avLst>
                <a:gd name="adj" fmla="val 25000"/>
                <a:gd name="vf" fmla="val 115470"/>
              </a:avLst>
            </a:prstGeom>
            <a:solidFill>
              <a:srgbClr val="FFFF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0" name="六邊形 4">
              <a:extLst>
                <a:ext uri="{FF2B5EF4-FFF2-40B4-BE49-F238E27FC236}">
                  <a16:creationId xmlns:a16="http://schemas.microsoft.com/office/drawing/2014/main" id="{51DBFADE-9B00-4021-9F6A-AB325C06B125}"/>
                </a:ext>
              </a:extLst>
            </p:cNvPr>
            <p:cNvSpPr txBox="1"/>
            <p:nvPr/>
          </p:nvSpPr>
          <p:spPr>
            <a:xfrm>
              <a:off x="2990103" y="91449"/>
              <a:ext cx="400999"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Font typeface="Arial" pitchFamily="34" charset="0"/>
                <a:buNone/>
              </a:pPr>
              <a:r>
                <a:rPr lang="zh-TW" altLang="en-US" b="1" kern="1200" dirty="0">
                  <a:solidFill>
                    <a:schemeClr val="tx1"/>
                  </a:solidFill>
                  <a:latin typeface="+mj-ea"/>
                  <a:ea typeface="+mj-ea"/>
                </a:rPr>
                <a:t>辦理專業知能研習</a:t>
              </a:r>
              <a:endParaRPr lang="zh-TW" altLang="en-US" kern="1200" dirty="0">
                <a:solidFill>
                  <a:schemeClr val="tx1"/>
                </a:solidFill>
              </a:endParaRPr>
            </a:p>
          </p:txBody>
        </p:sp>
      </p:grpSp>
      <p:grpSp>
        <p:nvGrpSpPr>
          <p:cNvPr id="16" name="群組 77">
            <a:extLst>
              <a:ext uri="{FF2B5EF4-FFF2-40B4-BE49-F238E27FC236}">
                <a16:creationId xmlns:a16="http://schemas.microsoft.com/office/drawing/2014/main" id="{7A6AB1BA-BF34-4CB0-8A86-AE609040EF2A}"/>
              </a:ext>
            </a:extLst>
          </p:cNvPr>
          <p:cNvGrpSpPr/>
          <p:nvPr/>
        </p:nvGrpSpPr>
        <p:grpSpPr>
          <a:xfrm>
            <a:off x="4603233" y="2107712"/>
            <a:ext cx="1328784" cy="1164701"/>
            <a:chOff x="2658819" y="497107"/>
            <a:chExt cx="509289" cy="585390"/>
          </a:xfrm>
          <a:solidFill>
            <a:srgbClr val="D8F6B4"/>
          </a:solidFill>
        </p:grpSpPr>
        <p:sp>
          <p:nvSpPr>
            <p:cNvPr id="97" name="六邊形 96">
              <a:extLst>
                <a:ext uri="{FF2B5EF4-FFF2-40B4-BE49-F238E27FC236}">
                  <a16:creationId xmlns:a16="http://schemas.microsoft.com/office/drawing/2014/main" id="{887C47FC-EC72-4126-99D9-96A896B42AD5}"/>
                </a:ext>
              </a:extLst>
            </p:cNvPr>
            <p:cNvSpPr/>
            <p:nvPr/>
          </p:nvSpPr>
          <p:spPr>
            <a:xfrm rot="5400000">
              <a:off x="2620769" y="535157"/>
              <a:ext cx="585390" cy="509289"/>
            </a:xfrm>
            <a:prstGeom prst="hexagon">
              <a:avLst>
                <a:gd name="adj" fmla="val 25000"/>
                <a:gd name="vf" fmla="val 115470"/>
              </a:avLst>
            </a:prstGeom>
            <a:grpFill/>
          </p:spPr>
          <p:style>
            <a:lnRef idx="2">
              <a:schemeClr val="lt1">
                <a:hueOff val="0"/>
                <a:satOff val="0"/>
                <a:lumOff val="0"/>
                <a:alphaOff val="0"/>
              </a:schemeClr>
            </a:lnRef>
            <a:fillRef idx="1">
              <a:schemeClr val="accent2">
                <a:hueOff val="-1920000"/>
                <a:satOff val="-6667"/>
                <a:lumOff val="8000"/>
                <a:alphaOff val="0"/>
              </a:schemeClr>
            </a:fillRef>
            <a:effectRef idx="0">
              <a:schemeClr val="accent2">
                <a:hueOff val="-1920000"/>
                <a:satOff val="-6667"/>
                <a:lumOff val="8000"/>
                <a:alphaOff val="0"/>
              </a:schemeClr>
            </a:effectRef>
            <a:fontRef idx="minor">
              <a:schemeClr val="lt1"/>
            </a:fontRef>
          </p:style>
        </p:sp>
        <p:sp>
          <p:nvSpPr>
            <p:cNvPr id="98" name="六邊形 6">
              <a:extLst>
                <a:ext uri="{FF2B5EF4-FFF2-40B4-BE49-F238E27FC236}">
                  <a16:creationId xmlns:a16="http://schemas.microsoft.com/office/drawing/2014/main" id="{69CB83E8-D24E-4AD4-9A72-3B2EA392C70F}"/>
                </a:ext>
              </a:extLst>
            </p:cNvPr>
            <p:cNvSpPr txBox="1"/>
            <p:nvPr/>
          </p:nvSpPr>
          <p:spPr>
            <a:xfrm>
              <a:off x="2726956" y="588329"/>
              <a:ext cx="350561"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輔導團成立與運作</a:t>
              </a:r>
            </a:p>
          </p:txBody>
        </p:sp>
      </p:grpSp>
      <p:grpSp>
        <p:nvGrpSpPr>
          <p:cNvPr id="17" name="群組 78">
            <a:extLst>
              <a:ext uri="{FF2B5EF4-FFF2-40B4-BE49-F238E27FC236}">
                <a16:creationId xmlns:a16="http://schemas.microsoft.com/office/drawing/2014/main" id="{D56DBBD1-5B2B-45CE-98BC-57133F3B5BF8}"/>
              </a:ext>
            </a:extLst>
          </p:cNvPr>
          <p:cNvGrpSpPr/>
          <p:nvPr/>
        </p:nvGrpSpPr>
        <p:grpSpPr>
          <a:xfrm>
            <a:off x="4608375" y="3842970"/>
            <a:ext cx="1328784" cy="1164701"/>
            <a:chOff x="2923662" y="993985"/>
            <a:chExt cx="509289" cy="585390"/>
          </a:xfrm>
        </p:grpSpPr>
        <p:sp>
          <p:nvSpPr>
            <p:cNvPr id="95" name="六邊形 94">
              <a:extLst>
                <a:ext uri="{FF2B5EF4-FFF2-40B4-BE49-F238E27FC236}">
                  <a16:creationId xmlns:a16="http://schemas.microsoft.com/office/drawing/2014/main" id="{EEC67BDF-9493-4622-B8B0-7B91253DF814}"/>
                </a:ext>
              </a:extLst>
            </p:cNvPr>
            <p:cNvSpPr/>
            <p:nvPr/>
          </p:nvSpPr>
          <p:spPr>
            <a:xfrm rot="5400000">
              <a:off x="2885612" y="1032035"/>
              <a:ext cx="585390" cy="509289"/>
            </a:xfrm>
            <a:prstGeom prst="hexagon">
              <a:avLst>
                <a:gd name="adj" fmla="val 25000"/>
                <a:gd name="vf" fmla="val 115470"/>
              </a:avLst>
            </a:prstGeom>
            <a:solidFill>
              <a:srgbClr val="FFFF00"/>
            </a:solidFill>
          </p:spPr>
          <p:style>
            <a:lnRef idx="2">
              <a:schemeClr val="lt1">
                <a:hueOff val="0"/>
                <a:satOff val="0"/>
                <a:lumOff val="0"/>
                <a:alphaOff val="0"/>
              </a:schemeClr>
            </a:lnRef>
            <a:fillRef idx="1">
              <a:schemeClr val="accent2">
                <a:hueOff val="-3840000"/>
                <a:satOff val="-13334"/>
                <a:lumOff val="16000"/>
                <a:alphaOff val="0"/>
              </a:schemeClr>
            </a:fillRef>
            <a:effectRef idx="0">
              <a:schemeClr val="accent2">
                <a:hueOff val="-3840000"/>
                <a:satOff val="-13334"/>
                <a:lumOff val="16000"/>
                <a:alphaOff val="0"/>
              </a:schemeClr>
            </a:effectRef>
            <a:fontRef idx="minor">
              <a:schemeClr val="lt1"/>
            </a:fontRef>
          </p:style>
        </p:sp>
        <p:sp>
          <p:nvSpPr>
            <p:cNvPr id="96" name="六邊形 8">
              <a:extLst>
                <a:ext uri="{FF2B5EF4-FFF2-40B4-BE49-F238E27FC236}">
                  <a16:creationId xmlns:a16="http://schemas.microsoft.com/office/drawing/2014/main" id="{62AEC9AC-DB62-4F35-A111-43FB914EC0B4}"/>
                </a:ext>
              </a:extLst>
            </p:cNvPr>
            <p:cNvSpPr txBox="1"/>
            <p:nvPr/>
          </p:nvSpPr>
          <p:spPr>
            <a:xfrm>
              <a:off x="2978706" y="1085208"/>
              <a:ext cx="399877"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鼓勵</a:t>
              </a:r>
              <a:r>
                <a:rPr lang="en-US" altLang="zh-TW" b="1" dirty="0">
                  <a:solidFill>
                    <a:schemeClr val="tx1"/>
                  </a:solidFill>
                  <a:latin typeface="+mj-ea"/>
                  <a:ea typeface="+mj-ea"/>
                </a:rPr>
                <a:t/>
              </a:r>
              <a:br>
                <a:rPr lang="en-US" altLang="zh-TW" b="1" dirty="0">
                  <a:solidFill>
                    <a:schemeClr val="tx1"/>
                  </a:solidFill>
                  <a:latin typeface="+mj-ea"/>
                  <a:ea typeface="+mj-ea"/>
                </a:rPr>
              </a:br>
              <a:r>
                <a:rPr lang="zh-TW" altLang="en-US" b="1" kern="1200" dirty="0">
                  <a:solidFill>
                    <a:schemeClr val="tx1"/>
                  </a:solidFill>
                  <a:latin typeface="+mj-ea"/>
                  <a:ea typeface="+mj-ea"/>
                </a:rPr>
                <a:t>行動研究</a:t>
              </a:r>
            </a:p>
          </p:txBody>
        </p:sp>
      </p:grpSp>
      <p:grpSp>
        <p:nvGrpSpPr>
          <p:cNvPr id="18" name="群組 79">
            <a:extLst>
              <a:ext uri="{FF2B5EF4-FFF2-40B4-BE49-F238E27FC236}">
                <a16:creationId xmlns:a16="http://schemas.microsoft.com/office/drawing/2014/main" id="{4A63D1C0-EDB7-47E4-8906-13D678076A9A}"/>
              </a:ext>
            </a:extLst>
          </p:cNvPr>
          <p:cNvGrpSpPr/>
          <p:nvPr/>
        </p:nvGrpSpPr>
        <p:grpSpPr>
          <a:xfrm>
            <a:off x="5930555" y="2107710"/>
            <a:ext cx="1328784" cy="1164701"/>
            <a:chOff x="2647592" y="1490865"/>
            <a:chExt cx="509289" cy="585390"/>
          </a:xfrm>
        </p:grpSpPr>
        <p:sp>
          <p:nvSpPr>
            <p:cNvPr id="93" name="六邊形 92">
              <a:extLst>
                <a:ext uri="{FF2B5EF4-FFF2-40B4-BE49-F238E27FC236}">
                  <a16:creationId xmlns:a16="http://schemas.microsoft.com/office/drawing/2014/main" id="{EB6907DD-D57D-4B0E-AB2F-8243DD29A6B7}"/>
                </a:ext>
              </a:extLst>
            </p:cNvPr>
            <p:cNvSpPr/>
            <p:nvPr/>
          </p:nvSpPr>
          <p:spPr>
            <a:xfrm rot="5400000">
              <a:off x="2609542" y="1528915"/>
              <a:ext cx="585390" cy="509289"/>
            </a:xfrm>
            <a:prstGeom prst="hexagon">
              <a:avLst>
                <a:gd name="adj" fmla="val 25000"/>
                <a:gd name="vf" fmla="val 115470"/>
              </a:avLst>
            </a:prstGeom>
            <a:solidFill>
              <a:srgbClr val="FFFF00"/>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94" name="六邊形 10">
              <a:extLst>
                <a:ext uri="{FF2B5EF4-FFF2-40B4-BE49-F238E27FC236}">
                  <a16:creationId xmlns:a16="http://schemas.microsoft.com/office/drawing/2014/main" id="{EA538AEB-ACDB-4EF3-AA06-D131B3704AA6}"/>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強化學校與特教資源中心的連結</a:t>
              </a:r>
            </a:p>
          </p:txBody>
        </p:sp>
      </p:grpSp>
      <p:grpSp>
        <p:nvGrpSpPr>
          <p:cNvPr id="20" name="群組 80">
            <a:extLst>
              <a:ext uri="{FF2B5EF4-FFF2-40B4-BE49-F238E27FC236}">
                <a16:creationId xmlns:a16="http://schemas.microsoft.com/office/drawing/2014/main" id="{F19894B5-74A5-432F-8D09-8088D9DBAF5D}"/>
              </a:ext>
            </a:extLst>
          </p:cNvPr>
          <p:cNvGrpSpPr/>
          <p:nvPr/>
        </p:nvGrpSpPr>
        <p:grpSpPr>
          <a:xfrm>
            <a:off x="5969923" y="3841363"/>
            <a:ext cx="1328784" cy="1164701"/>
            <a:chOff x="2923662" y="1987744"/>
            <a:chExt cx="509289" cy="585390"/>
          </a:xfrm>
          <a:solidFill>
            <a:srgbClr val="D8F6B4"/>
          </a:solidFill>
        </p:grpSpPr>
        <p:sp>
          <p:nvSpPr>
            <p:cNvPr id="91" name="六邊形 90">
              <a:extLst>
                <a:ext uri="{FF2B5EF4-FFF2-40B4-BE49-F238E27FC236}">
                  <a16:creationId xmlns:a16="http://schemas.microsoft.com/office/drawing/2014/main" id="{AC3CD97B-4B30-42D8-841E-7F96B65E1875}"/>
                </a:ext>
              </a:extLst>
            </p:cNvPr>
            <p:cNvSpPr/>
            <p:nvPr/>
          </p:nvSpPr>
          <p:spPr>
            <a:xfrm rot="5400000">
              <a:off x="2885612" y="2025794"/>
              <a:ext cx="585390" cy="509289"/>
            </a:xfrm>
            <a:prstGeom prst="hexagon">
              <a:avLst>
                <a:gd name="adj" fmla="val 25000"/>
                <a:gd name="vf" fmla="val 115470"/>
              </a:avLst>
            </a:prstGeom>
            <a:grpFill/>
          </p:spPr>
          <p:style>
            <a:lnRef idx="2">
              <a:schemeClr val="lt1">
                <a:hueOff val="0"/>
                <a:satOff val="0"/>
                <a:lumOff val="0"/>
                <a:alphaOff val="0"/>
              </a:schemeClr>
            </a:lnRef>
            <a:fillRef idx="1">
              <a:schemeClr val="accent2">
                <a:hueOff val="-7680000"/>
                <a:satOff val="-26668"/>
                <a:lumOff val="32001"/>
                <a:alphaOff val="0"/>
              </a:schemeClr>
            </a:fillRef>
            <a:effectRef idx="0">
              <a:schemeClr val="accent2">
                <a:hueOff val="-7680000"/>
                <a:satOff val="-26668"/>
                <a:lumOff val="32001"/>
                <a:alphaOff val="0"/>
              </a:schemeClr>
            </a:effectRef>
            <a:fontRef idx="minor">
              <a:schemeClr val="lt1"/>
            </a:fontRef>
          </p:style>
        </p:sp>
        <p:sp>
          <p:nvSpPr>
            <p:cNvPr id="92" name="六邊形 12">
              <a:extLst>
                <a:ext uri="{FF2B5EF4-FFF2-40B4-BE49-F238E27FC236}">
                  <a16:creationId xmlns:a16="http://schemas.microsoft.com/office/drawing/2014/main" id="{5CC1C090-DB65-4C1B-B3A3-2061B900EF9C}"/>
                </a:ext>
              </a:extLst>
            </p:cNvPr>
            <p:cNvSpPr txBox="1"/>
            <p:nvPr/>
          </p:nvSpPr>
          <p:spPr>
            <a:xfrm>
              <a:off x="2935716" y="2078967"/>
              <a:ext cx="486575"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辦理多</a:t>
              </a:r>
              <a:r>
                <a:rPr lang="zh-TW" altLang="zh-TW" b="1" kern="1200" dirty="0">
                  <a:solidFill>
                    <a:schemeClr val="tx1"/>
                  </a:solidFill>
                  <a:latin typeface="+mj-ea"/>
                  <a:ea typeface="+mj-ea"/>
                </a:rPr>
                <a:t>元形式研討活動及會議</a:t>
              </a:r>
              <a:endParaRPr lang="en-US" altLang="zh-TW" b="1" kern="1200" dirty="0">
                <a:solidFill>
                  <a:schemeClr val="tx1"/>
                </a:solidFill>
                <a:latin typeface="+mj-ea"/>
                <a:ea typeface="+mj-ea"/>
              </a:endParaRPr>
            </a:p>
          </p:txBody>
        </p:sp>
      </p:grpSp>
      <p:grpSp>
        <p:nvGrpSpPr>
          <p:cNvPr id="21" name="群組 81">
            <a:extLst>
              <a:ext uri="{FF2B5EF4-FFF2-40B4-BE49-F238E27FC236}">
                <a16:creationId xmlns:a16="http://schemas.microsoft.com/office/drawing/2014/main" id="{670039D8-D60C-4F73-967F-3ECC51ACB327}"/>
              </a:ext>
            </a:extLst>
          </p:cNvPr>
          <p:cNvGrpSpPr/>
          <p:nvPr/>
        </p:nvGrpSpPr>
        <p:grpSpPr>
          <a:xfrm>
            <a:off x="3249607" y="3848475"/>
            <a:ext cx="1328784" cy="1164701"/>
            <a:chOff x="2647592" y="2484624"/>
            <a:chExt cx="509289" cy="585390"/>
          </a:xfrm>
          <a:solidFill>
            <a:srgbClr val="D8F6B4"/>
          </a:solidFill>
        </p:grpSpPr>
        <p:sp>
          <p:nvSpPr>
            <p:cNvPr id="89" name="六邊形 88">
              <a:extLst>
                <a:ext uri="{FF2B5EF4-FFF2-40B4-BE49-F238E27FC236}">
                  <a16:creationId xmlns:a16="http://schemas.microsoft.com/office/drawing/2014/main" id="{749BC8E0-3ECE-4F9B-B4BB-AF93617FBDD1}"/>
                </a:ext>
              </a:extLst>
            </p:cNvPr>
            <p:cNvSpPr/>
            <p:nvPr/>
          </p:nvSpPr>
          <p:spPr>
            <a:xfrm rot="5400000">
              <a:off x="2609542" y="2522674"/>
              <a:ext cx="585390" cy="509289"/>
            </a:xfrm>
            <a:prstGeom prst="hexagon">
              <a:avLst>
                <a:gd name="adj" fmla="val 25000"/>
                <a:gd name="vf" fmla="val 115470"/>
              </a:avLst>
            </a:prstGeom>
            <a:grpFill/>
          </p:spPr>
          <p:style>
            <a:lnRef idx="2">
              <a:schemeClr val="lt1">
                <a:hueOff val="0"/>
                <a:satOff val="0"/>
                <a:lumOff val="0"/>
                <a:alphaOff val="0"/>
              </a:schemeClr>
            </a:lnRef>
            <a:fillRef idx="1">
              <a:schemeClr val="accent2">
                <a:hueOff val="-9600000"/>
                <a:satOff val="-33335"/>
                <a:lumOff val="40001"/>
                <a:alphaOff val="0"/>
              </a:schemeClr>
            </a:fillRef>
            <a:effectRef idx="0">
              <a:schemeClr val="accent2">
                <a:hueOff val="-9600000"/>
                <a:satOff val="-33335"/>
                <a:lumOff val="40001"/>
                <a:alphaOff val="0"/>
              </a:schemeClr>
            </a:effectRef>
            <a:fontRef idx="minor">
              <a:schemeClr val="lt1"/>
            </a:fontRef>
          </p:style>
        </p:sp>
        <p:sp>
          <p:nvSpPr>
            <p:cNvPr id="90" name="六邊形 14">
              <a:extLst>
                <a:ext uri="{FF2B5EF4-FFF2-40B4-BE49-F238E27FC236}">
                  <a16:creationId xmlns:a16="http://schemas.microsoft.com/office/drawing/2014/main" id="{746950A8-ECBB-49C2-9416-20EB4642124A}"/>
                </a:ext>
              </a:extLst>
            </p:cNvPr>
            <p:cNvSpPr txBox="1"/>
            <p:nvPr/>
          </p:nvSpPr>
          <p:spPr>
            <a:xfrm>
              <a:off x="2650949" y="2575847"/>
              <a:ext cx="495321" cy="40294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dirty="0">
                  <a:solidFill>
                    <a:schemeClr val="tx1"/>
                  </a:solidFill>
                  <a:latin typeface="+mj-ea"/>
                  <a:ea typeface="+mj-ea"/>
                </a:rPr>
                <a:t>補助</a:t>
              </a:r>
              <a:r>
                <a:rPr lang="en-US" altLang="zh-TW" b="1" dirty="0">
                  <a:solidFill>
                    <a:schemeClr val="tx1"/>
                  </a:solidFill>
                  <a:latin typeface="+mj-ea"/>
                  <a:ea typeface="+mj-ea"/>
                </a:rPr>
                <a:t/>
              </a:r>
              <a:br>
                <a:rPr lang="en-US" altLang="zh-TW" b="1" dirty="0">
                  <a:solidFill>
                    <a:schemeClr val="tx1"/>
                  </a:solidFill>
                  <a:latin typeface="+mj-ea"/>
                  <a:ea typeface="+mj-ea"/>
                </a:rPr>
              </a:br>
              <a:r>
                <a:rPr lang="zh-TW" altLang="en-US" b="1" dirty="0">
                  <a:solidFill>
                    <a:schemeClr val="tx1"/>
                  </a:solidFill>
                  <a:latin typeface="+mj-ea"/>
                  <a:ea typeface="+mj-ea"/>
                </a:rPr>
                <a:t>校際社群</a:t>
              </a:r>
              <a:endParaRPr lang="en-US" altLang="zh-TW" b="1" kern="1200" dirty="0">
                <a:solidFill>
                  <a:schemeClr val="tx1"/>
                </a:solidFill>
                <a:latin typeface="+mj-ea"/>
                <a:ea typeface="+mj-ea"/>
              </a:endParaRPr>
            </a:p>
          </p:txBody>
        </p:sp>
      </p:grpSp>
      <p:grpSp>
        <p:nvGrpSpPr>
          <p:cNvPr id="22" name="群組 82">
            <a:extLst>
              <a:ext uri="{FF2B5EF4-FFF2-40B4-BE49-F238E27FC236}">
                <a16:creationId xmlns:a16="http://schemas.microsoft.com/office/drawing/2014/main" id="{6C50E536-51B7-467C-8EED-3C70A3C4684A}"/>
              </a:ext>
            </a:extLst>
          </p:cNvPr>
          <p:cNvGrpSpPr/>
          <p:nvPr/>
        </p:nvGrpSpPr>
        <p:grpSpPr>
          <a:xfrm>
            <a:off x="5277524" y="2971806"/>
            <a:ext cx="1353602" cy="1164701"/>
            <a:chOff x="2923662" y="2981503"/>
            <a:chExt cx="518801" cy="585390"/>
          </a:xfrm>
        </p:grpSpPr>
        <p:sp>
          <p:nvSpPr>
            <p:cNvPr id="87" name="六邊形 86">
              <a:extLst>
                <a:ext uri="{FF2B5EF4-FFF2-40B4-BE49-F238E27FC236}">
                  <a16:creationId xmlns:a16="http://schemas.microsoft.com/office/drawing/2014/main" id="{717C4FBF-51C0-440B-8A29-4D48A46F6CA7}"/>
                </a:ext>
              </a:extLst>
            </p:cNvPr>
            <p:cNvSpPr/>
            <p:nvPr/>
          </p:nvSpPr>
          <p:spPr>
            <a:xfrm rot="5400000">
              <a:off x="2885612" y="3019553"/>
              <a:ext cx="585390" cy="509289"/>
            </a:xfrm>
            <a:prstGeom prst="hexagon">
              <a:avLst>
                <a:gd name="adj" fmla="val 25000"/>
                <a:gd name="vf" fmla="val 115470"/>
              </a:avLst>
            </a:prstGeom>
            <a:solidFill>
              <a:schemeClr val="accent6">
                <a:lumMod val="20000"/>
                <a:lumOff val="80000"/>
              </a:schemeClr>
            </a:solidFill>
          </p:spPr>
          <p:style>
            <a:lnRef idx="2">
              <a:schemeClr val="lt1">
                <a:hueOff val="0"/>
                <a:satOff val="0"/>
                <a:lumOff val="0"/>
                <a:alphaOff val="0"/>
              </a:schemeClr>
            </a:lnRef>
            <a:fillRef idx="1">
              <a:schemeClr val="accent2">
                <a:hueOff val="-11520000"/>
                <a:satOff val="-40002"/>
                <a:lumOff val="48001"/>
                <a:alphaOff val="0"/>
              </a:schemeClr>
            </a:fillRef>
            <a:effectRef idx="0">
              <a:schemeClr val="accent2">
                <a:hueOff val="-11520000"/>
                <a:satOff val="-40002"/>
                <a:lumOff val="48001"/>
                <a:alphaOff val="0"/>
              </a:schemeClr>
            </a:effectRef>
            <a:fontRef idx="minor">
              <a:schemeClr val="lt1"/>
            </a:fontRef>
          </p:style>
        </p:sp>
        <p:sp>
          <p:nvSpPr>
            <p:cNvPr id="88" name="六邊形 16">
              <a:extLst>
                <a:ext uri="{FF2B5EF4-FFF2-40B4-BE49-F238E27FC236}">
                  <a16:creationId xmlns:a16="http://schemas.microsoft.com/office/drawing/2014/main" id="{B71E42DF-67AB-491F-8613-DC8894D00A1A}"/>
                </a:ext>
              </a:extLst>
            </p:cNvPr>
            <p:cNvSpPr txBox="1"/>
            <p:nvPr/>
          </p:nvSpPr>
          <p:spPr>
            <a:xfrm>
              <a:off x="2925563" y="3110074"/>
              <a:ext cx="516900"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zh-TW" b="1" kern="1200" dirty="0">
                  <a:solidFill>
                    <a:schemeClr val="tx1"/>
                  </a:solidFill>
                  <a:latin typeface="+mj-ea"/>
                  <a:ea typeface="+mj-ea"/>
                </a:rPr>
                <a:t>總綱實施後</a:t>
              </a:r>
              <a:r>
                <a:rPr lang="zh-TW" altLang="en-US" b="1" kern="1200" dirty="0">
                  <a:solidFill>
                    <a:schemeClr val="tx1"/>
                  </a:solidFill>
                  <a:latin typeface="+mj-ea"/>
                  <a:ea typeface="+mj-ea"/>
                </a:rPr>
                <a:t>的</a:t>
              </a:r>
              <a:r>
                <a:rPr lang="zh-TW" altLang="zh-TW" b="1" kern="1200" dirty="0">
                  <a:solidFill>
                    <a:schemeClr val="tx1"/>
                  </a:solidFill>
                  <a:latin typeface="+mj-ea"/>
                  <a:ea typeface="+mj-ea"/>
                </a:rPr>
                <a:t>整體或抽樣評鑑</a:t>
              </a:r>
              <a:endParaRPr lang="zh-TW" altLang="en-US" b="1" kern="1200" dirty="0">
                <a:solidFill>
                  <a:schemeClr val="tx1"/>
                </a:solidFill>
                <a:latin typeface="+mj-ea"/>
                <a:ea typeface="+mj-ea"/>
              </a:endParaRPr>
            </a:p>
          </p:txBody>
        </p:sp>
      </p:grpSp>
      <p:grpSp>
        <p:nvGrpSpPr>
          <p:cNvPr id="23" name="群組 100">
            <a:extLst>
              <a:ext uri="{FF2B5EF4-FFF2-40B4-BE49-F238E27FC236}">
                <a16:creationId xmlns:a16="http://schemas.microsoft.com/office/drawing/2014/main" id="{8A0368D2-026D-443E-AD4C-92912295F105}"/>
              </a:ext>
            </a:extLst>
          </p:cNvPr>
          <p:cNvGrpSpPr/>
          <p:nvPr/>
        </p:nvGrpSpPr>
        <p:grpSpPr>
          <a:xfrm>
            <a:off x="3930523" y="2978874"/>
            <a:ext cx="1328784" cy="1164701"/>
            <a:chOff x="2647592" y="1490865"/>
            <a:chExt cx="509289" cy="585390"/>
          </a:xfrm>
        </p:grpSpPr>
        <p:sp>
          <p:nvSpPr>
            <p:cNvPr id="102" name="六邊形 101">
              <a:extLst>
                <a:ext uri="{FF2B5EF4-FFF2-40B4-BE49-F238E27FC236}">
                  <a16:creationId xmlns:a16="http://schemas.microsoft.com/office/drawing/2014/main" id="{5FBFA03A-65B8-427C-8E7B-E7F270B0DD1B}"/>
                </a:ext>
              </a:extLst>
            </p:cNvPr>
            <p:cNvSpPr/>
            <p:nvPr/>
          </p:nvSpPr>
          <p:spPr>
            <a:xfrm rot="5400000">
              <a:off x="2609542" y="1528915"/>
              <a:ext cx="585390" cy="509289"/>
            </a:xfrm>
            <a:prstGeom prst="hexagon">
              <a:avLst>
                <a:gd name="adj" fmla="val 25000"/>
                <a:gd name="vf" fmla="val 115470"/>
              </a:avLst>
            </a:prstGeom>
            <a:solidFill>
              <a:schemeClr val="accent6">
                <a:lumMod val="20000"/>
                <a:lumOff val="80000"/>
              </a:schemeClr>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103" name="六邊形 10">
              <a:extLst>
                <a:ext uri="{FF2B5EF4-FFF2-40B4-BE49-F238E27FC236}">
                  <a16:creationId xmlns:a16="http://schemas.microsoft.com/office/drawing/2014/main" id="{BE3FC2DE-6B4E-4564-AB2A-70A575F5D7B1}"/>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solidFill>
                    <a:schemeClr val="tx1"/>
                  </a:solidFill>
                  <a:latin typeface="+mj-ea"/>
                  <a:ea typeface="+mj-ea"/>
                </a:rPr>
                <a:t>提供經費製作與配發相關教材</a:t>
              </a:r>
            </a:p>
          </p:txBody>
        </p:sp>
      </p:grpSp>
      <p:grpSp>
        <p:nvGrpSpPr>
          <p:cNvPr id="24" name="群組 103">
            <a:extLst>
              <a:ext uri="{FF2B5EF4-FFF2-40B4-BE49-F238E27FC236}">
                <a16:creationId xmlns:a16="http://schemas.microsoft.com/office/drawing/2014/main" id="{0856DF5B-D6AE-414B-A350-401752BC93E4}"/>
              </a:ext>
            </a:extLst>
          </p:cNvPr>
          <p:cNvGrpSpPr/>
          <p:nvPr/>
        </p:nvGrpSpPr>
        <p:grpSpPr>
          <a:xfrm>
            <a:off x="3512293" y="5498308"/>
            <a:ext cx="1328784" cy="1164701"/>
            <a:chOff x="2923662" y="226"/>
            <a:chExt cx="509289" cy="585390"/>
          </a:xfrm>
        </p:grpSpPr>
        <p:sp>
          <p:nvSpPr>
            <p:cNvPr id="105" name="六邊形 104">
              <a:extLst>
                <a:ext uri="{FF2B5EF4-FFF2-40B4-BE49-F238E27FC236}">
                  <a16:creationId xmlns:a16="http://schemas.microsoft.com/office/drawing/2014/main" id="{101E93EF-9FC0-4B37-A1BD-527024635C4F}"/>
                </a:ext>
              </a:extLst>
            </p:cNvPr>
            <p:cNvSpPr/>
            <p:nvPr/>
          </p:nvSpPr>
          <p:spPr>
            <a:xfrm rot="5400000">
              <a:off x="2885612" y="38276"/>
              <a:ext cx="585390" cy="509289"/>
            </a:xfrm>
            <a:prstGeom prst="hexagon">
              <a:avLst>
                <a:gd name="adj" fmla="val 25000"/>
                <a:gd name="vf" fmla="val 11547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6" name="六邊形 4">
              <a:extLst>
                <a:ext uri="{FF2B5EF4-FFF2-40B4-BE49-F238E27FC236}">
                  <a16:creationId xmlns:a16="http://schemas.microsoft.com/office/drawing/2014/main" id="{DF37C46C-20CA-4284-B060-C2506F1EDBAA}"/>
                </a:ext>
              </a:extLst>
            </p:cNvPr>
            <p:cNvSpPr txBox="1"/>
            <p:nvPr/>
          </p:nvSpPr>
          <p:spPr>
            <a:xfrm>
              <a:off x="2990103" y="91449"/>
              <a:ext cx="400999"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Font typeface="Arial" pitchFamily="34" charset="0"/>
                <a:buNone/>
              </a:pPr>
              <a:r>
                <a:rPr lang="zh-TW" altLang="en-US" b="1" dirty="0">
                  <a:latin typeface="+mj-ea"/>
                  <a:ea typeface="+mj-ea"/>
                </a:rPr>
                <a:t>選聘專業合格教師</a:t>
              </a:r>
              <a:endParaRPr lang="zh-TW" altLang="en-US" kern="1200" dirty="0"/>
            </a:p>
          </p:txBody>
        </p:sp>
      </p:grpSp>
      <p:grpSp>
        <p:nvGrpSpPr>
          <p:cNvPr id="25" name="群組 106">
            <a:extLst>
              <a:ext uri="{FF2B5EF4-FFF2-40B4-BE49-F238E27FC236}">
                <a16:creationId xmlns:a16="http://schemas.microsoft.com/office/drawing/2014/main" id="{B247010E-1B97-4BBC-B8D9-0E145DE2CC49}"/>
              </a:ext>
            </a:extLst>
          </p:cNvPr>
          <p:cNvGrpSpPr/>
          <p:nvPr/>
        </p:nvGrpSpPr>
        <p:grpSpPr>
          <a:xfrm>
            <a:off x="4853357" y="5495096"/>
            <a:ext cx="1328784" cy="1164701"/>
            <a:chOff x="2647592" y="1490865"/>
            <a:chExt cx="509289" cy="585390"/>
          </a:xfrm>
        </p:grpSpPr>
        <p:sp>
          <p:nvSpPr>
            <p:cNvPr id="108" name="六邊形 107">
              <a:extLst>
                <a:ext uri="{FF2B5EF4-FFF2-40B4-BE49-F238E27FC236}">
                  <a16:creationId xmlns:a16="http://schemas.microsoft.com/office/drawing/2014/main" id="{0140C238-EA61-4562-A5C6-64D760567361}"/>
                </a:ext>
              </a:extLst>
            </p:cNvPr>
            <p:cNvSpPr/>
            <p:nvPr/>
          </p:nvSpPr>
          <p:spPr>
            <a:xfrm rot="5400000">
              <a:off x="2609542" y="1528915"/>
              <a:ext cx="585390" cy="509289"/>
            </a:xfrm>
            <a:prstGeom prst="hexagon">
              <a:avLst>
                <a:gd name="adj" fmla="val 25000"/>
                <a:gd name="vf" fmla="val 115470"/>
              </a:avLst>
            </a:prstGeom>
            <a:solidFill>
              <a:srgbClr val="0070C0"/>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109" name="六邊形 10">
              <a:extLst>
                <a:ext uri="{FF2B5EF4-FFF2-40B4-BE49-F238E27FC236}">
                  <a16:creationId xmlns:a16="http://schemas.microsoft.com/office/drawing/2014/main" id="{20EFC863-7A59-4F29-8241-FFF8EF1C870E}"/>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latin typeface="+mj-ea"/>
                  <a:ea typeface="+mj-ea"/>
                </a:rPr>
                <a:t>環境規劃與設備</a:t>
              </a:r>
              <a:r>
                <a:rPr lang="zh-TW" altLang="en-US" b="1" dirty="0">
                  <a:latin typeface="+mj-ea"/>
                  <a:ea typeface="+mj-ea"/>
                </a:rPr>
                <a:t>添購</a:t>
              </a:r>
              <a:endParaRPr lang="zh-TW" altLang="en-US" b="1" kern="1200" dirty="0">
                <a:latin typeface="+mj-ea"/>
                <a:ea typeface="+mj-ea"/>
              </a:endParaRPr>
            </a:p>
          </p:txBody>
        </p:sp>
      </p:grpSp>
      <p:grpSp>
        <p:nvGrpSpPr>
          <p:cNvPr id="26" name="群組 109">
            <a:extLst>
              <a:ext uri="{FF2B5EF4-FFF2-40B4-BE49-F238E27FC236}">
                <a16:creationId xmlns:a16="http://schemas.microsoft.com/office/drawing/2014/main" id="{ECDC5A4B-00F0-4F62-8DCA-4082FC6572A6}"/>
              </a:ext>
            </a:extLst>
          </p:cNvPr>
          <p:cNvGrpSpPr/>
          <p:nvPr/>
        </p:nvGrpSpPr>
        <p:grpSpPr>
          <a:xfrm>
            <a:off x="6219400" y="5495095"/>
            <a:ext cx="1328784" cy="1164701"/>
            <a:chOff x="2647592" y="1490865"/>
            <a:chExt cx="509289" cy="585390"/>
          </a:xfrm>
        </p:grpSpPr>
        <p:sp>
          <p:nvSpPr>
            <p:cNvPr id="111" name="六邊形 110">
              <a:extLst>
                <a:ext uri="{FF2B5EF4-FFF2-40B4-BE49-F238E27FC236}">
                  <a16:creationId xmlns:a16="http://schemas.microsoft.com/office/drawing/2014/main" id="{7624605A-50E9-4152-A54E-314FE393E75A}"/>
                </a:ext>
              </a:extLst>
            </p:cNvPr>
            <p:cNvSpPr/>
            <p:nvPr/>
          </p:nvSpPr>
          <p:spPr>
            <a:xfrm rot="5400000">
              <a:off x="2609542" y="1528915"/>
              <a:ext cx="585390" cy="509289"/>
            </a:xfrm>
            <a:prstGeom prst="hexagon">
              <a:avLst>
                <a:gd name="adj" fmla="val 25000"/>
                <a:gd name="vf" fmla="val 115470"/>
              </a:avLst>
            </a:prstGeom>
            <a:solidFill>
              <a:srgbClr val="5ECCF3"/>
            </a:solidFill>
          </p:spPr>
          <p:style>
            <a:lnRef idx="2">
              <a:schemeClr val="lt1">
                <a:hueOff val="0"/>
                <a:satOff val="0"/>
                <a:lumOff val="0"/>
                <a:alphaOff val="0"/>
              </a:schemeClr>
            </a:lnRef>
            <a:fillRef idx="1">
              <a:schemeClr val="accent2">
                <a:hueOff val="-5760000"/>
                <a:satOff val="-20001"/>
                <a:lumOff val="24000"/>
                <a:alphaOff val="0"/>
              </a:schemeClr>
            </a:fillRef>
            <a:effectRef idx="0">
              <a:schemeClr val="accent2">
                <a:hueOff val="-5760000"/>
                <a:satOff val="-20001"/>
                <a:lumOff val="24000"/>
                <a:alphaOff val="0"/>
              </a:schemeClr>
            </a:effectRef>
            <a:fontRef idx="minor">
              <a:schemeClr val="lt1"/>
            </a:fontRef>
          </p:style>
        </p:sp>
        <p:sp>
          <p:nvSpPr>
            <p:cNvPr id="112" name="六邊形 10">
              <a:extLst>
                <a:ext uri="{FF2B5EF4-FFF2-40B4-BE49-F238E27FC236}">
                  <a16:creationId xmlns:a16="http://schemas.microsoft.com/office/drawing/2014/main" id="{50EB7C95-FDA3-4692-973F-752BFC3B0622}"/>
                </a:ext>
              </a:extLst>
            </p:cNvPr>
            <p:cNvSpPr txBox="1"/>
            <p:nvPr/>
          </p:nvSpPr>
          <p:spPr>
            <a:xfrm>
              <a:off x="2651688" y="1607743"/>
              <a:ext cx="495321" cy="4029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zh-TW" altLang="en-US" b="1" kern="1200" dirty="0">
                  <a:latin typeface="+mj-ea"/>
                  <a:ea typeface="+mj-ea"/>
                </a:rPr>
                <a:t>配合學生</a:t>
              </a:r>
              <a:r>
                <a:rPr lang="en-US" altLang="zh-TW" b="1" dirty="0">
                  <a:latin typeface="+mj-ea"/>
                  <a:ea typeface="+mj-ea"/>
                </a:rPr>
                <a:t/>
              </a:r>
              <a:br>
                <a:rPr lang="en-US" altLang="zh-TW" b="1" dirty="0">
                  <a:latin typeface="+mj-ea"/>
                  <a:ea typeface="+mj-ea"/>
                </a:rPr>
              </a:br>
              <a:r>
                <a:rPr lang="zh-TW" altLang="en-US" b="1" kern="1200" dirty="0">
                  <a:latin typeface="+mj-ea"/>
                  <a:ea typeface="+mj-ea"/>
                </a:rPr>
                <a:t>需求排課</a:t>
              </a:r>
            </a:p>
          </p:txBody>
        </p:sp>
      </p:grpSp>
      <p:sp>
        <p:nvSpPr>
          <p:cNvPr id="19" name="箭號: 向右 18">
            <a:extLst>
              <a:ext uri="{FF2B5EF4-FFF2-40B4-BE49-F238E27FC236}">
                <a16:creationId xmlns:a16="http://schemas.microsoft.com/office/drawing/2014/main" id="{F8120F65-9831-4E8B-B596-8287483D5DBD}"/>
              </a:ext>
            </a:extLst>
          </p:cNvPr>
          <p:cNvSpPr/>
          <p:nvPr/>
        </p:nvSpPr>
        <p:spPr>
          <a:xfrm>
            <a:off x="2584438" y="3299768"/>
            <a:ext cx="694733" cy="489024"/>
          </a:xfrm>
          <a:prstGeom prst="rightArrow">
            <a:avLst/>
          </a:prstGeom>
          <a:noFill/>
          <a:ln w="38100" cap="flat">
            <a:solidFill>
              <a:srgbClr val="1C4271"/>
            </a:solidFill>
            <a:prstDash val="solid"/>
            <a:bevel/>
          </a:ln>
          <a:effectLst/>
        </p:spPr>
        <p:txBody>
          <a:bodyPr wrap="square" lIns="0" tIns="0" rIns="0" bIns="0" numCol="1" rtlCol="0" anchor="t">
            <a:noAutofit/>
          </a:bodyPr>
          <a:lstStyle/>
          <a:p>
            <a:pPr algn="l"/>
            <a:endParaRPr lang="zh-TW" altLang="en-US"/>
          </a:p>
        </p:txBody>
      </p:sp>
      <p:sp>
        <p:nvSpPr>
          <p:cNvPr id="74" name="箭號: 向右 73">
            <a:extLst>
              <a:ext uri="{FF2B5EF4-FFF2-40B4-BE49-F238E27FC236}">
                <a16:creationId xmlns:a16="http://schemas.microsoft.com/office/drawing/2014/main" id="{9BB23EAF-6DE0-4170-B693-D548A7B5C3C9}"/>
              </a:ext>
            </a:extLst>
          </p:cNvPr>
          <p:cNvSpPr/>
          <p:nvPr/>
        </p:nvSpPr>
        <p:spPr>
          <a:xfrm>
            <a:off x="2627784" y="5748288"/>
            <a:ext cx="694733" cy="489024"/>
          </a:xfrm>
          <a:prstGeom prst="rightArrow">
            <a:avLst/>
          </a:prstGeom>
          <a:noFill/>
          <a:ln w="38100" cap="flat">
            <a:solidFill>
              <a:srgbClr val="1C4271"/>
            </a:solidFill>
            <a:prstDash val="solid"/>
            <a:bevel/>
          </a:ln>
          <a:effectLst/>
        </p:spPr>
        <p:txBody>
          <a:bodyPr wrap="square" lIns="0" tIns="0" rIns="0" bIns="0" numCol="1" rtlCol="0" anchor="t">
            <a:noAutofit/>
          </a:bodyPr>
          <a:lstStyle/>
          <a:p>
            <a:pPr algn="l"/>
            <a:endParaRPr lang="zh-TW" altLang="en-US"/>
          </a:p>
        </p:txBody>
      </p:sp>
      <p:sp>
        <p:nvSpPr>
          <p:cNvPr id="57" name="梯形 56">
            <a:extLst>
              <a:ext uri="{FF2B5EF4-FFF2-40B4-BE49-F238E27FC236}">
                <a16:creationId xmlns:a16="http://schemas.microsoft.com/office/drawing/2014/main" id="{43955410-7EC2-4A9C-A8EC-71EBA77E7574}"/>
              </a:ext>
            </a:extLst>
          </p:cNvPr>
          <p:cNvSpPr/>
          <p:nvPr/>
        </p:nvSpPr>
        <p:spPr bwMode="auto">
          <a:xfrm rot="10800000">
            <a:off x="683568" y="1513863"/>
            <a:ext cx="8496944" cy="540000"/>
          </a:xfrm>
          <a:prstGeom prst="trapezoid">
            <a:avLst>
              <a:gd name="adj" fmla="val 0"/>
            </a:avLst>
          </a:prstGeom>
          <a:solidFill>
            <a:srgbClr val="FF53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rtlCol="0" anchor="t" anchorCtr="0" compatLnSpc="1"/>
          <a:lstStyle/>
          <a:p>
            <a:pPr algn="ctr"/>
            <a:endParaRPr lang="zh-TW" altLang="en-US" dirty="0">
              <a:solidFill>
                <a:srgbClr val="FF5353"/>
              </a:solidFill>
            </a:endParaRPr>
          </a:p>
        </p:txBody>
      </p:sp>
      <p:sp>
        <p:nvSpPr>
          <p:cNvPr id="58" name="Shape 33220">
            <a:extLst>
              <a:ext uri="{FF2B5EF4-FFF2-40B4-BE49-F238E27FC236}">
                <a16:creationId xmlns:a16="http://schemas.microsoft.com/office/drawing/2014/main" id="{FFCF3CF4-EBD4-4462-BC11-A7A0B9437F3D}"/>
              </a:ext>
            </a:extLst>
          </p:cNvPr>
          <p:cNvSpPr/>
          <p:nvPr/>
        </p:nvSpPr>
        <p:spPr>
          <a:xfrm>
            <a:off x="-612576" y="1412776"/>
            <a:ext cx="5328592" cy="72008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dirty="0">
                <a:solidFill>
                  <a:schemeClr val="tx1"/>
                </a:solidFill>
                <a:latin typeface="Arial"/>
                <a:ea typeface="微软雅黑"/>
                <a:cs typeface="+mn-ea"/>
                <a:sym typeface="+mn-lt"/>
              </a:rPr>
              <a:t>行政支援</a:t>
            </a:r>
            <a:endParaRPr kumimoji="0" sz="28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pic>
        <p:nvPicPr>
          <p:cNvPr id="59" name="Picture 11">
            <a:extLst>
              <a:ext uri="{FF2B5EF4-FFF2-40B4-BE49-F238E27FC236}">
                <a16:creationId xmlns:a16="http://schemas.microsoft.com/office/drawing/2014/main" id="{39377355-61EA-4FE4-95F1-D8A6C19AF65E}"/>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016" y="404664"/>
            <a:ext cx="1331640" cy="14002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719"/>
          <p:cNvGrpSpPr>
            <a:grpSpLocks/>
          </p:cNvGrpSpPr>
          <p:nvPr/>
        </p:nvGrpSpPr>
        <p:grpSpPr bwMode="auto">
          <a:xfrm>
            <a:off x="2627313" y="2276475"/>
            <a:ext cx="2876550" cy="4248150"/>
            <a:chOff x="0" y="-273096"/>
            <a:chExt cx="3457268" cy="5598477"/>
          </a:xfrm>
        </p:grpSpPr>
        <p:sp>
          <p:nvSpPr>
            <p:cNvPr id="40" name="Shape 48717"/>
            <p:cNvSpPr/>
            <p:nvPr/>
          </p:nvSpPr>
          <p:spPr>
            <a:xfrm>
              <a:off x="0" y="547010"/>
              <a:ext cx="3457268" cy="1328488"/>
            </a:xfrm>
            <a:prstGeom prst="rect">
              <a:avLst/>
            </a:prstGeom>
            <a:noFill/>
            <a:ln w="12700" cap="flat">
              <a:noFill/>
              <a:miter lim="400000"/>
            </a:ln>
            <a:effectLst/>
            <a:extLst>
              <a:ext uri="{C572A759-6A51-4108-AA02-DFA0A04FC94B}"/>
            </a:extLst>
          </p:spPr>
          <p:txBody>
            <a:bodyPr lIns="0" tIns="0" rIns="0" bIns="0"/>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defRPr/>
              </a:pPr>
              <a:endParaRPr lang="zh-TW" altLang="en-US" sz="2000" b="1" dirty="0">
                <a:latin typeface="+mj-ea"/>
                <a:ea typeface="+mj-ea"/>
              </a:endParaRPr>
            </a:p>
          </p:txBody>
        </p:sp>
        <p:sp>
          <p:nvSpPr>
            <p:cNvPr id="41" name="Shape 48718"/>
            <p:cNvSpPr/>
            <p:nvPr/>
          </p:nvSpPr>
          <p:spPr>
            <a:xfrm>
              <a:off x="78227" y="-273096"/>
              <a:ext cx="3348513" cy="5598477"/>
            </a:xfrm>
            <a:prstGeom prst="rect">
              <a:avLst/>
            </a:prstGeom>
            <a:solidFill>
              <a:srgbClr val="FFE5FF"/>
            </a:solidFill>
            <a:ln w="38100" cap="flat">
              <a:solidFill>
                <a:schemeClr val="tx1"/>
              </a:solidFill>
              <a:miter lim="400000"/>
            </a:ln>
            <a:effectLst/>
            <a:extLst>
              <a:ext uri="{C572A759-6A51-4108-AA02-DFA0A04FC94B}"/>
            </a:extLst>
          </p:spPr>
          <p:txBody>
            <a:bodyPr lIns="0" tIns="0" rIns="0" bIns="0"/>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marL="261938" indent="-261938">
                <a:buFont typeface="Arial" pitchFamily="34" charset="0"/>
                <a:buChar char="•"/>
                <a:defRPr/>
              </a:pPr>
              <a:endParaRPr lang="en-US" altLang="zh-TW" sz="2000" b="1" dirty="0">
                <a:latin typeface="+mj-ea"/>
                <a:ea typeface="+mj-ea"/>
              </a:endParaRPr>
            </a:p>
            <a:p>
              <a:pPr marL="363538" indent="-276225">
                <a:buFont typeface="Arial" pitchFamily="34" charset="0"/>
                <a:buChar char="•"/>
                <a:defRPr/>
              </a:pPr>
              <a:r>
                <a:rPr lang="zh-TW" altLang="en-US" sz="2000" b="1" dirty="0">
                  <a:latin typeface="+mj-ea"/>
                  <a:ea typeface="+mj-ea"/>
                </a:rPr>
                <a:t>辦理專業知能與相關研習</a:t>
              </a:r>
            </a:p>
            <a:p>
              <a:pPr marL="363538" indent="-276225">
                <a:spcBef>
                  <a:spcPts val="1200"/>
                </a:spcBef>
                <a:buFont typeface="Arial" pitchFamily="34" charset="0"/>
                <a:buChar char="•"/>
                <a:defRPr/>
              </a:pPr>
              <a:r>
                <a:rPr lang="zh-TW" altLang="en-US" sz="2000" b="1" dirty="0">
                  <a:latin typeface="+mj-ea"/>
                  <a:ea typeface="+mj-ea"/>
                </a:rPr>
                <a:t>成立輔導團</a:t>
              </a:r>
            </a:p>
            <a:p>
              <a:pPr marL="363538" indent="-276225">
                <a:spcBef>
                  <a:spcPts val="1200"/>
                </a:spcBef>
                <a:buFont typeface="Arial" pitchFamily="34" charset="0"/>
                <a:buChar char="•"/>
                <a:defRPr/>
              </a:pPr>
              <a:r>
                <a:rPr lang="zh-TW" altLang="en-US" sz="2000" b="1" dirty="0">
                  <a:latin typeface="+mj-ea"/>
                  <a:ea typeface="+mj-ea"/>
                </a:rPr>
                <a:t>經費補助：</a:t>
              </a:r>
              <a:r>
                <a:rPr lang="en-US" altLang="zh-TW" sz="2000" b="1" dirty="0">
                  <a:latin typeface="+mj-ea"/>
                  <a:ea typeface="+mj-ea"/>
                </a:rPr>
                <a:t/>
              </a:r>
              <a:br>
                <a:rPr lang="en-US" altLang="zh-TW" sz="2000" b="1" dirty="0">
                  <a:latin typeface="+mj-ea"/>
                  <a:ea typeface="+mj-ea"/>
                </a:rPr>
              </a:br>
              <a:r>
                <a:rPr lang="zh-TW" altLang="en-US" sz="2000" b="1" dirty="0">
                  <a:latin typeface="+mj-ea"/>
                  <a:ea typeface="+mj-ea"/>
                </a:rPr>
                <a:t>教學材料</a:t>
              </a:r>
              <a:r>
                <a:rPr lang="en-US" altLang="zh-TW" sz="2000" b="1" dirty="0">
                  <a:latin typeface="+mj-ea"/>
                  <a:ea typeface="+mj-ea"/>
                </a:rPr>
                <a:t>.</a:t>
              </a:r>
              <a:r>
                <a:rPr lang="zh-TW" altLang="en-US" sz="2000" b="1" dirty="0">
                  <a:latin typeface="+mj-ea"/>
                  <a:ea typeface="+mj-ea"/>
                </a:rPr>
                <a:t>設備、校際社群與研究會</a:t>
              </a:r>
            </a:p>
            <a:p>
              <a:pPr marL="363538" indent="-276225">
                <a:spcBef>
                  <a:spcPts val="1200"/>
                </a:spcBef>
                <a:buFont typeface="Arial" pitchFamily="34" charset="0"/>
                <a:buChar char="•"/>
                <a:defRPr/>
              </a:pPr>
              <a:r>
                <a:rPr lang="zh-TW" altLang="en-US" sz="2000" b="1" dirty="0">
                  <a:latin typeface="+mj-ea"/>
                  <a:ea typeface="+mj-ea"/>
                </a:rPr>
                <a:t>鼓勵與補助行動研究</a:t>
              </a:r>
            </a:p>
            <a:p>
              <a:pPr marL="363538" indent="-276225">
                <a:spcBef>
                  <a:spcPts val="1200"/>
                </a:spcBef>
                <a:buFont typeface="Arial" pitchFamily="34" charset="0"/>
                <a:buChar char="•"/>
                <a:defRPr/>
              </a:pPr>
              <a:r>
                <a:rPr lang="zh-TW" altLang="en-US" sz="2000" b="1" dirty="0">
                  <a:latin typeface="+mj-ea"/>
                  <a:ea typeface="+mj-ea"/>
                </a:rPr>
                <a:t>強化學校與所屬特教資源中心的連結</a:t>
              </a:r>
            </a:p>
            <a:p>
              <a:pPr marL="363538" indent="-276225">
                <a:spcBef>
                  <a:spcPts val="1200"/>
                </a:spcBef>
                <a:buFont typeface="Arial" pitchFamily="34" charset="0"/>
                <a:buChar char="•"/>
                <a:defRPr/>
              </a:pPr>
              <a:r>
                <a:rPr lang="zh-TW" altLang="en-US" sz="2000" b="1" dirty="0">
                  <a:latin typeface="+mj-ea"/>
                  <a:ea typeface="+mj-ea"/>
                </a:rPr>
                <a:t>辦理相關研習會議</a:t>
              </a:r>
            </a:p>
          </p:txBody>
        </p:sp>
      </p:grpSp>
      <p:grpSp>
        <p:nvGrpSpPr>
          <p:cNvPr id="3" name="Group 48716"/>
          <p:cNvGrpSpPr>
            <a:grpSpLocks/>
          </p:cNvGrpSpPr>
          <p:nvPr/>
        </p:nvGrpSpPr>
        <p:grpSpPr bwMode="auto">
          <a:xfrm>
            <a:off x="6372225" y="2420938"/>
            <a:ext cx="2952750" cy="4103687"/>
            <a:chOff x="-980521" y="-79265"/>
            <a:chExt cx="4446656" cy="2100552"/>
          </a:xfrm>
        </p:grpSpPr>
        <p:sp>
          <p:nvSpPr>
            <p:cNvPr id="37" name="Shape 48714"/>
            <p:cNvSpPr/>
            <p:nvPr/>
          </p:nvSpPr>
          <p:spPr>
            <a:xfrm>
              <a:off x="-344" y="545619"/>
              <a:ext cx="3466479" cy="1328589"/>
            </a:xfrm>
            <a:prstGeom prst="rect">
              <a:avLst/>
            </a:prstGeom>
            <a:noFill/>
            <a:ln w="12700" cap="flat">
              <a:noFill/>
              <a:miter lim="400000"/>
            </a:ln>
            <a:effectLst/>
            <a:extLst>
              <a:ext uri="{C572A759-6A51-4108-AA02-DFA0A04FC94B}"/>
            </a:extLst>
          </p:spPr>
          <p:txBody>
            <a:bodyPr lIns="0" tIns="0" rIns="0" bIns="0"/>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defTabSz="914194" eaLnBrk="1" fontAlgn="auto" hangingPunct="1">
                <a:lnSpc>
                  <a:spcPct val="110000"/>
                </a:lnSpc>
                <a:spcBef>
                  <a:spcPts val="0"/>
                </a:spcBef>
                <a:spcAft>
                  <a:spcPts val="0"/>
                </a:spcAft>
                <a:defRPr/>
              </a:pPr>
              <a:endParaRPr kumimoji="0" lang="en-US" altLang="zh-CN" sz="2000" b="1" dirty="0">
                <a:solidFill>
                  <a:prstClr val="black">
                    <a:lumMod val="65000"/>
                    <a:lumOff val="35000"/>
                  </a:prstClr>
                </a:solidFill>
                <a:latin typeface="+mj-ea"/>
                <a:ea typeface="+mj-ea"/>
                <a:cs typeface="Lato Light"/>
              </a:endParaRPr>
            </a:p>
          </p:txBody>
        </p:sp>
        <p:sp>
          <p:nvSpPr>
            <p:cNvPr id="38" name="Shape 48715"/>
            <p:cNvSpPr/>
            <p:nvPr/>
          </p:nvSpPr>
          <p:spPr>
            <a:xfrm>
              <a:off x="-980521" y="-79265"/>
              <a:ext cx="3810736" cy="2100552"/>
            </a:xfrm>
            <a:prstGeom prst="rect">
              <a:avLst/>
            </a:prstGeom>
            <a:solidFill>
              <a:srgbClr val="E3F3D1"/>
            </a:solidFill>
            <a:ln w="38100" cap="flat">
              <a:solidFill>
                <a:schemeClr val="tx1"/>
              </a:solidFill>
              <a:miter lim="400000"/>
            </a:ln>
            <a:effectLst/>
            <a:extLst>
              <a:ext uri="{C572A759-6A51-4108-AA02-DFA0A04FC94B}"/>
            </a:extLst>
          </p:spPr>
          <p:txBody>
            <a:bodyPr lIns="0" tIns="0" rIns="0" bIns="0"/>
            <a:lstStyle>
              <a:lvl1pPr algn="l">
                <a:lnSpc>
                  <a:spcPct val="100000"/>
                </a:lnSpc>
                <a:defRPr sz="2500">
                  <a:solidFill>
                    <a:srgbClr val="3483C9"/>
                  </a:solidFill>
                  <a:latin typeface="Helvetica Neue Light"/>
                  <a:ea typeface="Helvetica Neue Light"/>
                  <a:cs typeface="Helvetica Neue Light"/>
                  <a:sym typeface="Helvetica Neue Light"/>
                </a:defRPr>
              </a:lvl1pPr>
            </a:lstStyle>
            <a:p>
              <a:pPr marL="261938" indent="-261938">
                <a:buFont typeface="Arial" pitchFamily="34" charset="0"/>
                <a:buChar char="•"/>
                <a:defRPr/>
              </a:pPr>
              <a:endParaRPr lang="en-US" altLang="zh-TW" sz="2000" b="1" dirty="0">
                <a:latin typeface="+mj-ea"/>
                <a:ea typeface="+mj-ea"/>
              </a:endParaRPr>
            </a:p>
            <a:p>
              <a:pPr marL="261938" indent="-261938">
                <a:buFont typeface="Arial" pitchFamily="34" charset="0"/>
                <a:buChar char="•"/>
                <a:defRPr/>
              </a:pPr>
              <a:endParaRPr lang="en-US" altLang="zh-TW" sz="2000" b="1" dirty="0">
                <a:latin typeface="+mj-ea"/>
                <a:ea typeface="+mj-ea"/>
              </a:endParaRPr>
            </a:p>
            <a:p>
              <a:pPr marL="363538" indent="-261938">
                <a:buFont typeface="Arial" pitchFamily="34" charset="0"/>
                <a:buChar char="•"/>
                <a:defRPr/>
              </a:pPr>
              <a:r>
                <a:rPr lang="zh-TW" altLang="en-US" sz="2000" b="1" dirty="0">
                  <a:latin typeface="+mj-ea"/>
                  <a:ea typeface="+mj-ea"/>
                </a:rPr>
                <a:t>選聘專業合格教師</a:t>
              </a:r>
            </a:p>
            <a:p>
              <a:pPr marL="363538" indent="-261938">
                <a:spcBef>
                  <a:spcPts val="1200"/>
                </a:spcBef>
                <a:buFont typeface="Arial" pitchFamily="34" charset="0"/>
                <a:buChar char="•"/>
                <a:defRPr/>
              </a:pPr>
              <a:r>
                <a:rPr lang="zh-TW" altLang="en-US" sz="2000" b="1" dirty="0">
                  <a:latin typeface="+mj-ea"/>
                  <a:ea typeface="+mj-ea"/>
                </a:rPr>
                <a:t>配合學生需求編排課表</a:t>
              </a:r>
            </a:p>
            <a:p>
              <a:pPr marL="363538" indent="-261938">
                <a:spcBef>
                  <a:spcPts val="1200"/>
                </a:spcBef>
                <a:buFont typeface="Arial" pitchFamily="34" charset="0"/>
                <a:buChar char="•"/>
                <a:defRPr/>
              </a:pPr>
              <a:r>
                <a:rPr lang="zh-TW" altLang="en-US" sz="2000" b="1" dirty="0">
                  <a:latin typeface="+mj-ea"/>
                  <a:ea typeface="+mj-ea"/>
                </a:rPr>
                <a:t>規劃學校環境與硬體設備</a:t>
              </a:r>
            </a:p>
            <a:p>
              <a:pPr marL="363538" indent="-261938">
                <a:spcBef>
                  <a:spcPts val="1200"/>
                </a:spcBef>
                <a:buFont typeface="Arial" pitchFamily="34" charset="0"/>
                <a:buChar char="•"/>
                <a:defRPr/>
              </a:pPr>
              <a:r>
                <a:rPr lang="zh-TW" altLang="en-US" sz="2000" b="1" dirty="0">
                  <a:latin typeface="+mj-ea"/>
                  <a:ea typeface="+mj-ea"/>
                </a:rPr>
                <a:t>依據身障學生提供或協助申請輔具及專頁指導人員</a:t>
              </a:r>
            </a:p>
          </p:txBody>
        </p:sp>
      </p:grpSp>
      <p:sp>
        <p:nvSpPr>
          <p:cNvPr id="4" name="矩形 3">
            <a:extLst/>
          </p:cNvPr>
          <p:cNvSpPr/>
          <p:nvPr/>
        </p:nvSpPr>
        <p:spPr>
          <a:xfrm>
            <a:off x="973138" y="1176338"/>
            <a:ext cx="8207375" cy="71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演示版常规体" pitchFamily="50" charset="-122"/>
            </a:endParaRPr>
          </a:p>
        </p:txBody>
      </p:sp>
      <p:sp>
        <p:nvSpPr>
          <p:cNvPr id="5" name="矩形 4">
            <a:extLst/>
          </p:cNvPr>
          <p:cNvSpPr/>
          <p:nvPr/>
        </p:nvSpPr>
        <p:spPr>
          <a:xfrm>
            <a:off x="1588" y="1176338"/>
            <a:ext cx="985837" cy="7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演示版常规体" pitchFamily="50" charset="-122"/>
            </a:endParaRPr>
          </a:p>
        </p:txBody>
      </p:sp>
      <p:sp>
        <p:nvSpPr>
          <p:cNvPr id="7" name="矩形 6">
            <a:extLst/>
          </p:cNvPr>
          <p:cNvSpPr/>
          <p:nvPr/>
        </p:nvSpPr>
        <p:spPr>
          <a:xfrm>
            <a:off x="977900" y="1241425"/>
            <a:ext cx="1406525" cy="190500"/>
          </a:xfrm>
          <a:prstGeom prst="rect">
            <a:avLst/>
          </a:prstGeom>
          <a:effectLst/>
        </p:spPr>
        <p:txBody>
          <a:bodyPr wrap="none">
            <a:spAutoFit/>
          </a:bodyPr>
          <a:lstStyle/>
          <a:p>
            <a:pPr>
              <a:defRPr/>
            </a:pPr>
            <a:r>
              <a:rPr lang="en-US" altLang="zh-CN" sz="640" dirty="0">
                <a:solidFill>
                  <a:schemeClr val="accent3"/>
                </a:solidFill>
                <a:ea typeface="造字工房悦黑演示版常规体" pitchFamily="50" charset="-122"/>
                <a:cs typeface="Arial" panose="020B0604020202020204" pitchFamily="34" charset="0"/>
              </a:rPr>
              <a:t>Please replace the written content</a:t>
            </a:r>
            <a:endParaRPr lang="zh-CN" altLang="en-US" sz="640" dirty="0">
              <a:solidFill>
                <a:schemeClr val="accent3"/>
              </a:solidFill>
              <a:ea typeface="造字工房悦黑演示版常规体" pitchFamily="50" charset="-122"/>
              <a:cs typeface="Arial" panose="020B0604020202020204" pitchFamily="34" charset="0"/>
            </a:endParaRPr>
          </a:p>
        </p:txBody>
      </p:sp>
      <p:sp>
        <p:nvSpPr>
          <p:cNvPr id="8" name="矩形 7">
            <a:extLst/>
          </p:cNvPr>
          <p:cNvSpPr/>
          <p:nvPr/>
        </p:nvSpPr>
        <p:spPr>
          <a:xfrm>
            <a:off x="0" y="260350"/>
            <a:ext cx="9144000" cy="646113"/>
          </a:xfrm>
          <a:prstGeom prst="rect">
            <a:avLst/>
          </a:prstGeom>
        </p:spPr>
        <p:txBody>
          <a:bodyPr>
            <a:spAutoFit/>
          </a:bodyPr>
          <a:lstStyle/>
          <a:p>
            <a:pPr algn="ctr">
              <a:defRPr/>
            </a:pPr>
            <a:r>
              <a:rPr lang="zh-TW" altLang="en-US" sz="3600" dirty="0">
                <a:latin typeface="+mj-ea"/>
                <a:ea typeface="+mj-ea"/>
              </a:rPr>
              <a:t>實施規範的重要內涵</a:t>
            </a:r>
          </a:p>
        </p:txBody>
      </p:sp>
      <p:sp>
        <p:nvSpPr>
          <p:cNvPr id="9" name="矩形 8">
            <a:extLst/>
          </p:cNvPr>
          <p:cNvSpPr/>
          <p:nvPr/>
        </p:nvSpPr>
        <p:spPr>
          <a:xfrm>
            <a:off x="2874963" y="927100"/>
            <a:ext cx="3449637" cy="419100"/>
          </a:xfrm>
          <a:prstGeom prst="rect">
            <a:avLst/>
          </a:prstGeom>
          <a:solidFill>
            <a:schemeClr val="tx1"/>
          </a:solidFill>
          <a:effectLst/>
        </p:spPr>
        <p:txBody>
          <a:bodyPr>
            <a:spAutoFit/>
          </a:bodyPr>
          <a:lstStyle/>
          <a:p>
            <a:pPr algn="ctr">
              <a:lnSpc>
                <a:spcPts val="2500"/>
              </a:lnSpc>
              <a:defRPr/>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25" name="梯形 24"/>
          <p:cNvSpPr/>
          <p:nvPr/>
        </p:nvSpPr>
        <p:spPr bwMode="auto">
          <a:xfrm rot="10800000">
            <a:off x="0" y="1412875"/>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26" name="Shape 33220">
            <a:extLst/>
          </p:cNvPr>
          <p:cNvSpPr/>
          <p:nvPr/>
        </p:nvSpPr>
        <p:spPr>
          <a:xfrm>
            <a:off x="179388" y="1304925"/>
            <a:ext cx="1655762" cy="719138"/>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課  程  發  展</a:t>
            </a:r>
            <a:endParaRPr kumimoji="0" sz="2000" b="1" dirty="0">
              <a:latin typeface="Arial"/>
              <a:ea typeface="微软雅黑"/>
              <a:cs typeface="+mn-ea"/>
              <a:sym typeface="+mn-lt"/>
            </a:endParaRPr>
          </a:p>
        </p:txBody>
      </p:sp>
      <p:sp>
        <p:nvSpPr>
          <p:cNvPr id="64" name="梯形 63"/>
          <p:cNvSpPr/>
          <p:nvPr/>
        </p:nvSpPr>
        <p:spPr bwMode="auto">
          <a:xfrm rot="10800000">
            <a:off x="0" y="2060575"/>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65" name="Shape 33220">
            <a:extLst/>
          </p:cNvPr>
          <p:cNvSpPr/>
          <p:nvPr/>
        </p:nvSpPr>
        <p:spPr>
          <a:xfrm>
            <a:off x="179388" y="1952625"/>
            <a:ext cx="1655762"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教  學  實  施</a:t>
            </a:r>
            <a:endParaRPr kumimoji="0" sz="2000" b="1" dirty="0">
              <a:latin typeface="Arial"/>
              <a:ea typeface="微软雅黑"/>
              <a:cs typeface="+mn-ea"/>
              <a:sym typeface="+mn-lt"/>
            </a:endParaRPr>
          </a:p>
        </p:txBody>
      </p:sp>
      <p:sp>
        <p:nvSpPr>
          <p:cNvPr id="66" name="梯形 65"/>
          <p:cNvSpPr/>
          <p:nvPr/>
        </p:nvSpPr>
        <p:spPr bwMode="auto">
          <a:xfrm rot="10800000">
            <a:off x="0" y="2744788"/>
            <a:ext cx="1979613" cy="576262"/>
          </a:xfrm>
          <a:prstGeom prst="trapezoid">
            <a:avLst>
              <a:gd name="adj" fmla="val 947"/>
            </a:avLst>
          </a:prstGeom>
          <a:solidFill>
            <a:schemeClr val="bg1">
              <a:lumMod val="75000"/>
            </a:schemeClr>
          </a:solidFill>
          <a:ln>
            <a:noFill/>
          </a:ln>
          <a:extLst/>
        </p:spPr>
        <p:txBody>
          <a:bodyPr/>
          <a:lstStyle/>
          <a:p>
            <a:pPr algn="ctr">
              <a:defRPr/>
            </a:pPr>
            <a:endParaRPr lang="zh-TW" altLang="en-US"/>
          </a:p>
        </p:txBody>
      </p:sp>
      <p:sp>
        <p:nvSpPr>
          <p:cNvPr id="67" name="Shape 33220">
            <a:extLst/>
          </p:cNvPr>
          <p:cNvSpPr/>
          <p:nvPr/>
        </p:nvSpPr>
        <p:spPr>
          <a:xfrm>
            <a:off x="0" y="2673350"/>
            <a:ext cx="1979613" cy="719138"/>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學習評量與應用</a:t>
            </a:r>
            <a:endParaRPr kumimoji="0" sz="2800" b="1" dirty="0">
              <a:latin typeface="Arial"/>
              <a:ea typeface="微软雅黑"/>
              <a:cs typeface="+mn-ea"/>
              <a:sym typeface="+mn-lt"/>
            </a:endParaRPr>
          </a:p>
        </p:txBody>
      </p:sp>
      <p:sp>
        <p:nvSpPr>
          <p:cNvPr id="68" name="梯形 67"/>
          <p:cNvSpPr/>
          <p:nvPr/>
        </p:nvSpPr>
        <p:spPr bwMode="auto">
          <a:xfrm rot="10800000">
            <a:off x="0" y="3465513"/>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69" name="Shape 33220">
            <a:extLst/>
          </p:cNvPr>
          <p:cNvSpPr/>
          <p:nvPr/>
        </p:nvSpPr>
        <p:spPr>
          <a:xfrm>
            <a:off x="179388" y="3357563"/>
            <a:ext cx="1655762" cy="719137"/>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教  學  資  源</a:t>
            </a:r>
            <a:endParaRPr kumimoji="0" sz="2000" b="1" dirty="0">
              <a:latin typeface="Arial"/>
              <a:ea typeface="微软雅黑"/>
              <a:cs typeface="+mn-ea"/>
              <a:sym typeface="+mn-lt"/>
            </a:endParaRPr>
          </a:p>
        </p:txBody>
      </p:sp>
      <p:sp>
        <p:nvSpPr>
          <p:cNvPr id="70" name="梯形 69"/>
          <p:cNvSpPr/>
          <p:nvPr/>
        </p:nvSpPr>
        <p:spPr bwMode="auto">
          <a:xfrm rot="10800000">
            <a:off x="0" y="4149725"/>
            <a:ext cx="1979613" cy="574675"/>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71" name="Shape 33220">
            <a:extLst/>
          </p:cNvPr>
          <p:cNvSpPr/>
          <p:nvPr/>
        </p:nvSpPr>
        <p:spPr>
          <a:xfrm>
            <a:off x="-36513" y="4076700"/>
            <a:ext cx="1979613"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教師專業發展</a:t>
            </a:r>
            <a:endParaRPr kumimoji="0" sz="2400" b="1" dirty="0">
              <a:latin typeface="Arial"/>
              <a:ea typeface="微软雅黑"/>
              <a:cs typeface="+mn-ea"/>
              <a:sym typeface="+mn-lt"/>
            </a:endParaRPr>
          </a:p>
        </p:txBody>
      </p:sp>
      <p:sp>
        <p:nvSpPr>
          <p:cNvPr id="72" name="梯形 71"/>
          <p:cNvSpPr/>
          <p:nvPr/>
        </p:nvSpPr>
        <p:spPr bwMode="auto">
          <a:xfrm rot="10800000">
            <a:off x="0" y="4868863"/>
            <a:ext cx="2627313" cy="539750"/>
          </a:xfrm>
          <a:prstGeom prst="trapezoid">
            <a:avLst>
              <a:gd name="adj" fmla="val 0"/>
            </a:avLst>
          </a:prstGeom>
          <a:solidFill>
            <a:schemeClr val="accent1">
              <a:lumMod val="25000"/>
            </a:schemeClr>
          </a:solidFill>
          <a:ln>
            <a:noFill/>
          </a:ln>
          <a:extLst/>
        </p:spPr>
        <p:txBody>
          <a:bodyPr/>
          <a:lstStyle/>
          <a:p>
            <a:pPr algn="ctr">
              <a:defRPr/>
            </a:pPr>
            <a:endParaRPr lang="zh-TW" altLang="en-US"/>
          </a:p>
        </p:txBody>
      </p:sp>
      <p:sp>
        <p:nvSpPr>
          <p:cNvPr id="73" name="Shape 33220">
            <a:extLst/>
          </p:cNvPr>
          <p:cNvSpPr/>
          <p:nvPr/>
        </p:nvSpPr>
        <p:spPr>
          <a:xfrm>
            <a:off x="179388" y="4797425"/>
            <a:ext cx="2232025" cy="719138"/>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800" b="1" dirty="0">
                <a:latin typeface="Arial"/>
                <a:ea typeface="微软雅黑"/>
                <a:cs typeface="+mn-ea"/>
                <a:sym typeface="+mn-lt"/>
              </a:rPr>
              <a:t>行  政  支  援</a:t>
            </a:r>
            <a:endParaRPr kumimoji="0" sz="2800" b="1" dirty="0">
              <a:latin typeface="Arial"/>
              <a:ea typeface="微软雅黑"/>
              <a:cs typeface="+mn-ea"/>
              <a:sym typeface="+mn-lt"/>
            </a:endParaRPr>
          </a:p>
        </p:txBody>
      </p:sp>
      <p:sp>
        <p:nvSpPr>
          <p:cNvPr id="74" name="梯形 73"/>
          <p:cNvSpPr/>
          <p:nvPr/>
        </p:nvSpPr>
        <p:spPr bwMode="auto">
          <a:xfrm rot="10800000">
            <a:off x="0" y="5516563"/>
            <a:ext cx="1979613" cy="576262"/>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75" name="Shape 33220">
            <a:extLst/>
          </p:cNvPr>
          <p:cNvSpPr/>
          <p:nvPr/>
        </p:nvSpPr>
        <p:spPr>
          <a:xfrm>
            <a:off x="179388" y="5445125"/>
            <a:ext cx="1655762"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1800" b="1" dirty="0">
                <a:latin typeface="Arial"/>
                <a:ea typeface="微软雅黑"/>
                <a:cs typeface="+mn-ea"/>
                <a:sym typeface="+mn-lt"/>
              </a:rPr>
              <a:t>家長與民間參與</a:t>
            </a:r>
            <a:endParaRPr kumimoji="0" sz="2800" b="1" dirty="0">
              <a:latin typeface="Arial"/>
              <a:ea typeface="微软雅黑"/>
              <a:cs typeface="+mn-ea"/>
              <a:sym typeface="+mn-lt"/>
            </a:endParaRPr>
          </a:p>
        </p:txBody>
      </p:sp>
      <p:sp>
        <p:nvSpPr>
          <p:cNvPr id="76" name="梯形 75"/>
          <p:cNvSpPr/>
          <p:nvPr/>
        </p:nvSpPr>
        <p:spPr bwMode="auto">
          <a:xfrm rot="10800000">
            <a:off x="0" y="6237288"/>
            <a:ext cx="1979613" cy="468312"/>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77" name="Shape 33220">
            <a:extLst/>
          </p:cNvPr>
          <p:cNvSpPr/>
          <p:nvPr/>
        </p:nvSpPr>
        <p:spPr>
          <a:xfrm>
            <a:off x="179388" y="6092825"/>
            <a:ext cx="1655762"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附           則</a:t>
            </a:r>
            <a:endParaRPr kumimoji="0" sz="2000" b="1" dirty="0">
              <a:latin typeface="Arial"/>
              <a:ea typeface="微软雅黑"/>
              <a:cs typeface="+mn-ea"/>
              <a:sym typeface="+mn-lt"/>
            </a:endParaRPr>
          </a:p>
        </p:txBody>
      </p:sp>
      <p:grpSp>
        <p:nvGrpSpPr>
          <p:cNvPr id="6" name="Group 48707"/>
          <p:cNvGrpSpPr>
            <a:grpSpLocks/>
          </p:cNvGrpSpPr>
          <p:nvPr/>
        </p:nvGrpSpPr>
        <p:grpSpPr bwMode="auto">
          <a:xfrm>
            <a:off x="5853113" y="1989138"/>
            <a:ext cx="1958975" cy="1079500"/>
            <a:chOff x="19163" y="-337194"/>
            <a:chExt cx="4684968" cy="2528671"/>
          </a:xfrm>
        </p:grpSpPr>
        <p:sp>
          <p:nvSpPr>
            <p:cNvPr id="220191" name="Shape 48703"/>
            <p:cNvSpPr>
              <a:spLocks/>
            </p:cNvSpPr>
            <p:nvPr/>
          </p:nvSpPr>
          <p:spPr bwMode="auto">
            <a:xfrm>
              <a:off x="19163" y="-337194"/>
              <a:ext cx="2583280" cy="2528671"/>
            </a:xfrm>
            <a:custGeom>
              <a:avLst/>
              <a:gdLst>
                <a:gd name="T0" fmla="*/ 169554743 w 19679"/>
                <a:gd name="T1" fmla="*/ 155236212 h 20595"/>
                <a:gd name="T2" fmla="*/ 169554743 w 19679"/>
                <a:gd name="T3" fmla="*/ 155236212 h 20595"/>
                <a:gd name="T4" fmla="*/ 169554743 w 19679"/>
                <a:gd name="T5" fmla="*/ 155236212 h 20595"/>
                <a:gd name="T6" fmla="*/ 169554743 w 19679"/>
                <a:gd name="T7" fmla="*/ 155236212 h 20595"/>
                <a:gd name="T8" fmla="*/ 0 60000 65536"/>
                <a:gd name="T9" fmla="*/ 5898240 60000 65536"/>
                <a:gd name="T10" fmla="*/ 11796480 60000 65536"/>
                <a:gd name="T11" fmla="*/ 17694720 60000 65536"/>
                <a:gd name="T12" fmla="*/ 0 w 19679"/>
                <a:gd name="T13" fmla="*/ 0 h 20595"/>
                <a:gd name="T14" fmla="*/ 19679 w 19679"/>
                <a:gd name="T15" fmla="*/ 20595 h 20595"/>
              </a:gdLst>
              <a:ahLst/>
              <a:cxnLst>
                <a:cxn ang="T8">
                  <a:pos x="T0" y="T1"/>
                </a:cxn>
                <a:cxn ang="T9">
                  <a:pos x="T2" y="T3"/>
                </a:cxn>
                <a:cxn ang="T10">
                  <a:pos x="T4" y="T5"/>
                </a:cxn>
                <a:cxn ang="T11">
                  <a:pos x="T6" y="T7"/>
                </a:cxn>
              </a:cxnLst>
              <a:rect l="T12" t="T13" r="T14" b="T15"/>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moveTo>
                    <a:pt x="9839" y="3427"/>
                  </a:moveTo>
                  <a:cubicBezTo>
                    <a:pt x="11519" y="3427"/>
                    <a:pt x="13200" y="4099"/>
                    <a:pt x="14482" y="5441"/>
                  </a:cubicBezTo>
                  <a:cubicBezTo>
                    <a:pt x="17046" y="8124"/>
                    <a:pt x="17046" y="12473"/>
                    <a:pt x="14482" y="15157"/>
                  </a:cubicBezTo>
                  <a:cubicBezTo>
                    <a:pt x="11918" y="17840"/>
                    <a:pt x="7760" y="17840"/>
                    <a:pt x="5196" y="15157"/>
                  </a:cubicBezTo>
                  <a:cubicBezTo>
                    <a:pt x="2632" y="12473"/>
                    <a:pt x="2632" y="8124"/>
                    <a:pt x="5196" y="5441"/>
                  </a:cubicBezTo>
                  <a:cubicBezTo>
                    <a:pt x="6478" y="4099"/>
                    <a:pt x="8159" y="3427"/>
                    <a:pt x="9839" y="3427"/>
                  </a:cubicBezTo>
                  <a:close/>
                </a:path>
              </a:pathLst>
            </a:custGeom>
            <a:solidFill>
              <a:srgbClr val="EBAC07"/>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TW" altLang="en-US"/>
            </a:p>
          </p:txBody>
        </p:sp>
        <p:grpSp>
          <p:nvGrpSpPr>
            <p:cNvPr id="220192" name="Group 48706"/>
            <p:cNvGrpSpPr>
              <a:grpSpLocks/>
            </p:cNvGrpSpPr>
            <p:nvPr/>
          </p:nvGrpSpPr>
          <p:grpSpPr bwMode="auto">
            <a:xfrm>
              <a:off x="420657" y="337193"/>
              <a:ext cx="4283474" cy="885430"/>
              <a:chOff x="-529334" y="-930231"/>
              <a:chExt cx="4283472" cy="885429"/>
            </a:xfrm>
          </p:grpSpPr>
          <p:sp>
            <p:nvSpPr>
              <p:cNvPr id="220193" name="Shape 48704"/>
              <p:cNvSpPr>
                <a:spLocks/>
              </p:cNvSpPr>
              <p:nvPr/>
            </p:nvSpPr>
            <p:spPr bwMode="auto">
              <a:xfrm>
                <a:off x="-529334" y="-930231"/>
                <a:ext cx="4283472" cy="885429"/>
              </a:xfrm>
              <a:custGeom>
                <a:avLst/>
                <a:gdLst>
                  <a:gd name="T0" fmla="*/ 424725286 w 21600"/>
                  <a:gd name="T1" fmla="*/ 18147810 h 21600"/>
                  <a:gd name="T2" fmla="*/ 424725286 w 21600"/>
                  <a:gd name="T3" fmla="*/ 18147810 h 21600"/>
                  <a:gd name="T4" fmla="*/ 424725286 w 21600"/>
                  <a:gd name="T5" fmla="*/ 18147810 h 21600"/>
                  <a:gd name="T6" fmla="*/ 424725286 w 21600"/>
                  <a:gd name="T7" fmla="*/ 1814781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0" y="21600"/>
                    </a:lnTo>
                    <a:lnTo>
                      <a:pt x="19679" y="21600"/>
                    </a:lnTo>
                    <a:lnTo>
                      <a:pt x="21600" y="10800"/>
                    </a:lnTo>
                    <a:lnTo>
                      <a:pt x="19679" y="0"/>
                    </a:lnTo>
                    <a:lnTo>
                      <a:pt x="0" y="0"/>
                    </a:lnTo>
                    <a:close/>
                  </a:path>
                </a:pathLst>
              </a:custGeom>
              <a:solidFill>
                <a:srgbClr val="4C606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TW" altLang="en-US"/>
              </a:p>
            </p:txBody>
          </p:sp>
          <p:sp>
            <p:nvSpPr>
              <p:cNvPr id="30" name="Shape 48705"/>
              <p:cNvSpPr/>
              <p:nvPr/>
            </p:nvSpPr>
            <p:spPr>
              <a:xfrm>
                <a:off x="25907" y="-667524"/>
                <a:ext cx="3033457" cy="409049"/>
              </a:xfrm>
              <a:prstGeom prst="rect">
                <a:avLst/>
              </a:prstGeom>
              <a:noFill/>
              <a:ln w="12700" cap="flat">
                <a:noFill/>
                <a:miter lim="400000"/>
              </a:ln>
              <a:effectLst/>
              <a:extLst>
                <a:ext uri="{C572A759-6A51-4108-AA02-DFA0A04FC94B}"/>
              </a:extLst>
            </p:spPr>
            <p:txBody>
              <a:bodyPr lIns="0" tIns="0" rIns="0" bIns="0" anchor="ct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r" eaLnBrk="1" hangingPunct="1">
                  <a:defRPr/>
                </a:pPr>
                <a:r>
                  <a:rPr kumimoji="0" lang="zh-TW" altLang="en-US" sz="2600" dirty="0">
                    <a:latin typeface="微软雅黑" panose="020B0503020204020204" pitchFamily="34" charset="-122"/>
                    <a:ea typeface="微软雅黑" panose="020B0503020204020204" pitchFamily="34" charset="-122"/>
                  </a:rPr>
                  <a:t>學校</a:t>
                </a:r>
                <a:endParaRPr kumimoji="0" sz="2600" dirty="0">
                  <a:latin typeface="微软雅黑" panose="020B0503020204020204" pitchFamily="34" charset="-122"/>
                  <a:ea typeface="微软雅黑" panose="020B0503020204020204" pitchFamily="34" charset="-122"/>
                </a:endParaRPr>
              </a:p>
            </p:txBody>
          </p:sp>
        </p:grpSp>
      </p:grpSp>
      <p:grpSp>
        <p:nvGrpSpPr>
          <p:cNvPr id="11" name="Group 48712"/>
          <p:cNvGrpSpPr>
            <a:grpSpLocks/>
          </p:cNvGrpSpPr>
          <p:nvPr/>
        </p:nvGrpSpPr>
        <p:grpSpPr bwMode="auto">
          <a:xfrm>
            <a:off x="4268788" y="1700213"/>
            <a:ext cx="1985962" cy="1081087"/>
            <a:chOff x="-969014" y="0"/>
            <a:chExt cx="4750160" cy="2528672"/>
          </a:xfrm>
        </p:grpSpPr>
        <p:sp>
          <p:nvSpPr>
            <p:cNvPr id="220187" name="Shape 48708"/>
            <p:cNvSpPr>
              <a:spLocks/>
            </p:cNvSpPr>
            <p:nvPr/>
          </p:nvSpPr>
          <p:spPr bwMode="auto">
            <a:xfrm>
              <a:off x="1197864" y="0"/>
              <a:ext cx="2583282" cy="2528672"/>
            </a:xfrm>
            <a:custGeom>
              <a:avLst/>
              <a:gdLst>
                <a:gd name="T0" fmla="*/ 169555005 w 19679"/>
                <a:gd name="T1" fmla="*/ 155236273 h 20595"/>
                <a:gd name="T2" fmla="*/ 169555005 w 19679"/>
                <a:gd name="T3" fmla="*/ 155236273 h 20595"/>
                <a:gd name="T4" fmla="*/ 169555005 w 19679"/>
                <a:gd name="T5" fmla="*/ 155236273 h 20595"/>
                <a:gd name="T6" fmla="*/ 169555005 w 19679"/>
                <a:gd name="T7" fmla="*/ 155236273 h 20595"/>
                <a:gd name="T8" fmla="*/ 0 60000 65536"/>
                <a:gd name="T9" fmla="*/ 5898240 60000 65536"/>
                <a:gd name="T10" fmla="*/ 11796480 60000 65536"/>
                <a:gd name="T11" fmla="*/ 17694720 60000 65536"/>
                <a:gd name="T12" fmla="*/ 0 w 19679"/>
                <a:gd name="T13" fmla="*/ 0 h 20595"/>
                <a:gd name="T14" fmla="*/ 19679 w 19679"/>
                <a:gd name="T15" fmla="*/ 20595 h 20595"/>
              </a:gdLst>
              <a:ahLst/>
              <a:cxnLst>
                <a:cxn ang="T8">
                  <a:pos x="T0" y="T1"/>
                </a:cxn>
                <a:cxn ang="T9">
                  <a:pos x="T2" y="T3"/>
                </a:cxn>
                <a:cxn ang="T10">
                  <a:pos x="T4" y="T5"/>
                </a:cxn>
                <a:cxn ang="T11">
                  <a:pos x="T6" y="T7"/>
                </a:cxn>
              </a:cxnLst>
              <a:rect l="T12" t="T13" r="T14" b="T15"/>
              <a:pathLst>
                <a:path w="19679" h="20595" extrusionOk="0">
                  <a:moveTo>
                    <a:pt x="9839" y="0"/>
                  </a:moveTo>
                  <a:cubicBezTo>
                    <a:pt x="7321" y="0"/>
                    <a:pt x="4803" y="1006"/>
                    <a:pt x="2882" y="3017"/>
                  </a:cubicBezTo>
                  <a:cubicBezTo>
                    <a:pt x="-961" y="7038"/>
                    <a:pt x="-961" y="13557"/>
                    <a:pt x="2882" y="17579"/>
                  </a:cubicBezTo>
                  <a:cubicBezTo>
                    <a:pt x="6724" y="21600"/>
                    <a:pt x="12954" y="21600"/>
                    <a:pt x="16796" y="17579"/>
                  </a:cubicBezTo>
                  <a:cubicBezTo>
                    <a:pt x="20639" y="13557"/>
                    <a:pt x="20639" y="7038"/>
                    <a:pt x="16796" y="3017"/>
                  </a:cubicBezTo>
                  <a:cubicBezTo>
                    <a:pt x="14875" y="1006"/>
                    <a:pt x="12357" y="0"/>
                    <a:pt x="9839" y="0"/>
                  </a:cubicBezTo>
                  <a:close/>
                  <a:moveTo>
                    <a:pt x="9839" y="3427"/>
                  </a:moveTo>
                  <a:cubicBezTo>
                    <a:pt x="11519" y="3427"/>
                    <a:pt x="13200" y="4099"/>
                    <a:pt x="14482" y="5441"/>
                  </a:cubicBezTo>
                  <a:cubicBezTo>
                    <a:pt x="17046" y="8124"/>
                    <a:pt x="17046" y="12473"/>
                    <a:pt x="14482" y="15157"/>
                  </a:cubicBezTo>
                  <a:cubicBezTo>
                    <a:pt x="11918" y="17840"/>
                    <a:pt x="7760" y="17840"/>
                    <a:pt x="5196" y="15157"/>
                  </a:cubicBezTo>
                  <a:cubicBezTo>
                    <a:pt x="2632" y="12473"/>
                    <a:pt x="2632" y="8124"/>
                    <a:pt x="5196" y="5441"/>
                  </a:cubicBezTo>
                  <a:cubicBezTo>
                    <a:pt x="6478" y="4099"/>
                    <a:pt x="8159" y="3427"/>
                    <a:pt x="9839" y="3427"/>
                  </a:cubicBezTo>
                  <a:close/>
                </a:path>
              </a:pathLst>
            </a:custGeom>
            <a:solidFill>
              <a:srgbClr val="F83003"/>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TW" altLang="en-US"/>
            </a:p>
          </p:txBody>
        </p:sp>
        <p:grpSp>
          <p:nvGrpSpPr>
            <p:cNvPr id="220188" name="Group 48711"/>
            <p:cNvGrpSpPr>
              <a:grpSpLocks/>
            </p:cNvGrpSpPr>
            <p:nvPr/>
          </p:nvGrpSpPr>
          <p:grpSpPr bwMode="auto">
            <a:xfrm>
              <a:off x="-969014" y="842984"/>
              <a:ext cx="4370363" cy="885826"/>
              <a:chOff x="-969013" y="-573844"/>
              <a:chExt cx="4370361" cy="885825"/>
            </a:xfrm>
          </p:grpSpPr>
          <p:sp>
            <p:nvSpPr>
              <p:cNvPr id="220189" name="Shape 48709"/>
              <p:cNvSpPr>
                <a:spLocks/>
              </p:cNvSpPr>
              <p:nvPr/>
            </p:nvSpPr>
            <p:spPr bwMode="auto">
              <a:xfrm>
                <a:off x="-969013" y="-573844"/>
                <a:ext cx="4370361" cy="885825"/>
              </a:xfrm>
              <a:custGeom>
                <a:avLst/>
                <a:gdLst>
                  <a:gd name="T0" fmla="*/ 442581788 w 21578"/>
                  <a:gd name="T1" fmla="*/ 18164047 h 21600"/>
                  <a:gd name="T2" fmla="*/ 442581788 w 21578"/>
                  <a:gd name="T3" fmla="*/ 18164047 h 21600"/>
                  <a:gd name="T4" fmla="*/ 442581788 w 21578"/>
                  <a:gd name="T5" fmla="*/ 18164047 h 21600"/>
                  <a:gd name="T6" fmla="*/ 442581788 w 21578"/>
                  <a:gd name="T7" fmla="*/ 18164047 h 21600"/>
                  <a:gd name="T8" fmla="*/ 0 60000 65536"/>
                  <a:gd name="T9" fmla="*/ 5898240 60000 65536"/>
                  <a:gd name="T10" fmla="*/ 11796480 60000 65536"/>
                  <a:gd name="T11" fmla="*/ 17694720 60000 65536"/>
                  <a:gd name="T12" fmla="*/ 0 w 21578"/>
                  <a:gd name="T13" fmla="*/ 0 h 21600"/>
                  <a:gd name="T14" fmla="*/ 21578 w 21578"/>
                  <a:gd name="T15" fmla="*/ 21600 h 21600"/>
                </a:gdLst>
                <a:ahLst/>
                <a:cxnLst>
                  <a:cxn ang="T8">
                    <a:pos x="T0" y="T1"/>
                  </a:cxn>
                  <a:cxn ang="T9">
                    <a:pos x="T2" y="T3"/>
                  </a:cxn>
                  <a:cxn ang="T10">
                    <a:pos x="T4" y="T5"/>
                  </a:cxn>
                  <a:cxn ang="T11">
                    <a:pos x="T6" y="T7"/>
                  </a:cxn>
                </a:cxnLst>
                <a:rect l="T12" t="T13" r="T14" b="T15"/>
                <a:pathLst>
                  <a:path w="21578" h="21600" extrusionOk="0">
                    <a:moveTo>
                      <a:pt x="1881" y="0"/>
                    </a:moveTo>
                    <a:lnTo>
                      <a:pt x="0" y="10800"/>
                    </a:lnTo>
                    <a:lnTo>
                      <a:pt x="1881" y="21600"/>
                    </a:lnTo>
                    <a:lnTo>
                      <a:pt x="21259" y="21600"/>
                    </a:lnTo>
                    <a:cubicBezTo>
                      <a:pt x="21494" y="18083"/>
                      <a:pt x="21600" y="14402"/>
                      <a:pt x="21574" y="10742"/>
                    </a:cubicBezTo>
                    <a:cubicBezTo>
                      <a:pt x="21548" y="7082"/>
                      <a:pt x="21391" y="3441"/>
                      <a:pt x="21102" y="0"/>
                    </a:cubicBezTo>
                    <a:lnTo>
                      <a:pt x="1881" y="0"/>
                    </a:lnTo>
                    <a:close/>
                  </a:path>
                </a:pathLst>
              </a:custGeom>
              <a:solidFill>
                <a:srgbClr val="4C606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0" tIns="0" rIns="0" bIns="0"/>
              <a:lstStyle/>
              <a:p>
                <a:endParaRPr lang="zh-TW" altLang="en-US"/>
              </a:p>
            </p:txBody>
          </p:sp>
          <p:sp>
            <p:nvSpPr>
              <p:cNvPr id="35" name="Shape 48710"/>
              <p:cNvSpPr/>
              <p:nvPr/>
            </p:nvSpPr>
            <p:spPr>
              <a:xfrm>
                <a:off x="-72900" y="-321442"/>
                <a:ext cx="3238917" cy="352752"/>
              </a:xfrm>
              <a:prstGeom prst="rect">
                <a:avLst/>
              </a:prstGeom>
              <a:noFill/>
              <a:ln w="12700" cap="flat">
                <a:noFill/>
                <a:miter lim="400000"/>
              </a:ln>
              <a:effectLst/>
              <a:extLst>
                <a:ext uri="{C572A759-6A51-4108-AA02-DFA0A04FC94B}"/>
              </a:extLst>
            </p:spPr>
            <p:txBody>
              <a:bodyPr lIns="0" tIns="0" rIns="0" bIns="0" anchor="ct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eaLnBrk="1" hangingPunct="1">
                  <a:defRPr/>
                </a:pPr>
                <a:r>
                  <a:rPr kumimoji="0" lang="zh-TW" altLang="en-US" sz="2600" dirty="0">
                    <a:latin typeface="微软雅黑" panose="020B0503020204020204" pitchFamily="34" charset="-122"/>
                    <a:ea typeface="微软雅黑" panose="020B0503020204020204" pitchFamily="34" charset="-122"/>
                  </a:rPr>
                  <a:t>主管機關</a:t>
                </a:r>
                <a:endParaRPr kumimoji="0" lang="en-US" altLang="zh-TW" sz="2600" dirty="0">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579719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000"/>
                            </p:stCondLst>
                            <p:childTnLst>
                              <p:par>
                                <p:cTn id="18" presetID="5"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p:cNvPr>
          <p:cNvSpPr/>
          <p:nvPr/>
        </p:nvSpPr>
        <p:spPr>
          <a:xfrm>
            <a:off x="973138" y="1176338"/>
            <a:ext cx="8207375" cy="714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演示版常规体" pitchFamily="50" charset="-122"/>
            </a:endParaRPr>
          </a:p>
        </p:txBody>
      </p:sp>
      <p:sp>
        <p:nvSpPr>
          <p:cNvPr id="5" name="矩形 4">
            <a:extLst/>
          </p:cNvPr>
          <p:cNvSpPr/>
          <p:nvPr/>
        </p:nvSpPr>
        <p:spPr>
          <a:xfrm>
            <a:off x="1588" y="1176338"/>
            <a:ext cx="985837" cy="7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ea typeface="造字工房悦黑演示版常规体" pitchFamily="50" charset="-122"/>
            </a:endParaRPr>
          </a:p>
        </p:txBody>
      </p:sp>
      <p:sp>
        <p:nvSpPr>
          <p:cNvPr id="7" name="矩形 6">
            <a:extLst/>
          </p:cNvPr>
          <p:cNvSpPr/>
          <p:nvPr/>
        </p:nvSpPr>
        <p:spPr>
          <a:xfrm>
            <a:off x="977900" y="1241425"/>
            <a:ext cx="1406525" cy="190500"/>
          </a:xfrm>
          <a:prstGeom prst="rect">
            <a:avLst/>
          </a:prstGeom>
          <a:effectLst/>
        </p:spPr>
        <p:txBody>
          <a:bodyPr wrap="none">
            <a:spAutoFit/>
          </a:bodyPr>
          <a:lstStyle/>
          <a:p>
            <a:pPr>
              <a:defRPr/>
            </a:pPr>
            <a:r>
              <a:rPr lang="en-US" altLang="zh-CN" sz="640" dirty="0">
                <a:solidFill>
                  <a:schemeClr val="accent3"/>
                </a:solidFill>
                <a:ea typeface="造字工房悦黑演示版常规体" pitchFamily="50" charset="-122"/>
                <a:cs typeface="Arial" panose="020B0604020202020204" pitchFamily="34" charset="0"/>
              </a:rPr>
              <a:t>Please replace the written content</a:t>
            </a:r>
            <a:endParaRPr lang="zh-CN" altLang="en-US" sz="640" dirty="0">
              <a:solidFill>
                <a:schemeClr val="accent3"/>
              </a:solidFill>
              <a:ea typeface="造字工房悦黑演示版常规体" pitchFamily="50" charset="-122"/>
              <a:cs typeface="Arial" panose="020B0604020202020204" pitchFamily="34" charset="0"/>
            </a:endParaRPr>
          </a:p>
        </p:txBody>
      </p:sp>
      <p:sp>
        <p:nvSpPr>
          <p:cNvPr id="8" name="矩形 7">
            <a:extLst/>
          </p:cNvPr>
          <p:cNvSpPr/>
          <p:nvPr/>
        </p:nvSpPr>
        <p:spPr>
          <a:xfrm>
            <a:off x="0" y="260350"/>
            <a:ext cx="9144000" cy="646113"/>
          </a:xfrm>
          <a:prstGeom prst="rect">
            <a:avLst/>
          </a:prstGeom>
        </p:spPr>
        <p:txBody>
          <a:bodyPr>
            <a:spAutoFit/>
          </a:bodyPr>
          <a:lstStyle/>
          <a:p>
            <a:pPr algn="ctr">
              <a:defRPr/>
            </a:pPr>
            <a:r>
              <a:rPr lang="zh-TW" altLang="en-US" sz="3600" dirty="0">
                <a:latin typeface="+mj-ea"/>
                <a:ea typeface="+mj-ea"/>
              </a:rPr>
              <a:t>實施規範的重要內涵</a:t>
            </a:r>
          </a:p>
        </p:txBody>
      </p:sp>
      <p:sp>
        <p:nvSpPr>
          <p:cNvPr id="9" name="矩形 8">
            <a:extLst/>
          </p:cNvPr>
          <p:cNvSpPr/>
          <p:nvPr/>
        </p:nvSpPr>
        <p:spPr>
          <a:xfrm>
            <a:off x="2874963" y="927100"/>
            <a:ext cx="3449637" cy="419100"/>
          </a:xfrm>
          <a:prstGeom prst="rect">
            <a:avLst/>
          </a:prstGeom>
          <a:solidFill>
            <a:schemeClr val="tx1"/>
          </a:solidFill>
          <a:effectLst/>
        </p:spPr>
        <p:txBody>
          <a:bodyPr>
            <a:spAutoFit/>
          </a:bodyPr>
          <a:lstStyle/>
          <a:p>
            <a:pPr algn="ctr">
              <a:lnSpc>
                <a:spcPts val="2500"/>
              </a:lnSpc>
              <a:defRPr/>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25" name="梯形 24"/>
          <p:cNvSpPr/>
          <p:nvPr/>
        </p:nvSpPr>
        <p:spPr bwMode="auto">
          <a:xfrm rot="10800000">
            <a:off x="0" y="1412875"/>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26" name="Shape 33220">
            <a:extLst/>
          </p:cNvPr>
          <p:cNvSpPr/>
          <p:nvPr/>
        </p:nvSpPr>
        <p:spPr>
          <a:xfrm>
            <a:off x="179388" y="1304925"/>
            <a:ext cx="1655762" cy="719138"/>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課  程  發  展</a:t>
            </a:r>
            <a:endParaRPr kumimoji="0" sz="2000" b="1" dirty="0">
              <a:latin typeface="Arial"/>
              <a:ea typeface="微软雅黑"/>
              <a:cs typeface="+mn-ea"/>
              <a:sym typeface="+mn-lt"/>
            </a:endParaRPr>
          </a:p>
        </p:txBody>
      </p:sp>
      <p:sp>
        <p:nvSpPr>
          <p:cNvPr id="64" name="梯形 63"/>
          <p:cNvSpPr/>
          <p:nvPr/>
        </p:nvSpPr>
        <p:spPr bwMode="auto">
          <a:xfrm rot="10800000">
            <a:off x="0" y="2060575"/>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65" name="Shape 33220">
            <a:extLst/>
          </p:cNvPr>
          <p:cNvSpPr/>
          <p:nvPr/>
        </p:nvSpPr>
        <p:spPr>
          <a:xfrm>
            <a:off x="179388" y="1952625"/>
            <a:ext cx="1655762"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教  學  實  施</a:t>
            </a:r>
            <a:endParaRPr kumimoji="0" sz="2000" b="1" dirty="0">
              <a:latin typeface="Arial"/>
              <a:ea typeface="微软雅黑"/>
              <a:cs typeface="+mn-ea"/>
              <a:sym typeface="+mn-lt"/>
            </a:endParaRPr>
          </a:p>
        </p:txBody>
      </p:sp>
      <p:sp>
        <p:nvSpPr>
          <p:cNvPr id="66" name="梯形 65"/>
          <p:cNvSpPr/>
          <p:nvPr/>
        </p:nvSpPr>
        <p:spPr bwMode="auto">
          <a:xfrm rot="10800000">
            <a:off x="0" y="2744788"/>
            <a:ext cx="1979613" cy="576262"/>
          </a:xfrm>
          <a:prstGeom prst="trapezoid">
            <a:avLst>
              <a:gd name="adj" fmla="val 947"/>
            </a:avLst>
          </a:prstGeom>
          <a:solidFill>
            <a:schemeClr val="bg1">
              <a:lumMod val="75000"/>
            </a:schemeClr>
          </a:solidFill>
          <a:ln>
            <a:noFill/>
          </a:ln>
          <a:extLst/>
        </p:spPr>
        <p:txBody>
          <a:bodyPr/>
          <a:lstStyle/>
          <a:p>
            <a:pPr algn="ctr">
              <a:defRPr/>
            </a:pPr>
            <a:endParaRPr lang="zh-TW" altLang="en-US"/>
          </a:p>
        </p:txBody>
      </p:sp>
      <p:sp>
        <p:nvSpPr>
          <p:cNvPr id="67" name="Shape 33220">
            <a:extLst/>
          </p:cNvPr>
          <p:cNvSpPr/>
          <p:nvPr/>
        </p:nvSpPr>
        <p:spPr>
          <a:xfrm>
            <a:off x="0" y="2673350"/>
            <a:ext cx="1979613" cy="719138"/>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學習評量與應用</a:t>
            </a:r>
            <a:endParaRPr kumimoji="0" sz="2800" b="1" dirty="0">
              <a:latin typeface="Arial"/>
              <a:ea typeface="微软雅黑"/>
              <a:cs typeface="+mn-ea"/>
              <a:sym typeface="+mn-lt"/>
            </a:endParaRPr>
          </a:p>
        </p:txBody>
      </p:sp>
      <p:sp>
        <p:nvSpPr>
          <p:cNvPr id="68" name="梯形 67"/>
          <p:cNvSpPr/>
          <p:nvPr/>
        </p:nvSpPr>
        <p:spPr bwMode="auto">
          <a:xfrm rot="10800000">
            <a:off x="0" y="3465513"/>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69" name="Shape 33220">
            <a:extLst/>
          </p:cNvPr>
          <p:cNvSpPr/>
          <p:nvPr/>
        </p:nvSpPr>
        <p:spPr>
          <a:xfrm>
            <a:off x="179388" y="3357563"/>
            <a:ext cx="1655762" cy="719137"/>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教  學  資  源</a:t>
            </a:r>
            <a:endParaRPr kumimoji="0" sz="2000" b="1" dirty="0">
              <a:latin typeface="Arial"/>
              <a:ea typeface="微软雅黑"/>
              <a:cs typeface="+mn-ea"/>
              <a:sym typeface="+mn-lt"/>
            </a:endParaRPr>
          </a:p>
        </p:txBody>
      </p:sp>
      <p:sp>
        <p:nvSpPr>
          <p:cNvPr id="70" name="梯形 69"/>
          <p:cNvSpPr/>
          <p:nvPr/>
        </p:nvSpPr>
        <p:spPr bwMode="auto">
          <a:xfrm rot="10800000">
            <a:off x="0" y="4149725"/>
            <a:ext cx="1979613" cy="574675"/>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71" name="Shape 33220">
            <a:extLst/>
          </p:cNvPr>
          <p:cNvSpPr/>
          <p:nvPr/>
        </p:nvSpPr>
        <p:spPr>
          <a:xfrm>
            <a:off x="0" y="4076700"/>
            <a:ext cx="1979613" cy="647700"/>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教師專業發展</a:t>
            </a:r>
            <a:endParaRPr kumimoji="0" sz="2400" b="1" dirty="0">
              <a:latin typeface="Arial"/>
              <a:ea typeface="微软雅黑"/>
              <a:cs typeface="+mn-ea"/>
              <a:sym typeface="+mn-lt"/>
            </a:endParaRPr>
          </a:p>
        </p:txBody>
      </p:sp>
      <p:sp>
        <p:nvSpPr>
          <p:cNvPr id="72" name="梯形 71"/>
          <p:cNvSpPr/>
          <p:nvPr/>
        </p:nvSpPr>
        <p:spPr bwMode="auto">
          <a:xfrm rot="10800000">
            <a:off x="0" y="4868863"/>
            <a:ext cx="1979613" cy="539750"/>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73" name="Shape 33220">
            <a:extLst/>
          </p:cNvPr>
          <p:cNvSpPr/>
          <p:nvPr/>
        </p:nvSpPr>
        <p:spPr>
          <a:xfrm>
            <a:off x="179388" y="4797425"/>
            <a:ext cx="1655762" cy="719138"/>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行  政  支  援</a:t>
            </a:r>
            <a:endParaRPr kumimoji="0" sz="2000" b="1" dirty="0">
              <a:latin typeface="Arial"/>
              <a:ea typeface="微软雅黑"/>
              <a:cs typeface="+mn-ea"/>
              <a:sym typeface="+mn-lt"/>
            </a:endParaRPr>
          </a:p>
        </p:txBody>
      </p:sp>
      <p:sp>
        <p:nvSpPr>
          <p:cNvPr id="74" name="梯形 73"/>
          <p:cNvSpPr/>
          <p:nvPr/>
        </p:nvSpPr>
        <p:spPr bwMode="auto">
          <a:xfrm rot="10800000">
            <a:off x="0" y="5516563"/>
            <a:ext cx="2627313" cy="576262"/>
          </a:xfrm>
          <a:prstGeom prst="trapezoid">
            <a:avLst>
              <a:gd name="adj" fmla="val 0"/>
            </a:avLst>
          </a:prstGeom>
          <a:solidFill>
            <a:schemeClr val="accent6">
              <a:lumMod val="75000"/>
            </a:schemeClr>
          </a:solidFill>
          <a:ln>
            <a:noFill/>
          </a:ln>
          <a:extLst/>
        </p:spPr>
        <p:txBody>
          <a:bodyPr/>
          <a:lstStyle/>
          <a:p>
            <a:pPr algn="ctr">
              <a:defRPr/>
            </a:pPr>
            <a:endParaRPr lang="zh-TW" altLang="en-US"/>
          </a:p>
        </p:txBody>
      </p:sp>
      <p:sp>
        <p:nvSpPr>
          <p:cNvPr id="75" name="Shape 33220">
            <a:extLst/>
          </p:cNvPr>
          <p:cNvSpPr/>
          <p:nvPr/>
        </p:nvSpPr>
        <p:spPr>
          <a:xfrm>
            <a:off x="0" y="5445125"/>
            <a:ext cx="2627313"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800" b="1" dirty="0">
                <a:latin typeface="Arial"/>
                <a:ea typeface="微软雅黑"/>
                <a:cs typeface="+mn-ea"/>
                <a:sym typeface="+mn-lt"/>
              </a:rPr>
              <a:t>家長與民間參與</a:t>
            </a:r>
            <a:endParaRPr kumimoji="0" sz="4000" b="1" dirty="0">
              <a:latin typeface="Arial"/>
              <a:ea typeface="微软雅黑"/>
              <a:cs typeface="+mn-ea"/>
              <a:sym typeface="+mn-lt"/>
            </a:endParaRPr>
          </a:p>
        </p:txBody>
      </p:sp>
      <p:sp>
        <p:nvSpPr>
          <p:cNvPr id="76" name="梯形 75"/>
          <p:cNvSpPr/>
          <p:nvPr/>
        </p:nvSpPr>
        <p:spPr bwMode="auto">
          <a:xfrm rot="10800000">
            <a:off x="0" y="6237288"/>
            <a:ext cx="1979613" cy="468312"/>
          </a:xfrm>
          <a:prstGeom prst="trapezoid">
            <a:avLst>
              <a:gd name="adj" fmla="val 0"/>
            </a:avLst>
          </a:prstGeom>
          <a:solidFill>
            <a:schemeClr val="bg1">
              <a:lumMod val="75000"/>
            </a:schemeClr>
          </a:solidFill>
          <a:ln>
            <a:noFill/>
          </a:ln>
          <a:extLst/>
        </p:spPr>
        <p:txBody>
          <a:bodyPr/>
          <a:lstStyle/>
          <a:p>
            <a:pPr algn="ctr">
              <a:defRPr/>
            </a:pPr>
            <a:endParaRPr lang="zh-TW" altLang="en-US"/>
          </a:p>
        </p:txBody>
      </p:sp>
      <p:sp>
        <p:nvSpPr>
          <p:cNvPr id="77" name="Shape 33220">
            <a:extLst/>
          </p:cNvPr>
          <p:cNvSpPr/>
          <p:nvPr/>
        </p:nvSpPr>
        <p:spPr>
          <a:xfrm>
            <a:off x="179388" y="6092825"/>
            <a:ext cx="1655762" cy="720725"/>
          </a:xfrm>
          <a:prstGeom prst="rect">
            <a:avLst/>
          </a:prstGeom>
          <a:noFill/>
          <a:ln w="12700" cap="flat">
            <a:noFill/>
            <a:miter lim="400000"/>
          </a:ln>
          <a:effectLst/>
          <a:extLst>
            <a:ext uri="{C572A759-6A51-4108-AA02-DFA0A04FC94B}"/>
          </a:extLst>
        </p:spPr>
        <p:txBody>
          <a:bodyPr lIns="0" tIns="0" rIns="0" bIns="0" anchor="ct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algn="ctr" eaLnBrk="1" hangingPunct="1">
              <a:defRPr/>
            </a:pPr>
            <a:r>
              <a:rPr kumimoji="0" lang="zh-TW" altLang="en-US" sz="2000" b="1" dirty="0">
                <a:latin typeface="Arial"/>
                <a:ea typeface="微软雅黑"/>
                <a:cs typeface="+mn-ea"/>
                <a:sym typeface="+mn-lt"/>
              </a:rPr>
              <a:t>附           則</a:t>
            </a:r>
            <a:endParaRPr kumimoji="0" sz="2000" b="1" dirty="0">
              <a:latin typeface="Arial"/>
              <a:ea typeface="微软雅黑"/>
              <a:cs typeface="+mn-ea"/>
              <a:sym typeface="+mn-lt"/>
            </a:endParaRPr>
          </a:p>
        </p:txBody>
      </p:sp>
      <p:grpSp>
        <p:nvGrpSpPr>
          <p:cNvPr id="2" name="Google Shape;554;p20"/>
          <p:cNvGrpSpPr/>
          <p:nvPr/>
        </p:nvGrpSpPr>
        <p:grpSpPr>
          <a:xfrm flipH="1">
            <a:off x="2483768" y="2055296"/>
            <a:ext cx="360040" cy="611658"/>
            <a:chOff x="7313614" y="5424488"/>
            <a:chExt cx="363538" cy="641350"/>
          </a:xfrm>
          <a:solidFill>
            <a:srgbClr val="00B050"/>
          </a:solidFill>
        </p:grpSpPr>
        <p:sp>
          <p:nvSpPr>
            <p:cNvPr id="94"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95"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96"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97"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98"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99"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0"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1"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2"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3"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4"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5"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6"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7"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8"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09"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0"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1"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2"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3"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4"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5"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6"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7"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8"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19"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20"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21"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22"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23"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grpSp>
      <p:sp>
        <p:nvSpPr>
          <p:cNvPr id="124" name="Google Shape;585;p20"/>
          <p:cNvSpPr/>
          <p:nvPr/>
        </p:nvSpPr>
        <p:spPr>
          <a:xfrm>
            <a:off x="2195513" y="3573463"/>
            <a:ext cx="6480175" cy="477837"/>
          </a:xfrm>
          <a:custGeom>
            <a:avLst/>
            <a:gdLst/>
            <a:ahLst/>
            <a:cxnLst/>
            <a:rect l="l" t="t" r="r" b="b"/>
            <a:pathLst>
              <a:path w="8505371" h="638728" extrusionOk="0">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cap="flat" cmpd="sng">
            <a:solidFill>
              <a:srgbClr val="3F3F3F"/>
            </a:solidFill>
            <a:prstDash val="solid"/>
            <a:miter lim="800000"/>
            <a:headEnd type="none" w="sm" len="sm"/>
            <a:tailEnd type="none" w="sm" len="sm"/>
          </a:ln>
        </p:spPr>
        <p:txBody>
          <a:bodyPr spcFirstLastPara="1" lIns="68569" tIns="34275" rIns="68569" bIns="34275" anchor="ctr"/>
          <a:lstStyle/>
          <a:p>
            <a:pPr algn="ctr">
              <a:spcBef>
                <a:spcPts val="0"/>
              </a:spcBef>
              <a:spcAft>
                <a:spcPts val="0"/>
              </a:spcAft>
              <a:defRPr/>
            </a:pPr>
            <a:endParaRPr sz="1350">
              <a:solidFill>
                <a:schemeClr val="lt1"/>
              </a:solidFill>
              <a:latin typeface="Calibri"/>
              <a:ea typeface="Calibri"/>
              <a:cs typeface="Calibri"/>
              <a:sym typeface="Calibri"/>
            </a:endParaRPr>
          </a:p>
        </p:txBody>
      </p:sp>
      <p:grpSp>
        <p:nvGrpSpPr>
          <p:cNvPr id="3" name="Google Shape;586;p20"/>
          <p:cNvGrpSpPr>
            <a:grpSpLocks/>
          </p:cNvGrpSpPr>
          <p:nvPr/>
        </p:nvGrpSpPr>
        <p:grpSpPr bwMode="auto">
          <a:xfrm>
            <a:off x="3022600" y="3429000"/>
            <a:ext cx="461963" cy="439738"/>
            <a:chOff x="2166261" y="3682901"/>
            <a:chExt cx="615743" cy="585108"/>
          </a:xfrm>
        </p:grpSpPr>
        <p:sp>
          <p:nvSpPr>
            <p:cNvPr id="222252" name="Google Shape;587;p20"/>
            <p:cNvSpPr>
              <a:spLocks noChangeArrowheads="1"/>
            </p:cNvSpPr>
            <p:nvPr/>
          </p:nvSpPr>
          <p:spPr bwMode="auto">
            <a:xfrm>
              <a:off x="2166261" y="3682901"/>
              <a:ext cx="586120" cy="585108"/>
            </a:xfrm>
            <a:prstGeom prst="ellipse">
              <a:avLst/>
            </a:prstGeom>
            <a:solidFill>
              <a:srgbClr val="00B050"/>
            </a:solidFill>
            <a:ln w="25400">
              <a:solidFill>
                <a:srgbClr val="3F3F3F"/>
              </a:solidFill>
              <a:miter lim="800000"/>
              <a:headEnd type="none" w="sm" len="sm"/>
              <a:tailEnd type="none" w="sm" len="sm"/>
            </a:ln>
          </p:spPr>
          <p:txBody>
            <a:bodyPr lIns="68569" tIns="34275" rIns="68569" bIns="34275"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lgn="ctr">
                <a:spcBef>
                  <a:spcPct val="0"/>
                </a:spcBef>
                <a:buClrTx/>
                <a:buSzTx/>
                <a:buFontTx/>
                <a:buNone/>
              </a:pPr>
              <a:endParaRPr lang="zh-TW" altLang="zh-TW" sz="1300">
                <a:solidFill>
                  <a:srgbClr val="FFFFFF"/>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endParaRPr>
            </a:p>
          </p:txBody>
        </p:sp>
        <p:sp>
          <p:nvSpPr>
            <p:cNvPr id="222253" name="Google Shape;588;p20"/>
            <p:cNvSpPr txBox="1">
              <a:spLocks noChangeArrowheads="1"/>
            </p:cNvSpPr>
            <p:nvPr/>
          </p:nvSpPr>
          <p:spPr bwMode="auto">
            <a:xfrm>
              <a:off x="2189986" y="3768247"/>
              <a:ext cx="5920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r>
                <a:rPr lang="en-US" altLang="zh-TW" sz="1500">
                  <a:solidFill>
                    <a:srgbClr val="2E2E2E"/>
                  </a:solidFill>
                  <a:latin typeface="Arial Black" panose="020B0A04020102020204" pitchFamily="34" charset="0"/>
                  <a:ea typeface="新細明體" panose="02020500000000000000" pitchFamily="18" charset="-120"/>
                  <a:sym typeface="Arial Black" panose="020B0A04020102020204" pitchFamily="34" charset="0"/>
                </a:rPr>
                <a:t>01</a:t>
              </a:r>
              <a:endParaRPr lang="zh-TW" altLang="zh-TW" sz="1500">
                <a:solidFill>
                  <a:srgbClr val="2E2E2E"/>
                </a:solidFill>
                <a:latin typeface="Arial Black" panose="020B0A04020102020204" pitchFamily="34" charset="0"/>
                <a:ea typeface="新細明體" panose="02020500000000000000" pitchFamily="18" charset="-120"/>
                <a:sym typeface="Arial Black" panose="020B0A04020102020204" pitchFamily="34" charset="0"/>
              </a:endParaRPr>
            </a:p>
          </p:txBody>
        </p:sp>
      </p:grpSp>
      <p:grpSp>
        <p:nvGrpSpPr>
          <p:cNvPr id="6" name="Google Shape;589;p20"/>
          <p:cNvGrpSpPr>
            <a:grpSpLocks/>
          </p:cNvGrpSpPr>
          <p:nvPr/>
        </p:nvGrpSpPr>
        <p:grpSpPr bwMode="auto">
          <a:xfrm>
            <a:off x="4211638" y="3773488"/>
            <a:ext cx="469900" cy="438150"/>
            <a:chOff x="3791861" y="4141646"/>
            <a:chExt cx="626185" cy="585108"/>
          </a:xfrm>
        </p:grpSpPr>
        <p:sp>
          <p:nvSpPr>
            <p:cNvPr id="222250" name="Google Shape;590;p20"/>
            <p:cNvSpPr>
              <a:spLocks noChangeArrowheads="1"/>
            </p:cNvSpPr>
            <p:nvPr/>
          </p:nvSpPr>
          <p:spPr bwMode="auto">
            <a:xfrm>
              <a:off x="3791861" y="4141646"/>
              <a:ext cx="585990" cy="585108"/>
            </a:xfrm>
            <a:prstGeom prst="ellipse">
              <a:avLst/>
            </a:prstGeom>
            <a:solidFill>
              <a:srgbClr val="FF3E3E"/>
            </a:solidFill>
            <a:ln w="25400">
              <a:solidFill>
                <a:srgbClr val="3F3F3F"/>
              </a:solidFill>
              <a:miter lim="800000"/>
              <a:headEnd type="none" w="sm" len="sm"/>
              <a:tailEnd type="none" w="sm" len="sm"/>
            </a:ln>
          </p:spPr>
          <p:txBody>
            <a:bodyPr lIns="68569" tIns="34275" rIns="68569" bIns="34275"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lgn="ctr">
                <a:spcBef>
                  <a:spcPct val="0"/>
                </a:spcBef>
                <a:buClrTx/>
                <a:buSzTx/>
                <a:buFontTx/>
                <a:buNone/>
              </a:pPr>
              <a:endParaRPr lang="zh-TW" altLang="zh-TW" sz="1300">
                <a:solidFill>
                  <a:srgbClr val="FFFFFF"/>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endParaRPr>
            </a:p>
          </p:txBody>
        </p:sp>
        <p:sp>
          <p:nvSpPr>
            <p:cNvPr id="222251" name="Google Shape;591;p20"/>
            <p:cNvSpPr txBox="1">
              <a:spLocks noChangeArrowheads="1"/>
            </p:cNvSpPr>
            <p:nvPr/>
          </p:nvSpPr>
          <p:spPr bwMode="auto">
            <a:xfrm>
              <a:off x="3826028" y="4236568"/>
              <a:ext cx="5920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r>
                <a:rPr lang="en-US" altLang="zh-TW" sz="1500">
                  <a:solidFill>
                    <a:srgbClr val="2E2E2E"/>
                  </a:solidFill>
                  <a:latin typeface="Arial Black" panose="020B0A04020102020204" pitchFamily="34" charset="0"/>
                  <a:ea typeface="新細明體" panose="02020500000000000000" pitchFamily="18" charset="-120"/>
                  <a:sym typeface="Arial Black" panose="020B0A04020102020204" pitchFamily="34" charset="0"/>
                </a:rPr>
                <a:t>02</a:t>
              </a:r>
              <a:endParaRPr lang="zh-TW" altLang="zh-TW" sz="1500">
                <a:solidFill>
                  <a:srgbClr val="2E2E2E"/>
                </a:solidFill>
                <a:latin typeface="Arial Black" panose="020B0A04020102020204" pitchFamily="34" charset="0"/>
                <a:ea typeface="新細明體" panose="02020500000000000000" pitchFamily="18" charset="-120"/>
                <a:sym typeface="Arial Black" panose="020B0A04020102020204" pitchFamily="34" charset="0"/>
              </a:endParaRPr>
            </a:p>
          </p:txBody>
        </p:sp>
      </p:grpSp>
      <p:grpSp>
        <p:nvGrpSpPr>
          <p:cNvPr id="10" name="Google Shape;592;p20"/>
          <p:cNvGrpSpPr>
            <a:grpSpLocks/>
          </p:cNvGrpSpPr>
          <p:nvPr/>
        </p:nvGrpSpPr>
        <p:grpSpPr bwMode="auto">
          <a:xfrm>
            <a:off x="5430838" y="3344863"/>
            <a:ext cx="466725" cy="438150"/>
            <a:chOff x="5437285" y="3569562"/>
            <a:chExt cx="622653" cy="585108"/>
          </a:xfrm>
        </p:grpSpPr>
        <p:sp>
          <p:nvSpPr>
            <p:cNvPr id="222248" name="Google Shape;593;p20"/>
            <p:cNvSpPr>
              <a:spLocks noChangeArrowheads="1"/>
            </p:cNvSpPr>
            <p:nvPr/>
          </p:nvSpPr>
          <p:spPr bwMode="auto">
            <a:xfrm>
              <a:off x="5437285" y="3569562"/>
              <a:ext cx="584531" cy="585108"/>
            </a:xfrm>
            <a:prstGeom prst="ellipse">
              <a:avLst/>
            </a:prstGeom>
            <a:solidFill>
              <a:srgbClr val="76AADB"/>
            </a:solidFill>
            <a:ln w="25400">
              <a:solidFill>
                <a:srgbClr val="3F3F3F"/>
              </a:solidFill>
              <a:miter lim="800000"/>
              <a:headEnd type="none" w="sm" len="sm"/>
              <a:tailEnd type="none" w="sm" len="sm"/>
            </a:ln>
          </p:spPr>
          <p:txBody>
            <a:bodyPr lIns="68569" tIns="34275" rIns="68569" bIns="34275"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lgn="ctr">
                <a:spcBef>
                  <a:spcPct val="0"/>
                </a:spcBef>
                <a:buClrTx/>
                <a:buSzTx/>
                <a:buFontTx/>
                <a:buNone/>
              </a:pPr>
              <a:endParaRPr lang="zh-TW" altLang="zh-TW" sz="1300">
                <a:solidFill>
                  <a:srgbClr val="FFFFFF"/>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endParaRPr>
            </a:p>
          </p:txBody>
        </p:sp>
        <p:sp>
          <p:nvSpPr>
            <p:cNvPr id="222249" name="Google Shape;594;p20"/>
            <p:cNvSpPr txBox="1">
              <a:spLocks noChangeArrowheads="1"/>
            </p:cNvSpPr>
            <p:nvPr/>
          </p:nvSpPr>
          <p:spPr bwMode="auto">
            <a:xfrm>
              <a:off x="5467920" y="3682901"/>
              <a:ext cx="5920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Tx/>
                <a:buSzTx/>
                <a:buFontTx/>
                <a:buNone/>
              </a:pPr>
              <a:r>
                <a:rPr lang="en-US" altLang="zh-TW" sz="1500">
                  <a:solidFill>
                    <a:srgbClr val="2E2E2E"/>
                  </a:solidFill>
                  <a:latin typeface="Arial Black" panose="020B0A04020102020204" pitchFamily="34" charset="0"/>
                  <a:ea typeface="新細明體" panose="02020500000000000000" pitchFamily="18" charset="-120"/>
                  <a:sym typeface="Arial Black" panose="020B0A04020102020204" pitchFamily="34" charset="0"/>
                </a:rPr>
                <a:t>03</a:t>
              </a:r>
              <a:endParaRPr lang="zh-TW" altLang="zh-TW" sz="1500">
                <a:solidFill>
                  <a:srgbClr val="2E2E2E"/>
                </a:solidFill>
                <a:latin typeface="Arial Black" panose="020B0A04020102020204" pitchFamily="34" charset="0"/>
                <a:ea typeface="新細明體" panose="02020500000000000000" pitchFamily="18" charset="-120"/>
                <a:sym typeface="Arial Black" panose="020B0A04020102020204" pitchFamily="34" charset="0"/>
              </a:endParaRPr>
            </a:p>
          </p:txBody>
        </p:sp>
      </p:grpSp>
      <p:grpSp>
        <p:nvGrpSpPr>
          <p:cNvPr id="11" name="Google Shape;595;p20"/>
          <p:cNvGrpSpPr/>
          <p:nvPr/>
        </p:nvGrpSpPr>
        <p:grpSpPr>
          <a:xfrm>
            <a:off x="6761475" y="3811300"/>
            <a:ext cx="474821" cy="438831"/>
            <a:chOff x="7227985" y="4192442"/>
            <a:chExt cx="633095" cy="585108"/>
          </a:xfrm>
          <a:solidFill>
            <a:schemeClr val="bg1"/>
          </a:solidFill>
        </p:grpSpPr>
        <p:sp>
          <p:nvSpPr>
            <p:cNvPr id="135" name="Google Shape;596;p20"/>
            <p:cNvSpPr/>
            <p:nvPr/>
          </p:nvSpPr>
          <p:spPr>
            <a:xfrm>
              <a:off x="7227985" y="4192442"/>
              <a:ext cx="585108" cy="585108"/>
            </a:xfrm>
            <a:prstGeom prst="ellipse">
              <a:avLst/>
            </a:prstGeom>
            <a:grpFill/>
            <a:ln w="25400" cap="flat" cmpd="sng">
              <a:solidFill>
                <a:srgbClr val="3F3F3F"/>
              </a:solidFill>
              <a:prstDash val="solid"/>
              <a:miter lim="800000"/>
              <a:headEnd type="none" w="sm" len="sm"/>
              <a:tailEnd type="none" w="sm" len="sm"/>
            </a:ln>
          </p:spPr>
          <p:txBody>
            <a:bodyPr spcFirstLastPara="1" lIns="68569" tIns="34275" rIns="68569" bIns="34275" anchor="ctr"/>
            <a:lstStyle/>
            <a:p>
              <a:pPr algn="ctr">
                <a:spcBef>
                  <a:spcPts val="0"/>
                </a:spcBef>
                <a:spcAft>
                  <a:spcPts val="0"/>
                </a:spcAft>
                <a:defRPr/>
              </a:pPr>
              <a:endParaRPr sz="1350">
                <a:solidFill>
                  <a:schemeClr val="lt1"/>
                </a:solidFill>
                <a:latin typeface="Calibri"/>
                <a:ea typeface="Calibri"/>
                <a:cs typeface="Calibri"/>
                <a:sym typeface="Calibri"/>
              </a:endParaRPr>
            </a:p>
          </p:txBody>
        </p:sp>
        <p:sp>
          <p:nvSpPr>
            <p:cNvPr id="136" name="Google Shape;597;p20"/>
            <p:cNvSpPr txBox="1"/>
            <p:nvPr/>
          </p:nvSpPr>
          <p:spPr>
            <a:xfrm>
              <a:off x="7269062" y="4291779"/>
              <a:ext cx="592018" cy="400110"/>
            </a:xfrm>
            <a:prstGeom prst="rect">
              <a:avLst/>
            </a:prstGeom>
            <a:noFill/>
            <a:ln>
              <a:noFill/>
            </a:ln>
          </p:spPr>
          <p:txBody>
            <a:bodyPr spcFirstLastPara="1" lIns="68569" tIns="34275" rIns="68569" bIns="34275"/>
            <a:lstStyle/>
            <a:p>
              <a:pPr>
                <a:spcBef>
                  <a:spcPts val="0"/>
                </a:spcBef>
                <a:spcAft>
                  <a:spcPts val="0"/>
                </a:spcAft>
                <a:defRPr/>
              </a:pPr>
              <a:r>
                <a:rPr lang="en-US" altLang="zh-TW" sz="1500" dirty="0">
                  <a:solidFill>
                    <a:srgbClr val="2E2E2E"/>
                  </a:solidFill>
                  <a:latin typeface="Arial Black"/>
                  <a:ea typeface="Arial Black"/>
                  <a:cs typeface="Arial Black"/>
                  <a:sym typeface="Arial Black"/>
                </a:rPr>
                <a:t>04</a:t>
              </a:r>
              <a:endParaRPr sz="1500" dirty="0">
                <a:solidFill>
                  <a:srgbClr val="2E2E2E"/>
                </a:solidFill>
                <a:latin typeface="Arial Black"/>
                <a:ea typeface="Arial Black"/>
                <a:cs typeface="Arial Black"/>
                <a:sym typeface="Arial Black"/>
              </a:endParaRPr>
            </a:p>
          </p:txBody>
        </p:sp>
      </p:grpSp>
      <p:sp>
        <p:nvSpPr>
          <p:cNvPr id="137" name="Google Shape;598;p20"/>
          <p:cNvSpPr/>
          <p:nvPr/>
        </p:nvSpPr>
        <p:spPr>
          <a:xfrm>
            <a:off x="2124075" y="2198688"/>
            <a:ext cx="1865313" cy="654050"/>
          </a:xfrm>
          <a:prstGeom prst="rect">
            <a:avLst/>
          </a:prstGeom>
          <a:noFill/>
          <a:ln>
            <a:noFill/>
          </a:ln>
        </p:spPr>
        <p:txBody>
          <a:bodyPr spcFirstLastPara="1" lIns="68569" tIns="34275" rIns="68569" bIns="34275"/>
          <a:lstStyle/>
          <a:p>
            <a:pPr>
              <a:spcBef>
                <a:spcPts val="0"/>
              </a:spcBef>
              <a:spcAft>
                <a:spcPts val="0"/>
              </a:spcAft>
              <a:buClr>
                <a:srgbClr val="F7B63E"/>
              </a:buClr>
              <a:buSzPts val="2800"/>
              <a:defRPr/>
            </a:pPr>
            <a:r>
              <a:rPr lang="zh-TW" altLang="en-US" sz="2800" dirty="0">
                <a:solidFill>
                  <a:srgbClr val="00B050"/>
                </a:solidFill>
                <a:latin typeface="+mj-ea"/>
                <a:ea typeface="+mj-ea"/>
                <a:cs typeface="Arial"/>
                <a:sym typeface="Arial"/>
              </a:rPr>
              <a:t>    社群</a:t>
            </a:r>
            <a:endParaRPr lang="en-US" altLang="zh-TW" sz="2800" dirty="0">
              <a:solidFill>
                <a:srgbClr val="00B050"/>
              </a:solidFill>
              <a:latin typeface="+mj-ea"/>
              <a:ea typeface="+mj-ea"/>
              <a:cs typeface="Arial"/>
              <a:sym typeface="Arial"/>
            </a:endParaRPr>
          </a:p>
          <a:p>
            <a:pPr algn="ctr">
              <a:spcBef>
                <a:spcPts val="0"/>
              </a:spcBef>
              <a:spcAft>
                <a:spcPts val="0"/>
              </a:spcAft>
              <a:buClr>
                <a:srgbClr val="F7B63E"/>
              </a:buClr>
              <a:buSzPts val="2800"/>
              <a:defRPr/>
            </a:pPr>
            <a:r>
              <a:rPr lang="zh-TW" altLang="en-US" sz="2400" dirty="0">
                <a:solidFill>
                  <a:schemeClr val="accent2">
                    <a:lumMod val="75000"/>
                  </a:schemeClr>
                </a:solidFill>
                <a:latin typeface="+mj-ea"/>
                <a:ea typeface="+mj-ea"/>
                <a:cs typeface="Arial"/>
                <a:sym typeface="Arial"/>
              </a:rPr>
              <a:t>家長學習</a:t>
            </a:r>
            <a:endParaRPr lang="en-US" altLang="zh-TW" sz="2400" dirty="0">
              <a:solidFill>
                <a:schemeClr val="accent2">
                  <a:lumMod val="75000"/>
                </a:schemeClr>
              </a:solidFill>
              <a:latin typeface="+mj-ea"/>
              <a:ea typeface="+mj-ea"/>
              <a:cs typeface="Arial"/>
              <a:sym typeface="Arial"/>
            </a:endParaRPr>
          </a:p>
          <a:p>
            <a:pPr algn="ctr">
              <a:spcBef>
                <a:spcPts val="0"/>
              </a:spcBef>
              <a:spcAft>
                <a:spcPts val="0"/>
              </a:spcAft>
              <a:buClr>
                <a:srgbClr val="F7B63E"/>
              </a:buClr>
              <a:buSzPts val="2800"/>
              <a:defRPr/>
            </a:pPr>
            <a:r>
              <a:rPr lang="zh-TW" altLang="en-US" sz="2400" dirty="0">
                <a:solidFill>
                  <a:schemeClr val="accent2">
                    <a:lumMod val="75000"/>
                  </a:schemeClr>
                </a:solidFill>
                <a:latin typeface="+mj-ea"/>
                <a:ea typeface="+mj-ea"/>
                <a:cs typeface="Arial"/>
                <a:sym typeface="Arial"/>
              </a:rPr>
              <a:t>親師共學</a:t>
            </a:r>
            <a:endParaRPr lang="en-US" altLang="zh-TW" sz="2400" dirty="0">
              <a:solidFill>
                <a:schemeClr val="accent2">
                  <a:lumMod val="75000"/>
                </a:schemeClr>
              </a:solidFill>
              <a:latin typeface="+mj-ea"/>
              <a:ea typeface="+mj-ea"/>
              <a:cs typeface="Arial"/>
              <a:sym typeface="Arial"/>
            </a:endParaRPr>
          </a:p>
        </p:txBody>
      </p:sp>
      <p:sp>
        <p:nvSpPr>
          <p:cNvPr id="138" name="Google Shape;599;p20"/>
          <p:cNvSpPr/>
          <p:nvPr/>
        </p:nvSpPr>
        <p:spPr>
          <a:xfrm>
            <a:off x="3724275" y="4405313"/>
            <a:ext cx="2216150" cy="1111250"/>
          </a:xfrm>
          <a:prstGeom prst="rect">
            <a:avLst/>
          </a:prstGeom>
          <a:noFill/>
          <a:ln>
            <a:noFill/>
          </a:ln>
        </p:spPr>
        <p:txBody>
          <a:bodyPr spcFirstLastPara="1" lIns="68569" tIns="34275" rIns="68569" bIns="34275"/>
          <a:lstStyle/>
          <a:p>
            <a:pPr algn="ctr">
              <a:spcBef>
                <a:spcPts val="0"/>
              </a:spcBef>
              <a:spcAft>
                <a:spcPts val="0"/>
              </a:spcAft>
              <a:buClr>
                <a:srgbClr val="F7B63E"/>
              </a:buClr>
              <a:buSzPts val="2800"/>
              <a:defRPr/>
            </a:pPr>
            <a:r>
              <a:rPr lang="zh-TW" altLang="en-US" sz="2800" dirty="0">
                <a:solidFill>
                  <a:srgbClr val="FF0000"/>
                </a:solidFill>
                <a:latin typeface="+mj-ea"/>
                <a:ea typeface="+mj-ea"/>
                <a:cs typeface="Arial"/>
                <a:sym typeface="Arial"/>
              </a:rPr>
              <a:t>  家長參與</a:t>
            </a:r>
            <a:endParaRPr lang="en-US" altLang="zh-TW" sz="2800" dirty="0">
              <a:solidFill>
                <a:srgbClr val="FF0000"/>
              </a:solidFill>
              <a:latin typeface="+mj-ea"/>
              <a:ea typeface="+mj-ea"/>
              <a:cs typeface="Arial"/>
              <a:sym typeface="Arial"/>
            </a:endParaRPr>
          </a:p>
          <a:p>
            <a:pPr algn="ctr">
              <a:spcBef>
                <a:spcPts val="0"/>
              </a:spcBef>
              <a:spcAft>
                <a:spcPts val="0"/>
              </a:spcAft>
              <a:buClr>
                <a:srgbClr val="F7B63E"/>
              </a:buClr>
              <a:buSzPts val="2800"/>
              <a:defRPr/>
            </a:pPr>
            <a:r>
              <a:rPr lang="zh-TW" altLang="en-US" sz="2400" dirty="0">
                <a:solidFill>
                  <a:schemeClr val="accent2">
                    <a:lumMod val="75000"/>
                  </a:schemeClr>
                </a:solidFill>
                <a:latin typeface="+mj-ea"/>
                <a:ea typeface="+mj-ea"/>
                <a:cs typeface="Arial"/>
                <a:sym typeface="Arial"/>
              </a:rPr>
              <a:t>公開授課等課程與教學活動</a:t>
            </a:r>
            <a:endParaRPr lang="en-US" altLang="zh-TW" sz="2400" dirty="0">
              <a:solidFill>
                <a:schemeClr val="accent2">
                  <a:lumMod val="75000"/>
                </a:schemeClr>
              </a:solidFill>
              <a:latin typeface="+mj-ea"/>
              <a:ea typeface="+mj-ea"/>
              <a:cs typeface="Arial"/>
              <a:sym typeface="Arial"/>
            </a:endParaRPr>
          </a:p>
        </p:txBody>
      </p:sp>
      <p:sp>
        <p:nvSpPr>
          <p:cNvPr id="139" name="Google Shape;600;p20"/>
          <p:cNvSpPr>
            <a:spLocks noChangeArrowheads="1"/>
          </p:cNvSpPr>
          <p:nvPr/>
        </p:nvSpPr>
        <p:spPr bwMode="auto">
          <a:xfrm>
            <a:off x="4868863" y="2114550"/>
            <a:ext cx="23669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spcBef>
                <a:spcPct val="0"/>
              </a:spcBef>
              <a:buClr>
                <a:srgbClr val="76AADB"/>
              </a:buClr>
              <a:buSzPts val="2800"/>
              <a:buFontTx/>
              <a:buNone/>
            </a:pPr>
            <a:r>
              <a:rPr lang="en-US" altLang="zh-TW" sz="2800">
                <a:solidFill>
                  <a:srgbClr val="76AADB"/>
                </a:solidFill>
                <a:latin typeface="微軟正黑體" panose="020B0604030504040204" pitchFamily="34" charset="-120"/>
                <a:cs typeface="Arial" panose="020B0604020202020204" pitchFamily="34" charset="0"/>
                <a:sym typeface="Arial" panose="020B0604020202020204" pitchFamily="34" charset="0"/>
              </a:rPr>
              <a:t>IEP</a:t>
            </a:r>
            <a:r>
              <a:rPr lang="zh-TW" altLang="en-US" sz="2800">
                <a:solidFill>
                  <a:srgbClr val="76AADB"/>
                </a:solidFill>
                <a:latin typeface="微軟正黑體" panose="020B0604030504040204" pitchFamily="34" charset="-120"/>
                <a:cs typeface="Arial" panose="020B0604020202020204" pitchFamily="34" charset="0"/>
                <a:sym typeface="Arial" panose="020B0604020202020204" pitchFamily="34" charset="0"/>
              </a:rPr>
              <a:t>參與成員</a:t>
            </a:r>
            <a:endParaRPr lang="en-US" altLang="zh-TW" sz="2800">
              <a:solidFill>
                <a:srgbClr val="76AADB"/>
              </a:solidFill>
              <a:latin typeface="微軟正黑體" panose="020B0604030504040204" pitchFamily="34" charset="-120"/>
              <a:cs typeface="Arial" panose="020B0604020202020204" pitchFamily="34" charset="0"/>
              <a:sym typeface="Arial" panose="020B0604020202020204" pitchFamily="34" charset="0"/>
            </a:endParaRPr>
          </a:p>
          <a:p>
            <a:pPr>
              <a:spcBef>
                <a:spcPct val="0"/>
              </a:spcBef>
              <a:buClr>
                <a:srgbClr val="76AADB"/>
              </a:buClr>
              <a:buSzPts val="2800"/>
              <a:buFontTx/>
              <a:buNone/>
            </a:pPr>
            <a:r>
              <a:rPr lang="zh-TW" altLang="en-US" sz="2400">
                <a:solidFill>
                  <a:srgbClr val="7C4B3B"/>
                </a:solidFill>
                <a:latin typeface="微軟正黑體" panose="020B0604030504040204" pitchFamily="34" charset="-120"/>
                <a:cs typeface="Arial" panose="020B0604020202020204" pitchFamily="34" charset="0"/>
                <a:sym typeface="Arial" panose="020B0604020202020204" pitchFamily="34" charset="0"/>
              </a:rPr>
              <a:t>家長</a:t>
            </a:r>
            <a:r>
              <a:rPr lang="en-US" altLang="zh-TW" sz="2400">
                <a:solidFill>
                  <a:srgbClr val="7C4B3B"/>
                </a:solidFill>
                <a:latin typeface="微軟正黑體" panose="020B0604030504040204" pitchFamily="34" charset="-120"/>
                <a:cs typeface="Arial" panose="020B0604020202020204" pitchFamily="34" charset="0"/>
                <a:sym typeface="Arial" panose="020B0604020202020204" pitchFamily="34" charset="0"/>
              </a:rPr>
              <a:t>.</a:t>
            </a:r>
            <a:r>
              <a:rPr lang="zh-TW" altLang="en-US" sz="2400">
                <a:solidFill>
                  <a:srgbClr val="7C4B3B"/>
                </a:solidFill>
                <a:latin typeface="微軟正黑體" panose="020B0604030504040204" pitchFamily="34" charset="-120"/>
                <a:cs typeface="Arial" panose="020B0604020202020204" pitchFamily="34" charset="0"/>
                <a:sym typeface="Arial" panose="020B0604020202020204" pitchFamily="34" charset="0"/>
              </a:rPr>
              <a:t>相關專業</a:t>
            </a:r>
            <a:r>
              <a:rPr lang="en-US" altLang="zh-TW" sz="2400">
                <a:solidFill>
                  <a:srgbClr val="7C4B3B"/>
                </a:solidFill>
                <a:latin typeface="微軟正黑體" panose="020B0604030504040204" pitchFamily="34" charset="-120"/>
                <a:cs typeface="Arial" panose="020B0604020202020204" pitchFamily="34" charset="0"/>
                <a:sym typeface="Arial" panose="020B0604020202020204" pitchFamily="34" charset="0"/>
              </a:rPr>
              <a:t>.</a:t>
            </a:r>
            <a:r>
              <a:rPr lang="zh-TW" altLang="en-US" sz="2400">
                <a:solidFill>
                  <a:srgbClr val="7C4B3B"/>
                </a:solidFill>
                <a:latin typeface="微軟正黑體" panose="020B0604030504040204" pitchFamily="34" charset="-120"/>
                <a:cs typeface="Arial" panose="020B0604020202020204" pitchFamily="34" charset="0"/>
                <a:sym typeface="Arial" panose="020B0604020202020204" pitchFamily="34" charset="0"/>
              </a:rPr>
              <a:t>學生</a:t>
            </a:r>
            <a:r>
              <a:rPr lang="en-US" altLang="zh-TW" sz="2400">
                <a:solidFill>
                  <a:srgbClr val="7C4B3B"/>
                </a:solidFill>
                <a:latin typeface="微軟正黑體" panose="020B0604030504040204" pitchFamily="34" charset="-120"/>
                <a:cs typeface="Arial" panose="020B0604020202020204" pitchFamily="34" charset="0"/>
                <a:sym typeface="Arial" panose="020B0604020202020204" pitchFamily="34" charset="0"/>
              </a:rPr>
              <a:t>.</a:t>
            </a:r>
            <a:r>
              <a:rPr lang="zh-TW" altLang="en-US" sz="2400">
                <a:solidFill>
                  <a:srgbClr val="7C4B3B"/>
                </a:solidFill>
                <a:latin typeface="微軟正黑體" panose="020B0604030504040204" pitchFamily="34" charset="-120"/>
                <a:cs typeface="Arial" panose="020B0604020202020204" pitchFamily="34" charset="0"/>
                <a:sym typeface="Arial" panose="020B0604020202020204" pitchFamily="34" charset="0"/>
              </a:rPr>
              <a:t>相關人員</a:t>
            </a:r>
            <a:r>
              <a:rPr lang="en-US" altLang="zh-TW" sz="2400">
                <a:solidFill>
                  <a:srgbClr val="7C4B3B"/>
                </a:solidFill>
                <a:latin typeface="微軟正黑體" panose="020B0604030504040204" pitchFamily="34" charset="-120"/>
                <a:cs typeface="Arial" panose="020B0604020202020204" pitchFamily="34" charset="0"/>
                <a:sym typeface="Arial" panose="020B0604020202020204" pitchFamily="34" charset="0"/>
              </a:rPr>
              <a:t>.</a:t>
            </a:r>
          </a:p>
          <a:p>
            <a:pPr algn="ctr">
              <a:spcBef>
                <a:spcPct val="0"/>
              </a:spcBef>
              <a:buClr>
                <a:srgbClr val="76AADB"/>
              </a:buClr>
              <a:buSzPts val="2800"/>
              <a:buFontTx/>
              <a:buNone/>
            </a:pPr>
            <a:endParaRPr lang="zh-TW" altLang="zh-TW" sz="1600">
              <a:solidFill>
                <a:srgbClr val="262626"/>
              </a:solidFill>
              <a:latin typeface="Arial" panose="020B0604020202020204" pitchFamily="34" charset="0"/>
              <a:cs typeface="Arial" panose="020B0604020202020204" pitchFamily="34" charset="0"/>
              <a:sym typeface="Arial" panose="020B0604020202020204" pitchFamily="34" charset="0"/>
            </a:endParaRPr>
          </a:p>
        </p:txBody>
      </p:sp>
      <p:sp>
        <p:nvSpPr>
          <p:cNvPr id="140" name="Google Shape;601;p20"/>
          <p:cNvSpPr>
            <a:spLocks noChangeArrowheads="1"/>
          </p:cNvSpPr>
          <p:nvPr/>
        </p:nvSpPr>
        <p:spPr bwMode="auto">
          <a:xfrm>
            <a:off x="6372225" y="4311650"/>
            <a:ext cx="2144713"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ea typeface="微軟正黑體" panose="020B0604030504040204" pitchFamily="34" charset="-12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ea typeface="微軟正黑體" panose="020B0604030504040204" pitchFamily="34" charset="-12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ea typeface="微軟正黑體" panose="020B0604030504040204" pitchFamily="34" charset="-12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ea typeface="微軟正黑體" panose="020B0604030504040204" pitchFamily="34" charset="-12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ea typeface="微軟正黑體" panose="020B0604030504040204" pitchFamily="34" charset="-120"/>
              </a:defRPr>
            </a:lvl9pPr>
          </a:lstStyle>
          <a:p>
            <a:pPr algn="ctr">
              <a:spcBef>
                <a:spcPct val="0"/>
              </a:spcBef>
              <a:buClr>
                <a:srgbClr val="70AD47"/>
              </a:buClr>
              <a:buSzPts val="2800"/>
              <a:buFontTx/>
              <a:buNone/>
            </a:pPr>
            <a:r>
              <a:rPr lang="zh-TW" altLang="en-US" sz="2800">
                <a:solidFill>
                  <a:schemeClr val="tx1"/>
                </a:solidFill>
                <a:latin typeface="微軟正黑體" panose="020B0604030504040204" pitchFamily="34" charset="-120"/>
                <a:cs typeface="Arial" panose="020B0604020202020204" pitchFamily="34" charset="0"/>
                <a:sym typeface="Arial" panose="020B0604020202020204" pitchFamily="34" charset="0"/>
              </a:rPr>
              <a:t>社會資源</a:t>
            </a:r>
            <a:endParaRPr lang="en-US" altLang="zh-TW" sz="2800">
              <a:solidFill>
                <a:schemeClr val="tx1"/>
              </a:solidFill>
              <a:latin typeface="微軟正黑體" panose="020B0604030504040204" pitchFamily="34" charset="-120"/>
              <a:cs typeface="Arial" panose="020B0604020202020204" pitchFamily="34" charset="0"/>
              <a:sym typeface="Arial" panose="020B0604020202020204" pitchFamily="34" charset="0"/>
            </a:endParaRPr>
          </a:p>
          <a:p>
            <a:pPr algn="ctr">
              <a:spcBef>
                <a:spcPct val="0"/>
              </a:spcBef>
              <a:buClr>
                <a:srgbClr val="70AD47"/>
              </a:buClr>
              <a:buSzPts val="2800"/>
              <a:buFontTx/>
              <a:buNone/>
            </a:pPr>
            <a:r>
              <a:rPr lang="zh-TW" altLang="en-US" sz="2400">
                <a:solidFill>
                  <a:srgbClr val="7C4B3B"/>
                </a:solidFill>
                <a:latin typeface="微軟正黑體" panose="020B0604030504040204" pitchFamily="34" charset="-120"/>
                <a:cs typeface="Arial" panose="020B0604020202020204" pitchFamily="34" charset="0"/>
                <a:sym typeface="Arial" panose="020B0604020202020204" pitchFamily="34" charset="0"/>
              </a:rPr>
              <a:t>民間組織</a:t>
            </a:r>
            <a:endParaRPr lang="en-US" altLang="zh-TW" sz="2400">
              <a:solidFill>
                <a:srgbClr val="7C4B3B"/>
              </a:solidFill>
              <a:latin typeface="微軟正黑體" panose="020B0604030504040204" pitchFamily="34" charset="-120"/>
              <a:cs typeface="Arial" panose="020B0604020202020204" pitchFamily="34" charset="0"/>
              <a:sym typeface="Arial" panose="020B0604020202020204" pitchFamily="34" charset="0"/>
            </a:endParaRPr>
          </a:p>
          <a:p>
            <a:pPr algn="ctr">
              <a:spcBef>
                <a:spcPct val="0"/>
              </a:spcBef>
              <a:buClr>
                <a:srgbClr val="70AD47"/>
              </a:buClr>
              <a:buSzPts val="2800"/>
              <a:buFontTx/>
              <a:buNone/>
            </a:pPr>
            <a:r>
              <a:rPr lang="zh-TW" altLang="en-US" sz="2400">
                <a:solidFill>
                  <a:srgbClr val="7C4B3B"/>
                </a:solidFill>
                <a:latin typeface="微軟正黑體" panose="020B0604030504040204" pitchFamily="34" charset="-120"/>
                <a:cs typeface="Arial" panose="020B0604020202020204" pitchFamily="34" charset="0"/>
                <a:sym typeface="Arial" panose="020B0604020202020204" pitchFamily="34" charset="0"/>
              </a:rPr>
              <a:t>產業界</a:t>
            </a:r>
            <a:endParaRPr lang="en-US" altLang="en-US" sz="2400">
              <a:solidFill>
                <a:srgbClr val="7C4B3B"/>
              </a:solidFill>
              <a:latin typeface="Arial" panose="020B0604020202020204" pitchFamily="34" charset="0"/>
              <a:cs typeface="Arial" panose="020B0604020202020204" pitchFamily="34" charset="0"/>
              <a:sym typeface="Arial" panose="020B0604020202020204" pitchFamily="34" charset="0"/>
            </a:endParaRPr>
          </a:p>
          <a:p>
            <a:pPr algn="ctr">
              <a:spcBef>
                <a:spcPct val="0"/>
              </a:spcBef>
              <a:buClr>
                <a:srgbClr val="70AD47"/>
              </a:buClr>
              <a:buSzPts val="2800"/>
              <a:buFontTx/>
              <a:buNone/>
            </a:pPr>
            <a:endParaRPr lang="zh-TW" altLang="zh-TW" sz="1600">
              <a:solidFill>
                <a:srgbClr val="262626"/>
              </a:solidFill>
              <a:latin typeface="Arial" panose="020B0604020202020204" pitchFamily="34" charset="0"/>
              <a:cs typeface="Arial" panose="020B0604020202020204" pitchFamily="34" charset="0"/>
              <a:sym typeface="Arial" panose="020B0604020202020204" pitchFamily="34" charset="0"/>
            </a:endParaRPr>
          </a:p>
        </p:txBody>
      </p:sp>
      <p:grpSp>
        <p:nvGrpSpPr>
          <p:cNvPr id="12" name="Google Shape;554;p20"/>
          <p:cNvGrpSpPr/>
          <p:nvPr/>
        </p:nvGrpSpPr>
        <p:grpSpPr>
          <a:xfrm flipH="1">
            <a:off x="3923928" y="4221088"/>
            <a:ext cx="360040" cy="611658"/>
            <a:chOff x="7313614" y="5424488"/>
            <a:chExt cx="363538" cy="641350"/>
          </a:xfrm>
          <a:solidFill>
            <a:srgbClr val="FF0000"/>
          </a:solidFill>
        </p:grpSpPr>
        <p:sp>
          <p:nvSpPr>
            <p:cNvPr id="143"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44"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45"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46"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47"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48"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49"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0"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1"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2"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3"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4"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5"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6"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7"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8"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59"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0"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1"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2"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3"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4"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5"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6"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7"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8"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69"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0"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1"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2"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grpSp>
      <p:grpSp>
        <p:nvGrpSpPr>
          <p:cNvPr id="13" name="Google Shape;554;p20"/>
          <p:cNvGrpSpPr/>
          <p:nvPr/>
        </p:nvGrpSpPr>
        <p:grpSpPr>
          <a:xfrm flipH="1">
            <a:off x="4572000" y="1981547"/>
            <a:ext cx="360040" cy="611658"/>
            <a:chOff x="7313614" y="5424488"/>
            <a:chExt cx="363538" cy="641350"/>
          </a:xfrm>
          <a:solidFill>
            <a:srgbClr val="0070C0"/>
          </a:solidFill>
        </p:grpSpPr>
        <p:sp>
          <p:nvSpPr>
            <p:cNvPr id="174"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5"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6"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7"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8"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79"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0"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1"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2"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3"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4"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5"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6"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7"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8"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89"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0"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1"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2"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3"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4"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5"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6"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7"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8"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199"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0"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1"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2"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3"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grpSp>
      <p:grpSp>
        <p:nvGrpSpPr>
          <p:cNvPr id="14" name="Google Shape;554;p20"/>
          <p:cNvGrpSpPr/>
          <p:nvPr/>
        </p:nvGrpSpPr>
        <p:grpSpPr>
          <a:xfrm flipH="1">
            <a:off x="6372200" y="4149080"/>
            <a:ext cx="360040" cy="611658"/>
            <a:chOff x="7313614" y="5424488"/>
            <a:chExt cx="363538" cy="641350"/>
          </a:xfrm>
          <a:solidFill>
            <a:schemeClr val="tx1"/>
          </a:solidFill>
        </p:grpSpPr>
        <p:sp>
          <p:nvSpPr>
            <p:cNvPr id="205" name="Google Shape;555;p20"/>
            <p:cNvSpPr/>
            <p:nvPr/>
          </p:nvSpPr>
          <p:spPr>
            <a:xfrm>
              <a:off x="7394577" y="5473701"/>
              <a:ext cx="217488" cy="217488"/>
            </a:xfrm>
            <a:custGeom>
              <a:avLst/>
              <a:gdLst/>
              <a:ahLst/>
              <a:cxnLst/>
              <a:rect l="l" t="t" r="r" b="b"/>
              <a:pathLst>
                <a:path w="125" h="125" extrusionOk="0">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6" name="Google Shape;556;p20"/>
            <p:cNvSpPr/>
            <p:nvPr/>
          </p:nvSpPr>
          <p:spPr>
            <a:xfrm>
              <a:off x="7391402" y="5470526"/>
              <a:ext cx="225425" cy="223838"/>
            </a:xfrm>
            <a:custGeom>
              <a:avLst/>
              <a:gdLst/>
              <a:ahLst/>
              <a:cxnLst/>
              <a:rect l="l" t="t" r="r" b="b"/>
              <a:pathLst>
                <a:path w="129" h="129" extrusionOk="0">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7" name="Google Shape;557;p20"/>
            <p:cNvSpPr/>
            <p:nvPr/>
          </p:nvSpPr>
          <p:spPr>
            <a:xfrm>
              <a:off x="7377114" y="5583238"/>
              <a:ext cx="22225" cy="19050"/>
            </a:xfrm>
            <a:custGeom>
              <a:avLst/>
              <a:gdLst/>
              <a:ahLst/>
              <a:cxnLst/>
              <a:rect l="l" t="t" r="r" b="b"/>
              <a:pathLst>
                <a:path w="14" h="12" extrusionOk="0">
                  <a:moveTo>
                    <a:pt x="0" y="8"/>
                  </a:moveTo>
                  <a:lnTo>
                    <a:pt x="12" y="0"/>
                  </a:lnTo>
                  <a:lnTo>
                    <a:pt x="14" y="4"/>
                  </a:lnTo>
                  <a:lnTo>
                    <a:pt x="2" y="12"/>
                  </a:lnTo>
                  <a:lnTo>
                    <a:pt x="0" y="8"/>
                  </a:lnTo>
                  <a:lnTo>
                    <a:pt x="0" y="8"/>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8" name="Google Shape;558;p20"/>
            <p:cNvSpPr/>
            <p:nvPr/>
          </p:nvSpPr>
          <p:spPr>
            <a:xfrm>
              <a:off x="7372352" y="5580063"/>
              <a:ext cx="33338" cy="25400"/>
            </a:xfrm>
            <a:custGeom>
              <a:avLst/>
              <a:gdLst/>
              <a:ahLst/>
              <a:cxnLst/>
              <a:rect l="l" t="t" r="r" b="b"/>
              <a:pathLst>
                <a:path w="21" h="16" extrusionOk="0">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09" name="Google Shape;559;p20"/>
            <p:cNvSpPr/>
            <p:nvPr/>
          </p:nvSpPr>
          <p:spPr>
            <a:xfrm>
              <a:off x="7413627" y="5589588"/>
              <a:ext cx="84138" cy="58738"/>
            </a:xfrm>
            <a:custGeom>
              <a:avLst/>
              <a:gdLst/>
              <a:ahLst/>
              <a:cxnLst/>
              <a:rect l="l" t="t" r="r" b="b"/>
              <a:pathLst>
                <a:path w="48" h="33" extrusionOk="0">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0" name="Google Shape;560;p20"/>
            <p:cNvSpPr/>
            <p:nvPr/>
          </p:nvSpPr>
          <p:spPr>
            <a:xfrm>
              <a:off x="7410452" y="5586413"/>
              <a:ext cx="92075" cy="65088"/>
            </a:xfrm>
            <a:custGeom>
              <a:avLst/>
              <a:gdLst/>
              <a:ahLst/>
              <a:cxnLst/>
              <a:rect l="l" t="t" r="r" b="b"/>
              <a:pathLst>
                <a:path w="53" h="37" extrusionOk="0">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1" name="Google Shape;561;p20"/>
            <p:cNvSpPr/>
            <p:nvPr/>
          </p:nvSpPr>
          <p:spPr>
            <a:xfrm>
              <a:off x="7483477" y="5580063"/>
              <a:ext cx="17463" cy="15875"/>
            </a:xfrm>
            <a:custGeom>
              <a:avLst/>
              <a:gdLst/>
              <a:ahLst/>
              <a:cxnLst/>
              <a:rect l="l" t="t" r="r" b="b"/>
              <a:pathLst>
                <a:path w="11" h="10" extrusionOk="0">
                  <a:moveTo>
                    <a:pt x="0" y="3"/>
                  </a:moveTo>
                  <a:lnTo>
                    <a:pt x="3" y="0"/>
                  </a:lnTo>
                  <a:lnTo>
                    <a:pt x="11" y="6"/>
                  </a:lnTo>
                  <a:lnTo>
                    <a:pt x="8" y="10"/>
                  </a:lnTo>
                  <a:lnTo>
                    <a:pt x="0" y="3"/>
                  </a:lnTo>
                  <a:lnTo>
                    <a:pt x="0" y="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2" name="Google Shape;562;p20"/>
            <p:cNvSpPr/>
            <p:nvPr/>
          </p:nvSpPr>
          <p:spPr>
            <a:xfrm>
              <a:off x="7478714" y="5575301"/>
              <a:ext cx="26988" cy="25400"/>
            </a:xfrm>
            <a:custGeom>
              <a:avLst/>
              <a:gdLst/>
              <a:ahLst/>
              <a:cxnLst/>
              <a:rect l="l" t="t" r="r" b="b"/>
              <a:pathLst>
                <a:path w="17" h="16" extrusionOk="0">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3" name="Google Shape;563;p20"/>
            <p:cNvSpPr/>
            <p:nvPr/>
          </p:nvSpPr>
          <p:spPr>
            <a:xfrm>
              <a:off x="7410452" y="5438776"/>
              <a:ext cx="36513" cy="58738"/>
            </a:xfrm>
            <a:custGeom>
              <a:avLst/>
              <a:gdLst/>
              <a:ahLst/>
              <a:cxnLst/>
              <a:rect l="l" t="t" r="r" b="b"/>
              <a:pathLst>
                <a:path w="21" h="34" extrusionOk="0">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4" name="Google Shape;564;p20"/>
            <p:cNvSpPr/>
            <p:nvPr/>
          </p:nvSpPr>
          <p:spPr>
            <a:xfrm>
              <a:off x="7405689" y="5435601"/>
              <a:ext cx="44450" cy="68263"/>
            </a:xfrm>
            <a:custGeom>
              <a:avLst/>
              <a:gdLst/>
              <a:ahLst/>
              <a:cxnLst/>
              <a:rect l="l" t="t" r="r" b="b"/>
              <a:pathLst>
                <a:path w="26" h="39" extrusionOk="0">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5" name="Google Shape;565;p20"/>
            <p:cNvSpPr/>
            <p:nvPr/>
          </p:nvSpPr>
          <p:spPr>
            <a:xfrm>
              <a:off x="7446964" y="5427663"/>
              <a:ext cx="44450" cy="52388"/>
            </a:xfrm>
            <a:custGeom>
              <a:avLst/>
              <a:gdLst/>
              <a:ahLst/>
              <a:cxnLst/>
              <a:rect l="l" t="t" r="r" b="b"/>
              <a:pathLst>
                <a:path w="25" h="30" extrusionOk="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6" name="Google Shape;566;p20"/>
            <p:cNvSpPr/>
            <p:nvPr/>
          </p:nvSpPr>
          <p:spPr>
            <a:xfrm>
              <a:off x="7443789" y="5424488"/>
              <a:ext cx="50800" cy="66675"/>
            </a:xfrm>
            <a:custGeom>
              <a:avLst/>
              <a:gdLst/>
              <a:ahLst/>
              <a:cxnLst/>
              <a:rect l="l" t="t" r="r" b="b"/>
              <a:pathLst>
                <a:path w="29" h="38" extrusionOk="0">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7" name="Google Shape;567;p20"/>
            <p:cNvSpPr/>
            <p:nvPr/>
          </p:nvSpPr>
          <p:spPr>
            <a:xfrm>
              <a:off x="7429502" y="5559426"/>
              <a:ext cx="9525" cy="6350"/>
            </a:xfrm>
            <a:custGeom>
              <a:avLst/>
              <a:gdLst/>
              <a:ahLst/>
              <a:cxnLst/>
              <a:rect l="l" t="t" r="r" b="b"/>
              <a:pathLst>
                <a:path w="6" h="4" extrusionOk="0">
                  <a:moveTo>
                    <a:pt x="0" y="4"/>
                  </a:moveTo>
                  <a:lnTo>
                    <a:pt x="0" y="0"/>
                  </a:lnTo>
                  <a:lnTo>
                    <a:pt x="6" y="0"/>
                  </a:lnTo>
                  <a:lnTo>
                    <a:pt x="6" y="4"/>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8" name="Google Shape;568;p20"/>
            <p:cNvSpPr/>
            <p:nvPr/>
          </p:nvSpPr>
          <p:spPr>
            <a:xfrm>
              <a:off x="7426327" y="5556251"/>
              <a:ext cx="15875" cy="12700"/>
            </a:xfrm>
            <a:custGeom>
              <a:avLst/>
              <a:gdLst/>
              <a:ahLst/>
              <a:cxnLst/>
              <a:rect l="l" t="t" r="r" b="b"/>
              <a:pathLst>
                <a:path w="10" h="8" extrusionOk="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19" name="Google Shape;569;p20"/>
            <p:cNvSpPr/>
            <p:nvPr/>
          </p:nvSpPr>
          <p:spPr>
            <a:xfrm>
              <a:off x="7496177" y="5688013"/>
              <a:ext cx="6350" cy="23813"/>
            </a:xfrm>
            <a:custGeom>
              <a:avLst/>
              <a:gdLst/>
              <a:ahLst/>
              <a:cxnLst/>
              <a:rect l="l" t="t" r="r" b="b"/>
              <a:pathLst>
                <a:path w="4" h="15" extrusionOk="0">
                  <a:moveTo>
                    <a:pt x="0" y="15"/>
                  </a:moveTo>
                  <a:lnTo>
                    <a:pt x="0" y="0"/>
                  </a:lnTo>
                  <a:lnTo>
                    <a:pt x="4" y="0"/>
                  </a:lnTo>
                  <a:lnTo>
                    <a:pt x="4" y="15"/>
                  </a:lnTo>
                  <a:lnTo>
                    <a:pt x="0" y="15"/>
                  </a:lnTo>
                  <a:lnTo>
                    <a:pt x="0"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0" name="Google Shape;570;p20"/>
            <p:cNvSpPr/>
            <p:nvPr/>
          </p:nvSpPr>
          <p:spPr>
            <a:xfrm>
              <a:off x="7493002" y="5684838"/>
              <a:ext cx="12700" cy="30163"/>
            </a:xfrm>
            <a:custGeom>
              <a:avLst/>
              <a:gdLst/>
              <a:ahLst/>
              <a:cxnLst/>
              <a:rect l="l" t="t" r="r" b="b"/>
              <a:pathLst>
                <a:path w="8" h="19" extrusionOk="0">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1" name="Google Shape;571;p20"/>
            <p:cNvSpPr/>
            <p:nvPr/>
          </p:nvSpPr>
          <p:spPr>
            <a:xfrm>
              <a:off x="7410452" y="5708651"/>
              <a:ext cx="142875" cy="190500"/>
            </a:xfrm>
            <a:custGeom>
              <a:avLst/>
              <a:gdLst/>
              <a:ahLst/>
              <a:cxnLst/>
              <a:rect l="l" t="t" r="r" b="b"/>
              <a:pathLst>
                <a:path w="82" h="109" extrusionOk="0">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2" name="Google Shape;572;p20"/>
            <p:cNvSpPr/>
            <p:nvPr/>
          </p:nvSpPr>
          <p:spPr>
            <a:xfrm>
              <a:off x="7407277" y="5705476"/>
              <a:ext cx="149225" cy="196850"/>
            </a:xfrm>
            <a:custGeom>
              <a:avLst/>
              <a:gdLst/>
              <a:ahLst/>
              <a:cxnLst/>
              <a:rect l="l" t="t" r="r" b="b"/>
              <a:pathLst>
                <a:path w="86" h="113" extrusionOk="0">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3" name="Google Shape;573;p20"/>
            <p:cNvSpPr/>
            <p:nvPr/>
          </p:nvSpPr>
          <p:spPr>
            <a:xfrm>
              <a:off x="7531102" y="5711826"/>
              <a:ext cx="128588" cy="122238"/>
            </a:xfrm>
            <a:custGeom>
              <a:avLst/>
              <a:gdLst/>
              <a:ahLst/>
              <a:cxnLst/>
              <a:rect l="l" t="t" r="r" b="b"/>
              <a:pathLst>
                <a:path w="74" h="70" extrusionOk="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4" name="Google Shape;574;p20"/>
            <p:cNvSpPr/>
            <p:nvPr/>
          </p:nvSpPr>
          <p:spPr>
            <a:xfrm>
              <a:off x="7527927" y="5708651"/>
              <a:ext cx="134938" cy="139700"/>
            </a:xfrm>
            <a:custGeom>
              <a:avLst/>
              <a:gdLst/>
              <a:ahLst/>
              <a:cxnLst/>
              <a:rect l="l" t="t" r="r" b="b"/>
              <a:pathLst>
                <a:path w="78" h="80" extrusionOk="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5" name="Google Shape;575;p20"/>
            <p:cNvSpPr/>
            <p:nvPr/>
          </p:nvSpPr>
          <p:spPr>
            <a:xfrm>
              <a:off x="7646989" y="5818188"/>
              <a:ext cx="7938" cy="20638"/>
            </a:xfrm>
            <a:custGeom>
              <a:avLst/>
              <a:gdLst/>
              <a:ahLst/>
              <a:cxnLst/>
              <a:rect l="l" t="t" r="r" b="b"/>
              <a:pathLst>
                <a:path w="5" h="13" extrusionOk="0">
                  <a:moveTo>
                    <a:pt x="0" y="13"/>
                  </a:moveTo>
                  <a:lnTo>
                    <a:pt x="0" y="0"/>
                  </a:lnTo>
                  <a:lnTo>
                    <a:pt x="5" y="0"/>
                  </a:lnTo>
                  <a:lnTo>
                    <a:pt x="5" y="13"/>
                  </a:lnTo>
                  <a:lnTo>
                    <a:pt x="0" y="13"/>
                  </a:lnTo>
                  <a:lnTo>
                    <a:pt x="0"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6" name="Google Shape;576;p20"/>
            <p:cNvSpPr/>
            <p:nvPr/>
          </p:nvSpPr>
          <p:spPr>
            <a:xfrm>
              <a:off x="7643814" y="5815013"/>
              <a:ext cx="14288" cy="28575"/>
            </a:xfrm>
            <a:custGeom>
              <a:avLst/>
              <a:gdLst/>
              <a:ahLst/>
              <a:cxnLst/>
              <a:rect l="l" t="t" r="r" b="b"/>
              <a:pathLst>
                <a:path w="9" h="18" extrusionOk="0">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7" name="Google Shape;577;p20"/>
            <p:cNvSpPr/>
            <p:nvPr/>
          </p:nvSpPr>
          <p:spPr>
            <a:xfrm>
              <a:off x="7316789" y="5661026"/>
              <a:ext cx="128588" cy="88900"/>
            </a:xfrm>
            <a:custGeom>
              <a:avLst/>
              <a:gdLst/>
              <a:ahLst/>
              <a:cxnLst/>
              <a:rect l="l" t="t" r="r" b="b"/>
              <a:pathLst>
                <a:path w="74" h="51" extrusionOk="0">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8" name="Google Shape;578;p20"/>
            <p:cNvSpPr/>
            <p:nvPr/>
          </p:nvSpPr>
          <p:spPr>
            <a:xfrm>
              <a:off x="7313614" y="5657851"/>
              <a:ext cx="136525" cy="96838"/>
            </a:xfrm>
            <a:custGeom>
              <a:avLst/>
              <a:gdLst/>
              <a:ahLst/>
              <a:cxnLst/>
              <a:rect l="l" t="t" r="r" b="b"/>
              <a:pathLst>
                <a:path w="79" h="55" extrusionOk="0">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29" name="Google Shape;579;p20"/>
            <p:cNvSpPr/>
            <p:nvPr/>
          </p:nvSpPr>
          <p:spPr>
            <a:xfrm>
              <a:off x="7340602" y="5668963"/>
              <a:ext cx="17463" cy="11113"/>
            </a:xfrm>
            <a:custGeom>
              <a:avLst/>
              <a:gdLst/>
              <a:ahLst/>
              <a:cxnLst/>
              <a:rect l="l" t="t" r="r" b="b"/>
              <a:pathLst>
                <a:path w="11" h="7" extrusionOk="0">
                  <a:moveTo>
                    <a:pt x="0" y="4"/>
                  </a:moveTo>
                  <a:lnTo>
                    <a:pt x="1" y="0"/>
                  </a:lnTo>
                  <a:lnTo>
                    <a:pt x="11" y="3"/>
                  </a:lnTo>
                  <a:lnTo>
                    <a:pt x="9" y="7"/>
                  </a:lnTo>
                  <a:lnTo>
                    <a:pt x="0" y="4"/>
                  </a:lnTo>
                  <a:lnTo>
                    <a:pt x="0" y="4"/>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30" name="Google Shape;580;p20"/>
            <p:cNvSpPr/>
            <p:nvPr/>
          </p:nvSpPr>
          <p:spPr>
            <a:xfrm>
              <a:off x="7335839" y="5665788"/>
              <a:ext cx="25400" cy="19050"/>
            </a:xfrm>
            <a:custGeom>
              <a:avLst/>
              <a:gdLst/>
              <a:ahLst/>
              <a:cxnLst/>
              <a:rect l="l" t="t" r="r" b="b"/>
              <a:pathLst>
                <a:path w="16" h="12" extrusionOk="0">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31" name="Google Shape;581;p20"/>
            <p:cNvSpPr/>
            <p:nvPr/>
          </p:nvSpPr>
          <p:spPr>
            <a:xfrm>
              <a:off x="7337427" y="5875338"/>
              <a:ext cx="119063" cy="187325"/>
            </a:xfrm>
            <a:custGeom>
              <a:avLst/>
              <a:gdLst/>
              <a:ahLst/>
              <a:cxnLst/>
              <a:rect l="l" t="t" r="r" b="b"/>
              <a:pathLst>
                <a:path w="68" h="107" extrusionOk="0">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32" name="Google Shape;582;p20"/>
            <p:cNvSpPr/>
            <p:nvPr/>
          </p:nvSpPr>
          <p:spPr>
            <a:xfrm>
              <a:off x="7334252" y="5872163"/>
              <a:ext cx="125413" cy="193675"/>
            </a:xfrm>
            <a:custGeom>
              <a:avLst/>
              <a:gdLst/>
              <a:ahLst/>
              <a:cxnLst/>
              <a:rect l="l" t="t" r="r" b="b"/>
              <a:pathLst>
                <a:path w="72" h="111" extrusionOk="0">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33" name="Google Shape;583;p20"/>
            <p:cNvSpPr/>
            <p:nvPr/>
          </p:nvSpPr>
          <p:spPr>
            <a:xfrm>
              <a:off x="7496177" y="5892801"/>
              <a:ext cx="176213" cy="133350"/>
            </a:xfrm>
            <a:custGeom>
              <a:avLst/>
              <a:gdLst/>
              <a:ahLst/>
              <a:cxnLst/>
              <a:rect l="l" t="t" r="r" b="b"/>
              <a:pathLst>
                <a:path w="101" h="76" extrusionOk="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sp>
          <p:nvSpPr>
            <p:cNvPr id="234" name="Google Shape;584;p20"/>
            <p:cNvSpPr/>
            <p:nvPr/>
          </p:nvSpPr>
          <p:spPr>
            <a:xfrm>
              <a:off x="7491414" y="5888038"/>
              <a:ext cx="185738" cy="141288"/>
            </a:xfrm>
            <a:custGeom>
              <a:avLst/>
              <a:gdLst/>
              <a:ahLst/>
              <a:cxnLst/>
              <a:rect l="l" t="t" r="r" b="b"/>
              <a:pathLst>
                <a:path w="107" h="81" extrusionOk="0">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p:spPr>
          <p:txBody>
            <a:bodyPr spcFirstLastPara="1" lIns="68569" tIns="34275" rIns="68569" bIns="34275"/>
            <a:lstStyle/>
            <a:p>
              <a:pPr>
                <a:spcBef>
                  <a:spcPts val="0"/>
                </a:spcBef>
                <a:spcAft>
                  <a:spcPts val="0"/>
                </a:spcAft>
                <a:defRPr/>
              </a:pPr>
              <a:endParaRPr sz="1350">
                <a:solidFill>
                  <a:schemeClr val="dk1"/>
                </a:solidFill>
                <a:latin typeface="Calibri"/>
                <a:ea typeface="Calibri"/>
                <a:cs typeface="Calibri"/>
                <a:sym typeface="Calibri"/>
              </a:endParaRPr>
            </a:p>
          </p:txBody>
        </p:sp>
      </p:grpSp>
      <p:sp>
        <p:nvSpPr>
          <p:cNvPr id="235" name="五邊形 234"/>
          <p:cNvSpPr/>
          <p:nvPr/>
        </p:nvSpPr>
        <p:spPr>
          <a:xfrm flipH="1">
            <a:off x="6875463" y="5589588"/>
            <a:ext cx="1225550" cy="360362"/>
          </a:xfrm>
          <a:prstGeom prst="homePlate">
            <a:avLst>
              <a:gd name="adj" fmla="val 0"/>
            </a:avLst>
          </a:prstGeom>
          <a:solidFill>
            <a:srgbClr val="E3F3D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solidFill>
                  <a:srgbClr val="FF0000"/>
                </a:solidFill>
              </a:rPr>
              <a:t>學徒制</a:t>
            </a:r>
          </a:p>
        </p:txBody>
      </p:sp>
      <p:grpSp>
        <p:nvGrpSpPr>
          <p:cNvPr id="15" name="群組 235"/>
          <p:cNvGrpSpPr>
            <a:grpSpLocks/>
          </p:cNvGrpSpPr>
          <p:nvPr/>
        </p:nvGrpSpPr>
        <p:grpSpPr bwMode="auto">
          <a:xfrm>
            <a:off x="8459788" y="1989138"/>
            <a:ext cx="547687" cy="2952750"/>
            <a:chOff x="1195900" y="3291036"/>
            <a:chExt cx="3037879" cy="759469"/>
          </a:xfrm>
        </p:grpSpPr>
        <p:sp>
          <p:nvSpPr>
            <p:cNvPr id="237" name="矩形 236"/>
            <p:cNvSpPr/>
            <p:nvPr/>
          </p:nvSpPr>
          <p:spPr>
            <a:xfrm>
              <a:off x="1195900" y="3291036"/>
              <a:ext cx="3037879" cy="759469"/>
            </a:xfrm>
            <a:prstGeom prst="rect">
              <a:avLst/>
            </a:prstGeom>
            <a:solidFill>
              <a:srgbClr val="DCEFF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8" name="矩形 237"/>
            <p:cNvSpPr/>
            <p:nvPr/>
          </p:nvSpPr>
          <p:spPr>
            <a:xfrm>
              <a:off x="1195900" y="3291036"/>
              <a:ext cx="3037879" cy="7594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0" tIns="177800" rIns="177800" bIns="177800" spcCol="1270" anchor="ctr"/>
            <a:lstStyle/>
            <a:p>
              <a:pPr algn="ctr" defTabSz="1111250">
                <a:lnSpc>
                  <a:spcPct val="90000"/>
                </a:lnSpc>
                <a:spcAft>
                  <a:spcPct val="35000"/>
                </a:spcAft>
                <a:defRPr/>
              </a:pPr>
              <a:r>
                <a:rPr lang="zh-TW" altLang="en-US" sz="2500" dirty="0"/>
                <a:t>支持學生適性發展</a:t>
              </a:r>
            </a:p>
          </p:txBody>
        </p:sp>
      </p:grpSp>
    </p:spTree>
    <p:extLst>
      <p:ext uri="{BB962C8B-B14F-4D97-AF65-F5344CB8AC3E}">
        <p14:creationId xmlns:p14="http://schemas.microsoft.com/office/powerpoint/2010/main" val="351325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par>
                          <p:cTn id="8" fill="hold" nodeType="afterGroup">
                            <p:stCondLst>
                              <p:cond delay="10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5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1000"/>
                                        <p:tgtEl>
                                          <p:spTgt spid="2"/>
                                        </p:tgtEl>
                                        <p:attrNameLst>
                                          <p:attrName>ppt_x</p:attrName>
                                        </p:attrNameLst>
                                      </p:cBhvr>
                                      <p:tavLst>
                                        <p:tav tm="0">
                                          <p:val>
                                            <p:strVal val="#ppt_x-1"/>
                                          </p:val>
                                        </p:tav>
                                        <p:tav tm="100000">
                                          <p:val>
                                            <p:strVal val="#ppt_x"/>
                                          </p:val>
                                        </p:tav>
                                      </p:tavLst>
                                    </p:anim>
                                  </p:childTnLst>
                                </p:cTn>
                              </p:par>
                            </p:childTnLst>
                          </p:cTn>
                        </p:par>
                        <p:par>
                          <p:cTn id="31" fill="hold" nodeType="afterGroup">
                            <p:stCondLst>
                              <p:cond delay="1000"/>
                            </p:stCondLst>
                            <p:childTnLst>
                              <p:par>
                                <p:cTn id="32" presetID="10" presetClass="entr" presetSubtype="0" fill="hold" nodeType="afterEffect">
                                  <p:stCondLst>
                                    <p:cond delay="0"/>
                                  </p:stCondLst>
                                  <p:childTnLst>
                                    <p:set>
                                      <p:cBhvr>
                                        <p:cTn id="33" dur="1" fill="hold">
                                          <p:stCondLst>
                                            <p:cond delay="0"/>
                                          </p:stCondLst>
                                        </p:cTn>
                                        <p:tgtEl>
                                          <p:spTgt spid="137"/>
                                        </p:tgtEl>
                                        <p:attrNameLst>
                                          <p:attrName>style.visibility</p:attrName>
                                        </p:attrNameLst>
                                      </p:cBhvr>
                                      <p:to>
                                        <p:strVal val="visible"/>
                                      </p:to>
                                    </p:set>
                                    <p:animEffect transition="in" filter="fade">
                                      <p:cBhvr>
                                        <p:cTn id="34" dur="1000"/>
                                        <p:tgtEl>
                                          <p:spTgt spid="1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000"/>
                                        <p:tgtEl>
                                          <p:spTgt spid="12"/>
                                        </p:tgtEl>
                                        <p:attrNameLst>
                                          <p:attrName>ppt_x</p:attrName>
                                        </p:attrNameLst>
                                      </p:cBhvr>
                                      <p:tavLst>
                                        <p:tav tm="0">
                                          <p:val>
                                            <p:strVal val="#ppt_x-1"/>
                                          </p:val>
                                        </p:tav>
                                        <p:tav tm="100000">
                                          <p:val>
                                            <p:strVal val="#ppt_x"/>
                                          </p:val>
                                        </p:tav>
                                      </p:tavLst>
                                    </p:anim>
                                  </p:childTnLst>
                                </p:cTn>
                              </p:par>
                            </p:childTnLst>
                          </p:cTn>
                        </p:par>
                        <p:par>
                          <p:cTn id="40" fill="hold" nodeType="afterGroup">
                            <p:stCondLst>
                              <p:cond delay="1000"/>
                            </p:stCondLst>
                            <p:childTnLst>
                              <p:par>
                                <p:cTn id="41" presetID="10" presetClass="entr" presetSubtype="0" fill="hold" nodeType="after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fade">
                                      <p:cBhvr>
                                        <p:cTn id="43" dur="1000"/>
                                        <p:tgtEl>
                                          <p:spTgt spid="1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000"/>
                                        <p:tgtEl>
                                          <p:spTgt spid="13"/>
                                        </p:tgtEl>
                                        <p:attrNameLst>
                                          <p:attrName>ppt_x</p:attrName>
                                        </p:attrNameLst>
                                      </p:cBhvr>
                                      <p:tavLst>
                                        <p:tav tm="0">
                                          <p:val>
                                            <p:strVal val="#ppt_x-1"/>
                                          </p:val>
                                        </p:tav>
                                        <p:tav tm="100000">
                                          <p:val>
                                            <p:strVal val="#ppt_x"/>
                                          </p:val>
                                        </p:tav>
                                      </p:tavLst>
                                    </p:anim>
                                  </p:childTnLst>
                                </p:cTn>
                              </p:par>
                            </p:childTnLst>
                          </p:cTn>
                        </p:par>
                        <p:par>
                          <p:cTn id="49" fill="hold" nodeType="afterGroup">
                            <p:stCondLst>
                              <p:cond delay="1000"/>
                            </p:stCondLst>
                            <p:childTnLst>
                              <p:par>
                                <p:cTn id="50" presetID="10" presetClass="entr" presetSubtype="0" fill="hold" nodeType="afterEffect">
                                  <p:stCondLst>
                                    <p:cond delay="0"/>
                                  </p:stCondLst>
                                  <p:childTnLst>
                                    <p:set>
                                      <p:cBhvr>
                                        <p:cTn id="51" dur="1" fill="hold">
                                          <p:stCondLst>
                                            <p:cond delay="0"/>
                                          </p:stCondLst>
                                        </p:cTn>
                                        <p:tgtEl>
                                          <p:spTgt spid="139"/>
                                        </p:tgtEl>
                                        <p:attrNameLst>
                                          <p:attrName>style.visibility</p:attrName>
                                        </p:attrNameLst>
                                      </p:cBhvr>
                                      <p:to>
                                        <p:strVal val="visible"/>
                                      </p:to>
                                    </p:set>
                                    <p:animEffect transition="in" filter="fade">
                                      <p:cBhvr>
                                        <p:cTn id="52" dur="1000"/>
                                        <p:tgtEl>
                                          <p:spTgt spid="1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000"/>
                                        <p:tgtEl>
                                          <p:spTgt spid="14"/>
                                        </p:tgtEl>
                                        <p:attrNameLst>
                                          <p:attrName>ppt_x</p:attrName>
                                        </p:attrNameLst>
                                      </p:cBhvr>
                                      <p:tavLst>
                                        <p:tav tm="0">
                                          <p:val>
                                            <p:strVal val="#ppt_x-1"/>
                                          </p:val>
                                        </p:tav>
                                        <p:tav tm="100000">
                                          <p:val>
                                            <p:strVal val="#ppt_x"/>
                                          </p:val>
                                        </p:tav>
                                      </p:tavLst>
                                    </p:anim>
                                  </p:childTnLst>
                                </p:cTn>
                              </p:par>
                            </p:childTnLst>
                          </p:cTn>
                        </p:par>
                        <p:par>
                          <p:cTn id="58" fill="hold" nodeType="afterGroup">
                            <p:stCondLst>
                              <p:cond delay="1000"/>
                            </p:stCondLst>
                            <p:childTnLst>
                              <p:par>
                                <p:cTn id="59" presetID="10" presetClass="entr" presetSubtype="0" fill="hold" nodeType="afterEffect">
                                  <p:stCondLst>
                                    <p:cond delay="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childTnLst>
                                </p:cTn>
                              </p:par>
                            </p:childTnLst>
                          </p:cTn>
                        </p:par>
                        <p:par>
                          <p:cTn id="62" fill="hold" nodeType="afterGroup">
                            <p:stCondLst>
                              <p:cond delay="2000"/>
                            </p:stCondLst>
                            <p:childTnLst>
                              <p:par>
                                <p:cTn id="63" presetID="21" presetClass="entr" presetSubtype="4" fill="hold" grpId="0" nodeType="afterEffect">
                                  <p:stCondLst>
                                    <p:cond delay="0"/>
                                  </p:stCondLst>
                                  <p:childTnLst>
                                    <p:set>
                                      <p:cBhvr>
                                        <p:cTn id="64" dur="1" fill="hold">
                                          <p:stCondLst>
                                            <p:cond delay="0"/>
                                          </p:stCondLst>
                                        </p:cTn>
                                        <p:tgtEl>
                                          <p:spTgt spid="235"/>
                                        </p:tgtEl>
                                        <p:attrNameLst>
                                          <p:attrName>style.visibility</p:attrName>
                                        </p:attrNameLst>
                                      </p:cBhvr>
                                      <p:to>
                                        <p:strVal val="visible"/>
                                      </p:to>
                                    </p:set>
                                    <p:animEffect transition="in" filter="wheel(4)">
                                      <p:cBhvr>
                                        <p:cTn id="65" dur="20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9FE841-C3F6-48B6-B87F-7A221AF80502}"/>
              </a:ext>
            </a:extLst>
          </p:cNvPr>
          <p:cNvSpPr/>
          <p:nvPr/>
        </p:nvSpPr>
        <p:spPr>
          <a:xfrm>
            <a:off x="972512" y="1175950"/>
            <a:ext cx="8208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5" name="矩形 4">
            <a:extLst>
              <a:ext uri="{FF2B5EF4-FFF2-40B4-BE49-F238E27FC236}">
                <a16:creationId xmlns:a16="http://schemas.microsoft.com/office/drawing/2014/main" id="{73BCAA90-624C-47C6-92CD-A144D05159BE}"/>
              </a:ext>
            </a:extLst>
          </p:cNvPr>
          <p:cNvSpPr/>
          <p:nvPr/>
        </p:nvSpPr>
        <p:spPr>
          <a:xfrm>
            <a:off x="964" y="1175950"/>
            <a:ext cx="986638" cy="776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造字工房悦黑演示版常规体" pitchFamily="50" charset="-122"/>
            </a:endParaRPr>
          </a:p>
        </p:txBody>
      </p:sp>
      <p:sp>
        <p:nvSpPr>
          <p:cNvPr id="8" name="矩形 7">
            <a:extLst>
              <a:ext uri="{FF2B5EF4-FFF2-40B4-BE49-F238E27FC236}">
                <a16:creationId xmlns:a16="http://schemas.microsoft.com/office/drawing/2014/main" id="{63E68FD0-FF09-4566-AA44-7521C1E20815}"/>
              </a:ext>
            </a:extLst>
          </p:cNvPr>
          <p:cNvSpPr/>
          <p:nvPr/>
        </p:nvSpPr>
        <p:spPr>
          <a:xfrm>
            <a:off x="0" y="260648"/>
            <a:ext cx="9143999" cy="646331"/>
          </a:xfrm>
          <a:prstGeom prst="rect">
            <a:avLst/>
          </a:prstGeom>
        </p:spPr>
        <p:txBody>
          <a:bodyPr wrap="square">
            <a:spAutoFit/>
          </a:bodyPr>
          <a:lstStyle/>
          <a:p>
            <a:pPr algn="ctr"/>
            <a:r>
              <a:rPr lang="zh-TW" altLang="en-US" sz="3600" dirty="0">
                <a:latin typeface="+mj-ea"/>
                <a:ea typeface="+mj-ea"/>
              </a:rPr>
              <a:t>實施規範的重要內涵</a:t>
            </a:r>
          </a:p>
        </p:txBody>
      </p:sp>
      <p:sp>
        <p:nvSpPr>
          <p:cNvPr id="26" name="Shape 33220">
            <a:extLst>
              <a:ext uri="{FF2B5EF4-FFF2-40B4-BE49-F238E27FC236}">
                <a16:creationId xmlns:a16="http://schemas.microsoft.com/office/drawing/2014/main" id="{651902CF-60CD-4135-A6A9-84A27620F8C9}"/>
              </a:ext>
            </a:extLst>
          </p:cNvPr>
          <p:cNvSpPr/>
          <p:nvPr/>
        </p:nvSpPr>
        <p:spPr>
          <a:xfrm>
            <a:off x="179512" y="1304760"/>
            <a:ext cx="1656184" cy="720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000" b="1" i="0" u="none" strike="noStrike" kern="1200" cap="none" spc="0" normalizeH="0" baseline="0" noProof="0" dirty="0">
                <a:ln>
                  <a:noFill/>
                </a:ln>
                <a:solidFill>
                  <a:srgbClr val="FFFFFF"/>
                </a:solidFill>
                <a:effectLst/>
                <a:uLnTx/>
                <a:uFillTx/>
                <a:latin typeface="Arial"/>
                <a:ea typeface="微软雅黑"/>
                <a:cs typeface="+mn-ea"/>
                <a:sym typeface="+mn-lt"/>
              </a:rPr>
              <a:t>課  程  發  展</a:t>
            </a:r>
            <a:endParaRPr kumimoji="0" sz="2000" b="1" i="0" u="none" strike="noStrike" kern="1200" cap="none" spc="0" normalizeH="0" baseline="0" noProof="0" dirty="0">
              <a:ln>
                <a:noFill/>
              </a:ln>
              <a:solidFill>
                <a:srgbClr val="FFFFFF"/>
              </a:solidFill>
              <a:effectLst/>
              <a:uLnTx/>
              <a:uFillTx/>
              <a:latin typeface="Arial"/>
              <a:ea typeface="微软雅黑"/>
              <a:cs typeface="+mn-ea"/>
              <a:sym typeface="+mn-lt"/>
            </a:endParaRPr>
          </a:p>
        </p:txBody>
      </p:sp>
      <p:sp>
        <p:nvSpPr>
          <p:cNvPr id="239" name="矩形 238">
            <a:extLst>
              <a:ext uri="{FF2B5EF4-FFF2-40B4-BE49-F238E27FC236}">
                <a16:creationId xmlns:a16="http://schemas.microsoft.com/office/drawing/2014/main" id="{DEDC68F0-83E2-4150-8147-FDD80E92803B}"/>
              </a:ext>
            </a:extLst>
          </p:cNvPr>
          <p:cNvSpPr/>
          <p:nvPr/>
        </p:nvSpPr>
        <p:spPr>
          <a:xfrm>
            <a:off x="2874970" y="926928"/>
            <a:ext cx="3449770" cy="418641"/>
          </a:xfrm>
          <a:prstGeom prst="rect">
            <a:avLst/>
          </a:prstGeom>
          <a:solidFill>
            <a:schemeClr val="tx1"/>
          </a:solidFill>
          <a:effectLst/>
        </p:spPr>
        <p:txBody>
          <a:bodyPr vert="horz" wrap="square">
            <a:spAutoFit/>
          </a:bodyPr>
          <a:lstStyle/>
          <a:p>
            <a:pPr algn="ctr">
              <a:lnSpc>
                <a:spcPts val="2500"/>
              </a:lnSpc>
            </a:pPr>
            <a:r>
              <a:rPr lang="zh-TW" altLang="en-US" sz="2800" dirty="0" smtClean="0">
                <a:solidFill>
                  <a:schemeClr val="bg1"/>
                </a:solidFill>
                <a:latin typeface="+mj-ea"/>
                <a:ea typeface="+mj-ea"/>
              </a:rPr>
              <a:t>實施</a:t>
            </a:r>
            <a:r>
              <a:rPr lang="zh-TW" altLang="en-US" sz="2800" dirty="0">
                <a:solidFill>
                  <a:schemeClr val="bg1"/>
                </a:solidFill>
                <a:latin typeface="+mj-ea"/>
                <a:ea typeface="+mj-ea"/>
              </a:rPr>
              <a:t>要點</a:t>
            </a:r>
            <a:endParaRPr lang="zh-CN" altLang="en-US" sz="1138" dirty="0">
              <a:solidFill>
                <a:schemeClr val="bg1"/>
              </a:solidFill>
              <a:latin typeface="+mj-ea"/>
              <a:ea typeface="+mj-ea"/>
            </a:endParaRPr>
          </a:p>
        </p:txBody>
      </p:sp>
      <p:sp>
        <p:nvSpPr>
          <p:cNvPr id="2049" name="Rectangle 1"/>
          <p:cNvSpPr>
            <a:spLocks noChangeArrowheads="1"/>
          </p:cNvSpPr>
          <p:nvPr/>
        </p:nvSpPr>
        <p:spPr bwMode="auto">
          <a:xfrm>
            <a:off x="0" y="2515401"/>
            <a:ext cx="8964488" cy="33701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6700" lvl="0" indent="-266700" eaLnBrk="1" hangingPunct="1">
              <a:spcBef>
                <a:spcPts val="1800"/>
              </a:spcBef>
              <a:buFontTx/>
              <a:buChar char="•"/>
            </a:pPr>
            <a:r>
              <a:rPr lang="zh-TW" altLang="zh-TW" sz="2800" dirty="0">
                <a:latin typeface="標楷體" pitchFamily="65" charset="-120"/>
                <a:ea typeface="標楷體" pitchFamily="65" charset="-120"/>
                <a:cs typeface="Times New Roman" pitchFamily="18" charset="0"/>
              </a:rPr>
              <a:t>凡本課程實施規範未規定者，須依總綱之規定辦理</a:t>
            </a:r>
            <a:endParaRPr lang="zh-TW" altLang="en-US" sz="2800" dirty="0">
              <a:latin typeface="標楷體" pitchFamily="65" charset="-120"/>
              <a:ea typeface="標楷體" pitchFamily="65" charset="-120"/>
              <a:cs typeface="Times New Roman" pitchFamily="18" charset="0"/>
            </a:endParaRPr>
          </a:p>
          <a:p>
            <a:pPr marL="266700" lvl="0" indent="-266700">
              <a:spcBef>
                <a:spcPts val="1800"/>
              </a:spcBef>
              <a:buFontTx/>
              <a:buChar char="•"/>
            </a:pPr>
            <a:r>
              <a:rPr lang="zh-TW" altLang="en-US" sz="2800" dirty="0">
                <a:latin typeface="標楷體" pitchFamily="65" charset="-120"/>
                <a:ea typeface="標楷體" pitchFamily="65" charset="-120"/>
                <a:cs typeface="Times New Roman" pitchFamily="18" charset="0"/>
              </a:rPr>
              <a:t>實施規範的定期檢視：</a:t>
            </a:r>
            <a:r>
              <a:rPr lang="zh-TW" sz="2800" dirty="0">
                <a:latin typeface="標楷體" pitchFamily="65" charset="-120"/>
                <a:ea typeface="標楷體" pitchFamily="65" charset="-120"/>
                <a:cs typeface="Times New Roman" pitchFamily="18" charset="0"/>
              </a:rPr>
              <a:t>必要時得依相關法律程序修改</a:t>
            </a:r>
          </a:p>
          <a:p>
            <a:pPr marL="266700" marR="0" lvl="0" indent="-266700" algn="l" defTabSz="914400" rtl="0" eaLnBrk="0" fontAlgn="base" latinLnBrk="0" hangingPunct="0">
              <a:spcBef>
                <a:spcPts val="1800"/>
              </a:spcBef>
              <a:spcAft>
                <a:spcPct val="0"/>
              </a:spcAft>
              <a:buClrTx/>
              <a:buSzTx/>
              <a:buFontTx/>
              <a:buChar char="•"/>
              <a:tabLst/>
            </a:pPr>
            <a:r>
              <a:rPr lang="zh-TW" sz="2800" dirty="0">
                <a:latin typeface="標楷體" pitchFamily="65" charset="-120"/>
                <a:ea typeface="標楷體" pitchFamily="65" charset="-120"/>
                <a:cs typeface="Times New Roman" pitchFamily="18" charset="0"/>
              </a:rPr>
              <a:t>特殊教育學生或其監護人、法定代理人於學生學習、輔導、支持服務或其他學習權益受損時</a:t>
            </a:r>
            <a:r>
              <a:rPr lang="zh-TW" altLang="en-US" sz="2800" dirty="0">
                <a:latin typeface="標楷體" pitchFamily="65" charset="-120"/>
                <a:ea typeface="標楷體" pitchFamily="65" charset="-120"/>
                <a:cs typeface="Times New Roman" pitchFamily="18" charset="0"/>
              </a:rPr>
              <a:t>的申訴：依循</a:t>
            </a:r>
            <a:r>
              <a:rPr lang="zh-TW" altLang="zh-TW" sz="2800" dirty="0">
                <a:latin typeface="標楷體" pitchFamily="65" charset="-120"/>
                <a:ea typeface="標楷體" pitchFamily="65" charset="-120"/>
                <a:cs typeface="Times New Roman" pitchFamily="18" charset="0"/>
              </a:rPr>
              <a:t>〈</a:t>
            </a:r>
            <a:r>
              <a:rPr lang="zh-TW" sz="2800" dirty="0">
                <a:latin typeface="標楷體" pitchFamily="65" charset="-120"/>
                <a:ea typeface="標楷體" pitchFamily="65" charset="-120"/>
                <a:cs typeface="Times New Roman" pitchFamily="18" charset="0"/>
              </a:rPr>
              <a:t>特殊教育學生申訴服務辦法</a:t>
            </a:r>
            <a:r>
              <a:rPr lang="zh-TW" altLang="zh-TW" sz="2800" dirty="0">
                <a:latin typeface="標楷體" pitchFamily="65" charset="-120"/>
                <a:ea typeface="標楷體" pitchFamily="65" charset="-120"/>
                <a:cs typeface="Times New Roman" pitchFamily="18" charset="0"/>
              </a:rPr>
              <a:t>〉</a:t>
            </a:r>
            <a:r>
              <a:rPr lang="zh-TW" sz="2800" dirty="0">
                <a:latin typeface="標楷體" pitchFamily="65" charset="-120"/>
                <a:ea typeface="標楷體" pitchFamily="65" charset="-120"/>
                <a:cs typeface="Times New Roman" pitchFamily="18" charset="0"/>
              </a:rPr>
              <a:t>。</a:t>
            </a:r>
          </a:p>
          <a:p>
            <a:pPr marL="266700" marR="0" lvl="0" indent="-266700" algn="l" defTabSz="914400" rtl="0" eaLnBrk="0" fontAlgn="base" latinLnBrk="0" hangingPunct="0">
              <a:spcBef>
                <a:spcPts val="1800"/>
              </a:spcBef>
              <a:spcAft>
                <a:spcPct val="0"/>
              </a:spcAft>
              <a:buClrTx/>
              <a:buSzTx/>
              <a:buFontTx/>
              <a:buChar char="•"/>
              <a:tabLst/>
            </a:pPr>
            <a:r>
              <a:rPr lang="zh-TW" altLang="en-US" sz="2800" dirty="0">
                <a:latin typeface="標楷體" pitchFamily="65" charset="-120"/>
                <a:ea typeface="標楷體" pitchFamily="65" charset="-120"/>
                <a:cs typeface="Times New Roman" pitchFamily="18" charset="0"/>
              </a:rPr>
              <a:t>原住民族課程相關</a:t>
            </a:r>
            <a:r>
              <a:rPr kumimoji="1" lang="zh-TW" altLang="en-US" sz="2800" b="0" i="0" strike="noStrike" cap="none" normalizeH="0" baseline="0" dirty="0">
                <a:ln>
                  <a:noFill/>
                </a:ln>
                <a:solidFill>
                  <a:schemeClr val="tx1"/>
                </a:solidFill>
                <a:effectLst/>
                <a:latin typeface="標楷體" pitchFamily="65" charset="-120"/>
                <a:ea typeface="標楷體" pitchFamily="65" charset="-120"/>
                <a:cs typeface="Times New Roman" pitchFamily="18" charset="0"/>
              </a:rPr>
              <a:t>注意事項</a:t>
            </a:r>
            <a:endParaRPr kumimoji="1" lang="zh-TW" altLang="en-US" sz="2800" b="0" i="0" strike="noStrike" cap="none" normalizeH="0" baseline="0" dirty="0">
              <a:ln>
                <a:noFill/>
              </a:ln>
              <a:solidFill>
                <a:schemeClr val="tx1"/>
              </a:solidFill>
              <a:effectLst/>
              <a:latin typeface="Arial" pitchFamily="34" charset="0"/>
              <a:ea typeface="新細明體" pitchFamily="18" charset="-120"/>
              <a:cs typeface="新細明體" pitchFamily="18" charset="-120"/>
            </a:endParaRPr>
          </a:p>
        </p:txBody>
      </p:sp>
      <p:sp>
        <p:nvSpPr>
          <p:cNvPr id="10" name="梯形 9">
            <a:extLst>
              <a:ext uri="{FF2B5EF4-FFF2-40B4-BE49-F238E27FC236}">
                <a16:creationId xmlns:a16="http://schemas.microsoft.com/office/drawing/2014/main" id="{D93682B3-5B5B-430E-A987-0BBD9D5A7FF5}"/>
              </a:ext>
            </a:extLst>
          </p:cNvPr>
          <p:cNvSpPr/>
          <p:nvPr/>
        </p:nvSpPr>
        <p:spPr bwMode="auto">
          <a:xfrm rot="10800000">
            <a:off x="-2" y="1484848"/>
            <a:ext cx="2627786" cy="576000"/>
          </a:xfrm>
          <a:prstGeom prst="trapezoid">
            <a:avLst>
              <a:gd name="adj" fmla="val 0"/>
            </a:avLst>
          </a:prstGeom>
          <a:solidFill>
            <a:schemeClr val="accent1"/>
          </a:solidFill>
          <a:ln>
            <a:noFill/>
          </a:ln>
        </p:spPr>
        <p:txBody>
          <a:bodyPr vert="horz" wrap="square" lIns="91440" tIns="45720" rIns="91440" bIns="45720" numCol="1" rtlCol="0" anchor="t" anchorCtr="0" compatLnSpc="1"/>
          <a:lstStyle/>
          <a:p>
            <a:pPr algn="ctr"/>
            <a:endParaRPr lang="zh-TW" altLang="en-US"/>
          </a:p>
        </p:txBody>
      </p:sp>
      <p:sp>
        <p:nvSpPr>
          <p:cNvPr id="11" name="Shape 33220">
            <a:extLst>
              <a:ext uri="{FF2B5EF4-FFF2-40B4-BE49-F238E27FC236}">
                <a16:creationId xmlns:a16="http://schemas.microsoft.com/office/drawing/2014/main" id="{4AA68A5A-471B-4586-A29C-28E3005FBAB3}"/>
              </a:ext>
            </a:extLst>
          </p:cNvPr>
          <p:cNvSpPr/>
          <p:nvPr/>
        </p:nvSpPr>
        <p:spPr>
          <a:xfrm>
            <a:off x="0" y="1412776"/>
            <a:ext cx="2627784" cy="720080"/>
          </a:xfrm>
          <a:prstGeom prst="rect">
            <a:avLst/>
          </a:prstGeom>
          <a:solidFill>
            <a:schemeClr val="accent6">
              <a:lumMod val="40000"/>
              <a:lumOff val="60000"/>
            </a:scheme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20000"/>
              </a:lnSpc>
              <a:spcBef>
                <a:spcPts val="1000"/>
              </a:spcBef>
              <a:defRPr sz="1600">
                <a:solidFill>
                  <a:srgbClr val="FFFFFF"/>
                </a:solidFill>
                <a:latin typeface="Helvetica Neue Light"/>
                <a:ea typeface="Helvetica Neue Light"/>
                <a:cs typeface="Helvetica Neue Light"/>
                <a:sym typeface="Helvetica Neue Light"/>
              </a:defRPr>
            </a:lvl1pPr>
          </a:lstStyle>
          <a:p>
            <a:pPr marL="0" marR="0" lvl="0" indent="0" algn="ctr" defTabSz="584200" rtl="0" eaLnBrk="1" fontAlgn="base" latinLnBrk="0" hangingPunct="1">
              <a:lnSpc>
                <a:spcPct val="120000"/>
              </a:lnSpc>
              <a:spcBef>
                <a:spcPts val="1000"/>
              </a:spcBef>
              <a:spcAft>
                <a:spcPct val="0"/>
              </a:spcAft>
              <a:buClrTx/>
              <a:buSzTx/>
              <a:buFontTx/>
              <a:buNone/>
              <a:tabLst/>
              <a:defRPr/>
            </a:pPr>
            <a:r>
              <a:rPr kumimoji="0" lang="zh-TW" altLang="en-US" sz="2800" b="1" i="0" u="none" strike="noStrike" kern="1200" cap="none" spc="0" normalizeH="0" baseline="0" noProof="0" dirty="0">
                <a:ln>
                  <a:noFill/>
                </a:ln>
                <a:solidFill>
                  <a:schemeClr val="tx1"/>
                </a:solidFill>
                <a:effectLst/>
                <a:uLnTx/>
                <a:uFillTx/>
                <a:latin typeface="Arial"/>
                <a:ea typeface="微软雅黑"/>
                <a:cs typeface="+mn-ea"/>
                <a:sym typeface="+mn-lt"/>
              </a:rPr>
              <a:t>附       則</a:t>
            </a:r>
            <a:endParaRPr kumimoji="0" sz="4000" b="1" i="0" u="none" strike="noStrike" kern="1200" cap="none" spc="0" normalizeH="0" baseline="0" noProof="0" dirty="0">
              <a:ln>
                <a:noFill/>
              </a:ln>
              <a:solidFill>
                <a:schemeClr val="tx1"/>
              </a:solidFill>
              <a:effectLst/>
              <a:uLnTx/>
              <a:uFillTx/>
              <a:latin typeface="Arial"/>
              <a:ea typeface="微软雅黑"/>
              <a:cs typeface="+mn-ea"/>
              <a:sym typeface="+mn-lt"/>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4"/>
          <p:cNvSpPr txBox="1">
            <a:spLocks noChangeArrowheads="1"/>
          </p:cNvSpPr>
          <p:nvPr/>
        </p:nvSpPr>
        <p:spPr bwMode="auto">
          <a:xfrm>
            <a:off x="827088" y="4508500"/>
            <a:ext cx="1584325" cy="366713"/>
          </a:xfrm>
          <a:prstGeom prst="rect">
            <a:avLst/>
          </a:prstGeom>
          <a:noFill/>
          <a:ln w="9525">
            <a:noFill/>
            <a:miter lim="800000"/>
            <a:headEnd/>
            <a:tailEnd/>
          </a:ln>
        </p:spPr>
        <p:txBody>
          <a:bodyPr>
            <a:spAutoFit/>
          </a:bodyPr>
          <a:lstStyle/>
          <a:p>
            <a:pPr eaLnBrk="1" hangingPunct="1">
              <a:spcBef>
                <a:spcPct val="50000"/>
              </a:spcBef>
            </a:pPr>
            <a:endParaRPr lang="zh-TW" altLang="en-US" b="1">
              <a:latin typeface="Gulim" pitchFamily="34" charset="-127"/>
              <a:ea typeface="Gulim" pitchFamily="34" charset="-127"/>
            </a:endParaRPr>
          </a:p>
        </p:txBody>
      </p:sp>
      <p:sp>
        <p:nvSpPr>
          <p:cNvPr id="91141" name="矩形 2"/>
          <p:cNvSpPr>
            <a:spLocks noChangeArrowheads="1"/>
          </p:cNvSpPr>
          <p:nvPr/>
        </p:nvSpPr>
        <p:spPr bwMode="auto">
          <a:xfrm>
            <a:off x="6510429" y="6487018"/>
            <a:ext cx="2466975" cy="369888"/>
          </a:xfrm>
          <a:prstGeom prst="rect">
            <a:avLst/>
          </a:prstGeom>
          <a:noFill/>
          <a:ln w="9525">
            <a:noFill/>
            <a:miter lim="800000"/>
            <a:headEnd/>
            <a:tailEnd/>
          </a:ln>
        </p:spPr>
        <p:txBody>
          <a:bodyPr wrap="none">
            <a:spAutoFit/>
          </a:bodyPr>
          <a:lstStyle/>
          <a:p>
            <a:r>
              <a:rPr lang="en-US" altLang="zh-TW" dirty="0">
                <a:solidFill>
                  <a:srgbClr val="0000FF"/>
                </a:solidFill>
                <a:hlinkClick r:id="rId2"/>
              </a:rPr>
              <a:t>sencir.spc.ntnu.edu.tw</a:t>
            </a:r>
            <a:endParaRPr lang="zh-TW" altLang="en-US" dirty="0">
              <a:solidFill>
                <a:srgbClr val="0000FF"/>
              </a:solidFill>
            </a:endParaRPr>
          </a:p>
        </p:txBody>
      </p:sp>
      <p:grpSp>
        <p:nvGrpSpPr>
          <p:cNvPr id="3" name="群組 2">
            <a:extLst>
              <a:ext uri="{FF2B5EF4-FFF2-40B4-BE49-F238E27FC236}">
                <a16:creationId xmlns:a16="http://schemas.microsoft.com/office/drawing/2014/main" id="{611DE412-2D43-4346-849C-2C8509C83D06}"/>
              </a:ext>
            </a:extLst>
          </p:cNvPr>
          <p:cNvGrpSpPr/>
          <p:nvPr/>
        </p:nvGrpSpPr>
        <p:grpSpPr>
          <a:xfrm>
            <a:off x="611559" y="0"/>
            <a:ext cx="8365845" cy="6528704"/>
            <a:chOff x="1835696" y="44624"/>
            <a:chExt cx="6850335" cy="6528704"/>
          </a:xfrm>
        </p:grpSpPr>
        <p:pic>
          <p:nvPicPr>
            <p:cNvPr id="2" name="圖片 1">
              <a:extLst>
                <a:ext uri="{FF2B5EF4-FFF2-40B4-BE49-F238E27FC236}">
                  <a16:creationId xmlns:a16="http://schemas.microsoft.com/office/drawing/2014/main" id="{5A5E9DBC-882D-4534-B00A-18B22AE2FE4A}"/>
                </a:ext>
              </a:extLst>
            </p:cNvPr>
            <p:cNvPicPr>
              <a:picLocks noChangeAspect="1"/>
            </p:cNvPicPr>
            <p:nvPr/>
          </p:nvPicPr>
          <p:blipFill rotWithShape="1">
            <a:blip r:embed="rId3" cstate="print"/>
            <a:srcRect l="33463" t="33463" r="34250" b="16925"/>
            <a:stretch/>
          </p:blipFill>
          <p:spPr>
            <a:xfrm>
              <a:off x="1835696" y="1852972"/>
              <a:ext cx="6706320" cy="4720356"/>
            </a:xfrm>
            <a:prstGeom prst="rect">
              <a:avLst/>
            </a:prstGeom>
          </p:spPr>
        </p:pic>
        <p:pic>
          <p:nvPicPr>
            <p:cNvPr id="91142" name="圖片 1"/>
            <p:cNvPicPr>
              <a:picLocks noChangeAspect="1"/>
            </p:cNvPicPr>
            <p:nvPr/>
          </p:nvPicPr>
          <p:blipFill rotWithShape="1">
            <a:blip r:embed="rId4" cstate="email">
              <a:extLst>
                <a:ext uri="{28A0092B-C50C-407E-A947-70E740481C1C}">
                  <a14:useLocalDpi xmlns:a14="http://schemas.microsoft.com/office/drawing/2010/main"/>
                </a:ext>
              </a:extLst>
            </a:blip>
            <a:srcRect b="61117"/>
            <a:stretch/>
          </p:blipFill>
          <p:spPr bwMode="auto">
            <a:xfrm>
              <a:off x="1835696" y="44624"/>
              <a:ext cx="6706320" cy="1801813"/>
            </a:xfrm>
            <a:prstGeom prst="rect">
              <a:avLst/>
            </a:prstGeom>
            <a:noFill/>
            <a:ln w="9525">
              <a:noFill/>
              <a:miter lim="800000"/>
              <a:headEnd/>
              <a:tailEnd/>
            </a:ln>
          </p:spPr>
        </p:pic>
        <p:sp>
          <p:nvSpPr>
            <p:cNvPr id="5" name="橢圓 4"/>
            <p:cNvSpPr/>
            <p:nvPr/>
          </p:nvSpPr>
          <p:spPr>
            <a:xfrm>
              <a:off x="6801804" y="1772816"/>
              <a:ext cx="1884227" cy="11848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台中教育大學2">
  <a:themeElements>
    <a:clrScheme name="蘇君育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蘇君育3">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蘇君育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蘇君育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蘇君育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蘇君育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蘇君育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蘇君育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蘇君育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蘇君育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蘇君育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蘇君育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蘇君育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蘇君育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10805課程實施規範（彰化）</Template>
  <TotalTime>1279</TotalTime>
  <Words>11776</Words>
  <Application>Microsoft Office PowerPoint</Application>
  <PresentationFormat>如螢幕大小 (4:3)</PresentationFormat>
  <Paragraphs>1249</Paragraphs>
  <Slides>123</Slides>
  <Notes>52</Notes>
  <HiddenSlides>0</HiddenSlides>
  <MMClips>0</MMClips>
  <ScaleCrop>false</ScaleCrop>
  <HeadingPairs>
    <vt:vector size="6" baseType="variant">
      <vt:variant>
        <vt:lpstr>使用字型</vt:lpstr>
      </vt:variant>
      <vt:variant>
        <vt:i4>20</vt:i4>
      </vt:variant>
      <vt:variant>
        <vt:lpstr>佈景主題</vt:lpstr>
      </vt:variant>
      <vt:variant>
        <vt:i4>1</vt:i4>
      </vt:variant>
      <vt:variant>
        <vt:lpstr>投影片標題</vt:lpstr>
      </vt:variant>
      <vt:variant>
        <vt:i4>123</vt:i4>
      </vt:variant>
    </vt:vector>
  </HeadingPairs>
  <TitlesOfParts>
    <vt:vector size="144" baseType="lpstr">
      <vt:lpstr>Gulim</vt:lpstr>
      <vt:lpstr>Microsoft YaHei</vt:lpstr>
      <vt:lpstr>SimSun</vt:lpstr>
      <vt:lpstr>微軟正黑體</vt:lpstr>
      <vt:lpstr>微軟正黑體</vt:lpstr>
      <vt:lpstr>新細明體</vt:lpstr>
      <vt:lpstr>標楷體</vt:lpstr>
      <vt:lpstr>Arial</vt:lpstr>
      <vt:lpstr>Arial Black</vt:lpstr>
      <vt:lpstr>Calibri</vt:lpstr>
      <vt:lpstr>Helvetica</vt:lpstr>
      <vt:lpstr>Helvetica Neue Light</vt:lpstr>
      <vt:lpstr>Lato Light</vt:lpstr>
      <vt:lpstr>Lato Regular</vt:lpstr>
      <vt:lpstr>Roboto</vt:lpstr>
      <vt:lpstr>Tahoma</vt:lpstr>
      <vt:lpstr>Times New Roman</vt:lpstr>
      <vt:lpstr>Wingdings</vt:lpstr>
      <vt:lpstr>Wingdings 2</vt:lpstr>
      <vt:lpstr>造字工房悦黑演示版常规体</vt:lpstr>
      <vt:lpstr>台中教育大學2</vt:lpstr>
      <vt:lpstr> 十二年國民基本教育特殊教育課程實施規範、課程調整與行政支持  </vt:lpstr>
      <vt:lpstr>PowerPoint 簡報</vt:lpstr>
      <vt:lpstr>PowerPoint 簡報</vt:lpstr>
      <vt:lpstr>PowerPoint 簡報</vt:lpstr>
      <vt:lpstr>PowerPoint 簡報</vt:lpstr>
      <vt:lpstr>特殊教育課程的變革</vt:lpstr>
      <vt:lpstr>特教課程問題</vt:lpstr>
      <vt:lpstr>PowerPoint 簡報</vt:lpstr>
      <vt:lpstr>PowerPoint 簡報</vt:lpstr>
      <vt:lpstr>PowerPoint 簡報</vt:lpstr>
      <vt:lpstr>PowerPoint 簡報</vt:lpstr>
      <vt:lpstr>PowerPoint 簡報</vt:lpstr>
      <vt:lpstr>PowerPoint 簡報</vt:lpstr>
      <vt:lpstr>PowerPoint 簡報</vt:lpstr>
      <vt:lpstr>九年一貫課綱及108課綱之比較</vt:lpstr>
      <vt:lpstr>PowerPoint 簡報</vt:lpstr>
      <vt:lpstr>學習階段</vt:lpstr>
      <vt:lpstr> 新課綱強調 國中小學校本位課程的發展</vt:lpstr>
      <vt:lpstr>國民小學及國民中學調整內涵課程規劃(部定課程)</vt:lpstr>
      <vt:lpstr>國民小學及國民中學課程規劃(校訂課程)</vt:lpstr>
      <vt:lpstr>PowerPoint 簡報</vt:lpstr>
      <vt:lpstr>PowerPoint 簡報</vt:lpstr>
      <vt:lpstr>PowerPoint 簡報</vt:lpstr>
      <vt:lpstr>PowerPoint 簡報</vt:lpstr>
      <vt:lpstr>各階段學生需求與課程安排之原則</vt:lpstr>
      <vt:lpstr>PowerPoint 簡報</vt:lpstr>
      <vt:lpstr>PowerPoint 簡報</vt:lpstr>
      <vt:lpstr>PowerPoint 簡報</vt:lpstr>
      <vt:lpstr>PowerPoint 簡報</vt:lpstr>
      <vt:lpstr>課程運作模式</vt:lpstr>
      <vt:lpstr>PowerPoint 簡報</vt:lpstr>
      <vt:lpstr>二、依法排定校內IEP會議期程</vt:lpstr>
      <vt:lpstr>運作方式</vt:lpstr>
      <vt:lpstr>PowerPoint 簡報</vt:lpstr>
      <vt:lpstr>PowerPoint 簡報</vt:lpstr>
      <vt:lpstr>課程調整理念</vt:lpstr>
      <vt:lpstr>課程調整向度</vt:lpstr>
      <vt:lpstr>課程調整流程</vt:lpstr>
      <vt:lpstr>PowerPoint 簡報</vt:lpstr>
      <vt:lpstr>學習內容之調整原則與作法</vt:lpstr>
      <vt:lpstr>學習重點</vt:lpstr>
      <vt:lpstr>流程</vt:lpstr>
      <vt:lpstr>PowerPoint 簡報</vt:lpstr>
      <vt:lpstr>學習內容的調整原則與作法</vt:lpstr>
      <vt:lpstr>國教階段（語文學習功能嚴重缺損）</vt:lpstr>
      <vt:lpstr>學生在國語文學習功能缺損(學習表現調整)</vt:lpstr>
      <vt:lpstr>PowerPoint 簡報</vt:lpstr>
      <vt:lpstr>學習內容調整(語文學習功能輕微缺損)</vt:lpstr>
      <vt:lpstr>PowerPoint 簡報</vt:lpstr>
      <vt:lpstr>PowerPoint 簡報</vt:lpstr>
      <vt:lpstr>PowerPoint 簡報</vt:lpstr>
      <vt:lpstr>PowerPoint 簡報</vt:lpstr>
      <vt:lpstr>PowerPoint 簡報</vt:lpstr>
      <vt:lpstr>PowerPoint 簡報</vt:lpstr>
      <vt:lpstr>PowerPoint 簡報</vt:lpstr>
      <vt:lpstr>學習歷程的調整(以國小為例)</vt:lpstr>
      <vt:lpstr>學習歷程的調整</vt:lpstr>
      <vt:lpstr>學習歷程的調整</vt:lpstr>
      <vt:lpstr>學習歷程調整</vt:lpstr>
      <vt:lpstr>學習歷程調整</vt:lpstr>
      <vt:lpstr>學習歷程調整</vt:lpstr>
      <vt:lpstr>學習歷程調整</vt:lpstr>
      <vt:lpstr>學習歷程調整</vt:lpstr>
      <vt:lpstr>PowerPoint 簡報</vt:lpstr>
      <vt:lpstr>學習環境調整</vt:lpstr>
      <vt:lpstr>學習環境調整</vt:lpstr>
      <vt:lpstr>學習環境調整</vt:lpstr>
      <vt:lpstr>PowerPoint 簡報</vt:lpstr>
      <vt:lpstr>學習評量調整</vt:lpstr>
      <vt:lpstr>學習評量調整</vt:lpstr>
      <vt:lpstr>學習評量調整</vt:lpstr>
      <vt:lpstr>學習評量調整</vt:lpstr>
      <vt:lpstr>PowerPoint 簡報</vt:lpstr>
      <vt:lpstr>(一) 學校課程發展委員會組織與運作</vt:lpstr>
      <vt:lpstr>(二) 課程設計與發展</vt:lpstr>
      <vt:lpstr>(二) 課程設計與發展</vt:lpstr>
      <vt:lpstr>(二)課程設計與發展</vt:lpstr>
      <vt:lpstr>(二)課程設計與發展</vt:lpstr>
      <vt:lpstr>(三)課程評鑑</vt:lpstr>
      <vt:lpstr>               (一)教學準備與支援</vt:lpstr>
      <vt:lpstr>               (一)教學準備與支援</vt:lpstr>
      <vt:lpstr>PowerPoint 簡報</vt:lpstr>
      <vt:lpstr>教學模式與策略</vt:lpstr>
      <vt:lpstr>教學模式與策略</vt:lpstr>
      <vt:lpstr>PowerPoint 簡報</vt:lpstr>
      <vt:lpstr>學習評量實施</vt:lpstr>
      <vt:lpstr>評量 結果</vt:lpstr>
      <vt:lpstr>(一)教科書選用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國家教育研究院 </vt:lpstr>
      <vt:lpstr>學校運作</vt:lpstr>
      <vt:lpstr>南投縣中等及國民教育階段學校特殊教育推行委員會實施要點中華民國99年5月18日府教特字第09901046790號函公佈 </vt:lpstr>
      <vt:lpstr>PowerPoint 簡報</vt:lpstr>
      <vt:lpstr>PowerPoint 簡報</vt:lpstr>
      <vt:lpstr>PowerPoint 簡報</vt:lpstr>
      <vt:lpstr>二、重要事項及工作時程規劃</vt:lpstr>
      <vt:lpstr>PowerPoint 簡報</vt:lpstr>
      <vt:lpstr>不完整態樣</vt:lpstr>
      <vt:lpstr>PowerPoint 簡報</vt:lpstr>
      <vt:lpstr>PowerPoint 簡報</vt:lpstr>
      <vt:lpstr>特殊教育法第 28-1 條108.04.12</vt:lpstr>
      <vt:lpstr>特殊教育課程實施規範</vt:lpstr>
      <vt:lpstr>PowerPoint 簡報</vt:lpstr>
      <vt:lpstr>PowerPoint 簡報</vt:lpstr>
      <vt:lpstr>PowerPoint 簡報</vt:lpstr>
      <vt:lpstr>PowerPoint 簡報</vt:lpstr>
      <vt:lpstr>PowerPoint 簡報</vt:lpstr>
      <vt:lpstr>PowerPoint 簡報</vt:lpstr>
      <vt:lpstr>（二）資賦優異學生之個別輔導計畫</vt:lpstr>
      <vt:lpstr>PowerPoint 簡報</vt:lpstr>
      <vt:lpstr>PowerPoint 簡報</vt:lpstr>
      <vt:lpstr>PowerPoint 簡報</vt:lpstr>
      <vt:lpstr>結語</vt:lpstr>
    </vt:vector>
  </TitlesOfParts>
  <Company>臺中教育大學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108特教新課綱的推動與課程調整</dc:title>
  <dc:creator>user</dc:creator>
  <cp:lastModifiedBy>user</cp:lastModifiedBy>
  <cp:revision>61</cp:revision>
  <dcterms:created xsi:type="dcterms:W3CDTF">2019-09-06T08:42:12Z</dcterms:created>
  <dcterms:modified xsi:type="dcterms:W3CDTF">2019-09-29T23:57:23Z</dcterms:modified>
</cp:coreProperties>
</file>