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7"/>
  </p:notesMasterIdLst>
  <p:handoutMasterIdLst>
    <p:handoutMasterId r:id="rId28"/>
  </p:handoutMasterIdLst>
  <p:sldIdLst>
    <p:sldId id="275" r:id="rId3"/>
    <p:sldId id="334" r:id="rId4"/>
    <p:sldId id="335" r:id="rId5"/>
    <p:sldId id="336" r:id="rId6"/>
    <p:sldId id="337" r:id="rId7"/>
    <p:sldId id="338" r:id="rId8"/>
    <p:sldId id="339" r:id="rId9"/>
    <p:sldId id="340" r:id="rId10"/>
    <p:sldId id="341" r:id="rId11"/>
    <p:sldId id="342" r:id="rId12"/>
    <p:sldId id="343" r:id="rId13"/>
    <p:sldId id="346" r:id="rId14"/>
    <p:sldId id="347" r:id="rId15"/>
    <p:sldId id="356" r:id="rId16"/>
    <p:sldId id="348" r:id="rId17"/>
    <p:sldId id="349" r:id="rId18"/>
    <p:sldId id="350" r:id="rId19"/>
    <p:sldId id="351" r:id="rId20"/>
    <p:sldId id="352" r:id="rId21"/>
    <p:sldId id="353" r:id="rId22"/>
    <p:sldId id="354" r:id="rId23"/>
    <p:sldId id="355" r:id="rId24"/>
    <p:sldId id="357" r:id="rId25"/>
    <p:sldId id="358" r:id="rId2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568">
          <p15:clr>
            <a:srgbClr val="A4A3A4"/>
          </p15:clr>
        </p15:guide>
        <p15:guide id="2" pos="30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E59F"/>
    <a:srgbClr val="E3ABFF"/>
    <a:srgbClr val="CC66FF"/>
    <a:srgbClr val="FFCCCC"/>
    <a:srgbClr val="E63A3A"/>
    <a:srgbClr val="EA0808"/>
    <a:srgbClr val="FFFFFF"/>
    <a:srgbClr val="FF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28676" autoAdjust="0"/>
    <p:restoredTop sz="94685" autoAdjust="0"/>
  </p:normalViewPr>
  <p:slideViewPr>
    <p:cSldViewPr>
      <p:cViewPr varScale="1">
        <p:scale>
          <a:sx n="83" d="100"/>
          <a:sy n="83" d="100"/>
        </p:scale>
        <p:origin x="354" y="78"/>
      </p:cViewPr>
      <p:guideLst>
        <p:guide orient="horz" pos="2568"/>
        <p:guide pos="30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324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9510E-4B4B-49C1-B132-D4A53AA79068}" type="datetimeFigureOut">
              <a:rPr lang="zh-TW" altLang="en-US" smtClean="0"/>
              <a:pPr/>
              <a:t>2023/5/3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89E7D-CE48-4CCF-BDB0-DC828F803DA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11</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12</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13</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14</a:t>
            </a:fld>
            <a:endParaRPr lang="zh-TW" altLang="en-US"/>
          </a:p>
        </p:txBody>
      </p:sp>
    </p:spTree>
    <p:extLst>
      <p:ext uri="{BB962C8B-B14F-4D97-AF65-F5344CB8AC3E}">
        <p14:creationId xmlns:p14="http://schemas.microsoft.com/office/powerpoint/2010/main" val="1586149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15</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16</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17</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18</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19</a:t>
            </a:fld>
            <a:endParaRPr lang="zh-TW" altLang="en-US"/>
          </a:p>
        </p:txBody>
      </p:sp>
    </p:spTree>
    <p:extLst>
      <p:ext uri="{BB962C8B-B14F-4D97-AF65-F5344CB8AC3E}">
        <p14:creationId xmlns:p14="http://schemas.microsoft.com/office/powerpoint/2010/main" val="644137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20</a:t>
            </a:fld>
            <a:endParaRPr lang="zh-TW" altLang="en-US"/>
          </a:p>
        </p:txBody>
      </p:sp>
    </p:spTree>
    <p:extLst>
      <p:ext uri="{BB962C8B-B14F-4D97-AF65-F5344CB8AC3E}">
        <p14:creationId xmlns:p14="http://schemas.microsoft.com/office/powerpoint/2010/main" val="88783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3</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21</a:t>
            </a:fld>
            <a:endParaRPr lang="zh-TW" altLang="en-US"/>
          </a:p>
        </p:txBody>
      </p:sp>
    </p:spTree>
    <p:extLst>
      <p:ext uri="{BB962C8B-B14F-4D97-AF65-F5344CB8AC3E}">
        <p14:creationId xmlns:p14="http://schemas.microsoft.com/office/powerpoint/2010/main" val="2853288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22</a:t>
            </a:fld>
            <a:endParaRPr lang="zh-TW" altLang="en-US"/>
          </a:p>
        </p:txBody>
      </p:sp>
    </p:spTree>
    <p:extLst>
      <p:ext uri="{BB962C8B-B14F-4D97-AF65-F5344CB8AC3E}">
        <p14:creationId xmlns:p14="http://schemas.microsoft.com/office/powerpoint/2010/main" val="2932654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23</a:t>
            </a:fld>
            <a:endParaRPr lang="zh-TW" altLang="en-US"/>
          </a:p>
        </p:txBody>
      </p:sp>
    </p:spTree>
    <p:extLst>
      <p:ext uri="{BB962C8B-B14F-4D97-AF65-F5344CB8AC3E}">
        <p14:creationId xmlns:p14="http://schemas.microsoft.com/office/powerpoint/2010/main" val="1054073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24</a:t>
            </a:fld>
            <a:endParaRPr lang="zh-TW" altLang="en-US"/>
          </a:p>
        </p:txBody>
      </p:sp>
    </p:spTree>
    <p:extLst>
      <p:ext uri="{BB962C8B-B14F-4D97-AF65-F5344CB8AC3E}">
        <p14:creationId xmlns:p14="http://schemas.microsoft.com/office/powerpoint/2010/main" val="328640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4</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5</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6</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8</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9</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10</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F54A58B9-DAA4-4C24-A687-1A2034C5FF27}"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7645487-77A6-419E-AE31-09C41C4E7A16}" type="slidenum">
              <a:rPr lang="zh-CN" altLang="en-US"/>
              <a:pPr>
                <a:defRPr/>
              </a:pPr>
              <a:t>‹#›</a:t>
            </a:fld>
            <a:endParaRPr lang="zh-CN" altLang="en-US"/>
          </a:p>
        </p:txBody>
      </p:sp>
    </p:spTree>
    <p:extLst>
      <p:ext uri="{BB962C8B-B14F-4D97-AF65-F5344CB8AC3E}">
        <p14:creationId xmlns:p14="http://schemas.microsoft.com/office/powerpoint/2010/main" val="138441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05216E2F-A564-46CC-BB33-A94ADF0E4846}"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7DF6422-301C-49D4-8A88-B9F5B4743D84}" type="slidenum">
              <a:rPr lang="zh-CN" altLang="en-US"/>
              <a:pPr>
                <a:defRPr/>
              </a:pPr>
              <a:t>‹#›</a:t>
            </a:fld>
            <a:endParaRPr lang="zh-CN" altLang="en-US"/>
          </a:p>
        </p:txBody>
      </p:sp>
    </p:spTree>
    <p:extLst>
      <p:ext uri="{BB962C8B-B14F-4D97-AF65-F5344CB8AC3E}">
        <p14:creationId xmlns:p14="http://schemas.microsoft.com/office/powerpoint/2010/main" val="301192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F20084A7-1493-4B13-BF09-2BE625B5DA2C}"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BD9B5A5-8DBB-4137-A5FB-ECF861136878}" type="slidenum">
              <a:rPr lang="zh-CN" altLang="en-US"/>
              <a:pPr>
                <a:defRPr/>
              </a:pPr>
              <a:t>‹#›</a:t>
            </a:fld>
            <a:endParaRPr lang="zh-CN" altLang="en-US"/>
          </a:p>
        </p:txBody>
      </p:sp>
    </p:spTree>
    <p:extLst>
      <p:ext uri="{BB962C8B-B14F-4D97-AF65-F5344CB8AC3E}">
        <p14:creationId xmlns:p14="http://schemas.microsoft.com/office/powerpoint/2010/main" val="3971169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47F548F9-615E-4895-B961-02227A1CC5D2}"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15884FE-E438-4656-A842-6C6C465355CC}" type="slidenum">
              <a:rPr lang="zh-CN" altLang="en-US"/>
              <a:pPr>
                <a:defRPr/>
              </a:pPr>
              <a:t>‹#›</a:t>
            </a:fld>
            <a:endParaRPr lang="zh-CN" altLang="en-US"/>
          </a:p>
        </p:txBody>
      </p:sp>
    </p:spTree>
    <p:extLst>
      <p:ext uri="{BB962C8B-B14F-4D97-AF65-F5344CB8AC3E}">
        <p14:creationId xmlns:p14="http://schemas.microsoft.com/office/powerpoint/2010/main" val="121967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7F5B2C78-570B-4797-8B4E-C08EDE06AC2B}"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BCBCE7B-46AF-434F-94EE-C3477123331B}" type="slidenum">
              <a:rPr lang="zh-CN" altLang="en-US"/>
              <a:pPr>
                <a:defRPr/>
              </a:pPr>
              <a:t>‹#›</a:t>
            </a:fld>
            <a:endParaRPr lang="zh-CN" altLang="en-US"/>
          </a:p>
        </p:txBody>
      </p:sp>
    </p:spTree>
    <p:extLst>
      <p:ext uri="{BB962C8B-B14F-4D97-AF65-F5344CB8AC3E}">
        <p14:creationId xmlns:p14="http://schemas.microsoft.com/office/powerpoint/2010/main" val="1434866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6787D4F6-4191-4661-97FC-EBA6D9D7155D}"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F9E4662A-4DD0-44AB-BBB8-49D03D244E3D}" type="slidenum">
              <a:rPr lang="zh-CN" altLang="en-US"/>
              <a:pPr>
                <a:defRPr/>
              </a:pPr>
              <a:t>‹#›</a:t>
            </a:fld>
            <a:endParaRPr lang="zh-CN" altLang="en-US"/>
          </a:p>
        </p:txBody>
      </p:sp>
    </p:spTree>
    <p:extLst>
      <p:ext uri="{BB962C8B-B14F-4D97-AF65-F5344CB8AC3E}">
        <p14:creationId xmlns:p14="http://schemas.microsoft.com/office/powerpoint/2010/main" val="2240678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85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85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8C8BFDEE-E542-43C3-8204-C7603DFDA346}" type="datetimeFigureOut">
              <a:rPr lang="zh-CN" altLang="en-US"/>
              <a:pPr>
                <a:defRPr/>
              </a:pPr>
              <a:t>2023/5/3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6A811EC-3AFF-4CEE-B514-838FF020606E}" type="slidenum">
              <a:rPr lang="zh-CN" altLang="en-US"/>
              <a:pPr>
                <a:defRPr/>
              </a:pPr>
              <a:t>‹#›</a:t>
            </a:fld>
            <a:endParaRPr lang="zh-CN" altLang="en-US"/>
          </a:p>
        </p:txBody>
      </p:sp>
    </p:spTree>
    <p:extLst>
      <p:ext uri="{BB962C8B-B14F-4D97-AF65-F5344CB8AC3E}">
        <p14:creationId xmlns:p14="http://schemas.microsoft.com/office/powerpoint/2010/main" val="1326016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44882AE6-0BC0-43E7-8810-290972F7BBE2}" type="datetimeFigureOut">
              <a:rPr lang="zh-CN" altLang="en-US"/>
              <a:pPr>
                <a:defRPr/>
              </a:pPr>
              <a:t>2023/5/3</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A6FFE95C-8117-4D83-ADCC-D5A24B3AD227}" type="slidenum">
              <a:rPr lang="zh-CN" altLang="en-US"/>
              <a:pPr>
                <a:defRPr/>
              </a:pPr>
              <a:t>‹#›</a:t>
            </a:fld>
            <a:endParaRPr lang="zh-CN" altLang="en-US"/>
          </a:p>
        </p:txBody>
      </p:sp>
    </p:spTree>
    <p:extLst>
      <p:ext uri="{BB962C8B-B14F-4D97-AF65-F5344CB8AC3E}">
        <p14:creationId xmlns:p14="http://schemas.microsoft.com/office/powerpoint/2010/main" val="3381921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91D49B81-A38A-4F58-861F-7328419B41EF}" type="datetimeFigureOut">
              <a:rPr lang="zh-CN" altLang="en-US"/>
              <a:pPr>
                <a:defRPr/>
              </a:pPr>
              <a:t>2023/5/3</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73CAC373-0D43-40B5-A06E-68C3D7E4E85F}" type="slidenum">
              <a:rPr lang="zh-CN" altLang="en-US"/>
              <a:pPr>
                <a:defRPr/>
              </a:pPr>
              <a:t>‹#›</a:t>
            </a:fld>
            <a:endParaRPr lang="zh-CN" altLang="en-US"/>
          </a:p>
        </p:txBody>
      </p:sp>
    </p:spTree>
    <p:extLst>
      <p:ext uri="{BB962C8B-B14F-4D97-AF65-F5344CB8AC3E}">
        <p14:creationId xmlns:p14="http://schemas.microsoft.com/office/powerpoint/2010/main" val="697581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5758CEF4-F3DB-4DAC-99E6-3D5AE3C645BD}" type="datetimeFigureOut">
              <a:rPr lang="zh-CN" altLang="en-US"/>
              <a:pPr>
                <a:defRPr/>
              </a:pPr>
              <a:t>2023/5/3</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CDFE5FD4-20EC-4D0A-8ED9-4FD9C43F5CC9}" type="slidenum">
              <a:rPr lang="zh-CN" altLang="en-US"/>
              <a:pPr>
                <a:defRPr/>
              </a:pPr>
              <a:t>‹#›</a:t>
            </a:fld>
            <a:endParaRPr lang="zh-CN" altLang="en-US"/>
          </a:p>
        </p:txBody>
      </p:sp>
    </p:spTree>
    <p:extLst>
      <p:ext uri="{BB962C8B-B14F-4D97-AF65-F5344CB8AC3E}">
        <p14:creationId xmlns:p14="http://schemas.microsoft.com/office/powerpoint/2010/main" val="4046525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D6141EE3-727E-453A-BDE8-82C357392A42}" type="datetimeFigureOut">
              <a:rPr lang="zh-CN" altLang="en-US"/>
              <a:pPr>
                <a:defRPr/>
              </a:pPr>
              <a:t>2023/5/3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8967F38-C5B0-4991-BD9D-4642C1D22341}" type="slidenum">
              <a:rPr lang="zh-CN" altLang="en-US"/>
              <a:pPr>
                <a:defRPr/>
              </a:pPr>
              <a:t>‹#›</a:t>
            </a:fld>
            <a:endParaRPr lang="zh-CN" altLang="en-US"/>
          </a:p>
        </p:txBody>
      </p:sp>
    </p:spTree>
    <p:extLst>
      <p:ext uri="{BB962C8B-B14F-4D97-AF65-F5344CB8AC3E}">
        <p14:creationId xmlns:p14="http://schemas.microsoft.com/office/powerpoint/2010/main" val="423759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4ED724A3-C5B4-490B-BCD2-9E18C38CBE33}"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561C6FE-9A48-4037-8709-FEAB68F25520}" type="slidenum">
              <a:rPr lang="zh-CN" altLang="en-US"/>
              <a:pPr>
                <a:defRPr/>
              </a:pPr>
              <a:t>‹#›</a:t>
            </a:fld>
            <a:endParaRPr lang="zh-CN" altLang="en-US"/>
          </a:p>
        </p:txBody>
      </p:sp>
    </p:spTree>
    <p:extLst>
      <p:ext uri="{BB962C8B-B14F-4D97-AF65-F5344CB8AC3E}">
        <p14:creationId xmlns:p14="http://schemas.microsoft.com/office/powerpoint/2010/main" val="1522848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B5F471D7-8A0C-4B54-85BA-8D9C074B4B79}" type="datetimeFigureOut">
              <a:rPr lang="zh-CN" altLang="en-US"/>
              <a:pPr>
                <a:defRPr/>
              </a:pPr>
              <a:t>2023/5/3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B07E1E7-7928-428D-8B9E-1602EE52AB3E}" type="slidenum">
              <a:rPr lang="zh-CN" altLang="en-US"/>
              <a:pPr>
                <a:defRPr/>
              </a:pPr>
              <a:t>‹#›</a:t>
            </a:fld>
            <a:endParaRPr lang="zh-CN" altLang="en-US"/>
          </a:p>
        </p:txBody>
      </p:sp>
    </p:spTree>
    <p:extLst>
      <p:ext uri="{BB962C8B-B14F-4D97-AF65-F5344CB8AC3E}">
        <p14:creationId xmlns:p14="http://schemas.microsoft.com/office/powerpoint/2010/main" val="1927144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D2D26252-7D5D-4770-9D04-39436295BB42}"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D4CE575-DD27-4C7D-A011-5E877FDF38CC}" type="slidenum">
              <a:rPr lang="zh-CN" altLang="en-US"/>
              <a:pPr>
                <a:defRPr/>
              </a:pPr>
              <a:t>‹#›</a:t>
            </a:fld>
            <a:endParaRPr lang="zh-CN" altLang="en-US"/>
          </a:p>
        </p:txBody>
      </p:sp>
    </p:spTree>
    <p:extLst>
      <p:ext uri="{BB962C8B-B14F-4D97-AF65-F5344CB8AC3E}">
        <p14:creationId xmlns:p14="http://schemas.microsoft.com/office/powerpoint/2010/main" val="4225639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0"/>
            <a:ext cx="20574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0"/>
            <a:ext cx="60198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E7E5F244-0190-450B-9163-432563666C4F}"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9B52F12-64E8-4194-8E7C-8A9CC4E885B8}" type="slidenum">
              <a:rPr lang="zh-CN" altLang="en-US"/>
              <a:pPr>
                <a:defRPr/>
              </a:pPr>
              <a:t>‹#›</a:t>
            </a:fld>
            <a:endParaRPr lang="zh-CN" altLang="en-US"/>
          </a:p>
        </p:txBody>
      </p:sp>
    </p:spTree>
    <p:extLst>
      <p:ext uri="{BB962C8B-B14F-4D97-AF65-F5344CB8AC3E}">
        <p14:creationId xmlns:p14="http://schemas.microsoft.com/office/powerpoint/2010/main" val="236551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1DAC413-62D8-4B87-BF2A-7872857F5FC4}" type="datetimeFigureOut">
              <a:rPr lang="zh-CN" altLang="en-US"/>
              <a:pPr>
                <a:defRPr/>
              </a:pPr>
              <a:t>2023/5/3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AF6BDC2-2AA4-4677-9735-951F5208A6C5}" type="slidenum">
              <a:rPr lang="zh-CN" altLang="en-US"/>
              <a:pPr>
                <a:defRPr/>
              </a:pPr>
              <a:t>‹#›</a:t>
            </a:fld>
            <a:endParaRPr lang="zh-CN" altLang="en-US"/>
          </a:p>
        </p:txBody>
      </p:sp>
    </p:spTree>
    <p:extLst>
      <p:ext uri="{BB962C8B-B14F-4D97-AF65-F5344CB8AC3E}">
        <p14:creationId xmlns:p14="http://schemas.microsoft.com/office/powerpoint/2010/main" val="127036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080B7ADE-A127-4650-8B5A-EF17FF617F85}" type="datetimeFigureOut">
              <a:rPr lang="zh-CN" altLang="en-US"/>
              <a:pPr>
                <a:defRPr/>
              </a:pPr>
              <a:t>2023/5/3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1175C50-761C-438D-ADCF-3E50D36FAF3D}" type="slidenum">
              <a:rPr lang="zh-CN" altLang="en-US"/>
              <a:pPr>
                <a:defRPr/>
              </a:pPr>
              <a:t>‹#›</a:t>
            </a:fld>
            <a:endParaRPr lang="zh-CN" altLang="en-US"/>
          </a:p>
        </p:txBody>
      </p:sp>
    </p:spTree>
    <p:extLst>
      <p:ext uri="{BB962C8B-B14F-4D97-AF65-F5344CB8AC3E}">
        <p14:creationId xmlns:p14="http://schemas.microsoft.com/office/powerpoint/2010/main" val="158638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F960D6E8-A994-4934-9DB1-D0ECB71EEF5E}" type="datetimeFigureOut">
              <a:rPr lang="zh-CN" altLang="en-US"/>
              <a:pPr>
                <a:defRPr/>
              </a:pPr>
              <a:t>2023/5/3</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4B7D07E9-D9E6-4D80-88C5-432E04C1B8E9}" type="slidenum">
              <a:rPr lang="zh-CN" altLang="en-US"/>
              <a:pPr>
                <a:defRPr/>
              </a:pPr>
              <a:t>‹#›</a:t>
            </a:fld>
            <a:endParaRPr lang="zh-CN" altLang="en-US"/>
          </a:p>
        </p:txBody>
      </p:sp>
    </p:spTree>
    <p:extLst>
      <p:ext uri="{BB962C8B-B14F-4D97-AF65-F5344CB8AC3E}">
        <p14:creationId xmlns:p14="http://schemas.microsoft.com/office/powerpoint/2010/main" val="403497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A94E7F41-D328-4AFF-80E2-8FE86D3ED087}" type="datetimeFigureOut">
              <a:rPr lang="zh-CN" altLang="en-US"/>
              <a:pPr>
                <a:defRPr/>
              </a:pPr>
              <a:t>2023/5/3</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A95BBF1D-A948-4FD5-8D68-170B874CB7DB}" type="slidenum">
              <a:rPr lang="zh-CN" altLang="en-US"/>
              <a:pPr>
                <a:defRPr/>
              </a:pPr>
              <a:t>‹#›</a:t>
            </a:fld>
            <a:endParaRPr lang="zh-CN" altLang="en-US"/>
          </a:p>
        </p:txBody>
      </p:sp>
    </p:spTree>
    <p:extLst>
      <p:ext uri="{BB962C8B-B14F-4D97-AF65-F5344CB8AC3E}">
        <p14:creationId xmlns:p14="http://schemas.microsoft.com/office/powerpoint/2010/main" val="272775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91AF2F31-1FEC-41D4-83D0-61B265E13809}" type="datetimeFigureOut">
              <a:rPr lang="zh-CN" altLang="en-US"/>
              <a:pPr>
                <a:defRPr/>
              </a:pPr>
              <a:t>2023/5/3</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502265A1-DA9D-48E7-91B3-E8922E8D9C06}" type="slidenum">
              <a:rPr lang="zh-CN" altLang="en-US"/>
              <a:pPr>
                <a:defRPr/>
              </a:pPr>
              <a:t>‹#›</a:t>
            </a:fld>
            <a:endParaRPr lang="zh-CN" altLang="en-US"/>
          </a:p>
        </p:txBody>
      </p:sp>
    </p:spTree>
    <p:extLst>
      <p:ext uri="{BB962C8B-B14F-4D97-AF65-F5344CB8AC3E}">
        <p14:creationId xmlns:p14="http://schemas.microsoft.com/office/powerpoint/2010/main" val="10186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12A40E3-A2DE-4F4F-BEBF-BCFF757F52F5}" type="datetimeFigureOut">
              <a:rPr lang="zh-CN" altLang="en-US"/>
              <a:pPr>
                <a:defRPr/>
              </a:pPr>
              <a:t>2023/5/3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2A7AD67-38CE-45CF-B7EE-F7AD215489E4}" type="slidenum">
              <a:rPr lang="zh-CN" altLang="en-US"/>
              <a:pPr>
                <a:defRPr/>
              </a:pPr>
              <a:t>‹#›</a:t>
            </a:fld>
            <a:endParaRPr lang="zh-CN" altLang="en-US"/>
          </a:p>
        </p:txBody>
      </p:sp>
    </p:spTree>
    <p:extLst>
      <p:ext uri="{BB962C8B-B14F-4D97-AF65-F5344CB8AC3E}">
        <p14:creationId xmlns:p14="http://schemas.microsoft.com/office/powerpoint/2010/main" val="323079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1FF258E-C325-4456-A741-4CD9FBFA9937}" type="datetimeFigureOut">
              <a:rPr lang="zh-CN" altLang="en-US"/>
              <a:pPr>
                <a:defRPr/>
              </a:pPr>
              <a:t>2023/5/3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A6E3FED2-47D1-412B-82C7-DD782976F1D1}" type="slidenum">
              <a:rPr lang="zh-CN" altLang="en-US"/>
              <a:pPr>
                <a:defRPr/>
              </a:pPr>
              <a:t>‹#›</a:t>
            </a:fld>
            <a:endParaRPr lang="zh-CN" altLang="en-US"/>
          </a:p>
        </p:txBody>
      </p:sp>
    </p:spTree>
    <p:extLst>
      <p:ext uri="{BB962C8B-B14F-4D97-AF65-F5344CB8AC3E}">
        <p14:creationId xmlns:p14="http://schemas.microsoft.com/office/powerpoint/2010/main" val="362019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mn-lt"/>
              </a:defRPr>
            </a:lvl1pPr>
          </a:lstStyle>
          <a:p>
            <a:pPr>
              <a:defRPr/>
            </a:pPr>
            <a:fld id="{FC05F95F-34F1-4793-B410-F09C1C5F0BB2}" type="datetimeFigureOut">
              <a:rPr lang="zh-CN" altLang="en-US"/>
              <a:pPr>
                <a:defRPr/>
              </a:pPr>
              <a:t>2023/5/3</a:t>
            </a:fld>
            <a:endParaRPr lang="zh-CN" altLang="en-US"/>
          </a:p>
        </p:txBody>
      </p:sp>
      <p:sp>
        <p:nvSpPr>
          <p:cNvPr id="2053"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mn-lt"/>
              </a:defRPr>
            </a:lvl1pPr>
          </a:lstStyle>
          <a:p>
            <a:pPr>
              <a:defRPr/>
            </a:pPr>
            <a:endParaRPr lang="zh-CN" altLang="en-US"/>
          </a:p>
        </p:txBody>
      </p:sp>
      <p:sp>
        <p:nvSpPr>
          <p:cNvPr id="2054"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9035C8DC-7305-4F98-98A2-EC8E67B7D82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p:cNvSpPr>
            <a:spLocks noGrp="1" noChangeArrowheads="1"/>
          </p:cNvSpPr>
          <p:nvPr>
            <p:ph type="body" idx="1"/>
          </p:nvPr>
        </p:nvSpPr>
        <p:spPr bwMode="auto">
          <a:xfrm>
            <a:off x="457200" y="12858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A2F32374-AEB8-4873-94B4-FF44193DFDC4}" type="datetimeFigureOut">
              <a:rPr lang="zh-CN" altLang="en-US"/>
              <a:pPr>
                <a:defRPr/>
              </a:pPr>
              <a:t>2023/5/3</a:t>
            </a:fld>
            <a:endParaRPr lang="zh-CN" altLang="en-US"/>
          </a:p>
        </p:txBody>
      </p:sp>
      <p:sp>
        <p:nvSpPr>
          <p:cNvPr id="3077"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zh-CN" altLang="en-US"/>
          </a:p>
        </p:txBody>
      </p:sp>
      <p:sp>
        <p:nvSpPr>
          <p:cNvPr id="3078"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4736D563-E9C2-4A66-A605-8B39FCE1083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3600" b="1">
          <a:solidFill>
            <a:srgbClr val="FFC000"/>
          </a:solidFill>
          <a:latin typeface="+mj-lt"/>
          <a:ea typeface="+mj-ea"/>
          <a:cs typeface="+mj-cs"/>
        </a:defRPr>
      </a:lvl1pPr>
      <a:lvl2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2pPr>
      <a:lvl3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3pPr>
      <a:lvl4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4pPr>
      <a:lvl5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5pPr>
      <a:lvl6pPr marL="4572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6pPr>
      <a:lvl7pPr marL="9144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7pPr>
      <a:lvl8pPr marL="13716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8pPr>
      <a:lvl9pPr marL="18288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 name="矩形 7"/>
          <p:cNvSpPr/>
          <p:nvPr/>
        </p:nvSpPr>
        <p:spPr>
          <a:xfrm>
            <a:off x="3124221" y="5229200"/>
            <a:ext cx="2954656" cy="923330"/>
          </a:xfrm>
          <a:prstGeom prst="rect">
            <a:avLst/>
          </a:prstGeom>
          <a:noFill/>
        </p:spPr>
        <p:txBody>
          <a:bodyPr wrap="none">
            <a:spAutoFit/>
          </a:bodyPr>
          <a:lstStyle/>
          <a:p>
            <a:pPr algn="ctr">
              <a:defRPr/>
            </a:pPr>
            <a:r>
              <a:rPr lang="zh-TW" altLang="en-U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微軟正黑體" pitchFamily="34" charset="-120"/>
                <a:ea typeface="微軟正黑體" pitchFamily="34" charset="-120"/>
              </a:rPr>
              <a:t>常見問答</a:t>
            </a:r>
            <a:endParaRPr lang="zh-TW" alt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(2/3)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Ａ：依據總綱規定，課程計畫需於開學前完成備查，且課程計畫需依據</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適性設計，故</a:t>
            </a:r>
            <a:r>
              <a:rPr lang="en-US" altLang="zh-TW" sz="2400" dirty="0" smtClean="0">
                <a:latin typeface="微軟正黑體" pitchFamily="34" charset="-120"/>
                <a:ea typeface="微軟正黑體" pitchFamily="34" charset="-120"/>
              </a:rPr>
              <a:t>6</a:t>
            </a:r>
            <a:r>
              <a:rPr lang="zh-TW" altLang="en-US" sz="2400" dirty="0" smtClean="0">
                <a:latin typeface="微軟正黑體" pitchFamily="34" charset="-120"/>
                <a:ea typeface="微軟正黑體" pitchFamily="34" charset="-120"/>
              </a:rPr>
              <a:t>月底的</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會議係指需完成本學期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檢討會議。</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將新生安置相關資料納入考量，產生新生下學年</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考量並產生全校學生的需求彙整表，提報特推會進行審查，後續提報課發會審議。</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(3/3)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Ａ：新安置學生或轉學生則需先依據轉學而來的</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，可以繼續執行原教育目標，也可以修正教育目標，惟重新產生的需求，則需先經過</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會議通過後，再送入特推會審查，若需要變動學校課程計畫，則需經課發會審議通過，循第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學期重新備查課程計畫事宜辦理</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Ｑ７：課程計畫面審時間是否能安排於暑假頭、尾，這樣時間較好安排。</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Ａ：依據總綱規定，課程計畫需於開學前完成備查。本縣課程計畫面審時間亦須配合普教期程訂定，往年皆訂於</a:t>
            </a:r>
            <a:r>
              <a:rPr lang="en-US" altLang="zh-TW" sz="2400" dirty="0" smtClean="0">
                <a:latin typeface="微軟正黑體" pitchFamily="34" charset="-120"/>
                <a:ea typeface="微軟正黑體" pitchFamily="34" charset="-120"/>
              </a:rPr>
              <a:t>7</a:t>
            </a:r>
            <a:r>
              <a:rPr lang="zh-TW" altLang="en-US" sz="2400" dirty="0" smtClean="0">
                <a:latin typeface="微軟正黑體" pitchFamily="34" charset="-120"/>
                <a:ea typeface="微軟正黑體" pitchFamily="34" charset="-120"/>
              </a:rPr>
              <a:t>月中旬辦理。</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請參閱「南投縣特殊教育業務工作行事曆</a:t>
            </a:r>
            <a:r>
              <a:rPr lang="en-US" altLang="zh-TW" sz="2400" dirty="0" smtClean="0">
                <a:latin typeface="微軟正黑體" pitchFamily="34" charset="-120"/>
                <a:ea typeface="微軟正黑體" pitchFamily="34" charset="-120"/>
              </a:rPr>
              <a:t>/</a:t>
            </a:r>
            <a:r>
              <a:rPr lang="zh-TW" altLang="zh-TW" sz="2400" dirty="0" smtClean="0">
                <a:latin typeface="微軟正黑體" pitchFamily="34" charset="-120"/>
                <a:ea typeface="微軟正黑體" pitchFamily="34" charset="-120"/>
              </a:rPr>
              <a:t>南投縣國民中小學教育階段個別化教育計畫</a:t>
            </a:r>
            <a:r>
              <a:rPr lang="zh-TW" altLang="en-US" sz="2400" dirty="0">
                <a:latin typeface="微軟正黑體" pitchFamily="34" charset="-120"/>
                <a:ea typeface="微軟正黑體" pitchFamily="34" charset="-120"/>
              </a:rPr>
              <a:t>及</a:t>
            </a:r>
            <a:r>
              <a:rPr lang="zh-TW" altLang="zh-TW" sz="2400" dirty="0" smtClean="0">
                <a:latin typeface="微軟正黑體" pitchFamily="34" charset="-120"/>
                <a:ea typeface="微軟正黑體" pitchFamily="34" charset="-120"/>
              </a:rPr>
              <a:t>個別輔導計畫與課程運作參考期程</a:t>
            </a:r>
            <a:r>
              <a:rPr lang="zh-TW" altLang="en-US" sz="2400" dirty="0" smtClean="0">
                <a:latin typeface="微軟正黑體" pitchFamily="34" charset="-120"/>
                <a:ea typeface="微軟正黑體" pitchFamily="34" charset="-120"/>
              </a:rPr>
              <a:t>」，每年度運作期程皆如此，請學校及教師將重要時程事先行列出。</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Ｑ８：課程計畫備查時程緊迫，相關會議難以如期召開，且受巡迴輔導學校須與巡迴輔導教師協調會議時間，更難以如期辦理。</a:t>
            </a:r>
            <a:r>
              <a:rPr lang="en-US" altLang="zh-TW" sz="2400" dirty="0"/>
              <a:t>(1/2)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Ａ：依據總綱規定，課程計畫需於開學前完成備查。本縣課程計畫面審時間亦須配合普教期程訂定，往年皆訂於</a:t>
            </a:r>
            <a:r>
              <a:rPr lang="en-US" altLang="zh-TW" sz="2400" dirty="0" smtClean="0">
                <a:latin typeface="微軟正黑體" pitchFamily="34" charset="-120"/>
                <a:ea typeface="微軟正黑體" pitchFamily="34" charset="-120"/>
              </a:rPr>
              <a:t>7</a:t>
            </a:r>
            <a:r>
              <a:rPr lang="zh-TW" altLang="en-US" sz="2400" dirty="0" smtClean="0">
                <a:latin typeface="微軟正黑體" pitchFamily="34" charset="-120"/>
                <a:ea typeface="微軟正黑體" pitchFamily="34" charset="-120"/>
              </a:rPr>
              <a:t>月中旬辦理，合先敘明。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相關表件與備查作業期程將提早公告，俾利學校作業。</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Ｑ８：課程計畫備查時程緊迫，相關會議難以如期召開，且受巡迴輔導學校須與巡迴輔導教師協調會議時間，更難以如期辦理。</a:t>
            </a:r>
            <a:r>
              <a:rPr lang="en-US" altLang="zh-TW" sz="2400" dirty="0" smtClean="0"/>
              <a:t>(</a:t>
            </a:r>
            <a:r>
              <a:rPr lang="zh-TW" altLang="en-US" sz="2400" dirty="0" smtClean="0"/>
              <a:t>２</a:t>
            </a:r>
            <a:r>
              <a:rPr lang="en-US" altLang="zh-TW" sz="2400" dirty="0" smtClean="0"/>
              <a:t>/2</a:t>
            </a:r>
            <a:r>
              <a:rPr lang="en-US" altLang="zh-TW" sz="2400" dirty="0"/>
              <a:t>)</a:t>
            </a:r>
          </a:p>
          <a:p>
            <a:pPr marL="342900" indent="-342900" algn="just" eaLnBrk="1" hangingPunct="1">
              <a:lnSpc>
                <a:spcPct val="150000"/>
              </a:lnSpc>
              <a:spcBef>
                <a:spcPct val="0"/>
              </a:spcBef>
              <a:buBlip>
                <a:blip r:embed="rId4"/>
              </a:buBlip>
              <a:defRPr/>
            </a:pPr>
            <a:r>
              <a:rPr lang="zh-TW" altLang="en-US" sz="2400" dirty="0">
                <a:latin typeface="微軟正黑體" panose="020B0604030504040204" pitchFamily="34" charset="-120"/>
                <a:ea typeface="微軟正黑體" panose="020B0604030504040204" pitchFamily="34" charset="-120"/>
              </a:rPr>
              <a:t>Ａ：</a:t>
            </a:r>
            <a:r>
              <a:rPr lang="zh-TW" altLang="zh-TW" sz="2400" dirty="0">
                <a:latin typeface="微軟正黑體" panose="020B0604030504040204" pitchFamily="34" charset="-120"/>
                <a:ea typeface="微軟正黑體" panose="020B0604030504040204" pitchFamily="34" charset="-120"/>
              </a:rPr>
              <a:t>有關巡迴輔導教師至受巡迴輔導學校討論課程事宜，在巡迴輔導教師不影響課務情況下，巡迴輔導教師設班學校得本權責處理，供巡迴輔導教師至受巡迴輔導服務學校，與學校行政人員、導師或相關人員討論學生個別化教育計畫、課程安排或學習情形等。如有課務問題由巡迴輔導教師自理。</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511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262979"/>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Ｑ９：不知道該使用九年一貫或是十二年國教的表件？ </a:t>
            </a:r>
            <a:r>
              <a:rPr lang="en-US" altLang="zh-TW" sz="2400" dirty="0" smtClean="0"/>
              <a:t>(1/2)</a:t>
            </a:r>
          </a:p>
          <a:p>
            <a:pPr marL="342900" indent="-342900" algn="just" eaLnBrk="1" hangingPunct="1">
              <a:lnSpc>
                <a:spcPct val="150000"/>
              </a:lnSpc>
              <a:spcBef>
                <a:spcPct val="0"/>
              </a:spcBef>
              <a:buBlip>
                <a:blip r:embed="rId4"/>
              </a:buBlip>
              <a:defRPr/>
            </a:pPr>
            <a:r>
              <a:rPr lang="zh-TW" altLang="en-US" sz="2200" dirty="0" smtClean="0">
                <a:latin typeface="微軟正黑體" pitchFamily="34" charset="-120"/>
                <a:ea typeface="微軟正黑體" pitchFamily="34" charset="-120"/>
              </a:rPr>
              <a:t>Ａ：因為十二年國教課綱以逐年實施方式進行，</a:t>
            </a:r>
            <a:r>
              <a:rPr lang="en-US" altLang="zh-TW" sz="2200" dirty="0" smtClean="0">
                <a:latin typeface="微軟正黑體" pitchFamily="34" charset="-120"/>
                <a:ea typeface="微軟正黑體" pitchFamily="34" charset="-120"/>
              </a:rPr>
              <a:t>11</a:t>
            </a:r>
            <a:r>
              <a:rPr lang="zh-TW" altLang="en-US" sz="2200" dirty="0" smtClean="0">
                <a:latin typeface="微軟正黑體" pitchFamily="34" charset="-120"/>
                <a:ea typeface="微軟正黑體" pitchFamily="34" charset="-120"/>
              </a:rPr>
              <a:t>２學年度起，除六年級外，皆採行十二年國教表件，請先確認學生年級及其安置班型。</a:t>
            </a:r>
            <a:endParaRPr lang="en-US" altLang="zh-TW" sz="22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200" dirty="0" smtClean="0">
                <a:latin typeface="微軟正黑體" pitchFamily="34" charset="-120"/>
                <a:ea typeface="微軟正黑體" pitchFamily="34" charset="-120"/>
              </a:rPr>
              <a:t>如為「集中式特教班」：因本縣國中小集中式特教班皆為混齡方式編班，各年級學生皆有的情況下，一併採行十二年國教課綱較符合現況。</a:t>
            </a:r>
            <a:endParaRPr lang="en-US" altLang="zh-TW" sz="22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200" dirty="0" smtClean="0">
                <a:latin typeface="微軟正黑體" pitchFamily="34" charset="-120"/>
                <a:ea typeface="微軟正黑體" pitchFamily="34" charset="-120"/>
              </a:rPr>
              <a:t>如為「資優資源班」：因本縣國中小資優資源班皆為十二年國教課綱前導學校，一併採行十二年國教課綱較符合現況。</a:t>
            </a:r>
            <a:endParaRPr lang="en-US" altLang="zh-TW" sz="22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a:t>
            </a:r>
            <a:r>
              <a:rPr lang="zh-TW" altLang="en-US" sz="2400" dirty="0"/>
              <a:t>９</a:t>
            </a:r>
            <a:r>
              <a:rPr lang="zh-TW" altLang="en-US" sz="2400" dirty="0" smtClean="0"/>
              <a:t>：不知道該使用九年一貫或是十二年國教的表件？ </a:t>
            </a:r>
            <a:r>
              <a:rPr lang="en-US" altLang="zh-TW" sz="2400" dirty="0" smtClean="0"/>
              <a:t>(2/2)</a:t>
            </a:r>
          </a:p>
          <a:p>
            <a:pPr marL="342900" indent="-342900" algn="just" eaLnBrk="1" hangingPunct="1">
              <a:lnSpc>
                <a:spcPct val="150000"/>
              </a:lnSpc>
              <a:spcBef>
                <a:spcPct val="0"/>
              </a:spcBef>
              <a:buBlip>
                <a:blip r:embed="rId4"/>
              </a:buBlip>
              <a:defRPr/>
            </a:pPr>
            <a:r>
              <a:rPr lang="zh-TW" altLang="en-US" sz="2400" dirty="0">
                <a:latin typeface="微軟正黑體" pitchFamily="34" charset="-120"/>
                <a:ea typeface="微軟正黑體" pitchFamily="34" charset="-120"/>
              </a:rPr>
              <a:t>Ａ：因為十二年國教課綱以逐年實施方式進行，</a:t>
            </a:r>
            <a:r>
              <a:rPr lang="en-US" altLang="zh-TW" sz="2400" dirty="0">
                <a:latin typeface="微軟正黑體" pitchFamily="34" charset="-120"/>
                <a:ea typeface="微軟正黑體" pitchFamily="34" charset="-120"/>
              </a:rPr>
              <a:t>111</a:t>
            </a:r>
            <a:r>
              <a:rPr lang="zh-TW" altLang="en-US" sz="2400" dirty="0">
                <a:latin typeface="微軟正黑體" pitchFamily="34" charset="-120"/>
                <a:ea typeface="微軟正黑體" pitchFamily="34" charset="-120"/>
              </a:rPr>
              <a:t>學年度起，除五、六年級外，皆採行十二年國教表件，請先確認學生年級及其安置班型。</a:t>
            </a:r>
            <a:endParaRPr lang="en-US" altLang="zh-TW" sz="2400" dirty="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如為「</a:t>
            </a:r>
            <a:r>
              <a:rPr lang="zh-TW" altLang="en-US" sz="2400" dirty="0">
                <a:latin typeface="微軟正黑體" pitchFamily="34" charset="-120"/>
                <a:ea typeface="微軟正黑體" pitchFamily="34" charset="-120"/>
              </a:rPr>
              <a:t>分散式</a:t>
            </a:r>
            <a:r>
              <a:rPr lang="zh-TW" altLang="en-US" sz="2400" dirty="0" smtClean="0">
                <a:latin typeface="微軟正黑體" pitchFamily="34" charset="-120"/>
                <a:ea typeface="微軟正黑體" pitchFamily="34" charset="-120"/>
              </a:rPr>
              <a:t>資源班」：資源班學生因課程依照普教課程，端視學校該年級採行何者，配合學校辦理即可。</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如為「巡迴輔導班」：巡迴輔導班學生因課程依照普教課程</a:t>
            </a:r>
            <a:r>
              <a:rPr lang="zh-TW" altLang="en-US" sz="2400" dirty="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端視該學生所屬學校該年級採行何者，配合學校辦理即可。</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a:t>
            </a:r>
            <a:r>
              <a:rPr lang="zh-TW" altLang="en-US" sz="2400" dirty="0"/>
              <a:t>０</a:t>
            </a:r>
            <a:r>
              <a:rPr lang="zh-TW" altLang="en-US" sz="2400" dirty="0" smtClean="0"/>
              <a:t>：巡迴輔導教師授課有規定一定是國語、數學嗎？是否可以安排其他課程？</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Ａ：開設課程須由受巡迴輔導學校與巡迴輔導教師共同討論，考量服務學生之狀況及特殊需求，</a:t>
            </a:r>
            <a:r>
              <a:rPr lang="zh-TW" altLang="en-US" sz="2400" u="sng" dirty="0" smtClean="0">
                <a:latin typeface="微軟正黑體" pitchFamily="34" charset="-120"/>
                <a:ea typeface="微軟正黑體" pitchFamily="34" charset="-120"/>
              </a:rPr>
              <a:t>課程開設以學生之特殊需求為原則</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巡迴輔導教師</a:t>
            </a:r>
            <a:r>
              <a:rPr lang="zh-TW" altLang="zh-TW" sz="2400" dirty="0" smtClean="0">
                <a:latin typeface="微軟正黑體" pitchFamily="34" charset="-120"/>
                <a:ea typeface="微軟正黑體" pitchFamily="34" charset="-120"/>
              </a:rPr>
              <a:t>所排課程之教學</a:t>
            </a:r>
            <a:r>
              <a:rPr lang="zh-TW" altLang="en-US" sz="2400" dirty="0" smtClean="0">
                <a:latin typeface="微軟正黑體" pitchFamily="34" charset="-120"/>
                <a:ea typeface="微軟正黑體" pitchFamily="34" charset="-120"/>
              </a:rPr>
              <a:t>，如服務學生需求相似，建議小組授課。</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Ｑ１１：分散式資源班排課有規定一定是國語、數學嗎？是否可以安排其他課程？</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Ａ：開設課程須由特殊教育教師考量服務學生之狀況及特殊需求，彙整全校特殊教育學生之需求表後，以</a:t>
            </a:r>
            <a:r>
              <a:rPr lang="zh-TW" altLang="en-US" sz="2400" u="sng" dirty="0" smtClean="0">
                <a:latin typeface="微軟正黑體" pitchFamily="34" charset="-120"/>
                <a:ea typeface="微軟正黑體" pitchFamily="34" charset="-120"/>
              </a:rPr>
              <a:t>學生之特殊需求為原則</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上述學生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、需求彙整表、分組排課狀況及開設課程（領域教學計畫表）請提報學校特推會審查通過，並提學校課發會審議通過，函報本府備查即可。</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Effect transition="in" filter="fade">
                                      <p:cBhvr>
                                        <p:cTn id="29" dur="500"/>
                                        <p:tgtEl>
                                          <p:spTgt spid="16">
                                            <p:txEl>
                                              <p:pRg st="2" end="2"/>
                                            </p:txEl>
                                          </p:spTgt>
                                        </p:tgtEl>
                                      </p:cBhvr>
                                    </p:animEffect>
                                    <p:anim calcmode="lin" valueType="num">
                                      <p:cBhvr>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Ｑ１２：</a:t>
            </a:r>
            <a:r>
              <a:rPr lang="zh-TW" altLang="zh-TW" sz="2400" dirty="0" smtClean="0"/>
              <a:t>上下</a:t>
            </a:r>
            <a:r>
              <a:rPr lang="zh-TW" altLang="zh-TW" sz="2400" dirty="0"/>
              <a:t>學期</a:t>
            </a:r>
            <a:r>
              <a:rPr lang="zh-TW" altLang="zh-TW" sz="2400" dirty="0" smtClean="0"/>
              <a:t>若</a:t>
            </a:r>
            <a:r>
              <a:rPr lang="zh-TW" altLang="en-US" sz="2400" dirty="0" smtClean="0"/>
              <a:t>只</a:t>
            </a:r>
            <a:r>
              <a:rPr lang="zh-TW" altLang="zh-TW" sz="2400" dirty="0" smtClean="0"/>
              <a:t>有</a:t>
            </a:r>
            <a:r>
              <a:rPr lang="zh-TW" altLang="zh-TW" sz="2400" dirty="0"/>
              <a:t>非常微小的異動，例如：教師異動，學生變成非特（但課程沒有異動）</a:t>
            </a:r>
            <a:r>
              <a:rPr lang="zh-TW" altLang="zh-TW" sz="2400" dirty="0" smtClean="0"/>
              <a:t>，</a:t>
            </a:r>
            <a:r>
              <a:rPr lang="zh-TW" altLang="en-US" sz="2400" dirty="0" smtClean="0"/>
              <a:t>是否仍須</a:t>
            </a:r>
            <a:r>
              <a:rPr lang="zh-TW" altLang="zh-TW" sz="2400" dirty="0" smtClean="0"/>
              <a:t>依照規定召開</a:t>
            </a:r>
            <a:r>
              <a:rPr lang="zh-TW" altLang="zh-TW" sz="2400" dirty="0"/>
              <a:t>特推會、課發會</a:t>
            </a:r>
            <a:r>
              <a:rPr lang="zh-TW" altLang="zh-TW" sz="2400" dirty="0" smtClean="0"/>
              <a:t>，</a:t>
            </a:r>
            <a:r>
              <a:rPr lang="zh-TW" altLang="en-US" sz="2400" dirty="0" smtClean="0"/>
              <a:t>並進行</a:t>
            </a:r>
            <a:r>
              <a:rPr lang="zh-TW" altLang="zh-TW" sz="2400" dirty="0" smtClean="0"/>
              <a:t>函</a:t>
            </a:r>
            <a:r>
              <a:rPr lang="zh-TW" altLang="zh-TW" sz="2400" dirty="0"/>
              <a:t>文等相關</a:t>
            </a:r>
            <a:r>
              <a:rPr lang="zh-TW" altLang="zh-TW" sz="2400" dirty="0" smtClean="0"/>
              <a:t>事宜</a:t>
            </a:r>
            <a:r>
              <a:rPr lang="en-US" altLang="zh-TW" sz="2400" dirty="0"/>
              <a:t>?</a:t>
            </a: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Ａ：如因</a:t>
            </a:r>
            <a:r>
              <a:rPr lang="zh-TW" altLang="zh-TW" sz="2400" u="sng" dirty="0" smtClean="0">
                <a:latin typeface="微軟正黑體" pitchFamily="34" charset="-120"/>
                <a:ea typeface="微軟正黑體" pitchFamily="34" charset="-120"/>
              </a:rPr>
              <a:t>學生</a:t>
            </a:r>
            <a:r>
              <a:rPr lang="zh-TW" altLang="zh-TW" sz="2400" u="sng" dirty="0">
                <a:latin typeface="微軟正黑體" pitchFamily="34" charset="-120"/>
                <a:ea typeface="微軟正黑體" pitchFamily="34" charset="-120"/>
              </a:rPr>
              <a:t>異動</a:t>
            </a:r>
            <a:r>
              <a:rPr lang="zh-TW" altLang="zh-TW" sz="2400" dirty="0">
                <a:latin typeface="微軟正黑體" pitchFamily="34" charset="-120"/>
                <a:ea typeface="微軟正黑體" pitchFamily="34" charset="-120"/>
              </a:rPr>
              <a:t>而產生之分組問題，仍應透過特殊教育推行委員會審查其課程安排與分組適切性，非屬微小的異動。學生異動後如產生一對一教學之情事，仍應進行考量</a:t>
            </a:r>
            <a:r>
              <a:rPr lang="zh-TW" altLang="zh-TW" sz="2400"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惟</a:t>
            </a:r>
            <a:r>
              <a:rPr lang="zh-TW" altLang="en-US" sz="2400" u="sng" dirty="0" smtClean="0">
                <a:latin typeface="微軟正黑體" pitchFamily="34" charset="-120"/>
                <a:ea typeface="微軟正黑體" pitchFamily="34" charset="-120"/>
              </a:rPr>
              <a:t>教師異動</a:t>
            </a:r>
            <a:r>
              <a:rPr lang="zh-TW" altLang="en-US" sz="2400" dirty="0" smtClean="0">
                <a:latin typeface="微軟正黑體" pitchFamily="34" charset="-120"/>
                <a:ea typeface="微軟正黑體" pitchFamily="34" charset="-120"/>
              </a:rPr>
              <a:t>而產生相關表件內容不同，依規完成校內相關會議審查通過即可，</a:t>
            </a:r>
            <a:r>
              <a:rPr lang="zh-TW" altLang="en-US" sz="2400" b="1" dirty="0" smtClean="0">
                <a:latin typeface="微軟正黑體" pitchFamily="34" charset="-120"/>
                <a:ea typeface="微軟正黑體" pitchFamily="34" charset="-120"/>
              </a:rPr>
              <a:t>不須</a:t>
            </a:r>
            <a:r>
              <a:rPr lang="zh-TW" altLang="en-US" sz="2400" dirty="0" smtClean="0">
                <a:latin typeface="微軟正黑體" pitchFamily="34" charset="-120"/>
                <a:ea typeface="微軟正黑體" pitchFamily="34" charset="-120"/>
              </a:rPr>
              <a:t>再行函文備查。</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73636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2862322"/>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Ｑ１：學校沒有特教生，要擬訂特殊教育課程計畫嗎？</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Ａ：不需要。惟學校於學期中有</a:t>
            </a:r>
            <a:r>
              <a:rPr lang="zh-TW" altLang="zh-TW" sz="2400" dirty="0" smtClean="0">
                <a:latin typeface="微軟正黑體" pitchFamily="34" charset="-120"/>
                <a:ea typeface="微軟正黑體" pitchFamily="34" charset="-120"/>
              </a:rPr>
              <a:t>新安置之特殊教育學生，相關資料</a:t>
            </a:r>
            <a:r>
              <a:rPr lang="zh-TW" altLang="en-US" sz="2400" dirty="0" smtClean="0">
                <a:latin typeface="微軟正黑體" pitchFamily="34" charset="-120"/>
                <a:ea typeface="微軟正黑體" pitchFamily="34" charset="-120"/>
              </a:rPr>
              <a:t>須</a:t>
            </a:r>
            <a:r>
              <a:rPr lang="zh-TW" altLang="zh-TW" sz="2400" dirty="0" smtClean="0">
                <a:latin typeface="微軟正黑體" pitchFamily="34" charset="-120"/>
                <a:ea typeface="微軟正黑體" pitchFamily="34" charset="-120"/>
              </a:rPr>
              <a:t>提報學校特殊教育推行委員會審查及課程發展委員會討論通過審議後，於</a:t>
            </a:r>
            <a:r>
              <a:rPr lang="zh-TW" altLang="en-US" sz="2400" dirty="0" smtClean="0">
                <a:latin typeface="微軟正黑體" pitchFamily="34" charset="-120"/>
                <a:ea typeface="微軟正黑體" pitchFamily="34" charset="-120"/>
              </a:rPr>
              <a:t>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學期完成</a:t>
            </a:r>
            <a:r>
              <a:rPr lang="zh-TW" altLang="zh-TW" sz="2400" dirty="0" smtClean="0">
                <a:latin typeface="微軟正黑體" pitchFamily="34" charset="-120"/>
                <a:ea typeface="微軟正黑體" pitchFamily="34" charset="-120"/>
              </a:rPr>
              <a:t>資料重新上傳至網站，並函報本府進行備查。</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2862322"/>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Ｑ１３：</a:t>
            </a:r>
            <a:r>
              <a:rPr lang="zh-TW" altLang="zh-TW" sz="2400" dirty="0"/>
              <a:t>普教課程計畫中之學校背景分析，請教導主任補特教部分，常常會拖延</a:t>
            </a:r>
            <a:r>
              <a:rPr lang="zh-TW" altLang="zh-TW" sz="2400" dirty="0" smtClean="0"/>
              <a:t>多時</a:t>
            </a:r>
            <a:r>
              <a:rPr lang="zh-TW" altLang="en-US" sz="2400" dirty="0"/>
              <a:t>。</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課程</a:t>
            </a:r>
            <a:r>
              <a:rPr lang="zh-TW" altLang="zh-TW" sz="2400" dirty="0">
                <a:latin typeface="微軟正黑體" pitchFamily="34" charset="-120"/>
                <a:ea typeface="微軟正黑體" pitchFamily="34" charset="-120"/>
              </a:rPr>
              <a:t>計畫備查每年約莫於</a:t>
            </a:r>
            <a:r>
              <a:rPr lang="en-US" altLang="zh-TW" sz="2400" dirty="0">
                <a:latin typeface="微軟正黑體" pitchFamily="34" charset="-120"/>
                <a:ea typeface="微軟正黑體" pitchFamily="34" charset="-120"/>
              </a:rPr>
              <a:t>7</a:t>
            </a:r>
            <a:r>
              <a:rPr lang="zh-TW" altLang="zh-TW" sz="2400" dirty="0">
                <a:latin typeface="微軟正黑體" pitchFamily="34" charset="-120"/>
                <a:ea typeface="微軟正黑體" pitchFamily="34" charset="-120"/>
              </a:rPr>
              <a:t>月份辦理，上下學期有調整異動課程計畫者約莫於</a:t>
            </a:r>
            <a:r>
              <a:rPr lang="en-US" altLang="zh-TW" sz="2400" dirty="0">
                <a:latin typeface="微軟正黑體" pitchFamily="34" charset="-120"/>
                <a:ea typeface="微軟正黑體" pitchFamily="34" charset="-120"/>
              </a:rPr>
              <a:t>1</a:t>
            </a:r>
            <a:r>
              <a:rPr lang="zh-TW" altLang="zh-TW" sz="2400" dirty="0">
                <a:latin typeface="微軟正黑體" pitchFamily="34" charset="-120"/>
                <a:ea typeface="微軟正黑體" pitchFamily="34" charset="-120"/>
              </a:rPr>
              <a:t>月份辦理，學校應將相關會議召開時程及程序列入規劃。</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81443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Ｑ１４：如能</a:t>
            </a:r>
            <a:r>
              <a:rPr lang="zh-TW" altLang="en-US" sz="2400" dirty="0"/>
              <a:t>提供課程計畫示例</a:t>
            </a:r>
            <a:r>
              <a:rPr lang="zh-TW" altLang="en-US" sz="2400" dirty="0" smtClean="0"/>
              <a:t>，學校在撰寫時更有依循的方向。</a:t>
            </a:r>
            <a:endParaRPr lang="en-US" altLang="zh-TW" sz="2400" dirty="0"/>
          </a:p>
          <a:p>
            <a:pPr marL="342900" indent="-342900" eaLnBrk="1" hangingPunct="1">
              <a:lnSpc>
                <a:spcPct val="150000"/>
              </a:lnSpc>
              <a:spcBef>
                <a:spcPct val="0"/>
              </a:spcBef>
              <a:buBlip>
                <a:blip r:embed="rId4"/>
              </a:buBlip>
              <a:defRPr/>
            </a:pPr>
            <a:r>
              <a:rPr lang="zh-TW" altLang="en-US" sz="2400" dirty="0">
                <a:latin typeface="微軟正黑體" pitchFamily="34" charset="-120"/>
                <a:ea typeface="微軟正黑體" pitchFamily="34" charset="-120"/>
              </a:rPr>
              <a:t>Ａ：說明會手冊中已</a:t>
            </a:r>
            <a:r>
              <a:rPr lang="zh-TW" altLang="en-US" sz="2400" dirty="0" smtClean="0">
                <a:latin typeface="微軟正黑體" pitchFamily="34" charset="-120"/>
                <a:ea typeface="微軟正黑體" pitchFamily="34" charset="-120"/>
              </a:rPr>
              <a:t>提供各項表件示例</a:t>
            </a:r>
            <a:r>
              <a:rPr lang="zh-TW" altLang="en-US" sz="2400" dirty="0">
                <a:latin typeface="微軟正黑體" pitchFamily="34" charset="-120"/>
                <a:ea typeface="微軟正黑體" pitchFamily="34" charset="-120"/>
              </a:rPr>
              <a:t>，並於各班型分組中由講師及助理講師分享撰寫經驗。如能具體說明何處不夠清楚應更能聚焦審視，不了解處亦可隨時致電特殊教育資源中心詢問</a:t>
            </a:r>
            <a:r>
              <a:rPr lang="zh-TW" altLang="en-US" sz="2400" dirty="0" smtClean="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同時亦</a:t>
            </a:r>
            <a:r>
              <a:rPr lang="zh-TW" altLang="en-US" sz="2400" dirty="0" smtClean="0">
                <a:latin typeface="微軟正黑體" pitchFamily="34" charset="-120"/>
                <a:ea typeface="微軟正黑體" pitchFamily="34" charset="-120"/>
              </a:rPr>
              <a:t>鼓勵教師踴躍參與本府所辦理相關增能研習，增益教師對於課程規劃能力。</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71579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Ｑ１５：希望能更清楚說明課程計畫備查標準，學校在推動時更有依循的方向。</a:t>
            </a:r>
            <a:endParaRPr lang="en-US" altLang="zh-TW" sz="2400" dirty="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Ａ：備查</a:t>
            </a:r>
            <a:r>
              <a:rPr lang="zh-TW" altLang="en-US" sz="2400" dirty="0">
                <a:latin typeface="微軟正黑體" pitchFamily="34" charset="-120"/>
                <a:ea typeface="微軟正黑體" pitchFamily="34" charset="-120"/>
              </a:rPr>
              <a:t>說明會中，會在各班型分組實務討論時，更詳加說明備查項目重點</a:t>
            </a:r>
            <a:r>
              <a:rPr lang="zh-TW" altLang="en-US" sz="2400" dirty="0" smtClean="0">
                <a:latin typeface="微軟正黑體" pitchFamily="34" charset="-120"/>
                <a:ea typeface="微軟正黑體" pitchFamily="34" charset="-120"/>
              </a:rPr>
              <a:t>。同時本縣訂有</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南投縣特殊教育課程計畫備查項目評分表</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，備查委員皆依此標準進行各校課程計畫之評分，列為是否須修正之依據。</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10778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a:t>Ｑ１６：上傳網站流程複雜繁瑣，希望可以簡化流程</a:t>
            </a:r>
            <a:r>
              <a:rPr lang="zh-TW" altLang="en-US" sz="2400" dirty="0" smtClean="0"/>
              <a:t>。</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Ａ：現行做法係至本</a:t>
            </a:r>
            <a:r>
              <a:rPr lang="zh-TW" altLang="en-US" sz="2400" dirty="0">
                <a:latin typeface="微軟正黑體" pitchFamily="34" charset="-120"/>
                <a:ea typeface="微軟正黑體" pitchFamily="34" charset="-120"/>
              </a:rPr>
              <a:t>縣特教資源中心網站，輸入學校端帳號、密碼及驗證碼後，登入後臺權限</a:t>
            </a:r>
            <a:r>
              <a:rPr lang="zh-TW" altLang="en-US" sz="2400" dirty="0" smtClean="0">
                <a:latin typeface="微軟正黑體" pitchFamily="34" charset="-120"/>
                <a:ea typeface="微軟正黑體" pitchFamily="34" charset="-120"/>
              </a:rPr>
              <a:t>，可</a:t>
            </a:r>
            <a:r>
              <a:rPr lang="zh-TW" altLang="en-US" sz="2400" dirty="0">
                <a:latin typeface="微軟正黑體" pitchFamily="34" charset="-120"/>
                <a:ea typeface="微軟正黑體" pitchFamily="34" charset="-120"/>
              </a:rPr>
              <a:t>在資料上傳欄位點選欲上傳項目</a:t>
            </a:r>
            <a:r>
              <a:rPr lang="zh-TW" altLang="en-US" sz="2400" dirty="0" smtClean="0">
                <a:latin typeface="微軟正黑體" pitchFamily="34" charset="-120"/>
                <a:ea typeface="微軟正黑體" pitchFamily="34" charset="-120"/>
              </a:rPr>
              <a:t>，即可完成上傳。操作步驟應不至太複雜繁瑣且於說明</a:t>
            </a:r>
            <a:r>
              <a:rPr lang="zh-TW" altLang="en-US" sz="2400" dirty="0">
                <a:latin typeface="微軟正黑體" pitchFamily="34" charset="-120"/>
                <a:ea typeface="微軟正黑體" pitchFamily="34" charset="-120"/>
              </a:rPr>
              <a:t>會</a:t>
            </a:r>
            <a:r>
              <a:rPr lang="zh-TW" altLang="en-US" sz="2400" dirty="0" smtClean="0">
                <a:latin typeface="微軟正黑體" pitchFamily="34" charset="-120"/>
                <a:ea typeface="微軟正黑體" pitchFamily="34" charset="-120"/>
              </a:rPr>
              <a:t>中有進行說明教學</a:t>
            </a:r>
            <a:r>
              <a:rPr lang="zh-TW" altLang="en-US" sz="2400" dirty="0">
                <a:latin typeface="微軟正黑體" pitchFamily="34" charset="-120"/>
                <a:ea typeface="微軟正黑體" pitchFamily="34" charset="-120"/>
              </a:rPr>
              <a:t>。如為輸入驗證碼較複雜，因涉及網路資訊安全問題，無法不進行此安全措施。</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37178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a:t>Ｑ１７：對於上傳網站的帳密，能否發電子文，或是公告時間較</a:t>
            </a:r>
            <a:r>
              <a:rPr lang="zh-TW" altLang="en-US" sz="2400" dirty="0" smtClean="0"/>
              <a:t>早呢？</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en-US" sz="2400" dirty="0">
                <a:latin typeface="微軟正黑體" pitchFamily="34" charset="-120"/>
                <a:ea typeface="微軟正黑體" pitchFamily="34" charset="-120"/>
              </a:rPr>
              <a:t>因電子公文發文涉及各校帳號密碼隱私性，故不以電子公文形式發布。</a:t>
            </a:r>
            <a:endParaRPr lang="en-US" altLang="zh-TW" sz="2400" dirty="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有關</a:t>
            </a:r>
            <a:r>
              <a:rPr lang="zh-TW" altLang="en-US" sz="2400" dirty="0">
                <a:latin typeface="微軟正黑體" pitchFamily="34" charset="-120"/>
                <a:ea typeface="微軟正黑體" pitchFamily="34" charset="-120"/>
              </a:rPr>
              <a:t>網站之帳號</a:t>
            </a:r>
            <a:r>
              <a:rPr lang="zh-TW" altLang="en-US" sz="2400" dirty="0" smtClean="0">
                <a:latin typeface="微軟正黑體" pitchFamily="34" charset="-120"/>
                <a:ea typeface="微軟正黑體" pitchFamily="34" charset="-120"/>
              </a:rPr>
              <a:t>密碼，</a:t>
            </a:r>
            <a:r>
              <a:rPr lang="zh-TW" altLang="en-US" sz="2400" dirty="0">
                <a:latin typeface="微軟正黑體" pitchFamily="34" charset="-120"/>
                <a:ea typeface="微軟正黑體" pitchFamily="34" charset="-120"/>
              </a:rPr>
              <a:t>於說明會中已有說明，請學校列入重要移交資料，</a:t>
            </a:r>
            <a:r>
              <a:rPr lang="zh-TW" altLang="en-US" sz="2400" dirty="0" smtClean="0">
                <a:latin typeface="微軟正黑體" pitchFamily="34" charset="-120"/>
                <a:ea typeface="微軟正黑體" pitchFamily="34" charset="-120"/>
              </a:rPr>
              <a:t>並會</a:t>
            </a:r>
            <a:r>
              <a:rPr lang="zh-TW" altLang="en-US" sz="2400" dirty="0">
                <a:latin typeface="微軟正黑體" pitchFamily="34" charset="-120"/>
                <a:ea typeface="微軟正黑體" pitchFamily="34" charset="-120"/>
              </a:rPr>
              <a:t>辦相關業務單位</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235769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Ｑ２：學校無特教班但有特教生，要擬訂特殊教育課程計畫嗎？ </a:t>
            </a:r>
            <a:r>
              <a:rPr lang="en-US" altLang="zh-TW" sz="2400" dirty="0" smtClean="0"/>
              <a:t>(1/2)</a:t>
            </a: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Ａ：要。首先確認學生安置班型是否為下列班型：</a:t>
            </a:r>
            <a:endParaRPr lang="en-US" altLang="zh-TW" sz="2400" dirty="0" smtClean="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「巡迴輔導班」：與巡迴輔導教師與學校討論合作訂定學生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、特殊教育課程計畫表件，並經學生所屬學校特推會審查通過後，提學生所屬學校課發會審議通過。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「在家教育班」：同巡迴輔導班辦理方式。</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Ｑ２：學校無特教班但有特教生，要擬訂特殊教育課程計畫嗎？</a:t>
            </a:r>
            <a:r>
              <a:rPr lang="en-US" altLang="zh-TW" sz="2400" dirty="0" smtClean="0"/>
              <a:t> (2/2)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Ａ：要。首先確認學生安置班型是否為下列班型：</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「普通班接受特教服務」：由導師、專任教師及行政人員共同討論訂定學生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、特殊教育課程計畫表件，並經學生所屬學校特推會審查通過後，提學生所屬學校課發會審議通過。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en-US" altLang="zh-TW" sz="2400" b="1"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學生安置班型為巡迴輔導班，如因班級人數低於</a:t>
            </a:r>
            <a:r>
              <a:rPr lang="en-US" altLang="zh-TW" sz="2400" b="1" dirty="0" smtClean="0">
                <a:latin typeface="微軟正黑體" pitchFamily="34" charset="-120"/>
                <a:ea typeface="微軟正黑體" pitchFamily="34" charset="-120"/>
              </a:rPr>
              <a:t>5</a:t>
            </a:r>
            <a:r>
              <a:rPr lang="zh-TW" altLang="en-US" sz="2400" b="1" dirty="0" smtClean="0">
                <a:latin typeface="微軟正黑體" pitchFamily="34" charset="-120"/>
                <a:ea typeface="微軟正黑體" pitchFamily="34" charset="-120"/>
              </a:rPr>
              <a:t>人不派案者，屬「普通班接受特教服務」範疇。建議申請「特殊教育方案」以利提供學生相關服務。</a:t>
            </a: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Ｑ３：巡迴輔導老師要如何擬訂服務學生之特殊教育課程計畫？ </a:t>
            </a:r>
            <a:r>
              <a:rPr lang="en-US" altLang="zh-TW" sz="2400" dirty="0" smtClean="0"/>
              <a:t>(1/2)</a:t>
            </a:r>
          </a:p>
          <a:p>
            <a:pPr marL="342900" indent="-342900" eaLnBrk="1" hangingPunct="1">
              <a:lnSpc>
                <a:spcPct val="150000"/>
              </a:lnSpc>
              <a:spcBef>
                <a:spcPct val="0"/>
              </a:spcBef>
              <a:buBlip>
                <a:blip r:embed="rId4"/>
              </a:buBlip>
              <a:defRPr/>
            </a:pPr>
            <a:r>
              <a:rPr lang="zh-TW" altLang="en-US" sz="2400" dirty="0" smtClean="0"/>
              <a:t>Ａ：先確認巡迴輔導個案屬「舊個案」或「新個案」。</a:t>
            </a:r>
            <a:endParaRPr lang="en-US" altLang="zh-TW" sz="2400" dirty="0" smtClean="0"/>
          </a:p>
          <a:p>
            <a:pPr marL="342900" indent="-342900" algn="just" eaLnBrk="1" hangingPunct="1">
              <a:lnSpc>
                <a:spcPct val="150000"/>
              </a:lnSpc>
              <a:spcBef>
                <a:spcPct val="0"/>
              </a:spcBef>
              <a:buBlip>
                <a:blip r:embed="rId4"/>
              </a:buBlip>
              <a:defRPr/>
            </a:pPr>
            <a:r>
              <a:rPr lang="zh-TW" altLang="en-US" sz="2400" b="1" dirty="0" smtClean="0">
                <a:latin typeface="微軟正黑體" pitchFamily="34" charset="-120"/>
                <a:ea typeface="微軟正黑體" pitchFamily="34" charset="-120"/>
              </a:rPr>
              <a:t>如為舊個案：</a:t>
            </a:r>
            <a:r>
              <a:rPr lang="zh-TW" altLang="en-US" sz="2400" dirty="0" smtClean="0">
                <a:latin typeface="微軟正黑體" pitchFamily="34" charset="-120"/>
                <a:ea typeface="微軟正黑體" pitchFamily="34" charset="-120"/>
              </a:rPr>
              <a:t>由巡迴輔導教師與受巡迴輔導學校合作擬訂，並經學生所屬學校特推會審查通過後，提學生所屬學校課發會審議通過。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如新學期巡迴輔導教師、課程計畫有異動或調整，請循上述程序完成會議討論，</a:t>
            </a:r>
            <a:r>
              <a:rPr lang="zh-TW" altLang="zh-TW" sz="2400" dirty="0">
                <a:latin typeface="微軟正黑體" pitchFamily="34" charset="-120"/>
                <a:ea typeface="微軟正黑體" pitchFamily="34" charset="-120"/>
              </a:rPr>
              <a:t>於</a:t>
            </a:r>
            <a:r>
              <a:rPr lang="zh-TW" altLang="en-US" sz="2400" dirty="0">
                <a:latin typeface="微軟正黑體" pitchFamily="34" charset="-120"/>
                <a:ea typeface="微軟正黑體" pitchFamily="34" charset="-120"/>
              </a:rPr>
              <a:t>第</a:t>
            </a:r>
            <a:r>
              <a:rPr lang="en-US" altLang="zh-TW" sz="2400" dirty="0">
                <a:latin typeface="微軟正黑體" pitchFamily="34" charset="-120"/>
                <a:ea typeface="微軟正黑體" pitchFamily="34" charset="-120"/>
              </a:rPr>
              <a:t>2</a:t>
            </a:r>
            <a:r>
              <a:rPr lang="zh-TW" altLang="en-US" sz="2400" dirty="0">
                <a:latin typeface="微軟正黑體" pitchFamily="34" charset="-120"/>
                <a:ea typeface="微軟正黑體" pitchFamily="34" charset="-120"/>
              </a:rPr>
              <a:t>學期開始前</a:t>
            </a:r>
            <a:r>
              <a:rPr lang="zh-TW" altLang="zh-TW" sz="2400" dirty="0">
                <a:latin typeface="微軟正黑體" pitchFamily="34" charset="-120"/>
                <a:ea typeface="微軟正黑體" pitchFamily="34" charset="-120"/>
              </a:rPr>
              <a:t>函報本府</a:t>
            </a:r>
            <a:r>
              <a:rPr lang="zh-TW" altLang="en-US" sz="2400" dirty="0">
                <a:latin typeface="微軟正黑體" pitchFamily="34" charset="-120"/>
                <a:ea typeface="微軟正黑體" pitchFamily="34" charset="-120"/>
              </a:rPr>
              <a:t>完成</a:t>
            </a:r>
            <a:r>
              <a:rPr lang="zh-TW" altLang="zh-TW" sz="2400" dirty="0">
                <a:latin typeface="微軟正黑體" pitchFamily="34" charset="-120"/>
                <a:ea typeface="微軟正黑體" pitchFamily="34" charset="-120"/>
              </a:rPr>
              <a:t>重</a:t>
            </a:r>
            <a:r>
              <a:rPr lang="zh-TW" altLang="en-US" sz="2400" dirty="0">
                <a:latin typeface="微軟正黑體" pitchFamily="34" charset="-120"/>
                <a:ea typeface="微軟正黑體" pitchFamily="34" charset="-120"/>
              </a:rPr>
              <a:t>新</a:t>
            </a:r>
            <a:r>
              <a:rPr lang="zh-TW" altLang="zh-TW" sz="2400" dirty="0">
                <a:latin typeface="微軟正黑體" pitchFamily="34" charset="-120"/>
                <a:ea typeface="微軟正黑體" pitchFamily="34" charset="-120"/>
              </a:rPr>
              <a:t>備查。</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a:t>
            </a:r>
            <a:r>
              <a:rPr lang="zh-TW" altLang="en-US" sz="2400" dirty="0"/>
              <a:t>３</a:t>
            </a:r>
            <a:r>
              <a:rPr lang="zh-TW" altLang="en-US" sz="2400" dirty="0" smtClean="0"/>
              <a:t>：巡迴輔導老師要如何擬訂服務學生之特殊教育課程計畫？ </a:t>
            </a:r>
            <a:r>
              <a:rPr lang="en-US" altLang="zh-TW" sz="2400" dirty="0" smtClean="0"/>
              <a:t>(2/2)</a:t>
            </a:r>
          </a:p>
          <a:p>
            <a:pPr marL="342900" indent="-342900" eaLnBrk="1" hangingPunct="1">
              <a:lnSpc>
                <a:spcPct val="150000"/>
              </a:lnSpc>
              <a:spcBef>
                <a:spcPct val="0"/>
              </a:spcBef>
              <a:buBlip>
                <a:blip r:embed="rId4"/>
              </a:buBlip>
              <a:defRPr/>
            </a:pPr>
            <a:r>
              <a:rPr lang="zh-TW" altLang="en-US" sz="2400" dirty="0" smtClean="0"/>
              <a:t>Ａ：先確認巡迴輔導個案屬「舊個案」或「新個案」。</a:t>
            </a:r>
            <a:endParaRPr lang="en-US" altLang="zh-TW" sz="2400" dirty="0" smtClean="0"/>
          </a:p>
          <a:p>
            <a:pPr marL="342900" indent="-342900" algn="just" eaLnBrk="1" hangingPunct="1">
              <a:lnSpc>
                <a:spcPct val="150000"/>
              </a:lnSpc>
              <a:spcBef>
                <a:spcPct val="0"/>
              </a:spcBef>
              <a:buBlip>
                <a:blip r:embed="rId4"/>
              </a:buBlip>
              <a:defRPr/>
            </a:pPr>
            <a:r>
              <a:rPr lang="zh-TW" altLang="en-US" sz="2400" b="1" dirty="0" smtClean="0">
                <a:latin typeface="微軟正黑體" pitchFamily="34" charset="-120"/>
                <a:ea typeface="微軟正黑體" pitchFamily="34" charset="-120"/>
              </a:rPr>
              <a:t>如為新個案：</a:t>
            </a:r>
            <a:r>
              <a:rPr lang="zh-TW" altLang="en-US" sz="2400" dirty="0" smtClean="0">
                <a:latin typeface="微軟正黑體" pitchFamily="34" charset="-120"/>
                <a:ea typeface="微軟正黑體" pitchFamily="34" charset="-120"/>
              </a:rPr>
              <a:t>俟完成派案後，由巡迴輔導教師與受巡迴輔導學校合作擬訂，並經學生所屬學校特推會審查通過後，提學生所屬學校課發會審議通過，</a:t>
            </a:r>
            <a:r>
              <a:rPr lang="zh-TW" altLang="zh-TW" sz="2400" dirty="0" smtClean="0">
                <a:latin typeface="微軟正黑體" pitchFamily="34" charset="-120"/>
                <a:ea typeface="微軟正黑體" pitchFamily="34" charset="-120"/>
              </a:rPr>
              <a:t>於</a:t>
            </a:r>
            <a:r>
              <a:rPr lang="zh-TW" altLang="en-US" sz="2400" dirty="0" smtClean="0">
                <a:latin typeface="微軟正黑體" pitchFamily="34" charset="-120"/>
                <a:ea typeface="微軟正黑體" pitchFamily="34" charset="-120"/>
              </a:rPr>
              <a:t>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學期開始前</a:t>
            </a:r>
            <a:r>
              <a:rPr lang="zh-TW" altLang="zh-TW" sz="2400" dirty="0">
                <a:latin typeface="微軟正黑體" pitchFamily="34" charset="-120"/>
                <a:ea typeface="微軟正黑體" pitchFamily="34" charset="-120"/>
              </a:rPr>
              <a:t>函報本府</a:t>
            </a:r>
            <a:r>
              <a:rPr lang="zh-TW" altLang="en-US" sz="2400" dirty="0" smtClean="0">
                <a:latin typeface="微軟正黑體" pitchFamily="34" charset="-120"/>
                <a:ea typeface="微軟正黑體" pitchFamily="34" charset="-120"/>
              </a:rPr>
              <a:t>完成</a:t>
            </a:r>
            <a:r>
              <a:rPr lang="zh-TW" altLang="zh-TW" sz="2400" dirty="0" smtClean="0">
                <a:latin typeface="微軟正黑體" pitchFamily="34" charset="-120"/>
                <a:ea typeface="微軟正黑體" pitchFamily="34" charset="-120"/>
              </a:rPr>
              <a:t>重</a:t>
            </a:r>
            <a:r>
              <a:rPr lang="zh-TW" altLang="en-US" sz="2400" dirty="0" smtClean="0">
                <a:latin typeface="微軟正黑體" pitchFamily="34" charset="-120"/>
                <a:ea typeface="微軟正黑體" pitchFamily="34" charset="-120"/>
              </a:rPr>
              <a:t>新</a:t>
            </a:r>
            <a:r>
              <a:rPr lang="zh-TW" altLang="zh-TW" sz="2400" dirty="0" smtClean="0">
                <a:latin typeface="微軟正黑體" pitchFamily="34" charset="-120"/>
                <a:ea typeface="微軟正黑體" pitchFamily="34" charset="-120"/>
              </a:rPr>
              <a:t>備查。</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1754326"/>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Ｑ４：學校有疑似特殊教育學生，要擬訂特殊教育課程計畫嗎？</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Ａ：不用。疑似特殊教育學生須擬訂疑似生服務計畫。</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Ｑ５：現有個案之教師於下學年度調動，有人員異動問題，校內又無接任教師情況下，課程計畫由誰擬訂？</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課程計畫為整體之預先規劃，</a:t>
            </a:r>
            <a:r>
              <a:rPr lang="zh-TW" altLang="en-US" sz="2400" dirty="0" smtClean="0">
                <a:latin typeface="微軟正黑體" pitchFamily="34" charset="-120"/>
                <a:ea typeface="微軟正黑體" pitchFamily="34" charset="-120"/>
              </a:rPr>
              <a:t>依據十二年國民基本教育課綱總綱規定學校課程計畫應於開學前完成備查，故應由現任教師撰寫，俟新教師接任後再就已備查之課程計畫進行滾動式修正，於學期中進行修正</a:t>
            </a:r>
            <a:r>
              <a:rPr lang="zh-TW" altLang="zh-TW" sz="2400" dirty="0" smtClean="0">
                <a:latin typeface="微軟正黑體" pitchFamily="34" charset="-120"/>
                <a:ea typeface="微軟正黑體" pitchFamily="34" charset="-120"/>
              </a:rPr>
              <a:t>調整，並循第</a:t>
            </a:r>
            <a:r>
              <a:rPr lang="en-US" altLang="zh-TW" sz="2400" dirty="0" smtClean="0">
                <a:latin typeface="微軟正黑體" pitchFamily="34" charset="-120"/>
                <a:ea typeface="微軟正黑體" pitchFamily="34" charset="-120"/>
              </a:rPr>
              <a:t>2</a:t>
            </a:r>
            <a:r>
              <a:rPr lang="zh-TW" altLang="zh-TW" sz="2400" dirty="0" smtClean="0">
                <a:latin typeface="微軟正黑體" pitchFamily="34" charset="-120"/>
                <a:ea typeface="微軟正黑體" pitchFamily="34" charset="-120"/>
              </a:rPr>
              <a:t>學期</a:t>
            </a:r>
            <a:r>
              <a:rPr lang="zh-TW" altLang="en-US" sz="2400" dirty="0" smtClean="0">
                <a:latin typeface="微軟正黑體" pitchFamily="34" charset="-120"/>
                <a:ea typeface="微軟正黑體" pitchFamily="34" charset="-120"/>
              </a:rPr>
              <a:t>重新</a:t>
            </a:r>
            <a:r>
              <a:rPr lang="zh-TW" altLang="zh-TW" sz="2400" dirty="0" smtClean="0">
                <a:latin typeface="微軟正黑體" pitchFamily="34" charset="-120"/>
                <a:ea typeface="微軟正黑體" pitchFamily="34" charset="-120"/>
              </a:rPr>
              <a:t>備查方式辦理。 </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Ｑ６：依據特殊教育法施行細則，學校應於新生及轉學生入學後</a:t>
            </a:r>
            <a:r>
              <a:rPr lang="en-US" altLang="zh-TW" sz="2400" dirty="0" smtClean="0"/>
              <a:t>1</a:t>
            </a:r>
            <a:r>
              <a:rPr lang="zh-TW" altLang="en-US" sz="2400" dirty="0" smtClean="0"/>
              <a:t>個月內訂定；其餘在學學生之個別化教育計畫，應於開學前訂定。但因為要完成特殊教育課程計畫備查，須先彙整新舊生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(1/3)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Ａ：依據特殊教育法施行細則第</a:t>
            </a:r>
            <a:r>
              <a:rPr lang="en-US" altLang="zh-TW" sz="2400" dirty="0" smtClean="0">
                <a:latin typeface="微軟正黑體" pitchFamily="34" charset="-120"/>
                <a:ea typeface="微軟正黑體" pitchFamily="34" charset="-120"/>
              </a:rPr>
              <a:t>10</a:t>
            </a:r>
            <a:r>
              <a:rPr lang="zh-TW" altLang="en-US" sz="2400" dirty="0" smtClean="0">
                <a:latin typeface="微軟正黑體" pitchFamily="34" charset="-120"/>
                <a:ea typeface="微軟正黑體" pitchFamily="34" charset="-120"/>
              </a:rPr>
              <a:t>條之條文係指應完成</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之最後期限，並非指只能在最後期限完成，意即，只要在此期限前，均為合法，合先敘明。</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主题">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2158</TotalTime>
  <Pages>0</Pages>
  <Words>2367</Words>
  <Characters>0</Characters>
  <Application>Microsoft Office PowerPoint</Application>
  <DocSecurity>0</DocSecurity>
  <PresentationFormat>如螢幕大小 (4:3)</PresentationFormat>
  <Lines>0</Lines>
  <Paragraphs>111</Paragraphs>
  <Slides>24</Slides>
  <Notes>23</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24</vt:i4>
      </vt:variant>
    </vt:vector>
  </HeadingPairs>
  <TitlesOfParts>
    <vt:vector size="32" baseType="lpstr">
      <vt:lpstr>微软雅黑</vt:lpstr>
      <vt:lpstr>宋体</vt:lpstr>
      <vt:lpstr>微軟正黑體</vt:lpstr>
      <vt:lpstr>新細明體</vt:lpstr>
      <vt:lpstr>Arial</vt:lpstr>
      <vt:lpstr>Calibri</vt:lpstr>
      <vt:lpstr>Office 主题​​</vt:lpstr>
      <vt:lpstr>1_Office 主题</vt:lpstr>
      <vt:lpstr>PowerPoint 簡報</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vector>
  </TitlesOfParts>
  <Company>寰蒋涓浗</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www.pptbz.com</dc:title>
  <dc:creator>ppt宝藏</dc:creator>
  <cp:lastModifiedBy>user</cp:lastModifiedBy>
  <cp:revision>303</cp:revision>
  <cp:lastPrinted>1899-12-30T00:00:00Z</cp:lastPrinted>
  <dcterms:created xsi:type="dcterms:W3CDTF">2009-10-19T13:23:48Z</dcterms:created>
  <dcterms:modified xsi:type="dcterms:W3CDTF">2023-05-03T06:11:46Z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