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89"/>
  </p:notesMasterIdLst>
  <p:handoutMasterIdLst>
    <p:handoutMasterId r:id="rId90"/>
  </p:handoutMasterIdLst>
  <p:sldIdLst>
    <p:sldId id="256" r:id="rId3"/>
    <p:sldId id="257" r:id="rId4"/>
    <p:sldId id="275" r:id="rId5"/>
    <p:sldId id="334" r:id="rId6"/>
    <p:sldId id="386" r:id="rId7"/>
    <p:sldId id="405" r:id="rId8"/>
    <p:sldId id="273" r:id="rId9"/>
    <p:sldId id="368" r:id="rId10"/>
    <p:sldId id="355" r:id="rId11"/>
    <p:sldId id="336" r:id="rId12"/>
    <p:sldId id="271" r:id="rId13"/>
    <p:sldId id="406" r:id="rId14"/>
    <p:sldId id="407" r:id="rId15"/>
    <p:sldId id="344" r:id="rId16"/>
    <p:sldId id="387" r:id="rId17"/>
    <p:sldId id="316" r:id="rId18"/>
    <p:sldId id="409" r:id="rId19"/>
    <p:sldId id="408" r:id="rId20"/>
    <p:sldId id="410" r:id="rId21"/>
    <p:sldId id="416" r:id="rId22"/>
    <p:sldId id="412" r:id="rId23"/>
    <p:sldId id="315" r:id="rId24"/>
    <p:sldId id="413" r:id="rId25"/>
    <p:sldId id="270" r:id="rId26"/>
    <p:sldId id="411" r:id="rId27"/>
    <p:sldId id="341" r:id="rId28"/>
    <p:sldId id="311" r:id="rId29"/>
    <p:sldId id="342" r:id="rId30"/>
    <p:sldId id="414" r:id="rId31"/>
    <p:sldId id="415" r:id="rId32"/>
    <p:sldId id="346" r:id="rId33"/>
    <p:sldId id="399" r:id="rId34"/>
    <p:sldId id="345" r:id="rId35"/>
    <p:sldId id="364" r:id="rId36"/>
    <p:sldId id="400" r:id="rId37"/>
    <p:sldId id="313" r:id="rId38"/>
    <p:sldId id="417" r:id="rId39"/>
    <p:sldId id="343" r:id="rId40"/>
    <p:sldId id="389" r:id="rId41"/>
    <p:sldId id="390" r:id="rId42"/>
    <p:sldId id="392" r:id="rId43"/>
    <p:sldId id="370" r:id="rId44"/>
    <p:sldId id="366" r:id="rId45"/>
    <p:sldId id="419" r:id="rId46"/>
    <p:sldId id="418" r:id="rId47"/>
    <p:sldId id="420" r:id="rId48"/>
    <p:sldId id="421" r:id="rId49"/>
    <p:sldId id="388" r:id="rId50"/>
    <p:sldId id="422" r:id="rId51"/>
    <p:sldId id="423" r:id="rId52"/>
    <p:sldId id="424" r:id="rId53"/>
    <p:sldId id="426" r:id="rId54"/>
    <p:sldId id="393" r:id="rId55"/>
    <p:sldId id="394" r:id="rId56"/>
    <p:sldId id="391" r:id="rId57"/>
    <p:sldId id="395" r:id="rId58"/>
    <p:sldId id="396" r:id="rId59"/>
    <p:sldId id="401" r:id="rId60"/>
    <p:sldId id="402" r:id="rId61"/>
    <p:sldId id="403" r:id="rId62"/>
    <p:sldId id="320" r:id="rId63"/>
    <p:sldId id="321" r:id="rId64"/>
    <p:sldId id="367" r:id="rId65"/>
    <p:sldId id="371" r:id="rId66"/>
    <p:sldId id="404" r:id="rId67"/>
    <p:sldId id="353" r:id="rId68"/>
    <p:sldId id="354" r:id="rId69"/>
    <p:sldId id="357" r:id="rId70"/>
    <p:sldId id="358" r:id="rId71"/>
    <p:sldId id="272"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269" r:id="rId85"/>
    <p:sldId id="331" r:id="rId86"/>
    <p:sldId id="365" r:id="rId87"/>
    <p:sldId id="385" r:id="rId8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0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5050"/>
    <a:srgbClr val="AEB5BE"/>
    <a:srgbClr val="8B96A3"/>
    <a:srgbClr val="005F8E"/>
    <a:srgbClr val="868905"/>
    <a:srgbClr val="E4E909"/>
    <a:srgbClr val="8E0000"/>
    <a:srgbClr val="F3E59F"/>
    <a:srgbClr val="E3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p:cViewPr varScale="1">
        <p:scale>
          <a:sx n="76" d="100"/>
          <a:sy n="76" d="100"/>
        </p:scale>
        <p:origin x="516" y="84"/>
      </p:cViewPr>
      <p:guideLst>
        <p:guide orient="horz" pos="2568"/>
        <p:guide pos="306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756CE-D95B-4B08-8FB9-82821B23A764}"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zh-TW" altLang="en-US"/>
        </a:p>
      </dgm:t>
    </dgm:pt>
    <dgm:pt modelId="{CF25D14B-D2B8-4DAC-AEC6-CEE9BA0ED39A}">
      <dgm:prSet phldrT="[文字]"/>
      <dgm:spPr>
        <a:solidFill>
          <a:schemeClr val="tx2">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上</a:t>
          </a:r>
          <a:r>
            <a:rPr lang="zh-TW" altLang="en-US" b="1" dirty="0" smtClean="0">
              <a:latin typeface="微軟正黑體" panose="020B0604030504040204" pitchFamily="34" charset="-120"/>
              <a:ea typeface="微軟正黑體" panose="020B0604030504040204" pitchFamily="34" charset="-120"/>
            </a:rPr>
            <a:t>傳課程計畫</a:t>
          </a:r>
          <a:endParaRPr lang="zh-TW" altLang="en-US" b="1" dirty="0">
            <a:latin typeface="微軟正黑體" panose="020B0604030504040204" pitchFamily="34" charset="-120"/>
            <a:ea typeface="微軟正黑體" panose="020B0604030504040204" pitchFamily="34" charset="-120"/>
          </a:endParaRPr>
        </a:p>
      </dgm:t>
    </dgm:pt>
    <dgm:pt modelId="{193EB912-B586-4E3B-BBA8-9CFED1EFD910}" type="parTrans" cxnId="{CBE2C570-4B5B-48D8-92E5-1183876179A5}">
      <dgm:prSet/>
      <dgm:spPr/>
      <dgm:t>
        <a:bodyPr/>
        <a:lstStyle/>
        <a:p>
          <a:endParaRPr lang="zh-TW" altLang="en-US"/>
        </a:p>
      </dgm:t>
    </dgm:pt>
    <dgm:pt modelId="{5D90EEFE-E951-4BA1-BB57-4F45A68CA766}" type="sibTrans" cxnId="{CBE2C570-4B5B-48D8-92E5-1183876179A5}">
      <dgm:prSet/>
      <dgm:spPr/>
      <dgm:t>
        <a:bodyPr/>
        <a:lstStyle/>
        <a:p>
          <a:endParaRPr lang="zh-TW" altLang="en-US"/>
        </a:p>
      </dgm:t>
    </dgm:pt>
    <dgm:pt modelId="{604283B1-EBEB-4611-A8D4-C1C07D63968D}">
      <dgm:prSet phldrT="[文字]"/>
      <dgm:spPr/>
      <dgm:t>
        <a:bodyPr/>
        <a:lstStyle/>
        <a:p>
          <a:r>
            <a:rPr lang="zh-TW" altLang="en-US" b="1" dirty="0" smtClean="0">
              <a:latin typeface="微軟正黑體" panose="020B0604030504040204" pitchFamily="34" charset="-120"/>
              <a:ea typeface="微軟正黑體" panose="020B0604030504040204" pitchFamily="34" charset="-120"/>
            </a:rPr>
            <a:t>面審</a:t>
          </a:r>
          <a:r>
            <a:rPr lang="zh-TW" altLang="en-US" b="1" dirty="0">
              <a:latin typeface="微軟正黑體" panose="020B0604030504040204" pitchFamily="34" charset="-120"/>
              <a:ea typeface="微軟正黑體" panose="020B0604030504040204" pitchFamily="34" charset="-120"/>
            </a:rPr>
            <a:t>作業</a:t>
          </a:r>
        </a:p>
      </dgm:t>
    </dgm:pt>
    <dgm:pt modelId="{AEEA4564-AE53-4A33-934B-690AA046CBC9}" type="parTrans" cxnId="{F48C5381-7C11-4E7F-99AD-CCDDE0FC44D4}">
      <dgm:prSet/>
      <dgm:spPr/>
      <dgm:t>
        <a:bodyPr/>
        <a:lstStyle/>
        <a:p>
          <a:endParaRPr lang="zh-TW" altLang="en-US"/>
        </a:p>
      </dgm:t>
    </dgm:pt>
    <dgm:pt modelId="{709B61E9-33E4-407B-BD50-F2B370661AF8}" type="sibTrans" cxnId="{F48C5381-7C11-4E7F-99AD-CCDDE0FC44D4}">
      <dgm:prSet/>
      <dgm:spPr/>
      <dgm:t>
        <a:bodyPr/>
        <a:lstStyle/>
        <a:p>
          <a:endParaRPr lang="zh-TW" altLang="en-US"/>
        </a:p>
      </dgm:t>
    </dgm:pt>
    <dgm:pt modelId="{65235C26-0D86-4EE9-B2A7-78A0FBB25A44}">
      <dgm:prSet phldrT="[文字]"/>
      <dgm:spPr/>
      <dgm:t>
        <a:bodyPr/>
        <a:lstStyle/>
        <a:p>
          <a:r>
            <a:rPr lang="zh-TW" altLang="en-US" b="1" dirty="0">
              <a:latin typeface="微軟正黑體" panose="020B0604030504040204" pitchFamily="34" charset="-120"/>
              <a:ea typeface="微軟正黑體" panose="020B0604030504040204" pitchFamily="34" charset="-120"/>
            </a:rPr>
            <a:t>複審作業</a:t>
          </a:r>
        </a:p>
      </dgm:t>
    </dgm:pt>
    <dgm:pt modelId="{84FABA8B-2A72-4A25-80EE-43CC32CA7D28}" type="parTrans" cxnId="{7E5E052F-3114-4058-8122-4E3982E8CA3C}">
      <dgm:prSet/>
      <dgm:spPr/>
      <dgm:t>
        <a:bodyPr/>
        <a:lstStyle/>
        <a:p>
          <a:endParaRPr lang="zh-TW" altLang="en-US"/>
        </a:p>
      </dgm:t>
    </dgm:pt>
    <dgm:pt modelId="{36BE63A8-2516-4827-BBB0-E2386EC4DEC8}" type="sibTrans" cxnId="{7E5E052F-3114-4058-8122-4E3982E8CA3C}">
      <dgm:prSet/>
      <dgm:spPr/>
      <dgm:t>
        <a:bodyPr/>
        <a:lstStyle/>
        <a:p>
          <a:endParaRPr lang="zh-TW" altLang="en-US"/>
        </a:p>
      </dgm:t>
    </dgm:pt>
    <dgm:pt modelId="{61D6D436-967D-4FE1-8E4C-3F5B89ED7978}">
      <dgm:prSet phldrT="[文字]"/>
      <dgm:spPr>
        <a:solidFill>
          <a:srgbClr val="005F8E"/>
        </a:solidFill>
      </dgm:spPr>
      <dgm:t>
        <a:bodyPr/>
        <a:lstStyle/>
        <a:p>
          <a:r>
            <a:rPr lang="zh-TW" altLang="en-US" b="1" dirty="0" smtClean="0">
              <a:latin typeface="微軟正黑體" panose="020B0604030504040204" pitchFamily="34" charset="-120"/>
              <a:ea typeface="微軟正黑體" panose="020B0604030504040204" pitchFamily="34" charset="-120"/>
            </a:rPr>
            <a:t>公告備查結果</a:t>
          </a:r>
          <a:endParaRPr lang="zh-TW" altLang="en-US" b="1" dirty="0">
            <a:latin typeface="微軟正黑體" panose="020B0604030504040204" pitchFamily="34" charset="-120"/>
            <a:ea typeface="微軟正黑體" panose="020B0604030504040204" pitchFamily="34" charset="-120"/>
          </a:endParaRPr>
        </a:p>
      </dgm:t>
    </dgm:pt>
    <dgm:pt modelId="{59F3D70B-0F6F-450F-9225-4FFED1B034B8}" type="sibTrans" cxnId="{0D1C3E09-677A-4780-931E-7A2AD8EF70B9}">
      <dgm:prSet/>
      <dgm:spPr/>
      <dgm:t>
        <a:bodyPr/>
        <a:lstStyle/>
        <a:p>
          <a:endParaRPr lang="zh-TW" altLang="en-US"/>
        </a:p>
      </dgm:t>
    </dgm:pt>
    <dgm:pt modelId="{13546236-B0D4-44DF-B31C-1E9ED5C35E28}" type="parTrans" cxnId="{0D1C3E09-677A-4780-931E-7A2AD8EF70B9}">
      <dgm:prSet/>
      <dgm:spPr/>
      <dgm:t>
        <a:bodyPr/>
        <a:lstStyle/>
        <a:p>
          <a:endParaRPr lang="zh-TW" altLang="en-US"/>
        </a:p>
      </dgm:t>
    </dgm:pt>
    <dgm:pt modelId="{C5E91A23-75D1-4123-8790-8603919EC5BA}">
      <dgm:prSet phldrT="[文字]"/>
      <dgm:spPr>
        <a:solidFill>
          <a:srgbClr val="E63A3A"/>
        </a:solidFill>
      </dgm:spPr>
      <dgm:t>
        <a:bodyPr/>
        <a:lstStyle/>
        <a:p>
          <a:r>
            <a:rPr lang="zh-TW" altLang="en-US" b="1" dirty="0" smtClean="0">
              <a:latin typeface="微軟正黑體" panose="020B0604030504040204" pitchFamily="34" charset="-120"/>
              <a:ea typeface="微軟正黑體" panose="020B0604030504040204" pitchFamily="34" charset="-120"/>
            </a:rPr>
            <a:t>掛網填報</a:t>
          </a:r>
          <a:endParaRPr lang="zh-TW" altLang="en-US" b="1" dirty="0">
            <a:latin typeface="微軟正黑體" panose="020B0604030504040204" pitchFamily="34" charset="-120"/>
            <a:ea typeface="微軟正黑體" panose="020B0604030504040204" pitchFamily="34" charset="-120"/>
          </a:endParaRPr>
        </a:p>
      </dgm:t>
    </dgm:pt>
    <dgm:pt modelId="{3340EEAC-C1E3-444B-AE55-EA33418478BA}" type="sibTrans" cxnId="{DCAAB9C4-1CD9-45ED-9E54-C7D35FA3F790}">
      <dgm:prSet/>
      <dgm:spPr/>
      <dgm:t>
        <a:bodyPr/>
        <a:lstStyle/>
        <a:p>
          <a:endParaRPr lang="zh-TW" altLang="en-US"/>
        </a:p>
      </dgm:t>
    </dgm:pt>
    <dgm:pt modelId="{43FBCEC1-A351-487E-B63C-68FE6A05A859}" type="parTrans" cxnId="{DCAAB9C4-1CD9-45ED-9E54-C7D35FA3F790}">
      <dgm:prSet/>
      <dgm:spPr/>
      <dgm:t>
        <a:bodyPr/>
        <a:lstStyle/>
        <a:p>
          <a:endParaRPr lang="zh-TW" altLang="en-US"/>
        </a:p>
      </dgm:t>
    </dgm:pt>
    <dgm:pt modelId="{549A65AD-671E-4112-AB24-686C190D3206}">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97F18BB1-3874-4A56-BEAA-BA81D1439EB4}" type="parTrans" cxnId="{B3F447EE-872C-4E2A-9A16-7A8DB43DBB86}">
      <dgm:prSet/>
      <dgm:spPr/>
      <dgm:t>
        <a:bodyPr/>
        <a:lstStyle/>
        <a:p>
          <a:endParaRPr lang="zh-TW" altLang="en-US"/>
        </a:p>
      </dgm:t>
    </dgm:pt>
    <dgm:pt modelId="{23DAD521-CFE4-45B6-A294-67C5E726CBF9}" type="sibTrans" cxnId="{B3F447EE-872C-4E2A-9A16-7A8DB43DBB86}">
      <dgm:prSet/>
      <dgm:spPr/>
      <dgm:t>
        <a:bodyPr/>
        <a:lstStyle/>
        <a:p>
          <a:endParaRPr lang="zh-TW" altLang="en-US"/>
        </a:p>
      </dgm:t>
    </dgm:pt>
    <dgm:pt modelId="{7BA15F7F-D474-457F-AF7A-4982AFEB3184}">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日及</a:t>
          </a:r>
          <a:r>
            <a:rPr lang="en-US" altLang="zh-TW" dirty="0" smtClean="0">
              <a:latin typeface="微軟正黑體" panose="020B0604030504040204" pitchFamily="34" charset="-120"/>
              <a:ea typeface="微軟正黑體" panose="020B0604030504040204" pitchFamily="34" charset="-120"/>
            </a:rPr>
            <a:t>11</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9118EEF7-DCB0-4ED6-B09B-D9D69BA6DFD9}" type="parTrans" cxnId="{B8B315AF-AA45-4F24-A7EB-28B3D0CAA68D}">
      <dgm:prSet/>
      <dgm:spPr/>
      <dgm:t>
        <a:bodyPr/>
        <a:lstStyle/>
        <a:p>
          <a:endParaRPr lang="zh-TW" altLang="en-US"/>
        </a:p>
      </dgm:t>
    </dgm:pt>
    <dgm:pt modelId="{158B8EBD-1364-4912-BF7A-9B1470B808A2}" type="sibTrans" cxnId="{B8B315AF-AA45-4F24-A7EB-28B3D0CAA68D}">
      <dgm:prSet/>
      <dgm:spPr/>
      <dgm:t>
        <a:bodyPr/>
        <a:lstStyle/>
        <a:p>
          <a:endParaRPr lang="zh-TW" altLang="en-US"/>
        </a:p>
      </dgm:t>
    </dgm:pt>
    <dgm:pt modelId="{9406C5CF-26BF-4416-83EF-CBC6C0858FF6}">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12</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8DCBBCFD-DE50-4793-94CB-6EB5DEC2C04C}" type="parTrans" cxnId="{CCD7E543-716C-4F87-A8EC-BCB13ADD97B6}">
      <dgm:prSet/>
      <dgm:spPr/>
      <dgm:t>
        <a:bodyPr/>
        <a:lstStyle/>
        <a:p>
          <a:endParaRPr lang="zh-TW" altLang="en-US"/>
        </a:p>
      </dgm:t>
    </dgm:pt>
    <dgm:pt modelId="{F8A19B4C-EAD8-44F5-A3B4-68A79F90F183}" type="sibTrans" cxnId="{CCD7E543-716C-4F87-A8EC-BCB13ADD97B6}">
      <dgm:prSet/>
      <dgm:spPr/>
      <dgm:t>
        <a:bodyPr/>
        <a:lstStyle/>
        <a:p>
          <a:endParaRPr lang="zh-TW" altLang="en-US"/>
        </a:p>
      </dgm:t>
    </dgm:pt>
    <dgm:pt modelId="{E7B7799F-6CF6-40E0-845A-3D43BE713F37}">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0B41AD09-90E8-4322-9E57-53FBFC00906B}" type="parTrans" cxnId="{73839C47-0E64-4E99-9011-6AED56A867DA}">
      <dgm:prSet/>
      <dgm:spPr/>
      <dgm:t>
        <a:bodyPr/>
        <a:lstStyle/>
        <a:p>
          <a:endParaRPr lang="zh-TW" altLang="en-US"/>
        </a:p>
      </dgm:t>
    </dgm:pt>
    <dgm:pt modelId="{C255D840-2538-4030-BEB8-E22F29063C7C}" type="sibTrans" cxnId="{73839C47-0E64-4E99-9011-6AED56A867DA}">
      <dgm:prSet/>
      <dgm:spPr/>
      <dgm:t>
        <a:bodyPr/>
        <a:lstStyle/>
        <a:p>
          <a:endParaRPr lang="zh-TW" altLang="en-US"/>
        </a:p>
      </dgm:t>
    </dgm:pt>
    <dgm:pt modelId="{3B4C9D50-41CC-4C89-80D8-50868C981F04}">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7BF86E2B-E84B-47E6-929E-485E057BEC40}" type="parTrans" cxnId="{3D439407-6C4E-496C-B147-A75D59EBB53C}">
      <dgm:prSet/>
      <dgm:spPr/>
      <dgm:t>
        <a:bodyPr/>
        <a:lstStyle/>
        <a:p>
          <a:endParaRPr lang="zh-TW" altLang="en-US"/>
        </a:p>
      </dgm:t>
    </dgm:pt>
    <dgm:pt modelId="{A88340F0-DA3C-49A3-9835-3D09F169DDF2}" type="sibTrans" cxnId="{3D439407-6C4E-496C-B147-A75D59EBB53C}">
      <dgm:prSet/>
      <dgm:spPr/>
      <dgm:t>
        <a:bodyPr/>
        <a:lstStyle/>
        <a:p>
          <a:endParaRPr lang="zh-TW" altLang="en-US"/>
        </a:p>
      </dgm:t>
    </dgm:pt>
    <dgm:pt modelId="{A4548FB0-5BF0-48EB-BCD9-7C56713AC1FB}">
      <dgm:prSet phldrT="[文字]"/>
      <dgm:spPr>
        <a:solidFill>
          <a:srgbClr val="E3ABFF"/>
        </a:solidFill>
      </dgm:spPr>
      <dgm:t>
        <a:bodyPr/>
        <a:lstStyle/>
        <a:p>
          <a:r>
            <a:rPr lang="zh-TW" altLang="en-US" b="1" dirty="0" smtClean="0">
              <a:latin typeface="微軟正黑體" panose="020B0604030504040204" pitchFamily="34" charset="-120"/>
              <a:ea typeface="微軟正黑體" panose="020B0604030504040204" pitchFamily="34" charset="-120"/>
            </a:rPr>
            <a:t>檢視通過狀態</a:t>
          </a:r>
          <a:endParaRPr lang="zh-TW" altLang="en-US" b="1" dirty="0">
            <a:latin typeface="微軟正黑體" panose="020B0604030504040204" pitchFamily="34" charset="-120"/>
            <a:ea typeface="微軟正黑體" panose="020B0604030504040204" pitchFamily="34" charset="-120"/>
          </a:endParaRPr>
        </a:p>
      </dgm:t>
    </dgm:pt>
    <dgm:pt modelId="{08903639-E985-4BBD-B695-681F16299673}" type="parTrans" cxnId="{0DD7E562-3B34-4098-927E-0F9C54EB772C}">
      <dgm:prSet/>
      <dgm:spPr/>
      <dgm:t>
        <a:bodyPr/>
        <a:lstStyle/>
        <a:p>
          <a:endParaRPr lang="zh-TW" altLang="en-US"/>
        </a:p>
      </dgm:t>
    </dgm:pt>
    <dgm:pt modelId="{8AEB9192-CD5F-4BCC-9ECA-0DC737EA2B2E}" type="sibTrans" cxnId="{0DD7E562-3B34-4098-927E-0F9C54EB772C}">
      <dgm:prSet/>
      <dgm:spPr/>
      <dgm:t>
        <a:bodyPr/>
        <a:lstStyle/>
        <a:p>
          <a:endParaRPr lang="zh-TW" altLang="en-US"/>
        </a:p>
      </dgm:t>
    </dgm:pt>
    <dgm:pt modelId="{5DCBA740-EB93-46C7-8979-2CDDAB2748A6}">
      <dgm:prSet/>
      <dgm:spPr/>
      <dgm:t>
        <a:bodyPr anchor="b"/>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F2048766-DC30-415C-900E-1DEC0AAACA54}" type="parTrans" cxnId="{BD1625C6-55CF-4AC1-94BD-F0831E3C1B85}">
      <dgm:prSet/>
      <dgm:spPr/>
      <dgm:t>
        <a:bodyPr/>
        <a:lstStyle/>
        <a:p>
          <a:endParaRPr lang="zh-TW" altLang="en-US"/>
        </a:p>
      </dgm:t>
    </dgm:pt>
    <dgm:pt modelId="{78985C75-6939-441A-9F41-547ED950B139}" type="sibTrans" cxnId="{BD1625C6-55CF-4AC1-94BD-F0831E3C1B85}">
      <dgm:prSet/>
      <dgm:spPr/>
      <dgm:t>
        <a:bodyPr/>
        <a:lstStyle/>
        <a:p>
          <a:endParaRPr lang="zh-TW" altLang="en-US"/>
        </a:p>
      </dgm:t>
    </dgm:pt>
    <dgm:pt modelId="{0BBD641C-8261-4A78-8046-C466CB9B834B}">
      <dgm:prSet/>
      <dgm:spPr/>
      <dgm:t>
        <a:bodyPr/>
        <a:lstStyle/>
        <a:p>
          <a:r>
            <a:rPr lang="zh-TW" altLang="en-US" b="1" dirty="0" smtClean="0">
              <a:latin typeface="微軟正黑體" panose="020B0604030504040204" pitchFamily="34" charset="-120"/>
              <a:ea typeface="微軟正黑體" panose="020B0604030504040204" pitchFamily="34" charset="-120"/>
            </a:rPr>
            <a:t>課程計畫異動</a:t>
          </a:r>
          <a:endParaRPr lang="zh-TW" altLang="en-US" b="1" dirty="0">
            <a:latin typeface="微軟正黑體" panose="020B0604030504040204" pitchFamily="34" charset="-120"/>
            <a:ea typeface="微軟正黑體" panose="020B0604030504040204" pitchFamily="34" charset="-120"/>
          </a:endParaRPr>
        </a:p>
      </dgm:t>
    </dgm:pt>
    <dgm:pt modelId="{1D6D55DE-8B36-4182-9116-95F6DCCA9262}" type="parTrans" cxnId="{F9B408A6-C93B-4227-9AA3-5EA819B00551}">
      <dgm:prSet/>
      <dgm:spPr/>
      <dgm:t>
        <a:bodyPr/>
        <a:lstStyle/>
        <a:p>
          <a:endParaRPr lang="zh-TW" altLang="en-US"/>
        </a:p>
      </dgm:t>
    </dgm:pt>
    <dgm:pt modelId="{EAE63E88-962C-4D19-986F-46B0B93CC821}" type="sibTrans" cxnId="{F9B408A6-C93B-4227-9AA3-5EA819B00551}">
      <dgm:prSet/>
      <dgm:spPr/>
      <dgm:t>
        <a:bodyPr/>
        <a:lstStyle/>
        <a:p>
          <a:endParaRPr lang="zh-TW" altLang="en-US"/>
        </a:p>
      </dgm:t>
    </dgm:pt>
    <dgm:pt modelId="{C53DBD0C-ABFD-4030-8D31-046611EF859A}">
      <dgm:prSet/>
      <dgm:spPr/>
      <dgm:t>
        <a:bodyPr/>
        <a:lstStyle/>
        <a:p>
          <a:r>
            <a:rPr lang="en-US" altLang="zh-TW" dirty="0" smtClean="0">
              <a:latin typeface="微軟正黑體" panose="020B0604030504040204" pitchFamily="34" charset="-120"/>
              <a:ea typeface="微軟正黑體" panose="020B0604030504040204" pitchFamily="34" charset="-120"/>
            </a:rPr>
            <a:t>115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21</a:t>
          </a:r>
          <a:r>
            <a:rPr lang="zh-TW" altLang="en-US" dirty="0" smtClean="0">
              <a:latin typeface="微軟正黑體" panose="020B0604030504040204" pitchFamily="34" charset="-120"/>
              <a:ea typeface="微軟正黑體" panose="020B0604030504040204" pitchFamily="34" charset="-120"/>
            </a:rPr>
            <a:t>日前報府</a:t>
          </a:r>
          <a:endParaRPr lang="zh-TW" altLang="en-US" dirty="0">
            <a:latin typeface="微軟正黑體" panose="020B0604030504040204" pitchFamily="34" charset="-120"/>
            <a:ea typeface="微軟正黑體" panose="020B0604030504040204" pitchFamily="34" charset="-120"/>
          </a:endParaRPr>
        </a:p>
      </dgm:t>
    </dgm:pt>
    <dgm:pt modelId="{3557191A-B727-456D-8BC2-FA442F9A30C3}" type="parTrans" cxnId="{D978C01C-F021-4B0E-B4B9-92B9C56831FB}">
      <dgm:prSet/>
      <dgm:spPr/>
      <dgm:t>
        <a:bodyPr/>
        <a:lstStyle/>
        <a:p>
          <a:endParaRPr lang="zh-TW" altLang="en-US"/>
        </a:p>
      </dgm:t>
    </dgm:pt>
    <dgm:pt modelId="{D1872598-C28D-447B-B53C-366CF6348830}" type="sibTrans" cxnId="{D978C01C-F021-4B0E-B4B9-92B9C56831FB}">
      <dgm:prSet/>
      <dgm:spPr/>
      <dgm:t>
        <a:bodyPr/>
        <a:lstStyle/>
        <a:p>
          <a:endParaRPr lang="zh-TW" altLang="en-US"/>
        </a:p>
      </dgm:t>
    </dgm:pt>
    <dgm:pt modelId="{82AC0FDF-D8F2-445F-BB26-C82E68B4448A}" type="pres">
      <dgm:prSet presAssocID="{294756CE-D95B-4B08-8FB9-82821B23A764}" presName="Name0" presStyleCnt="0">
        <dgm:presLayoutVars>
          <dgm:dir/>
          <dgm:animLvl val="lvl"/>
          <dgm:resizeHandles/>
        </dgm:presLayoutVars>
      </dgm:prSet>
      <dgm:spPr/>
      <dgm:t>
        <a:bodyPr/>
        <a:lstStyle/>
        <a:p>
          <a:endParaRPr lang="zh-TW" altLang="en-US"/>
        </a:p>
      </dgm:t>
    </dgm:pt>
    <dgm:pt modelId="{F476D54D-B0A9-44BB-9CFF-9DA52A214C22}" type="pres">
      <dgm:prSet presAssocID="{CF25D14B-D2B8-4DAC-AEC6-CEE9BA0ED39A}" presName="linNode" presStyleCnt="0"/>
      <dgm:spPr/>
    </dgm:pt>
    <dgm:pt modelId="{ED35D0DD-4F0C-4036-B5FD-5BD34129C605}" type="pres">
      <dgm:prSet presAssocID="{CF25D14B-D2B8-4DAC-AEC6-CEE9BA0ED39A}" presName="parentShp" presStyleLbl="node1" presStyleIdx="0" presStyleCnt="7">
        <dgm:presLayoutVars>
          <dgm:bulletEnabled val="1"/>
        </dgm:presLayoutVars>
      </dgm:prSet>
      <dgm:spPr/>
      <dgm:t>
        <a:bodyPr/>
        <a:lstStyle/>
        <a:p>
          <a:endParaRPr lang="zh-TW" altLang="en-US"/>
        </a:p>
      </dgm:t>
    </dgm:pt>
    <dgm:pt modelId="{5DC5B719-4CFE-4F81-80E1-E7330CFF9E8E}" type="pres">
      <dgm:prSet presAssocID="{CF25D14B-D2B8-4DAC-AEC6-CEE9BA0ED39A}" presName="childShp" presStyleLbl="bgAccFollowNode1" presStyleIdx="0" presStyleCnt="7">
        <dgm:presLayoutVars>
          <dgm:bulletEnabled val="1"/>
        </dgm:presLayoutVars>
      </dgm:prSet>
      <dgm:spPr/>
      <dgm:t>
        <a:bodyPr/>
        <a:lstStyle/>
        <a:p>
          <a:endParaRPr lang="zh-TW" altLang="en-US"/>
        </a:p>
      </dgm:t>
    </dgm:pt>
    <dgm:pt modelId="{F488869C-B1F2-40AC-9662-6A5403AF8E73}" type="pres">
      <dgm:prSet presAssocID="{5D90EEFE-E951-4BA1-BB57-4F45A68CA766}" presName="spacing" presStyleCnt="0"/>
      <dgm:spPr/>
    </dgm:pt>
    <dgm:pt modelId="{494891BA-C791-46E8-82ED-30C528AE332C}" type="pres">
      <dgm:prSet presAssocID="{A4548FB0-5BF0-48EB-BCD9-7C56713AC1FB}" presName="linNode" presStyleCnt="0"/>
      <dgm:spPr/>
    </dgm:pt>
    <dgm:pt modelId="{A78ACEE3-B8DD-4E53-9C3E-DE4C0AD6E04B}" type="pres">
      <dgm:prSet presAssocID="{A4548FB0-5BF0-48EB-BCD9-7C56713AC1FB}" presName="parentShp" presStyleLbl="node1" presStyleIdx="1" presStyleCnt="7">
        <dgm:presLayoutVars>
          <dgm:bulletEnabled val="1"/>
        </dgm:presLayoutVars>
      </dgm:prSet>
      <dgm:spPr/>
      <dgm:t>
        <a:bodyPr/>
        <a:lstStyle/>
        <a:p>
          <a:endParaRPr lang="zh-TW" altLang="en-US"/>
        </a:p>
      </dgm:t>
    </dgm:pt>
    <dgm:pt modelId="{ED8E57B5-8748-4609-AC23-7695E0BB5CD1}" type="pres">
      <dgm:prSet presAssocID="{A4548FB0-5BF0-48EB-BCD9-7C56713AC1FB}" presName="childShp" presStyleLbl="bgAccFollowNode1" presStyleIdx="1" presStyleCnt="7">
        <dgm:presLayoutVars>
          <dgm:bulletEnabled val="1"/>
        </dgm:presLayoutVars>
      </dgm:prSet>
      <dgm:spPr/>
      <dgm:t>
        <a:bodyPr/>
        <a:lstStyle/>
        <a:p>
          <a:endParaRPr lang="zh-TW" altLang="en-US"/>
        </a:p>
      </dgm:t>
    </dgm:pt>
    <dgm:pt modelId="{9AA0CDE9-9F63-481B-B854-60BE25D6AC08}" type="pres">
      <dgm:prSet presAssocID="{8AEB9192-CD5F-4BCC-9ECA-0DC737EA2B2E}" presName="spacing" presStyleCnt="0"/>
      <dgm:spPr/>
    </dgm:pt>
    <dgm:pt modelId="{E53DE89E-3DAF-4B6A-9FB6-E88CF579CF99}" type="pres">
      <dgm:prSet presAssocID="{604283B1-EBEB-4611-A8D4-C1C07D63968D}" presName="linNode" presStyleCnt="0"/>
      <dgm:spPr/>
    </dgm:pt>
    <dgm:pt modelId="{6E07F7F5-F074-4C37-87B4-D3FD96D53951}" type="pres">
      <dgm:prSet presAssocID="{604283B1-EBEB-4611-A8D4-C1C07D63968D}" presName="parentShp" presStyleLbl="node1" presStyleIdx="2" presStyleCnt="7">
        <dgm:presLayoutVars>
          <dgm:bulletEnabled val="1"/>
        </dgm:presLayoutVars>
      </dgm:prSet>
      <dgm:spPr/>
      <dgm:t>
        <a:bodyPr/>
        <a:lstStyle/>
        <a:p>
          <a:endParaRPr lang="zh-TW" altLang="en-US"/>
        </a:p>
      </dgm:t>
    </dgm:pt>
    <dgm:pt modelId="{5EB8259E-A944-4AC2-9ADD-8F608F40C454}" type="pres">
      <dgm:prSet presAssocID="{604283B1-EBEB-4611-A8D4-C1C07D63968D}" presName="childShp" presStyleLbl="bgAccFollowNode1" presStyleIdx="2" presStyleCnt="7">
        <dgm:presLayoutVars>
          <dgm:bulletEnabled val="1"/>
        </dgm:presLayoutVars>
      </dgm:prSet>
      <dgm:spPr/>
      <dgm:t>
        <a:bodyPr/>
        <a:lstStyle/>
        <a:p>
          <a:endParaRPr lang="zh-TW" altLang="en-US"/>
        </a:p>
      </dgm:t>
    </dgm:pt>
    <dgm:pt modelId="{B86894BF-480B-4DFF-A403-6E30AB2B8C9C}" type="pres">
      <dgm:prSet presAssocID="{709B61E9-33E4-407B-BD50-F2B370661AF8}" presName="spacing" presStyleCnt="0"/>
      <dgm:spPr/>
    </dgm:pt>
    <dgm:pt modelId="{57EBE938-E7BE-43B0-8328-24CE3CC5C6B3}" type="pres">
      <dgm:prSet presAssocID="{65235C26-0D86-4EE9-B2A7-78A0FBB25A44}" presName="linNode" presStyleCnt="0"/>
      <dgm:spPr/>
    </dgm:pt>
    <dgm:pt modelId="{45C38675-1AFB-425B-A913-4D79C8B4490D}" type="pres">
      <dgm:prSet presAssocID="{65235C26-0D86-4EE9-B2A7-78A0FBB25A44}" presName="parentShp" presStyleLbl="node1" presStyleIdx="3" presStyleCnt="7">
        <dgm:presLayoutVars>
          <dgm:bulletEnabled val="1"/>
        </dgm:presLayoutVars>
      </dgm:prSet>
      <dgm:spPr/>
      <dgm:t>
        <a:bodyPr/>
        <a:lstStyle/>
        <a:p>
          <a:endParaRPr lang="zh-TW" altLang="en-US"/>
        </a:p>
      </dgm:t>
    </dgm:pt>
    <dgm:pt modelId="{6A0D8082-10CC-41EC-9B31-D87941E55FEE}" type="pres">
      <dgm:prSet presAssocID="{65235C26-0D86-4EE9-B2A7-78A0FBB25A44}" presName="childShp" presStyleLbl="bgAccFollowNode1" presStyleIdx="3" presStyleCnt="7">
        <dgm:presLayoutVars>
          <dgm:bulletEnabled val="1"/>
        </dgm:presLayoutVars>
      </dgm:prSet>
      <dgm:spPr/>
      <dgm:t>
        <a:bodyPr/>
        <a:lstStyle/>
        <a:p>
          <a:endParaRPr lang="zh-TW" altLang="en-US"/>
        </a:p>
      </dgm:t>
    </dgm:pt>
    <dgm:pt modelId="{356F83BC-8545-4D38-9367-FC168F3D5628}" type="pres">
      <dgm:prSet presAssocID="{36BE63A8-2516-4827-BBB0-E2386EC4DEC8}" presName="spacing" presStyleCnt="0"/>
      <dgm:spPr/>
    </dgm:pt>
    <dgm:pt modelId="{E521E0D8-402B-47DE-B910-DDB3AB0D245B}" type="pres">
      <dgm:prSet presAssocID="{61D6D436-967D-4FE1-8E4C-3F5B89ED7978}" presName="linNode" presStyleCnt="0"/>
      <dgm:spPr/>
    </dgm:pt>
    <dgm:pt modelId="{3C149607-9100-45FA-B329-5FFFE28E751D}" type="pres">
      <dgm:prSet presAssocID="{61D6D436-967D-4FE1-8E4C-3F5B89ED7978}" presName="parentShp" presStyleLbl="node1" presStyleIdx="4" presStyleCnt="7">
        <dgm:presLayoutVars>
          <dgm:bulletEnabled val="1"/>
        </dgm:presLayoutVars>
      </dgm:prSet>
      <dgm:spPr/>
      <dgm:t>
        <a:bodyPr/>
        <a:lstStyle/>
        <a:p>
          <a:endParaRPr lang="zh-TW" altLang="en-US"/>
        </a:p>
      </dgm:t>
    </dgm:pt>
    <dgm:pt modelId="{ECAD7551-A952-48D9-8B4D-26D771B475AF}" type="pres">
      <dgm:prSet presAssocID="{61D6D436-967D-4FE1-8E4C-3F5B89ED7978}" presName="childShp" presStyleLbl="bgAccFollowNode1" presStyleIdx="4" presStyleCnt="7">
        <dgm:presLayoutVars>
          <dgm:bulletEnabled val="1"/>
        </dgm:presLayoutVars>
      </dgm:prSet>
      <dgm:spPr/>
      <dgm:t>
        <a:bodyPr/>
        <a:lstStyle/>
        <a:p>
          <a:endParaRPr lang="zh-TW" altLang="en-US"/>
        </a:p>
      </dgm:t>
    </dgm:pt>
    <dgm:pt modelId="{3A94CE91-23A6-444A-A22B-E6991765FE07}" type="pres">
      <dgm:prSet presAssocID="{59F3D70B-0F6F-450F-9225-4FFED1B034B8}" presName="spacing" presStyleCnt="0"/>
      <dgm:spPr/>
    </dgm:pt>
    <dgm:pt modelId="{FD46A526-FB18-4ECA-B32B-4E8B52E34016}" type="pres">
      <dgm:prSet presAssocID="{C5E91A23-75D1-4123-8790-8603919EC5BA}" presName="linNode" presStyleCnt="0"/>
      <dgm:spPr/>
    </dgm:pt>
    <dgm:pt modelId="{E70AFA81-A377-4ADB-BFDB-64134287A45E}" type="pres">
      <dgm:prSet presAssocID="{C5E91A23-75D1-4123-8790-8603919EC5BA}" presName="parentShp" presStyleLbl="node1" presStyleIdx="5" presStyleCnt="7">
        <dgm:presLayoutVars>
          <dgm:bulletEnabled val="1"/>
        </dgm:presLayoutVars>
      </dgm:prSet>
      <dgm:spPr/>
      <dgm:t>
        <a:bodyPr/>
        <a:lstStyle/>
        <a:p>
          <a:endParaRPr lang="zh-TW" altLang="en-US"/>
        </a:p>
      </dgm:t>
    </dgm:pt>
    <dgm:pt modelId="{3F0E569A-1AB6-469E-B5EC-BA8304C8FFD1}" type="pres">
      <dgm:prSet presAssocID="{C5E91A23-75D1-4123-8790-8603919EC5BA}" presName="childShp" presStyleLbl="bgAccFollowNode1" presStyleIdx="5" presStyleCnt="7">
        <dgm:presLayoutVars>
          <dgm:bulletEnabled val="1"/>
        </dgm:presLayoutVars>
      </dgm:prSet>
      <dgm:spPr/>
      <dgm:t>
        <a:bodyPr/>
        <a:lstStyle/>
        <a:p>
          <a:endParaRPr lang="zh-TW" altLang="en-US"/>
        </a:p>
      </dgm:t>
    </dgm:pt>
    <dgm:pt modelId="{E8B5C522-2E6F-4F41-8C95-DE70D3FA78B1}" type="pres">
      <dgm:prSet presAssocID="{3340EEAC-C1E3-444B-AE55-EA33418478BA}" presName="spacing" presStyleCnt="0"/>
      <dgm:spPr/>
    </dgm:pt>
    <dgm:pt modelId="{BCF6C5C1-5117-43C5-BCEF-37A22FA5C130}" type="pres">
      <dgm:prSet presAssocID="{0BBD641C-8261-4A78-8046-C466CB9B834B}" presName="linNode" presStyleCnt="0"/>
      <dgm:spPr/>
    </dgm:pt>
    <dgm:pt modelId="{6C7B31C0-FBD1-4B39-9260-F6E6B11B3D48}" type="pres">
      <dgm:prSet presAssocID="{0BBD641C-8261-4A78-8046-C466CB9B834B}" presName="parentShp" presStyleLbl="node1" presStyleIdx="6" presStyleCnt="7">
        <dgm:presLayoutVars>
          <dgm:bulletEnabled val="1"/>
        </dgm:presLayoutVars>
      </dgm:prSet>
      <dgm:spPr/>
      <dgm:t>
        <a:bodyPr/>
        <a:lstStyle/>
        <a:p>
          <a:endParaRPr lang="zh-TW" altLang="en-US"/>
        </a:p>
      </dgm:t>
    </dgm:pt>
    <dgm:pt modelId="{F7A3969E-63A5-4DBC-A1F5-DE19EC16191B}" type="pres">
      <dgm:prSet presAssocID="{0BBD641C-8261-4A78-8046-C466CB9B834B}" presName="childShp" presStyleLbl="bgAccFollowNode1" presStyleIdx="6" presStyleCnt="7">
        <dgm:presLayoutVars>
          <dgm:bulletEnabled val="1"/>
        </dgm:presLayoutVars>
      </dgm:prSet>
      <dgm:spPr/>
      <dgm:t>
        <a:bodyPr/>
        <a:lstStyle/>
        <a:p>
          <a:endParaRPr lang="zh-TW" altLang="en-US"/>
        </a:p>
      </dgm:t>
    </dgm:pt>
  </dgm:ptLst>
  <dgm:cxnLst>
    <dgm:cxn modelId="{D978C01C-F021-4B0E-B4B9-92B9C56831FB}" srcId="{0BBD641C-8261-4A78-8046-C466CB9B834B}" destId="{C53DBD0C-ABFD-4030-8D31-046611EF859A}" srcOrd="0" destOrd="0" parTransId="{3557191A-B727-456D-8BC2-FA442F9A30C3}" sibTransId="{D1872598-C28D-447B-B53C-366CF6348830}"/>
    <dgm:cxn modelId="{C69DA95D-7DEA-4320-B607-50F355A23CFF}" type="presOf" srcId="{A4548FB0-5BF0-48EB-BCD9-7C56713AC1FB}" destId="{A78ACEE3-B8DD-4E53-9C3E-DE4C0AD6E04B}" srcOrd="0" destOrd="0" presId="urn:microsoft.com/office/officeart/2005/8/layout/vList6"/>
    <dgm:cxn modelId="{B8B315AF-AA45-4F24-A7EB-28B3D0CAA68D}" srcId="{604283B1-EBEB-4611-A8D4-C1C07D63968D}" destId="{7BA15F7F-D474-457F-AF7A-4982AFEB3184}" srcOrd="0" destOrd="0" parTransId="{9118EEF7-DCB0-4ED6-B09B-D9D69BA6DFD9}" sibTransId="{158B8EBD-1364-4912-BF7A-9B1470B808A2}"/>
    <dgm:cxn modelId="{328E7C51-A9D5-477F-B08D-CAEA2C590CD5}" type="presOf" srcId="{E7B7799F-6CF6-40E0-845A-3D43BE713F37}" destId="{ECAD7551-A952-48D9-8B4D-26D771B475AF}" srcOrd="0" destOrd="0" presId="urn:microsoft.com/office/officeart/2005/8/layout/vList6"/>
    <dgm:cxn modelId="{B4805DEC-10B1-4E8B-97C8-CE90A6317F83}" type="presOf" srcId="{3B4C9D50-41CC-4C89-80D8-50868C981F04}" destId="{3F0E569A-1AB6-469E-B5EC-BA8304C8FFD1}" srcOrd="0" destOrd="0" presId="urn:microsoft.com/office/officeart/2005/8/layout/vList6"/>
    <dgm:cxn modelId="{2F6A50C8-EA7A-4A92-B7EF-603FB2C90C6A}" type="presOf" srcId="{604283B1-EBEB-4611-A8D4-C1C07D63968D}" destId="{6E07F7F5-F074-4C37-87B4-D3FD96D53951}" srcOrd="0" destOrd="0" presId="urn:microsoft.com/office/officeart/2005/8/layout/vList6"/>
    <dgm:cxn modelId="{F9B408A6-C93B-4227-9AA3-5EA819B00551}" srcId="{294756CE-D95B-4B08-8FB9-82821B23A764}" destId="{0BBD641C-8261-4A78-8046-C466CB9B834B}" srcOrd="6" destOrd="0" parTransId="{1D6D55DE-8B36-4182-9116-95F6DCCA9262}" sibTransId="{EAE63E88-962C-4D19-986F-46B0B93CC821}"/>
    <dgm:cxn modelId="{9B96685A-1E85-40F3-A186-347D46B9CDA6}" type="presOf" srcId="{C5E91A23-75D1-4123-8790-8603919EC5BA}" destId="{E70AFA81-A377-4ADB-BFDB-64134287A45E}" srcOrd="0" destOrd="0" presId="urn:microsoft.com/office/officeart/2005/8/layout/vList6"/>
    <dgm:cxn modelId="{CBE2C570-4B5B-48D8-92E5-1183876179A5}" srcId="{294756CE-D95B-4B08-8FB9-82821B23A764}" destId="{CF25D14B-D2B8-4DAC-AEC6-CEE9BA0ED39A}" srcOrd="0" destOrd="0" parTransId="{193EB912-B586-4E3B-BBA8-9CFED1EFD910}" sibTransId="{5D90EEFE-E951-4BA1-BB57-4F45A68CA766}"/>
    <dgm:cxn modelId="{BCCCA8A7-DC02-4DC1-8F75-34B2813A9A58}" type="presOf" srcId="{5DCBA740-EB93-46C7-8979-2CDDAB2748A6}" destId="{5DC5B719-4CFE-4F81-80E1-E7330CFF9E8E}" srcOrd="0" destOrd="0" presId="urn:microsoft.com/office/officeart/2005/8/layout/vList6"/>
    <dgm:cxn modelId="{F48C5381-7C11-4E7F-99AD-CCDDE0FC44D4}" srcId="{294756CE-D95B-4B08-8FB9-82821B23A764}" destId="{604283B1-EBEB-4611-A8D4-C1C07D63968D}" srcOrd="2" destOrd="0" parTransId="{AEEA4564-AE53-4A33-934B-690AA046CBC9}" sibTransId="{709B61E9-33E4-407B-BD50-F2B370661AF8}"/>
    <dgm:cxn modelId="{878F05D5-DEBF-42FD-B06B-9C2AF86CACE3}" type="presOf" srcId="{294756CE-D95B-4B08-8FB9-82821B23A764}" destId="{82AC0FDF-D8F2-445F-BB26-C82E68B4448A}" srcOrd="0" destOrd="0" presId="urn:microsoft.com/office/officeart/2005/8/layout/vList6"/>
    <dgm:cxn modelId="{CCD7E543-716C-4F87-A8EC-BCB13ADD97B6}" srcId="{65235C26-0D86-4EE9-B2A7-78A0FBB25A44}" destId="{9406C5CF-26BF-4416-83EF-CBC6C0858FF6}" srcOrd="0" destOrd="0" parTransId="{8DCBBCFD-DE50-4793-94CB-6EB5DEC2C04C}" sibTransId="{F8A19B4C-EAD8-44F5-A3B4-68A79F90F183}"/>
    <dgm:cxn modelId="{3D439407-6C4E-496C-B147-A75D59EBB53C}" srcId="{C5E91A23-75D1-4123-8790-8603919EC5BA}" destId="{3B4C9D50-41CC-4C89-80D8-50868C981F04}" srcOrd="0" destOrd="0" parTransId="{7BF86E2B-E84B-47E6-929E-485E057BEC40}" sibTransId="{A88340F0-DA3C-49A3-9835-3D09F169DDF2}"/>
    <dgm:cxn modelId="{FA9185B1-6FC8-48A2-AE50-1635A27E8CCE}" type="presOf" srcId="{9406C5CF-26BF-4416-83EF-CBC6C0858FF6}" destId="{6A0D8082-10CC-41EC-9B31-D87941E55FEE}" srcOrd="0" destOrd="0" presId="urn:microsoft.com/office/officeart/2005/8/layout/vList6"/>
    <dgm:cxn modelId="{D49CC01C-A573-4D3C-8C71-1A120EED697F}" type="presOf" srcId="{7BA15F7F-D474-457F-AF7A-4982AFEB3184}" destId="{5EB8259E-A944-4AC2-9ADD-8F608F40C454}" srcOrd="0" destOrd="0" presId="urn:microsoft.com/office/officeart/2005/8/layout/vList6"/>
    <dgm:cxn modelId="{0D1C3E09-677A-4780-931E-7A2AD8EF70B9}" srcId="{294756CE-D95B-4B08-8FB9-82821B23A764}" destId="{61D6D436-967D-4FE1-8E4C-3F5B89ED7978}" srcOrd="4" destOrd="0" parTransId="{13546236-B0D4-44DF-B31C-1E9ED5C35E28}" sibTransId="{59F3D70B-0F6F-450F-9225-4FFED1B034B8}"/>
    <dgm:cxn modelId="{BD1625C6-55CF-4AC1-94BD-F0831E3C1B85}" srcId="{CF25D14B-D2B8-4DAC-AEC6-CEE9BA0ED39A}" destId="{5DCBA740-EB93-46C7-8979-2CDDAB2748A6}" srcOrd="0" destOrd="0" parTransId="{F2048766-DC30-415C-900E-1DEC0AAACA54}" sibTransId="{78985C75-6939-441A-9F41-547ED950B139}"/>
    <dgm:cxn modelId="{6CAF1702-AB27-4CF6-B573-A7C3C92A6040}" type="presOf" srcId="{0BBD641C-8261-4A78-8046-C466CB9B834B}" destId="{6C7B31C0-FBD1-4B39-9260-F6E6B11B3D48}" srcOrd="0" destOrd="0" presId="urn:microsoft.com/office/officeart/2005/8/layout/vList6"/>
    <dgm:cxn modelId="{7E5E052F-3114-4058-8122-4E3982E8CA3C}" srcId="{294756CE-D95B-4B08-8FB9-82821B23A764}" destId="{65235C26-0D86-4EE9-B2A7-78A0FBB25A44}" srcOrd="3" destOrd="0" parTransId="{84FABA8B-2A72-4A25-80EE-43CC32CA7D28}" sibTransId="{36BE63A8-2516-4827-BBB0-E2386EC4DEC8}"/>
    <dgm:cxn modelId="{499632AE-D32A-4F1B-886F-05DFD1C33E4E}" type="presOf" srcId="{CF25D14B-D2B8-4DAC-AEC6-CEE9BA0ED39A}" destId="{ED35D0DD-4F0C-4036-B5FD-5BD34129C605}" srcOrd="0" destOrd="0" presId="urn:microsoft.com/office/officeart/2005/8/layout/vList6"/>
    <dgm:cxn modelId="{DCAAB9C4-1CD9-45ED-9E54-C7D35FA3F790}" srcId="{294756CE-D95B-4B08-8FB9-82821B23A764}" destId="{C5E91A23-75D1-4123-8790-8603919EC5BA}" srcOrd="5" destOrd="0" parTransId="{43FBCEC1-A351-487E-B63C-68FE6A05A859}" sibTransId="{3340EEAC-C1E3-444B-AE55-EA33418478BA}"/>
    <dgm:cxn modelId="{00153155-1D8B-4BB0-ABFE-DEA2A472DED7}" type="presOf" srcId="{65235C26-0D86-4EE9-B2A7-78A0FBB25A44}" destId="{45C38675-1AFB-425B-A913-4D79C8B4490D}" srcOrd="0" destOrd="0" presId="urn:microsoft.com/office/officeart/2005/8/layout/vList6"/>
    <dgm:cxn modelId="{0DD7E562-3B34-4098-927E-0F9C54EB772C}" srcId="{294756CE-D95B-4B08-8FB9-82821B23A764}" destId="{A4548FB0-5BF0-48EB-BCD9-7C56713AC1FB}" srcOrd="1" destOrd="0" parTransId="{08903639-E985-4BBD-B695-681F16299673}" sibTransId="{8AEB9192-CD5F-4BCC-9ECA-0DC737EA2B2E}"/>
    <dgm:cxn modelId="{0FEB28AC-E1D6-422B-AC30-8F8A0192A45F}" type="presOf" srcId="{C53DBD0C-ABFD-4030-8D31-046611EF859A}" destId="{F7A3969E-63A5-4DBC-A1F5-DE19EC16191B}" srcOrd="0" destOrd="0" presId="urn:microsoft.com/office/officeart/2005/8/layout/vList6"/>
    <dgm:cxn modelId="{B3F447EE-872C-4E2A-9A16-7A8DB43DBB86}" srcId="{A4548FB0-5BF0-48EB-BCD9-7C56713AC1FB}" destId="{549A65AD-671E-4112-AB24-686C190D3206}" srcOrd="0" destOrd="0" parTransId="{97F18BB1-3874-4A56-BEAA-BA81D1439EB4}" sibTransId="{23DAD521-CFE4-45B6-A294-67C5E726CBF9}"/>
    <dgm:cxn modelId="{573B3A9F-630D-4D52-9E76-36720EA34300}" type="presOf" srcId="{61D6D436-967D-4FE1-8E4C-3F5B89ED7978}" destId="{3C149607-9100-45FA-B329-5FFFE28E751D}" srcOrd="0" destOrd="0" presId="urn:microsoft.com/office/officeart/2005/8/layout/vList6"/>
    <dgm:cxn modelId="{1C710206-BAB8-4AC4-AB28-597B8B5C63DE}" type="presOf" srcId="{549A65AD-671E-4112-AB24-686C190D3206}" destId="{ED8E57B5-8748-4609-AC23-7695E0BB5CD1}" srcOrd="0" destOrd="0" presId="urn:microsoft.com/office/officeart/2005/8/layout/vList6"/>
    <dgm:cxn modelId="{73839C47-0E64-4E99-9011-6AED56A867DA}" srcId="{61D6D436-967D-4FE1-8E4C-3F5B89ED7978}" destId="{E7B7799F-6CF6-40E0-845A-3D43BE713F37}" srcOrd="0" destOrd="0" parTransId="{0B41AD09-90E8-4322-9E57-53FBFC00906B}" sibTransId="{C255D840-2538-4030-BEB8-E22F29063C7C}"/>
    <dgm:cxn modelId="{99ACC64C-199C-4346-9DE7-FB03DA49E362}" type="presParOf" srcId="{82AC0FDF-D8F2-445F-BB26-C82E68B4448A}" destId="{F476D54D-B0A9-44BB-9CFF-9DA52A214C22}" srcOrd="0" destOrd="0" presId="urn:microsoft.com/office/officeart/2005/8/layout/vList6"/>
    <dgm:cxn modelId="{255D877B-88C0-45A5-A28A-1E1DB7281803}" type="presParOf" srcId="{F476D54D-B0A9-44BB-9CFF-9DA52A214C22}" destId="{ED35D0DD-4F0C-4036-B5FD-5BD34129C605}" srcOrd="0" destOrd="0" presId="urn:microsoft.com/office/officeart/2005/8/layout/vList6"/>
    <dgm:cxn modelId="{09401DEA-92D5-4CB8-A219-6E386DEB6339}" type="presParOf" srcId="{F476D54D-B0A9-44BB-9CFF-9DA52A214C22}" destId="{5DC5B719-4CFE-4F81-80E1-E7330CFF9E8E}" srcOrd="1" destOrd="0" presId="urn:microsoft.com/office/officeart/2005/8/layout/vList6"/>
    <dgm:cxn modelId="{CEBD9358-6145-47DA-B6D3-E6B6409C6717}" type="presParOf" srcId="{82AC0FDF-D8F2-445F-BB26-C82E68B4448A}" destId="{F488869C-B1F2-40AC-9662-6A5403AF8E73}" srcOrd="1" destOrd="0" presId="urn:microsoft.com/office/officeart/2005/8/layout/vList6"/>
    <dgm:cxn modelId="{3FC684D5-75EE-410D-A6CE-4D4F76162C7A}" type="presParOf" srcId="{82AC0FDF-D8F2-445F-BB26-C82E68B4448A}" destId="{494891BA-C791-46E8-82ED-30C528AE332C}" srcOrd="2" destOrd="0" presId="urn:microsoft.com/office/officeart/2005/8/layout/vList6"/>
    <dgm:cxn modelId="{2388DC0B-2EEC-4FFD-B8DA-579D4DD245F3}" type="presParOf" srcId="{494891BA-C791-46E8-82ED-30C528AE332C}" destId="{A78ACEE3-B8DD-4E53-9C3E-DE4C0AD6E04B}" srcOrd="0" destOrd="0" presId="urn:microsoft.com/office/officeart/2005/8/layout/vList6"/>
    <dgm:cxn modelId="{C7CED995-9B37-4C81-B5F8-98C58757DCAC}" type="presParOf" srcId="{494891BA-C791-46E8-82ED-30C528AE332C}" destId="{ED8E57B5-8748-4609-AC23-7695E0BB5CD1}" srcOrd="1" destOrd="0" presId="urn:microsoft.com/office/officeart/2005/8/layout/vList6"/>
    <dgm:cxn modelId="{3B5D23EC-B142-4A06-B101-C8B6CC68B832}" type="presParOf" srcId="{82AC0FDF-D8F2-445F-BB26-C82E68B4448A}" destId="{9AA0CDE9-9F63-481B-B854-60BE25D6AC08}" srcOrd="3" destOrd="0" presId="urn:microsoft.com/office/officeart/2005/8/layout/vList6"/>
    <dgm:cxn modelId="{716F7E2B-AFAA-4139-87D5-2DADF720138E}" type="presParOf" srcId="{82AC0FDF-D8F2-445F-BB26-C82E68B4448A}" destId="{E53DE89E-3DAF-4B6A-9FB6-E88CF579CF99}" srcOrd="4" destOrd="0" presId="urn:microsoft.com/office/officeart/2005/8/layout/vList6"/>
    <dgm:cxn modelId="{46A7034F-B69B-48C4-85C0-138A3EDF1198}" type="presParOf" srcId="{E53DE89E-3DAF-4B6A-9FB6-E88CF579CF99}" destId="{6E07F7F5-F074-4C37-87B4-D3FD96D53951}" srcOrd="0" destOrd="0" presId="urn:microsoft.com/office/officeart/2005/8/layout/vList6"/>
    <dgm:cxn modelId="{2332C394-DB91-4FF7-9DBB-AF9079F86235}" type="presParOf" srcId="{E53DE89E-3DAF-4B6A-9FB6-E88CF579CF99}" destId="{5EB8259E-A944-4AC2-9ADD-8F608F40C454}" srcOrd="1" destOrd="0" presId="urn:microsoft.com/office/officeart/2005/8/layout/vList6"/>
    <dgm:cxn modelId="{5636EDD7-0F84-448D-B1D3-152D00A8783F}" type="presParOf" srcId="{82AC0FDF-D8F2-445F-BB26-C82E68B4448A}" destId="{B86894BF-480B-4DFF-A403-6E30AB2B8C9C}" srcOrd="5" destOrd="0" presId="urn:microsoft.com/office/officeart/2005/8/layout/vList6"/>
    <dgm:cxn modelId="{2CF16FA5-B33A-4A22-A940-BABF4B7E6D7D}" type="presParOf" srcId="{82AC0FDF-D8F2-445F-BB26-C82E68B4448A}" destId="{57EBE938-E7BE-43B0-8328-24CE3CC5C6B3}" srcOrd="6" destOrd="0" presId="urn:microsoft.com/office/officeart/2005/8/layout/vList6"/>
    <dgm:cxn modelId="{789EB8C5-E513-4151-93F0-CFF5FC9985B3}" type="presParOf" srcId="{57EBE938-E7BE-43B0-8328-24CE3CC5C6B3}" destId="{45C38675-1AFB-425B-A913-4D79C8B4490D}" srcOrd="0" destOrd="0" presId="urn:microsoft.com/office/officeart/2005/8/layout/vList6"/>
    <dgm:cxn modelId="{B519439B-BB9D-4B09-9BA0-0E73DC607F72}" type="presParOf" srcId="{57EBE938-E7BE-43B0-8328-24CE3CC5C6B3}" destId="{6A0D8082-10CC-41EC-9B31-D87941E55FEE}" srcOrd="1" destOrd="0" presId="urn:microsoft.com/office/officeart/2005/8/layout/vList6"/>
    <dgm:cxn modelId="{428810C4-3C57-41A1-965C-10CC52CFD335}" type="presParOf" srcId="{82AC0FDF-D8F2-445F-BB26-C82E68B4448A}" destId="{356F83BC-8545-4D38-9367-FC168F3D5628}" srcOrd="7" destOrd="0" presId="urn:microsoft.com/office/officeart/2005/8/layout/vList6"/>
    <dgm:cxn modelId="{3B9EA50C-E8D2-47A7-A36E-CEC5DF3B00A4}" type="presParOf" srcId="{82AC0FDF-D8F2-445F-BB26-C82E68B4448A}" destId="{E521E0D8-402B-47DE-B910-DDB3AB0D245B}" srcOrd="8" destOrd="0" presId="urn:microsoft.com/office/officeart/2005/8/layout/vList6"/>
    <dgm:cxn modelId="{92783E06-217D-428D-9A52-FF2C4D2AD43F}" type="presParOf" srcId="{E521E0D8-402B-47DE-B910-DDB3AB0D245B}" destId="{3C149607-9100-45FA-B329-5FFFE28E751D}" srcOrd="0" destOrd="0" presId="urn:microsoft.com/office/officeart/2005/8/layout/vList6"/>
    <dgm:cxn modelId="{1ED0067B-4B10-422B-B6F0-260CCE213F27}" type="presParOf" srcId="{E521E0D8-402B-47DE-B910-DDB3AB0D245B}" destId="{ECAD7551-A952-48D9-8B4D-26D771B475AF}" srcOrd="1" destOrd="0" presId="urn:microsoft.com/office/officeart/2005/8/layout/vList6"/>
    <dgm:cxn modelId="{539EC619-9F2E-4640-8C95-2C3BF9A8BBC5}" type="presParOf" srcId="{82AC0FDF-D8F2-445F-BB26-C82E68B4448A}" destId="{3A94CE91-23A6-444A-A22B-E6991765FE07}" srcOrd="9" destOrd="0" presId="urn:microsoft.com/office/officeart/2005/8/layout/vList6"/>
    <dgm:cxn modelId="{44592856-795C-4075-9958-93C571E4AC05}" type="presParOf" srcId="{82AC0FDF-D8F2-445F-BB26-C82E68B4448A}" destId="{FD46A526-FB18-4ECA-B32B-4E8B52E34016}" srcOrd="10" destOrd="0" presId="urn:microsoft.com/office/officeart/2005/8/layout/vList6"/>
    <dgm:cxn modelId="{6F18B514-A407-4FA0-8425-D34445FB8181}" type="presParOf" srcId="{FD46A526-FB18-4ECA-B32B-4E8B52E34016}" destId="{E70AFA81-A377-4ADB-BFDB-64134287A45E}" srcOrd="0" destOrd="0" presId="urn:microsoft.com/office/officeart/2005/8/layout/vList6"/>
    <dgm:cxn modelId="{7DE3108B-7AC6-4AC7-836B-480FA15A7AF6}" type="presParOf" srcId="{FD46A526-FB18-4ECA-B32B-4E8B52E34016}" destId="{3F0E569A-1AB6-469E-B5EC-BA8304C8FFD1}" srcOrd="1" destOrd="0" presId="urn:microsoft.com/office/officeart/2005/8/layout/vList6"/>
    <dgm:cxn modelId="{04BFDCDB-BE9E-4752-9F31-2CDB04DFE5F1}" type="presParOf" srcId="{82AC0FDF-D8F2-445F-BB26-C82E68B4448A}" destId="{E8B5C522-2E6F-4F41-8C95-DE70D3FA78B1}" srcOrd="11" destOrd="0" presId="urn:microsoft.com/office/officeart/2005/8/layout/vList6"/>
    <dgm:cxn modelId="{402A2CCC-5800-4F59-8AC5-7277D5FB0646}" type="presParOf" srcId="{82AC0FDF-D8F2-445F-BB26-C82E68B4448A}" destId="{BCF6C5C1-5117-43C5-BCEF-37A22FA5C130}" srcOrd="12" destOrd="0" presId="urn:microsoft.com/office/officeart/2005/8/layout/vList6"/>
    <dgm:cxn modelId="{D631CCA2-75D5-4FA3-84BD-85D5A1F0DAB4}" type="presParOf" srcId="{BCF6C5C1-5117-43C5-BCEF-37A22FA5C130}" destId="{6C7B31C0-FBD1-4B39-9260-F6E6B11B3D48}" srcOrd="0" destOrd="0" presId="urn:microsoft.com/office/officeart/2005/8/layout/vList6"/>
    <dgm:cxn modelId="{0A335BCF-628A-4DBC-A67C-3FBA5EF31F7B}" type="presParOf" srcId="{BCF6C5C1-5117-43C5-BCEF-37A22FA5C130}" destId="{F7A3969E-63A5-4DBC-A1F5-DE19EC16191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309C-D4DD-447F-8A32-52A269B029E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zh-TW" altLang="en-US"/>
        </a:p>
      </dgm:t>
    </dgm:pt>
    <dgm:pt modelId="{A62F42F9-410D-4979-863D-B444BD612A55}">
      <dgm:prSet phldrT="[文字]"/>
      <dgm:spPr/>
      <dgm:t>
        <a:bodyPr/>
        <a:lstStyle/>
        <a:p>
          <a:pPr algn="ctr"/>
          <a:r>
            <a:rPr lang="zh-TW" altLang="en-US" b="1" dirty="0" smtClean="0">
              <a:latin typeface="微軟正黑體" pitchFamily="34" charset="-120"/>
              <a:ea typeface="微軟正黑體" pitchFamily="34" charset="-120"/>
            </a:rPr>
            <a:t>擬訂課程</a:t>
          </a:r>
          <a:r>
            <a:rPr lang="zh-TW" altLang="en-US" b="1" dirty="0">
              <a:latin typeface="微軟正黑體" pitchFamily="34" charset="-120"/>
              <a:ea typeface="微軟正黑體" pitchFamily="34" charset="-120"/>
            </a:rPr>
            <a:t>計畫</a:t>
          </a:r>
        </a:p>
      </dgm:t>
    </dgm:pt>
    <dgm:pt modelId="{277C7336-19F0-4BFE-A587-5EF82F52A8E3}" type="parTrans" cxnId="{CD46A91F-656C-4A8C-96C2-4058E2BAC982}">
      <dgm:prSet/>
      <dgm:spPr/>
      <dgm:t>
        <a:bodyPr/>
        <a:lstStyle/>
        <a:p>
          <a:endParaRPr lang="zh-TW" altLang="en-US"/>
        </a:p>
      </dgm:t>
    </dgm:pt>
    <dgm:pt modelId="{27EECBB4-5D09-4B6B-B715-24A5F66BD9CA}" type="sibTrans" cxnId="{CD46A91F-656C-4A8C-96C2-4058E2BAC982}">
      <dgm:prSet/>
      <dgm:spPr/>
      <dgm:t>
        <a:bodyPr/>
        <a:lstStyle/>
        <a:p>
          <a:endParaRPr lang="zh-TW" altLang="en-US"/>
        </a:p>
      </dgm:t>
    </dgm:pt>
    <dgm:pt modelId="{E1EB22A6-4A40-42C0-81F3-D410FDF92D30}">
      <dgm:prSet phldrT="[文字]"/>
      <dgm:spPr/>
      <dgm:t>
        <a:bodyPr/>
        <a:lstStyle/>
        <a:p>
          <a:pPr algn="ctr"/>
          <a:r>
            <a:rPr lang="zh-TW" altLang="en-US" b="1" dirty="0">
              <a:latin typeface="微軟正黑體" pitchFamily="34" charset="-120"/>
              <a:ea typeface="微軟正黑體" pitchFamily="34" charset="-120"/>
            </a:rPr>
            <a:t>特推會</a:t>
          </a:r>
        </a:p>
      </dgm:t>
    </dgm:pt>
    <dgm:pt modelId="{6F5FA889-B019-4DB5-90B3-04061C1FAE16}" type="parTrans" cxnId="{2FDE419B-37D2-4668-A272-5928D24CBC17}">
      <dgm:prSet/>
      <dgm:spPr/>
      <dgm:t>
        <a:bodyPr/>
        <a:lstStyle/>
        <a:p>
          <a:endParaRPr lang="zh-TW" altLang="en-US"/>
        </a:p>
      </dgm:t>
    </dgm:pt>
    <dgm:pt modelId="{F5B89FB3-20CD-4793-939E-6AE322B6AB5F}" type="sibTrans" cxnId="{2FDE419B-37D2-4668-A272-5928D24CBC17}">
      <dgm:prSet/>
      <dgm:spPr/>
      <dgm:t>
        <a:bodyPr/>
        <a:lstStyle/>
        <a:p>
          <a:endParaRPr lang="zh-TW" altLang="en-US"/>
        </a:p>
      </dgm:t>
    </dgm:pt>
    <dgm:pt modelId="{F90D8B73-8CD2-47B6-95E3-852AC75F279A}">
      <dgm:prSet phldrT="[文字]"/>
      <dgm:spPr/>
      <dgm:t>
        <a:bodyPr/>
        <a:lstStyle/>
        <a:p>
          <a:r>
            <a:rPr lang="zh-TW" altLang="en-US" dirty="0">
              <a:latin typeface="微軟正黑體" pitchFamily="34" charset="-120"/>
              <a:ea typeface="微軟正黑體" pitchFamily="34" charset="-120"/>
            </a:rPr>
            <a:t>邀請特教教師出席與會</a:t>
          </a:r>
        </a:p>
      </dgm:t>
    </dgm:pt>
    <dgm:pt modelId="{D5E81EC6-4FE0-433F-931C-5278A0549789}" type="parTrans" cxnId="{2F7A4DE1-0254-4C28-B107-E1B96FA92F98}">
      <dgm:prSet/>
      <dgm:spPr/>
      <dgm:t>
        <a:bodyPr/>
        <a:lstStyle/>
        <a:p>
          <a:endParaRPr lang="zh-TW" altLang="en-US"/>
        </a:p>
      </dgm:t>
    </dgm:pt>
    <dgm:pt modelId="{DFE49C74-24AC-4112-8CF5-B3C0CFCF51E4}" type="sibTrans" cxnId="{2F7A4DE1-0254-4C28-B107-E1B96FA92F98}">
      <dgm:prSet/>
      <dgm:spPr/>
      <dgm:t>
        <a:bodyPr/>
        <a:lstStyle/>
        <a:p>
          <a:endParaRPr lang="zh-TW" altLang="en-US"/>
        </a:p>
      </dgm:t>
    </dgm:pt>
    <dgm:pt modelId="{43FA5EB1-B518-44A4-9B58-E9ABE92A847E}">
      <dgm:prSet phldrT="[文字]"/>
      <dgm:spPr/>
      <dgm:t>
        <a:bodyPr/>
        <a:lstStyle/>
        <a:p>
          <a:pPr algn="ctr"/>
          <a:r>
            <a:rPr lang="zh-TW" altLang="en-US" b="1" dirty="0">
              <a:latin typeface="微軟正黑體" pitchFamily="34" charset="-120"/>
              <a:ea typeface="微軟正黑體" pitchFamily="34" charset="-120"/>
            </a:rPr>
            <a:t>課發會</a:t>
          </a:r>
        </a:p>
      </dgm:t>
    </dgm:pt>
    <dgm:pt modelId="{CC91A8D3-EE79-411D-95F7-4B522735B0DC}" type="parTrans" cxnId="{5B0F8699-80BE-4370-A745-46D12F4D2373}">
      <dgm:prSet/>
      <dgm:spPr/>
      <dgm:t>
        <a:bodyPr/>
        <a:lstStyle/>
        <a:p>
          <a:endParaRPr lang="zh-TW" altLang="en-US"/>
        </a:p>
      </dgm:t>
    </dgm:pt>
    <dgm:pt modelId="{5703EE51-951B-42F9-9F7A-5E24F58E868A}" type="sibTrans" cxnId="{5B0F8699-80BE-4370-A745-46D12F4D2373}">
      <dgm:prSet/>
      <dgm:spPr/>
      <dgm:t>
        <a:bodyPr/>
        <a:lstStyle/>
        <a:p>
          <a:endParaRPr lang="zh-TW" altLang="en-US" dirty="0"/>
        </a:p>
      </dgm:t>
    </dgm:pt>
    <dgm:pt modelId="{15436F94-82E7-4163-843F-189D466EB259}">
      <dgm:prSet/>
      <dgm:spPr/>
      <dgm:t>
        <a:bodyPr/>
        <a:lstStyle/>
        <a:p>
          <a:pPr algn="ctr"/>
          <a:r>
            <a:rPr lang="zh-TW" altLang="en-US" b="1" dirty="0">
              <a:latin typeface="微軟正黑體" pitchFamily="34" charset="-120"/>
              <a:ea typeface="微軟正黑體" pitchFamily="34" charset="-120"/>
            </a:rPr>
            <a:t>報府核備</a:t>
          </a:r>
        </a:p>
      </dgm:t>
    </dgm:pt>
    <dgm:pt modelId="{F5E0B8A8-F482-4BA0-ACA5-71E7B4AA2A6A}" type="parTrans" cxnId="{4B5B9A6C-BF05-442A-BBFC-37CEEB3351B9}">
      <dgm:prSet/>
      <dgm:spPr/>
      <dgm:t>
        <a:bodyPr/>
        <a:lstStyle/>
        <a:p>
          <a:endParaRPr lang="zh-TW" altLang="en-US"/>
        </a:p>
      </dgm:t>
    </dgm:pt>
    <dgm:pt modelId="{01557939-3339-49BE-B95D-926049EB6BC2}" type="sibTrans" cxnId="{4B5B9A6C-BF05-442A-BBFC-37CEEB3351B9}">
      <dgm:prSet/>
      <dgm:spPr/>
      <dgm:t>
        <a:bodyPr/>
        <a:lstStyle/>
        <a:p>
          <a:endParaRPr lang="zh-TW" altLang="en-US"/>
        </a:p>
      </dgm:t>
    </dgm:pt>
    <dgm:pt modelId="{EAD2A8C8-705B-4448-B03C-CF06C5FE7B32}">
      <dgm:prSet/>
      <dgm:spPr/>
      <dgm:t>
        <a:bodyPr/>
        <a:lstStyle/>
        <a:p>
          <a:r>
            <a:rPr lang="zh-TW" altLang="en-US" dirty="0">
              <a:latin typeface="微軟正黑體" pitchFamily="34" charset="-120"/>
              <a:ea typeface="微軟正黑體" pitchFamily="34" charset="-120"/>
            </a:rPr>
            <a:t>由各校報府備查</a:t>
          </a:r>
        </a:p>
      </dgm:t>
    </dgm:pt>
    <dgm:pt modelId="{47737DB4-2668-43DB-9E0D-A7F6CC946742}" type="parTrans" cxnId="{AD1D6D8B-3FED-40CA-8531-2E8F34075389}">
      <dgm:prSet/>
      <dgm:spPr/>
      <dgm:t>
        <a:bodyPr/>
        <a:lstStyle/>
        <a:p>
          <a:endParaRPr lang="zh-TW" altLang="en-US"/>
        </a:p>
      </dgm:t>
    </dgm:pt>
    <dgm:pt modelId="{9FF45325-ECCB-44A7-A75A-B451DCA9AB1F}" type="sibTrans" cxnId="{AD1D6D8B-3FED-40CA-8531-2E8F34075389}">
      <dgm:prSet/>
      <dgm:spPr/>
      <dgm:t>
        <a:bodyPr/>
        <a:lstStyle/>
        <a:p>
          <a:endParaRPr lang="zh-TW" altLang="en-US"/>
        </a:p>
      </dgm:t>
    </dgm:pt>
    <dgm:pt modelId="{7F868008-6ADA-4B09-82E8-38B3EA9AE579}">
      <dgm:prSet phldrT="[文字]"/>
      <dgm:spPr/>
      <dgm:t>
        <a:bodyPr/>
        <a:lstStyle/>
        <a:p>
          <a:r>
            <a:rPr lang="zh-TW" altLang="en-US" dirty="0">
              <a:latin typeface="微軟正黑體" pitchFamily="34" charset="-120"/>
              <a:ea typeface="微軟正黑體" pitchFamily="34" charset="-120"/>
            </a:rPr>
            <a:t>由各校召開</a:t>
          </a:r>
        </a:p>
      </dgm:t>
    </dgm:pt>
    <dgm:pt modelId="{FB639049-6610-4113-AF3D-2268AA6115D1}" type="parTrans" cxnId="{07329134-21A3-491F-844D-F70C899C4C40}">
      <dgm:prSet/>
      <dgm:spPr/>
      <dgm:t>
        <a:bodyPr/>
        <a:lstStyle/>
        <a:p>
          <a:endParaRPr lang="zh-TW" altLang="en-US"/>
        </a:p>
      </dgm:t>
    </dgm:pt>
    <dgm:pt modelId="{A2D55B0E-B17C-4829-AB28-A4784EDBFCD8}" type="sibTrans" cxnId="{07329134-21A3-491F-844D-F70C899C4C40}">
      <dgm:prSet/>
      <dgm:spPr/>
      <dgm:t>
        <a:bodyPr/>
        <a:lstStyle/>
        <a:p>
          <a:endParaRPr lang="zh-TW" altLang="en-US"/>
        </a:p>
      </dgm:t>
    </dgm:pt>
    <dgm:pt modelId="{4CE28114-D8B5-4049-8032-92BDF92124F4}">
      <dgm:prSet phldrT="[文字]"/>
      <dgm:spPr/>
      <dgm:t>
        <a:bodyPr/>
        <a:lstStyle/>
        <a:p>
          <a:r>
            <a:rPr lang="zh-TW" altLang="en-US" dirty="0">
              <a:latin typeface="微軟正黑體" pitchFamily="34" charset="-120"/>
              <a:ea typeface="微軟正黑體" pitchFamily="34" charset="-120"/>
            </a:rPr>
            <a:t>由各校召開</a:t>
          </a:r>
        </a:p>
      </dgm:t>
    </dgm:pt>
    <dgm:pt modelId="{389D807E-24F0-4D2E-B844-4F1DB2D2423C}" type="parTrans" cxnId="{C2B000AA-5ED3-47B1-BD28-820969A0CFB5}">
      <dgm:prSet/>
      <dgm:spPr/>
      <dgm:t>
        <a:bodyPr/>
        <a:lstStyle/>
        <a:p>
          <a:endParaRPr lang="zh-TW" altLang="en-US"/>
        </a:p>
      </dgm:t>
    </dgm:pt>
    <dgm:pt modelId="{88CD5CDA-7A96-4FE9-9924-014E782D85DF}" type="sibTrans" cxnId="{C2B000AA-5ED3-47B1-BD28-820969A0CFB5}">
      <dgm:prSet/>
      <dgm:spPr/>
      <dgm:t>
        <a:bodyPr/>
        <a:lstStyle/>
        <a:p>
          <a:endParaRPr lang="zh-TW" altLang="en-US"/>
        </a:p>
      </dgm:t>
    </dgm:pt>
    <dgm:pt modelId="{239AC3BE-1A69-4CD6-9FB2-23DBFBA5FD76}">
      <dgm:prSet phldrT="[文字]" custT="1"/>
      <dgm:spPr/>
      <dgm:t>
        <a:bodyPr/>
        <a:lstStyle/>
        <a:p>
          <a:pPr algn="just"/>
          <a:r>
            <a:rPr lang="zh-TW" altLang="en-US" sz="1400" dirty="0">
              <a:latin typeface="微軟正黑體" pitchFamily="34" charset="-120"/>
              <a:ea typeface="微軟正黑體" pitchFamily="34" charset="-120"/>
            </a:rPr>
            <a:t>校內</a:t>
          </a:r>
          <a:r>
            <a:rPr lang="zh-TW" altLang="en-US" sz="1700" b="1" dirty="0">
              <a:latin typeface="微軟正黑體" pitchFamily="34" charset="-120"/>
              <a:ea typeface="微軟正黑體" pitchFamily="34" charset="-120"/>
            </a:rPr>
            <a:t>有安置</a:t>
          </a:r>
          <a:r>
            <a:rPr lang="zh-TW" altLang="en-US" sz="1400" dirty="0">
              <a:latin typeface="微軟正黑體" pitchFamily="34" charset="-120"/>
              <a:ea typeface="微軟正黑體" pitchFamily="34" charset="-120"/>
            </a:rPr>
            <a:t>特殊教育學生之學校即</a:t>
          </a:r>
          <a:r>
            <a:rPr lang="zh-TW" altLang="en-US" sz="1400" dirty="0" smtClean="0">
              <a:latin typeface="微軟正黑體" pitchFamily="34" charset="-120"/>
              <a:ea typeface="微軟正黑體" pitchFamily="34" charset="-120"/>
            </a:rPr>
            <a:t>要為其擬訂</a:t>
          </a:r>
          <a:r>
            <a:rPr lang="zh-TW" altLang="en-US" sz="1400" dirty="0">
              <a:latin typeface="微軟正黑體" pitchFamily="34" charset="-120"/>
              <a:ea typeface="微軟正黑體" pitchFamily="34" charset="-120"/>
            </a:rPr>
            <a:t>特教課程</a:t>
          </a:r>
          <a:r>
            <a:rPr lang="zh-TW" altLang="en-US" sz="1400" dirty="0" smtClean="0">
              <a:latin typeface="微軟正黑體" pitchFamily="34" charset="-120"/>
              <a:ea typeface="微軟正黑體" pitchFamily="34" charset="-120"/>
            </a:rPr>
            <a:t>計畫</a:t>
          </a:r>
          <a:endParaRPr lang="zh-TW" altLang="en-US" sz="1400" dirty="0">
            <a:latin typeface="微軟正黑體" pitchFamily="34" charset="-120"/>
            <a:ea typeface="微軟正黑體" pitchFamily="34" charset="-120"/>
          </a:endParaRPr>
        </a:p>
      </dgm:t>
    </dgm:pt>
    <dgm:pt modelId="{D849A7FC-6F98-4FF6-99A5-D0E53C7E0A5B}" type="parTrans" cxnId="{6365C033-80A8-42B7-ACC2-0A6CBEA4645D}">
      <dgm:prSet/>
      <dgm:spPr/>
      <dgm:t>
        <a:bodyPr/>
        <a:lstStyle/>
        <a:p>
          <a:endParaRPr lang="zh-TW" altLang="en-US"/>
        </a:p>
      </dgm:t>
    </dgm:pt>
    <dgm:pt modelId="{CF12DEAE-9607-4AD7-9377-9F873C0AD4B9}" type="sibTrans" cxnId="{6365C033-80A8-42B7-ACC2-0A6CBEA4645D}">
      <dgm:prSet/>
      <dgm:spPr/>
      <dgm:t>
        <a:bodyPr/>
        <a:lstStyle/>
        <a:p>
          <a:endParaRPr lang="zh-TW" altLang="en-US"/>
        </a:p>
      </dgm:t>
    </dgm:pt>
    <dgm:pt modelId="{DCF655B8-95FF-40BD-84E5-AB767389C3A0}">
      <dgm:prSet phldrT="[文字]"/>
      <dgm:spPr/>
      <dgm:t>
        <a:bodyPr/>
        <a:lstStyle/>
        <a:p>
          <a:r>
            <a:rPr lang="zh-TW" altLang="en-US" dirty="0">
              <a:latin typeface="微軟正黑體" pitchFamily="34" charset="-120"/>
              <a:ea typeface="微軟正黑體" pitchFamily="34" charset="-120"/>
            </a:rPr>
            <a:t>審查特教課程計畫表件</a:t>
          </a:r>
        </a:p>
      </dgm:t>
    </dgm:pt>
    <dgm:pt modelId="{F37E06A5-27AC-4D0D-8AA4-3BDB6BC35725}" type="parTrans" cxnId="{C0D16F80-2AA5-4F2E-A351-7BB3BE1ACA1E}">
      <dgm:prSet/>
      <dgm:spPr/>
      <dgm:t>
        <a:bodyPr/>
        <a:lstStyle/>
        <a:p>
          <a:endParaRPr lang="zh-TW" altLang="en-US"/>
        </a:p>
      </dgm:t>
    </dgm:pt>
    <dgm:pt modelId="{02875C9A-BA44-4010-A01C-EF0160BBC1D0}" type="sibTrans" cxnId="{C0D16F80-2AA5-4F2E-A351-7BB3BE1ACA1E}">
      <dgm:prSet/>
      <dgm:spPr/>
      <dgm:t>
        <a:bodyPr/>
        <a:lstStyle/>
        <a:p>
          <a:endParaRPr lang="zh-TW" altLang="en-US"/>
        </a:p>
      </dgm:t>
    </dgm:pt>
    <dgm:pt modelId="{02D6A033-D256-4C97-8355-C03C7053E4ED}">
      <dgm:prSet phldrT="[文字]"/>
      <dgm:spPr/>
      <dgm:t>
        <a:bodyPr/>
        <a:lstStyle/>
        <a:p>
          <a:r>
            <a:rPr lang="zh-TW" altLang="en-US" dirty="0" smtClean="0">
              <a:latin typeface="微軟正黑體" pitchFamily="34" charset="-120"/>
              <a:ea typeface="微軟正黑體" pitchFamily="34" charset="-120"/>
            </a:rPr>
            <a:t>審議特</a:t>
          </a:r>
          <a:r>
            <a:rPr lang="zh-TW" altLang="en-US" dirty="0">
              <a:latin typeface="微軟正黑體" pitchFamily="34" charset="-120"/>
              <a:ea typeface="微軟正黑體" pitchFamily="34" charset="-120"/>
            </a:rPr>
            <a:t>教課程計畫表件</a:t>
          </a:r>
        </a:p>
      </dgm:t>
    </dgm:pt>
    <dgm:pt modelId="{389057DD-21FA-4C61-951E-30633CFFFDD1}" type="parTrans" cxnId="{A7537419-FB21-4374-85BB-C589FEF46A02}">
      <dgm:prSet/>
      <dgm:spPr/>
      <dgm:t>
        <a:bodyPr/>
        <a:lstStyle/>
        <a:p>
          <a:endParaRPr lang="zh-TW" altLang="en-US"/>
        </a:p>
      </dgm:t>
    </dgm:pt>
    <dgm:pt modelId="{A82E6952-C029-4E1A-BE07-76AAF7118F6F}" type="sibTrans" cxnId="{A7537419-FB21-4374-85BB-C589FEF46A02}">
      <dgm:prSet/>
      <dgm:spPr/>
      <dgm:t>
        <a:bodyPr/>
        <a:lstStyle/>
        <a:p>
          <a:endParaRPr lang="zh-TW" altLang="en-US"/>
        </a:p>
      </dgm:t>
    </dgm:pt>
    <dgm:pt modelId="{BEFE8DB4-6E07-4ABB-B202-179C2A76CCC7}">
      <dgm:prSet phldrT="[文字]"/>
      <dgm:spPr/>
      <dgm:t>
        <a:bodyPr/>
        <a:lstStyle/>
        <a:p>
          <a:r>
            <a:rPr lang="zh-TW" altLang="en-US" dirty="0">
              <a:latin typeface="微軟正黑體" pitchFamily="34" charset="-120"/>
              <a:ea typeface="微軟正黑體" pitchFamily="34" charset="-120"/>
            </a:rPr>
            <a:t>併入全校課程計畫</a:t>
          </a:r>
        </a:p>
      </dgm:t>
    </dgm:pt>
    <dgm:pt modelId="{8FE26A73-5160-4B49-B23F-24AEA2BA87C8}" type="parTrans" cxnId="{0BD34F95-742E-4296-99E8-0B5765F61F17}">
      <dgm:prSet/>
      <dgm:spPr/>
      <dgm:t>
        <a:bodyPr/>
        <a:lstStyle/>
        <a:p>
          <a:endParaRPr lang="zh-TW" altLang="en-US"/>
        </a:p>
      </dgm:t>
    </dgm:pt>
    <dgm:pt modelId="{9C5B9D03-D288-4CFE-9696-20299EDA23DB}" type="sibTrans" cxnId="{0BD34F95-742E-4296-99E8-0B5765F61F17}">
      <dgm:prSet/>
      <dgm:spPr/>
      <dgm:t>
        <a:bodyPr/>
        <a:lstStyle/>
        <a:p>
          <a:endParaRPr lang="zh-TW" altLang="en-US"/>
        </a:p>
      </dgm:t>
    </dgm:pt>
    <dgm:pt modelId="{03E94590-5783-4D6B-AC41-6AC9EA83E4BE}">
      <dgm:prSet/>
      <dgm:spPr/>
      <dgm:t>
        <a:bodyPr/>
        <a:lstStyle/>
        <a:p>
          <a:r>
            <a:rPr lang="zh-TW" altLang="en-US" dirty="0" smtClean="0">
              <a:latin typeface="微軟正黑體" pitchFamily="34" charset="-120"/>
              <a:ea typeface="微軟正黑體" pitchFamily="34" charset="-120"/>
            </a:rPr>
            <a:t>各</a:t>
          </a:r>
          <a:r>
            <a:rPr lang="zh-TW" altLang="en-US" dirty="0">
              <a:latin typeface="微軟正黑體" pitchFamily="34" charset="-120"/>
              <a:ea typeface="微軟正黑體" pitchFamily="34" charset="-120"/>
            </a:rPr>
            <a:t>校完成課程</a:t>
          </a:r>
          <a:r>
            <a:rPr lang="zh-TW" altLang="en-US" dirty="0" smtClean="0">
              <a:latin typeface="微軟正黑體" pitchFamily="34" charset="-120"/>
              <a:ea typeface="微軟正黑體" pitchFamily="34" charset="-120"/>
            </a:rPr>
            <a:t>計畫校網公告</a:t>
          </a:r>
          <a:endParaRPr lang="zh-TW" altLang="en-US" dirty="0">
            <a:latin typeface="微軟正黑體" pitchFamily="34" charset="-120"/>
            <a:ea typeface="微軟正黑體" pitchFamily="34" charset="-120"/>
          </a:endParaRPr>
        </a:p>
      </dgm:t>
    </dgm:pt>
    <dgm:pt modelId="{ABC00D24-3AFF-4153-AE10-88DD999F305B}" type="parTrans" cxnId="{DF691AFA-A9F6-4F8F-8B91-53393BFEC7E7}">
      <dgm:prSet/>
      <dgm:spPr/>
      <dgm:t>
        <a:bodyPr/>
        <a:lstStyle/>
        <a:p>
          <a:endParaRPr lang="zh-TW" altLang="en-US"/>
        </a:p>
      </dgm:t>
    </dgm:pt>
    <dgm:pt modelId="{63CEDF88-AA56-4FC5-A62A-1519E559AA60}" type="sibTrans" cxnId="{DF691AFA-A9F6-4F8F-8B91-53393BFEC7E7}">
      <dgm:prSet/>
      <dgm:spPr/>
      <dgm:t>
        <a:bodyPr/>
        <a:lstStyle/>
        <a:p>
          <a:endParaRPr lang="zh-TW" altLang="en-US"/>
        </a:p>
      </dgm:t>
    </dgm:pt>
    <dgm:pt modelId="{E4DF63C0-5D58-487B-B7B3-F44157C929E0}" type="pres">
      <dgm:prSet presAssocID="{214D309C-D4DD-447F-8A32-52A269B029EB}" presName="linearFlow" presStyleCnt="0">
        <dgm:presLayoutVars>
          <dgm:dir/>
          <dgm:animLvl val="lvl"/>
          <dgm:resizeHandles val="exact"/>
        </dgm:presLayoutVars>
      </dgm:prSet>
      <dgm:spPr/>
      <dgm:t>
        <a:bodyPr/>
        <a:lstStyle/>
        <a:p>
          <a:endParaRPr lang="zh-TW" altLang="en-US"/>
        </a:p>
      </dgm:t>
    </dgm:pt>
    <dgm:pt modelId="{D5BF4D65-724B-4B97-81C8-63A63E49DCFA}" type="pres">
      <dgm:prSet presAssocID="{A62F42F9-410D-4979-863D-B444BD612A55}" presName="composite" presStyleCnt="0"/>
      <dgm:spPr/>
    </dgm:pt>
    <dgm:pt modelId="{B8EC4BC3-F052-4D95-8A0B-54AF1FEAFF0C}" type="pres">
      <dgm:prSet presAssocID="{A62F42F9-410D-4979-863D-B444BD612A55}" presName="parTx" presStyleLbl="node1" presStyleIdx="0" presStyleCnt="4">
        <dgm:presLayoutVars>
          <dgm:chMax val="0"/>
          <dgm:chPref val="0"/>
          <dgm:bulletEnabled val="1"/>
        </dgm:presLayoutVars>
      </dgm:prSet>
      <dgm:spPr/>
      <dgm:t>
        <a:bodyPr/>
        <a:lstStyle/>
        <a:p>
          <a:endParaRPr lang="zh-TW" altLang="en-US"/>
        </a:p>
      </dgm:t>
    </dgm:pt>
    <dgm:pt modelId="{FBAC6FF4-A218-494C-95A7-C60B31B3F776}" type="pres">
      <dgm:prSet presAssocID="{A62F42F9-410D-4979-863D-B444BD612A55}" presName="parSh" presStyleLbl="node1" presStyleIdx="0" presStyleCnt="4"/>
      <dgm:spPr/>
      <dgm:t>
        <a:bodyPr/>
        <a:lstStyle/>
        <a:p>
          <a:endParaRPr lang="zh-TW" altLang="en-US"/>
        </a:p>
      </dgm:t>
    </dgm:pt>
    <dgm:pt modelId="{309A302B-5C28-4763-AB73-301D77D47D13}" type="pres">
      <dgm:prSet presAssocID="{A62F42F9-410D-4979-863D-B444BD612A55}" presName="desTx" presStyleLbl="fgAcc1" presStyleIdx="0" presStyleCnt="4" custScaleX="114977" custScaleY="89584">
        <dgm:presLayoutVars>
          <dgm:bulletEnabled val="1"/>
        </dgm:presLayoutVars>
      </dgm:prSet>
      <dgm:spPr/>
      <dgm:t>
        <a:bodyPr/>
        <a:lstStyle/>
        <a:p>
          <a:endParaRPr lang="zh-TW" altLang="en-US"/>
        </a:p>
      </dgm:t>
    </dgm:pt>
    <dgm:pt modelId="{AC4A3AA2-825F-4566-AD1B-1F19FAA630BB}" type="pres">
      <dgm:prSet presAssocID="{27EECBB4-5D09-4B6B-B715-24A5F66BD9CA}" presName="sibTrans" presStyleLbl="sibTrans2D1" presStyleIdx="0" presStyleCnt="3" custAng="0" custScaleX="175821" custLinFactNeighborX="13508" custLinFactNeighborY="10568"/>
      <dgm:spPr/>
      <dgm:t>
        <a:bodyPr/>
        <a:lstStyle/>
        <a:p>
          <a:endParaRPr lang="zh-TW" altLang="en-US"/>
        </a:p>
      </dgm:t>
    </dgm:pt>
    <dgm:pt modelId="{562A8AD3-355C-4A9E-887D-24D1FA5C7AF2}" type="pres">
      <dgm:prSet presAssocID="{27EECBB4-5D09-4B6B-B715-24A5F66BD9CA}" presName="connTx" presStyleLbl="sibTrans2D1" presStyleIdx="0" presStyleCnt="3"/>
      <dgm:spPr/>
      <dgm:t>
        <a:bodyPr/>
        <a:lstStyle/>
        <a:p>
          <a:endParaRPr lang="zh-TW" altLang="en-US"/>
        </a:p>
      </dgm:t>
    </dgm:pt>
    <dgm:pt modelId="{F68B6726-BCE4-4309-B209-07F12055E32D}" type="pres">
      <dgm:prSet presAssocID="{E1EB22A6-4A40-42C0-81F3-D410FDF92D30}" presName="composite" presStyleCnt="0"/>
      <dgm:spPr/>
    </dgm:pt>
    <dgm:pt modelId="{074DD78C-4463-4CD5-B33A-783D06D6F76F}" type="pres">
      <dgm:prSet presAssocID="{E1EB22A6-4A40-42C0-81F3-D410FDF92D30}" presName="parTx" presStyleLbl="node1" presStyleIdx="0" presStyleCnt="4">
        <dgm:presLayoutVars>
          <dgm:chMax val="0"/>
          <dgm:chPref val="0"/>
          <dgm:bulletEnabled val="1"/>
        </dgm:presLayoutVars>
      </dgm:prSet>
      <dgm:spPr/>
      <dgm:t>
        <a:bodyPr/>
        <a:lstStyle/>
        <a:p>
          <a:endParaRPr lang="zh-TW" altLang="en-US"/>
        </a:p>
      </dgm:t>
    </dgm:pt>
    <dgm:pt modelId="{6BEBBADD-34A2-490D-BE1F-5BE988905CBA}" type="pres">
      <dgm:prSet presAssocID="{E1EB22A6-4A40-42C0-81F3-D410FDF92D30}" presName="parSh" presStyleLbl="node1" presStyleIdx="1" presStyleCnt="4"/>
      <dgm:spPr/>
      <dgm:t>
        <a:bodyPr/>
        <a:lstStyle/>
        <a:p>
          <a:endParaRPr lang="zh-TW" altLang="en-US"/>
        </a:p>
      </dgm:t>
    </dgm:pt>
    <dgm:pt modelId="{97A6E1ED-56D2-4FFB-8C5F-02F56F10F21C}" type="pres">
      <dgm:prSet presAssocID="{E1EB22A6-4A40-42C0-81F3-D410FDF92D30}" presName="desTx" presStyleLbl="fgAcc1" presStyleIdx="1" presStyleCnt="4" custScaleY="91138">
        <dgm:presLayoutVars>
          <dgm:bulletEnabled val="1"/>
        </dgm:presLayoutVars>
      </dgm:prSet>
      <dgm:spPr/>
      <dgm:t>
        <a:bodyPr/>
        <a:lstStyle/>
        <a:p>
          <a:endParaRPr lang="zh-TW" altLang="en-US"/>
        </a:p>
      </dgm:t>
    </dgm:pt>
    <dgm:pt modelId="{3653411E-CA8C-4BC6-8F81-6F2042921D19}" type="pres">
      <dgm:prSet presAssocID="{F5B89FB3-20CD-4793-939E-6AE322B6AB5F}" presName="sibTrans" presStyleLbl="sibTrans2D1" presStyleIdx="1" presStyleCnt="3" custScaleX="159803" custLinFactNeighborY="-64"/>
      <dgm:spPr/>
      <dgm:t>
        <a:bodyPr/>
        <a:lstStyle/>
        <a:p>
          <a:endParaRPr lang="zh-TW" altLang="en-US"/>
        </a:p>
      </dgm:t>
    </dgm:pt>
    <dgm:pt modelId="{16EF05E1-842D-4579-8F3F-C2D3565EE526}" type="pres">
      <dgm:prSet presAssocID="{F5B89FB3-20CD-4793-939E-6AE322B6AB5F}" presName="connTx" presStyleLbl="sibTrans2D1" presStyleIdx="1" presStyleCnt="3"/>
      <dgm:spPr/>
      <dgm:t>
        <a:bodyPr/>
        <a:lstStyle/>
        <a:p>
          <a:endParaRPr lang="zh-TW" altLang="en-US"/>
        </a:p>
      </dgm:t>
    </dgm:pt>
    <dgm:pt modelId="{6674EB19-CE7E-458D-9F3B-1803BC2944C1}" type="pres">
      <dgm:prSet presAssocID="{43FA5EB1-B518-44A4-9B58-E9ABE92A847E}" presName="composite" presStyleCnt="0"/>
      <dgm:spPr/>
    </dgm:pt>
    <dgm:pt modelId="{E32AA9C2-DBE4-45A4-A831-27C71E25649C}" type="pres">
      <dgm:prSet presAssocID="{43FA5EB1-B518-44A4-9B58-E9ABE92A847E}" presName="parTx" presStyleLbl="node1" presStyleIdx="1" presStyleCnt="4">
        <dgm:presLayoutVars>
          <dgm:chMax val="0"/>
          <dgm:chPref val="0"/>
          <dgm:bulletEnabled val="1"/>
        </dgm:presLayoutVars>
      </dgm:prSet>
      <dgm:spPr/>
      <dgm:t>
        <a:bodyPr/>
        <a:lstStyle/>
        <a:p>
          <a:endParaRPr lang="zh-TW" altLang="en-US"/>
        </a:p>
      </dgm:t>
    </dgm:pt>
    <dgm:pt modelId="{78D9ED7E-75C6-48D2-91D2-FF121276DD29}" type="pres">
      <dgm:prSet presAssocID="{43FA5EB1-B518-44A4-9B58-E9ABE92A847E}" presName="parSh" presStyleLbl="node1" presStyleIdx="2" presStyleCnt="4"/>
      <dgm:spPr/>
      <dgm:t>
        <a:bodyPr/>
        <a:lstStyle/>
        <a:p>
          <a:endParaRPr lang="zh-TW" altLang="en-US"/>
        </a:p>
      </dgm:t>
    </dgm:pt>
    <dgm:pt modelId="{6A791345-2142-4E99-B955-6C9BDF42ADFB}" type="pres">
      <dgm:prSet presAssocID="{43FA5EB1-B518-44A4-9B58-E9ABE92A847E}" presName="desTx" presStyleLbl="fgAcc1" presStyleIdx="2" presStyleCnt="4" custScaleY="89207">
        <dgm:presLayoutVars>
          <dgm:bulletEnabled val="1"/>
        </dgm:presLayoutVars>
      </dgm:prSet>
      <dgm:spPr/>
      <dgm:t>
        <a:bodyPr/>
        <a:lstStyle/>
        <a:p>
          <a:endParaRPr lang="zh-TW" altLang="en-US"/>
        </a:p>
      </dgm:t>
    </dgm:pt>
    <dgm:pt modelId="{D56D3FE3-B3A1-45D1-9CAF-D97FAB77D1FE}" type="pres">
      <dgm:prSet presAssocID="{5703EE51-951B-42F9-9F7A-5E24F58E868A}" presName="sibTrans" presStyleLbl="sibTrans2D1" presStyleIdx="2" presStyleCnt="3" custScaleX="162954" custLinFactNeighborY="-64"/>
      <dgm:spPr/>
      <dgm:t>
        <a:bodyPr/>
        <a:lstStyle/>
        <a:p>
          <a:endParaRPr lang="zh-TW" altLang="en-US"/>
        </a:p>
      </dgm:t>
    </dgm:pt>
    <dgm:pt modelId="{219E2A9E-7FD8-424B-9F97-E133615B1F46}" type="pres">
      <dgm:prSet presAssocID="{5703EE51-951B-42F9-9F7A-5E24F58E868A}" presName="connTx" presStyleLbl="sibTrans2D1" presStyleIdx="2" presStyleCnt="3"/>
      <dgm:spPr/>
      <dgm:t>
        <a:bodyPr/>
        <a:lstStyle/>
        <a:p>
          <a:endParaRPr lang="zh-TW" altLang="en-US"/>
        </a:p>
      </dgm:t>
    </dgm:pt>
    <dgm:pt modelId="{A68D6322-EDAB-48A8-AD11-72614CBF5D2E}" type="pres">
      <dgm:prSet presAssocID="{15436F94-82E7-4163-843F-189D466EB259}" presName="composite" presStyleCnt="0"/>
      <dgm:spPr/>
    </dgm:pt>
    <dgm:pt modelId="{7E1FD37C-630A-4747-BA60-FBA1CEECD362}" type="pres">
      <dgm:prSet presAssocID="{15436F94-82E7-4163-843F-189D466EB259}" presName="parTx" presStyleLbl="node1" presStyleIdx="2" presStyleCnt="4">
        <dgm:presLayoutVars>
          <dgm:chMax val="0"/>
          <dgm:chPref val="0"/>
          <dgm:bulletEnabled val="1"/>
        </dgm:presLayoutVars>
      </dgm:prSet>
      <dgm:spPr/>
      <dgm:t>
        <a:bodyPr/>
        <a:lstStyle/>
        <a:p>
          <a:endParaRPr lang="zh-TW" altLang="en-US"/>
        </a:p>
      </dgm:t>
    </dgm:pt>
    <dgm:pt modelId="{37A94456-0959-462B-8001-2C1B13A34BE3}" type="pres">
      <dgm:prSet presAssocID="{15436F94-82E7-4163-843F-189D466EB259}" presName="parSh" presStyleLbl="node1" presStyleIdx="3" presStyleCnt="4"/>
      <dgm:spPr/>
      <dgm:t>
        <a:bodyPr/>
        <a:lstStyle/>
        <a:p>
          <a:endParaRPr lang="zh-TW" altLang="en-US"/>
        </a:p>
      </dgm:t>
    </dgm:pt>
    <dgm:pt modelId="{6AE15B36-06E9-42D8-BD91-25F77B6BE4FA}" type="pres">
      <dgm:prSet presAssocID="{15436F94-82E7-4163-843F-189D466EB259}" presName="desTx" presStyleLbl="fgAcc1" presStyleIdx="3" presStyleCnt="4" custScaleY="89207">
        <dgm:presLayoutVars>
          <dgm:bulletEnabled val="1"/>
        </dgm:presLayoutVars>
      </dgm:prSet>
      <dgm:spPr/>
      <dgm:t>
        <a:bodyPr/>
        <a:lstStyle/>
        <a:p>
          <a:endParaRPr lang="zh-TW" altLang="en-US"/>
        </a:p>
      </dgm:t>
    </dgm:pt>
  </dgm:ptLst>
  <dgm:cxnLst>
    <dgm:cxn modelId="{5980290B-4CF5-4F83-9553-34D88AC3B9B7}" type="presOf" srcId="{4CE28114-D8B5-4049-8032-92BDF92124F4}" destId="{6A791345-2142-4E99-B955-6C9BDF42ADFB}" srcOrd="0" destOrd="0" presId="urn:microsoft.com/office/officeart/2005/8/layout/process3"/>
    <dgm:cxn modelId="{3B67888B-BAE0-43F7-B113-2561EA3C8E7A}" type="presOf" srcId="{A62F42F9-410D-4979-863D-B444BD612A55}" destId="{FBAC6FF4-A218-494C-95A7-C60B31B3F776}" srcOrd="1" destOrd="0" presId="urn:microsoft.com/office/officeart/2005/8/layout/process3"/>
    <dgm:cxn modelId="{654DB500-EBE4-4D74-BA38-261D26665696}" type="presOf" srcId="{03E94590-5783-4D6B-AC41-6AC9EA83E4BE}" destId="{6AE15B36-06E9-42D8-BD91-25F77B6BE4FA}" srcOrd="0" destOrd="1" presId="urn:microsoft.com/office/officeart/2005/8/layout/process3"/>
    <dgm:cxn modelId="{E7DF2220-660E-44B0-A1BD-2A421C09857C}" type="presOf" srcId="{43FA5EB1-B518-44A4-9B58-E9ABE92A847E}" destId="{78D9ED7E-75C6-48D2-91D2-FF121276DD29}" srcOrd="1" destOrd="0" presId="urn:microsoft.com/office/officeart/2005/8/layout/process3"/>
    <dgm:cxn modelId="{604779AA-00F3-4771-8806-A7E83B28174E}" type="presOf" srcId="{02D6A033-D256-4C97-8355-C03C7053E4ED}" destId="{6A791345-2142-4E99-B955-6C9BDF42ADFB}" srcOrd="0" destOrd="2" presId="urn:microsoft.com/office/officeart/2005/8/layout/process3"/>
    <dgm:cxn modelId="{8F32CD35-69FF-40D9-922B-36464BBAFE0C}" type="presOf" srcId="{27EECBB4-5D09-4B6B-B715-24A5F66BD9CA}" destId="{AC4A3AA2-825F-4566-AD1B-1F19FAA630BB}" srcOrd="0" destOrd="0" presId="urn:microsoft.com/office/officeart/2005/8/layout/process3"/>
    <dgm:cxn modelId="{59E47FC9-388F-4C96-A5CD-1D05F4F10AC2}" type="presOf" srcId="{A62F42F9-410D-4979-863D-B444BD612A55}" destId="{B8EC4BC3-F052-4D95-8A0B-54AF1FEAFF0C}" srcOrd="0" destOrd="0" presId="urn:microsoft.com/office/officeart/2005/8/layout/process3"/>
    <dgm:cxn modelId="{F79E3DC4-78DE-44D6-8A74-CCE4E6013D94}" type="presOf" srcId="{E1EB22A6-4A40-42C0-81F3-D410FDF92D30}" destId="{074DD78C-4463-4CD5-B33A-783D06D6F76F}" srcOrd="0" destOrd="0" presId="urn:microsoft.com/office/officeart/2005/8/layout/process3"/>
    <dgm:cxn modelId="{2FDE419B-37D2-4668-A272-5928D24CBC17}" srcId="{214D309C-D4DD-447F-8A32-52A269B029EB}" destId="{E1EB22A6-4A40-42C0-81F3-D410FDF92D30}" srcOrd="1" destOrd="0" parTransId="{6F5FA889-B019-4DB5-90B3-04061C1FAE16}" sibTransId="{F5B89FB3-20CD-4793-939E-6AE322B6AB5F}"/>
    <dgm:cxn modelId="{DF691AFA-A9F6-4F8F-8B91-53393BFEC7E7}" srcId="{15436F94-82E7-4163-843F-189D466EB259}" destId="{03E94590-5783-4D6B-AC41-6AC9EA83E4BE}" srcOrd="1" destOrd="0" parTransId="{ABC00D24-3AFF-4153-AE10-88DD999F305B}" sibTransId="{63CEDF88-AA56-4FC5-A62A-1519E559AA60}"/>
    <dgm:cxn modelId="{C0D16F80-2AA5-4F2E-A351-7BB3BE1ACA1E}" srcId="{E1EB22A6-4A40-42C0-81F3-D410FDF92D30}" destId="{DCF655B8-95FF-40BD-84E5-AB767389C3A0}" srcOrd="2" destOrd="0" parTransId="{F37E06A5-27AC-4D0D-8AA4-3BDB6BC35725}" sibTransId="{02875C9A-BA44-4010-A01C-EF0160BBC1D0}"/>
    <dgm:cxn modelId="{AD1D6D8B-3FED-40CA-8531-2E8F34075389}" srcId="{15436F94-82E7-4163-843F-189D466EB259}" destId="{EAD2A8C8-705B-4448-B03C-CF06C5FE7B32}" srcOrd="0" destOrd="0" parTransId="{47737DB4-2668-43DB-9E0D-A7F6CC946742}" sibTransId="{9FF45325-ECCB-44A7-A75A-B451DCA9AB1F}"/>
    <dgm:cxn modelId="{3C9115D3-DDF8-4366-A796-E2238C18E753}" type="presOf" srcId="{214D309C-D4DD-447F-8A32-52A269B029EB}" destId="{E4DF63C0-5D58-487B-B7B3-F44157C929E0}" srcOrd="0" destOrd="0" presId="urn:microsoft.com/office/officeart/2005/8/layout/process3"/>
    <dgm:cxn modelId="{96825727-4C37-473E-95A5-BAC58FC57394}" type="presOf" srcId="{15436F94-82E7-4163-843F-189D466EB259}" destId="{7E1FD37C-630A-4747-BA60-FBA1CEECD362}" srcOrd="0" destOrd="0" presId="urn:microsoft.com/office/officeart/2005/8/layout/process3"/>
    <dgm:cxn modelId="{5B7FB010-132B-4CB5-9C2D-57E0286D3F96}" type="presOf" srcId="{7F868008-6ADA-4B09-82E8-38B3EA9AE579}" destId="{97A6E1ED-56D2-4FFB-8C5F-02F56F10F21C}" srcOrd="0" destOrd="0" presId="urn:microsoft.com/office/officeart/2005/8/layout/process3"/>
    <dgm:cxn modelId="{E33F90D3-884A-4908-A6AE-51F857ED754F}" type="presOf" srcId="{F5B89FB3-20CD-4793-939E-6AE322B6AB5F}" destId="{16EF05E1-842D-4579-8F3F-C2D3565EE526}" srcOrd="1" destOrd="0" presId="urn:microsoft.com/office/officeart/2005/8/layout/process3"/>
    <dgm:cxn modelId="{D6F0770D-6E3A-4B97-A5F5-3667442E5B29}" type="presOf" srcId="{EAD2A8C8-705B-4448-B03C-CF06C5FE7B32}" destId="{6AE15B36-06E9-42D8-BD91-25F77B6BE4FA}" srcOrd="0" destOrd="0" presId="urn:microsoft.com/office/officeart/2005/8/layout/process3"/>
    <dgm:cxn modelId="{0BD34F95-742E-4296-99E8-0B5765F61F17}" srcId="{43FA5EB1-B518-44A4-9B58-E9ABE92A847E}" destId="{BEFE8DB4-6E07-4ABB-B202-179C2A76CCC7}" srcOrd="1" destOrd="0" parTransId="{8FE26A73-5160-4B49-B23F-24AEA2BA87C8}" sibTransId="{9C5B9D03-D288-4CFE-9696-20299EDA23DB}"/>
    <dgm:cxn modelId="{8A812FAB-901B-42E0-8819-2E0E9C7C94D3}" type="presOf" srcId="{E1EB22A6-4A40-42C0-81F3-D410FDF92D30}" destId="{6BEBBADD-34A2-490D-BE1F-5BE988905CBA}" srcOrd="1" destOrd="0" presId="urn:microsoft.com/office/officeart/2005/8/layout/process3"/>
    <dgm:cxn modelId="{E5B59487-31E0-4ADA-89B9-915D27689F30}" type="presOf" srcId="{239AC3BE-1A69-4CD6-9FB2-23DBFBA5FD76}" destId="{309A302B-5C28-4763-AB73-301D77D47D13}" srcOrd="0" destOrd="0" presId="urn:microsoft.com/office/officeart/2005/8/layout/process3"/>
    <dgm:cxn modelId="{4B5B9A6C-BF05-442A-BBFC-37CEEB3351B9}" srcId="{214D309C-D4DD-447F-8A32-52A269B029EB}" destId="{15436F94-82E7-4163-843F-189D466EB259}" srcOrd="3" destOrd="0" parTransId="{F5E0B8A8-F482-4BA0-ACA5-71E7B4AA2A6A}" sibTransId="{01557939-3339-49BE-B95D-926049EB6BC2}"/>
    <dgm:cxn modelId="{5231DB09-6E89-4331-A46A-E94599665D42}" type="presOf" srcId="{F5B89FB3-20CD-4793-939E-6AE322B6AB5F}" destId="{3653411E-CA8C-4BC6-8F81-6F2042921D19}" srcOrd="0" destOrd="0" presId="urn:microsoft.com/office/officeart/2005/8/layout/process3"/>
    <dgm:cxn modelId="{07329134-21A3-491F-844D-F70C899C4C40}" srcId="{E1EB22A6-4A40-42C0-81F3-D410FDF92D30}" destId="{7F868008-6ADA-4B09-82E8-38B3EA9AE579}" srcOrd="0" destOrd="0" parTransId="{FB639049-6610-4113-AF3D-2268AA6115D1}" sibTransId="{A2D55B0E-B17C-4829-AB28-A4784EDBFCD8}"/>
    <dgm:cxn modelId="{6365C033-80A8-42B7-ACC2-0A6CBEA4645D}" srcId="{A62F42F9-410D-4979-863D-B444BD612A55}" destId="{239AC3BE-1A69-4CD6-9FB2-23DBFBA5FD76}" srcOrd="0" destOrd="0" parTransId="{D849A7FC-6F98-4FF6-99A5-D0E53C7E0A5B}" sibTransId="{CF12DEAE-9607-4AD7-9377-9F873C0AD4B9}"/>
    <dgm:cxn modelId="{7EADC7B1-CDB3-45B7-A283-55B95EA2B075}" type="presOf" srcId="{5703EE51-951B-42F9-9F7A-5E24F58E868A}" destId="{219E2A9E-7FD8-424B-9F97-E133615B1F46}" srcOrd="1" destOrd="0" presId="urn:microsoft.com/office/officeart/2005/8/layout/process3"/>
    <dgm:cxn modelId="{0EEBA8C1-CD55-4A88-8423-D03C7BE1A69D}" type="presOf" srcId="{43FA5EB1-B518-44A4-9B58-E9ABE92A847E}" destId="{E32AA9C2-DBE4-45A4-A831-27C71E25649C}" srcOrd="0" destOrd="0" presId="urn:microsoft.com/office/officeart/2005/8/layout/process3"/>
    <dgm:cxn modelId="{5B0F8699-80BE-4370-A745-46D12F4D2373}" srcId="{214D309C-D4DD-447F-8A32-52A269B029EB}" destId="{43FA5EB1-B518-44A4-9B58-E9ABE92A847E}" srcOrd="2" destOrd="0" parTransId="{CC91A8D3-EE79-411D-95F7-4B522735B0DC}" sibTransId="{5703EE51-951B-42F9-9F7A-5E24F58E868A}"/>
    <dgm:cxn modelId="{A7537419-FB21-4374-85BB-C589FEF46A02}" srcId="{43FA5EB1-B518-44A4-9B58-E9ABE92A847E}" destId="{02D6A033-D256-4C97-8355-C03C7053E4ED}" srcOrd="2" destOrd="0" parTransId="{389057DD-21FA-4C61-951E-30633CFFFDD1}" sibTransId="{A82E6952-C029-4E1A-BE07-76AAF7118F6F}"/>
    <dgm:cxn modelId="{D5970849-46A4-49F5-AD70-F9584F128835}" type="presOf" srcId="{5703EE51-951B-42F9-9F7A-5E24F58E868A}" destId="{D56D3FE3-B3A1-45D1-9CAF-D97FAB77D1FE}" srcOrd="0" destOrd="0" presId="urn:microsoft.com/office/officeart/2005/8/layout/process3"/>
    <dgm:cxn modelId="{09F479D9-5E6A-4FE1-9BFB-0BA311AA701B}" type="presOf" srcId="{BEFE8DB4-6E07-4ABB-B202-179C2A76CCC7}" destId="{6A791345-2142-4E99-B955-6C9BDF42ADFB}" srcOrd="0" destOrd="1" presId="urn:microsoft.com/office/officeart/2005/8/layout/process3"/>
    <dgm:cxn modelId="{7DDCC8D9-028F-4101-B3F9-BDB4C9024667}" type="presOf" srcId="{15436F94-82E7-4163-843F-189D466EB259}" destId="{37A94456-0959-462B-8001-2C1B13A34BE3}" srcOrd="1" destOrd="0" presId="urn:microsoft.com/office/officeart/2005/8/layout/process3"/>
    <dgm:cxn modelId="{480EA2C8-551A-45C4-9DB8-D128AC468D33}" type="presOf" srcId="{DCF655B8-95FF-40BD-84E5-AB767389C3A0}" destId="{97A6E1ED-56D2-4FFB-8C5F-02F56F10F21C}" srcOrd="0" destOrd="2" presId="urn:microsoft.com/office/officeart/2005/8/layout/process3"/>
    <dgm:cxn modelId="{D729BD25-222E-4898-B590-7E8972890FD3}" type="presOf" srcId="{F90D8B73-8CD2-47B6-95E3-852AC75F279A}" destId="{97A6E1ED-56D2-4FFB-8C5F-02F56F10F21C}" srcOrd="0" destOrd="1" presId="urn:microsoft.com/office/officeart/2005/8/layout/process3"/>
    <dgm:cxn modelId="{DD89B7AB-98AE-4E89-97A7-4D47B695E0A0}" type="presOf" srcId="{27EECBB4-5D09-4B6B-B715-24A5F66BD9CA}" destId="{562A8AD3-355C-4A9E-887D-24D1FA5C7AF2}" srcOrd="1" destOrd="0" presId="urn:microsoft.com/office/officeart/2005/8/layout/process3"/>
    <dgm:cxn modelId="{C2B000AA-5ED3-47B1-BD28-820969A0CFB5}" srcId="{43FA5EB1-B518-44A4-9B58-E9ABE92A847E}" destId="{4CE28114-D8B5-4049-8032-92BDF92124F4}" srcOrd="0" destOrd="0" parTransId="{389D807E-24F0-4D2E-B844-4F1DB2D2423C}" sibTransId="{88CD5CDA-7A96-4FE9-9924-014E782D85DF}"/>
    <dgm:cxn modelId="{CD46A91F-656C-4A8C-96C2-4058E2BAC982}" srcId="{214D309C-D4DD-447F-8A32-52A269B029EB}" destId="{A62F42F9-410D-4979-863D-B444BD612A55}" srcOrd="0" destOrd="0" parTransId="{277C7336-19F0-4BFE-A587-5EF82F52A8E3}" sibTransId="{27EECBB4-5D09-4B6B-B715-24A5F66BD9CA}"/>
    <dgm:cxn modelId="{2F7A4DE1-0254-4C28-B107-E1B96FA92F98}" srcId="{E1EB22A6-4A40-42C0-81F3-D410FDF92D30}" destId="{F90D8B73-8CD2-47B6-95E3-852AC75F279A}" srcOrd="1" destOrd="0" parTransId="{D5E81EC6-4FE0-433F-931C-5278A0549789}" sibTransId="{DFE49C74-24AC-4112-8CF5-B3C0CFCF51E4}"/>
    <dgm:cxn modelId="{3A65AA7E-A335-41EF-A559-B307AA2140C8}" type="presParOf" srcId="{E4DF63C0-5D58-487B-B7B3-F44157C929E0}" destId="{D5BF4D65-724B-4B97-81C8-63A63E49DCFA}" srcOrd="0" destOrd="0" presId="urn:microsoft.com/office/officeart/2005/8/layout/process3"/>
    <dgm:cxn modelId="{D4B90C04-9E98-4E74-80F5-9B59C59A304F}" type="presParOf" srcId="{D5BF4D65-724B-4B97-81C8-63A63E49DCFA}" destId="{B8EC4BC3-F052-4D95-8A0B-54AF1FEAFF0C}" srcOrd="0" destOrd="0" presId="urn:microsoft.com/office/officeart/2005/8/layout/process3"/>
    <dgm:cxn modelId="{58EF52D8-51F7-4346-B1E8-591C71E50AED}" type="presParOf" srcId="{D5BF4D65-724B-4B97-81C8-63A63E49DCFA}" destId="{FBAC6FF4-A218-494C-95A7-C60B31B3F776}" srcOrd="1" destOrd="0" presId="urn:microsoft.com/office/officeart/2005/8/layout/process3"/>
    <dgm:cxn modelId="{2C016587-3367-4B4B-996A-5B3CDC25310E}" type="presParOf" srcId="{D5BF4D65-724B-4B97-81C8-63A63E49DCFA}" destId="{309A302B-5C28-4763-AB73-301D77D47D13}" srcOrd="2" destOrd="0" presId="urn:microsoft.com/office/officeart/2005/8/layout/process3"/>
    <dgm:cxn modelId="{47A37BCA-7088-43A5-B020-B2BB686955C1}" type="presParOf" srcId="{E4DF63C0-5D58-487B-B7B3-F44157C929E0}" destId="{AC4A3AA2-825F-4566-AD1B-1F19FAA630BB}" srcOrd="1" destOrd="0" presId="urn:microsoft.com/office/officeart/2005/8/layout/process3"/>
    <dgm:cxn modelId="{BD6EA7CA-FF60-4F04-9329-389F4D53B6F3}" type="presParOf" srcId="{AC4A3AA2-825F-4566-AD1B-1F19FAA630BB}" destId="{562A8AD3-355C-4A9E-887D-24D1FA5C7AF2}" srcOrd="0" destOrd="0" presId="urn:microsoft.com/office/officeart/2005/8/layout/process3"/>
    <dgm:cxn modelId="{C1290522-40FB-4EA6-91BB-9C719E4E15D5}" type="presParOf" srcId="{E4DF63C0-5D58-487B-B7B3-F44157C929E0}" destId="{F68B6726-BCE4-4309-B209-07F12055E32D}" srcOrd="2" destOrd="0" presId="urn:microsoft.com/office/officeart/2005/8/layout/process3"/>
    <dgm:cxn modelId="{FC800D20-F29C-4F77-A2A8-DE33C9A79238}" type="presParOf" srcId="{F68B6726-BCE4-4309-B209-07F12055E32D}" destId="{074DD78C-4463-4CD5-B33A-783D06D6F76F}" srcOrd="0" destOrd="0" presId="urn:microsoft.com/office/officeart/2005/8/layout/process3"/>
    <dgm:cxn modelId="{FBC0F383-659C-4323-AAF7-9959FC67F932}" type="presParOf" srcId="{F68B6726-BCE4-4309-B209-07F12055E32D}" destId="{6BEBBADD-34A2-490D-BE1F-5BE988905CBA}" srcOrd="1" destOrd="0" presId="urn:microsoft.com/office/officeart/2005/8/layout/process3"/>
    <dgm:cxn modelId="{66845E45-05D7-4E4A-9BCF-8CD88DB4D020}" type="presParOf" srcId="{F68B6726-BCE4-4309-B209-07F12055E32D}" destId="{97A6E1ED-56D2-4FFB-8C5F-02F56F10F21C}" srcOrd="2" destOrd="0" presId="urn:microsoft.com/office/officeart/2005/8/layout/process3"/>
    <dgm:cxn modelId="{2953544B-1584-46CF-AC82-1EA96AE7804B}" type="presParOf" srcId="{E4DF63C0-5D58-487B-B7B3-F44157C929E0}" destId="{3653411E-CA8C-4BC6-8F81-6F2042921D19}" srcOrd="3" destOrd="0" presId="urn:microsoft.com/office/officeart/2005/8/layout/process3"/>
    <dgm:cxn modelId="{8E96DB8A-927C-4EC4-80FC-14D9F7A7ED87}" type="presParOf" srcId="{3653411E-CA8C-4BC6-8F81-6F2042921D19}" destId="{16EF05E1-842D-4579-8F3F-C2D3565EE526}" srcOrd="0" destOrd="0" presId="urn:microsoft.com/office/officeart/2005/8/layout/process3"/>
    <dgm:cxn modelId="{F8ACF244-2BE0-4A72-B2A5-4F1992B8FB63}" type="presParOf" srcId="{E4DF63C0-5D58-487B-B7B3-F44157C929E0}" destId="{6674EB19-CE7E-458D-9F3B-1803BC2944C1}" srcOrd="4" destOrd="0" presId="urn:microsoft.com/office/officeart/2005/8/layout/process3"/>
    <dgm:cxn modelId="{BDAA0113-6D44-419C-8276-2A18833023FB}" type="presParOf" srcId="{6674EB19-CE7E-458D-9F3B-1803BC2944C1}" destId="{E32AA9C2-DBE4-45A4-A831-27C71E25649C}" srcOrd="0" destOrd="0" presId="urn:microsoft.com/office/officeart/2005/8/layout/process3"/>
    <dgm:cxn modelId="{946E178F-16F4-4516-8161-4B0A07B58552}" type="presParOf" srcId="{6674EB19-CE7E-458D-9F3B-1803BC2944C1}" destId="{78D9ED7E-75C6-48D2-91D2-FF121276DD29}" srcOrd="1" destOrd="0" presId="urn:microsoft.com/office/officeart/2005/8/layout/process3"/>
    <dgm:cxn modelId="{86FB1AA5-601F-4793-B28E-28BAD1642C46}" type="presParOf" srcId="{6674EB19-CE7E-458D-9F3B-1803BC2944C1}" destId="{6A791345-2142-4E99-B955-6C9BDF42ADFB}" srcOrd="2" destOrd="0" presId="urn:microsoft.com/office/officeart/2005/8/layout/process3"/>
    <dgm:cxn modelId="{DDC6A8FC-C9E6-498A-A7D8-AB1939796EDB}" type="presParOf" srcId="{E4DF63C0-5D58-487B-B7B3-F44157C929E0}" destId="{D56D3FE3-B3A1-45D1-9CAF-D97FAB77D1FE}" srcOrd="5" destOrd="0" presId="urn:microsoft.com/office/officeart/2005/8/layout/process3"/>
    <dgm:cxn modelId="{835013F6-295B-48A0-81AB-899D7593C93B}" type="presParOf" srcId="{D56D3FE3-B3A1-45D1-9CAF-D97FAB77D1FE}" destId="{219E2A9E-7FD8-424B-9F97-E133615B1F46}" srcOrd="0" destOrd="0" presId="urn:microsoft.com/office/officeart/2005/8/layout/process3"/>
    <dgm:cxn modelId="{9E3FFFD9-E8D3-4A0F-8348-635746B6D3AC}" type="presParOf" srcId="{E4DF63C0-5D58-487B-B7B3-F44157C929E0}" destId="{A68D6322-EDAB-48A8-AD11-72614CBF5D2E}" srcOrd="6" destOrd="0" presId="urn:microsoft.com/office/officeart/2005/8/layout/process3"/>
    <dgm:cxn modelId="{D2B4D8B8-B9A6-4335-8866-A1146845AD25}" type="presParOf" srcId="{A68D6322-EDAB-48A8-AD11-72614CBF5D2E}" destId="{7E1FD37C-630A-4747-BA60-FBA1CEECD362}" srcOrd="0" destOrd="0" presId="urn:microsoft.com/office/officeart/2005/8/layout/process3"/>
    <dgm:cxn modelId="{EC270E26-27E7-4402-83D6-4FDC1FB1CC25}" type="presParOf" srcId="{A68D6322-EDAB-48A8-AD11-72614CBF5D2E}" destId="{37A94456-0959-462B-8001-2C1B13A34BE3}" srcOrd="1" destOrd="0" presId="urn:microsoft.com/office/officeart/2005/8/layout/process3"/>
    <dgm:cxn modelId="{7323574D-8C71-44E1-8FAF-86CFE2BED509}" type="presParOf" srcId="{A68D6322-EDAB-48A8-AD11-72614CBF5D2E}" destId="{6AE15B36-06E9-42D8-BD91-25F77B6BE4F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B719-4CFE-4F81-80E1-E7330CFF9E8E}">
      <dsp:nvSpPr>
        <dsp:cNvPr id="0" name=""/>
        <dsp:cNvSpPr/>
      </dsp:nvSpPr>
      <dsp:spPr>
        <a:xfrm>
          <a:off x="2572950" y="4556"/>
          <a:ext cx="3859425" cy="68098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6</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30</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9679"/>
        <a:ext cx="3604057" cy="510735"/>
      </dsp:txXfrm>
    </dsp:sp>
    <dsp:sp modelId="{ED35D0DD-4F0C-4036-B5FD-5BD34129C605}">
      <dsp:nvSpPr>
        <dsp:cNvPr id="0" name=""/>
        <dsp:cNvSpPr/>
      </dsp:nvSpPr>
      <dsp:spPr>
        <a:xfrm>
          <a:off x="0" y="4556"/>
          <a:ext cx="2572950" cy="680981"/>
        </a:xfrm>
        <a:prstGeom prst="round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上</a:t>
          </a:r>
          <a:r>
            <a:rPr lang="zh-TW" altLang="en-US" sz="2500" b="1" kern="1200" dirty="0" smtClean="0">
              <a:latin typeface="微軟正黑體" panose="020B0604030504040204" pitchFamily="34" charset="-120"/>
              <a:ea typeface="微軟正黑體" panose="020B0604030504040204" pitchFamily="34" charset="-120"/>
            </a:rPr>
            <a:t>傳課程計畫</a:t>
          </a:r>
          <a:endParaRPr lang="zh-TW" altLang="en-US" sz="2500" b="1" kern="1200" dirty="0">
            <a:latin typeface="微軟正黑體" panose="020B0604030504040204" pitchFamily="34" charset="-120"/>
            <a:ea typeface="微軟正黑體" panose="020B0604030504040204" pitchFamily="34" charset="-120"/>
          </a:endParaRPr>
        </a:p>
      </dsp:txBody>
      <dsp:txXfrm>
        <a:off x="33243" y="37799"/>
        <a:ext cx="2506464" cy="614495"/>
      </dsp:txXfrm>
    </dsp:sp>
    <dsp:sp modelId="{ED8E57B5-8748-4609-AC23-7695E0BB5CD1}">
      <dsp:nvSpPr>
        <dsp:cNvPr id="0" name=""/>
        <dsp:cNvSpPr/>
      </dsp:nvSpPr>
      <dsp:spPr>
        <a:xfrm>
          <a:off x="2572950" y="753636"/>
          <a:ext cx="3859425" cy="680981"/>
        </a:xfrm>
        <a:prstGeom prst="rightArrow">
          <a:avLst>
            <a:gd name="adj1" fmla="val 75000"/>
            <a:gd name="adj2" fmla="val 50000"/>
          </a:avLst>
        </a:prstGeom>
        <a:solidFill>
          <a:schemeClr val="accent5">
            <a:tint val="40000"/>
            <a:alpha val="90000"/>
            <a:hueOff val="-2184907"/>
            <a:satOff val="-1015"/>
            <a:lumOff val="-1164"/>
            <a:alphaOff val="0"/>
          </a:schemeClr>
        </a:solidFill>
        <a:ln w="25400" cap="flat" cmpd="sng" algn="ctr">
          <a:solidFill>
            <a:schemeClr val="accent5">
              <a:tint val="40000"/>
              <a:alpha val="90000"/>
              <a:hueOff val="-2184907"/>
              <a:satOff val="-1015"/>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38759"/>
        <a:ext cx="3604057" cy="510735"/>
      </dsp:txXfrm>
    </dsp:sp>
    <dsp:sp modelId="{A78ACEE3-B8DD-4E53-9C3E-DE4C0AD6E04B}">
      <dsp:nvSpPr>
        <dsp:cNvPr id="0" name=""/>
        <dsp:cNvSpPr/>
      </dsp:nvSpPr>
      <dsp:spPr>
        <a:xfrm>
          <a:off x="0" y="753636"/>
          <a:ext cx="2572950" cy="680981"/>
        </a:xfrm>
        <a:prstGeom prst="roundRect">
          <a:avLst/>
        </a:prstGeom>
        <a:solidFill>
          <a:srgbClr val="E3A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檢視通過狀態</a:t>
          </a:r>
          <a:endParaRPr lang="zh-TW" altLang="en-US" sz="2500" b="1" kern="1200" dirty="0">
            <a:latin typeface="微軟正黑體" panose="020B0604030504040204" pitchFamily="34" charset="-120"/>
            <a:ea typeface="微軟正黑體" panose="020B0604030504040204" pitchFamily="34" charset="-120"/>
          </a:endParaRPr>
        </a:p>
      </dsp:txBody>
      <dsp:txXfrm>
        <a:off x="33243" y="786879"/>
        <a:ext cx="2506464" cy="614495"/>
      </dsp:txXfrm>
    </dsp:sp>
    <dsp:sp modelId="{5EB8259E-A944-4AC2-9ADD-8F608F40C454}">
      <dsp:nvSpPr>
        <dsp:cNvPr id="0" name=""/>
        <dsp:cNvSpPr/>
      </dsp:nvSpPr>
      <dsp:spPr>
        <a:xfrm>
          <a:off x="2572950" y="1502716"/>
          <a:ext cx="3859425" cy="680981"/>
        </a:xfrm>
        <a:prstGeom prst="rightArrow">
          <a:avLst>
            <a:gd name="adj1" fmla="val 75000"/>
            <a:gd name="adj2" fmla="val 50000"/>
          </a:avLst>
        </a:prstGeom>
        <a:solidFill>
          <a:schemeClr val="accent5">
            <a:tint val="40000"/>
            <a:alpha val="90000"/>
            <a:hueOff val="-4369814"/>
            <a:satOff val="-2030"/>
            <a:lumOff val="-2328"/>
            <a:alphaOff val="0"/>
          </a:schemeClr>
        </a:solidFill>
        <a:ln w="25400" cap="flat" cmpd="sng" algn="ctr">
          <a:solidFill>
            <a:schemeClr val="accent5">
              <a:tint val="40000"/>
              <a:alpha val="90000"/>
              <a:hueOff val="-4369814"/>
              <a:satOff val="-2030"/>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10</a:t>
          </a:r>
          <a:r>
            <a:rPr lang="zh-TW" altLang="en-US" sz="2300" kern="1200" dirty="0" smtClean="0">
              <a:latin typeface="微軟正黑體" panose="020B0604030504040204" pitchFamily="34" charset="-120"/>
              <a:ea typeface="微軟正黑體" panose="020B0604030504040204" pitchFamily="34" charset="-120"/>
            </a:rPr>
            <a:t>日及</a:t>
          </a:r>
          <a:r>
            <a:rPr lang="en-US" altLang="zh-TW" sz="2300" kern="1200" dirty="0" smtClean="0">
              <a:latin typeface="微軟正黑體" panose="020B0604030504040204" pitchFamily="34" charset="-120"/>
              <a:ea typeface="微軟正黑體" panose="020B0604030504040204" pitchFamily="34" charset="-120"/>
            </a:rPr>
            <a:t>11</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1587839"/>
        <a:ext cx="3604057" cy="510735"/>
      </dsp:txXfrm>
    </dsp:sp>
    <dsp:sp modelId="{6E07F7F5-F074-4C37-87B4-D3FD96D53951}">
      <dsp:nvSpPr>
        <dsp:cNvPr id="0" name=""/>
        <dsp:cNvSpPr/>
      </dsp:nvSpPr>
      <dsp:spPr>
        <a:xfrm>
          <a:off x="0" y="1502716"/>
          <a:ext cx="2572950" cy="680981"/>
        </a:xfrm>
        <a:prstGeom prst="roundRect">
          <a:avLst/>
        </a:prstGeom>
        <a:solidFill>
          <a:schemeClr val="accent5">
            <a:hueOff val="-4326688"/>
            <a:satOff val="2309"/>
            <a:lumOff val="-100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面審</a:t>
          </a:r>
          <a:r>
            <a:rPr lang="zh-TW" altLang="en-US" sz="2500" b="1" kern="1200" dirty="0">
              <a:latin typeface="微軟正黑體" panose="020B0604030504040204" pitchFamily="34" charset="-120"/>
              <a:ea typeface="微軟正黑體" panose="020B0604030504040204" pitchFamily="34" charset="-120"/>
            </a:rPr>
            <a:t>作業</a:t>
          </a:r>
        </a:p>
      </dsp:txBody>
      <dsp:txXfrm>
        <a:off x="33243" y="1535959"/>
        <a:ext cx="2506464" cy="614495"/>
      </dsp:txXfrm>
    </dsp:sp>
    <dsp:sp modelId="{6A0D8082-10CC-41EC-9B31-D87941E55FEE}">
      <dsp:nvSpPr>
        <dsp:cNvPr id="0" name=""/>
        <dsp:cNvSpPr/>
      </dsp:nvSpPr>
      <dsp:spPr>
        <a:xfrm>
          <a:off x="2572950" y="2251797"/>
          <a:ext cx="3859425" cy="680981"/>
        </a:xfrm>
        <a:prstGeom prst="rightArrow">
          <a:avLst>
            <a:gd name="adj1" fmla="val 75000"/>
            <a:gd name="adj2" fmla="val 50000"/>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12</a:t>
          </a:r>
          <a:r>
            <a:rPr lang="zh-TW" altLang="en-US" sz="2300" kern="1200" dirty="0" smtClean="0">
              <a:latin typeface="微軟正黑體" panose="020B0604030504040204" pitchFamily="34" charset="-120"/>
              <a:ea typeface="微軟正黑體" panose="020B0604030504040204" pitchFamily="34" charset="-120"/>
            </a:rPr>
            <a:t>日至</a:t>
          </a:r>
          <a:r>
            <a:rPr lang="en-US" altLang="zh-TW" sz="2300" kern="1200" dirty="0" smtClean="0">
              <a:latin typeface="微軟正黑體" panose="020B0604030504040204" pitchFamily="34" charset="-120"/>
              <a:ea typeface="微軟正黑體" panose="020B0604030504040204" pitchFamily="34" charset="-120"/>
            </a:rPr>
            <a:t>20</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2336920"/>
        <a:ext cx="3604057" cy="510735"/>
      </dsp:txXfrm>
    </dsp:sp>
    <dsp:sp modelId="{45C38675-1AFB-425B-A913-4D79C8B4490D}">
      <dsp:nvSpPr>
        <dsp:cNvPr id="0" name=""/>
        <dsp:cNvSpPr/>
      </dsp:nvSpPr>
      <dsp:spPr>
        <a:xfrm>
          <a:off x="0" y="2251797"/>
          <a:ext cx="2572950" cy="680981"/>
        </a:xfrm>
        <a:prstGeom prst="roundRect">
          <a:avLst/>
        </a:prstGeom>
        <a:solidFill>
          <a:schemeClr val="accent5">
            <a:hueOff val="-6490031"/>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複審作業</a:t>
          </a:r>
        </a:p>
      </dsp:txBody>
      <dsp:txXfrm>
        <a:off x="33243" y="2285040"/>
        <a:ext cx="2506464" cy="614495"/>
      </dsp:txXfrm>
    </dsp:sp>
    <dsp:sp modelId="{ECAD7551-A952-48D9-8B4D-26D771B475AF}">
      <dsp:nvSpPr>
        <dsp:cNvPr id="0" name=""/>
        <dsp:cNvSpPr/>
      </dsp:nvSpPr>
      <dsp:spPr>
        <a:xfrm>
          <a:off x="2572950" y="3000877"/>
          <a:ext cx="3859425" cy="680981"/>
        </a:xfrm>
        <a:prstGeom prst="rightArrow">
          <a:avLst>
            <a:gd name="adj1" fmla="val 75000"/>
            <a:gd name="adj2" fmla="val 50000"/>
          </a:avLst>
        </a:prstGeom>
        <a:solidFill>
          <a:schemeClr val="accent5">
            <a:tint val="40000"/>
            <a:alpha val="90000"/>
            <a:hueOff val="-8739628"/>
            <a:satOff val="-4060"/>
            <a:lumOff val="-4655"/>
            <a:alphaOff val="0"/>
          </a:schemeClr>
        </a:solidFill>
        <a:ln w="25400" cap="flat" cmpd="sng" algn="ctr">
          <a:solidFill>
            <a:schemeClr val="accent5">
              <a:tint val="40000"/>
              <a:alpha val="90000"/>
              <a:hueOff val="-8739628"/>
              <a:satOff val="-4060"/>
              <a:lumOff val="-4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30</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3086000"/>
        <a:ext cx="3604057" cy="510735"/>
      </dsp:txXfrm>
    </dsp:sp>
    <dsp:sp modelId="{3C149607-9100-45FA-B329-5FFFE28E751D}">
      <dsp:nvSpPr>
        <dsp:cNvPr id="0" name=""/>
        <dsp:cNvSpPr/>
      </dsp:nvSpPr>
      <dsp:spPr>
        <a:xfrm>
          <a:off x="0" y="3000877"/>
          <a:ext cx="2572950" cy="680981"/>
        </a:xfrm>
        <a:prstGeom prst="roundRect">
          <a:avLst/>
        </a:prstGeom>
        <a:solidFill>
          <a:srgbClr val="005F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公告備查結果</a:t>
          </a:r>
          <a:endParaRPr lang="zh-TW" altLang="en-US" sz="2500" b="1" kern="1200" dirty="0">
            <a:latin typeface="微軟正黑體" panose="020B0604030504040204" pitchFamily="34" charset="-120"/>
            <a:ea typeface="微軟正黑體" panose="020B0604030504040204" pitchFamily="34" charset="-120"/>
          </a:endParaRPr>
        </a:p>
      </dsp:txBody>
      <dsp:txXfrm>
        <a:off x="33243" y="3034120"/>
        <a:ext cx="2506464" cy="614495"/>
      </dsp:txXfrm>
    </dsp:sp>
    <dsp:sp modelId="{3F0E569A-1AB6-469E-B5EC-BA8304C8FFD1}">
      <dsp:nvSpPr>
        <dsp:cNvPr id="0" name=""/>
        <dsp:cNvSpPr/>
      </dsp:nvSpPr>
      <dsp:spPr>
        <a:xfrm>
          <a:off x="2572950" y="3749957"/>
          <a:ext cx="3859425" cy="680981"/>
        </a:xfrm>
        <a:prstGeom prst="rightArrow">
          <a:avLst>
            <a:gd name="adj1" fmla="val 75000"/>
            <a:gd name="adj2" fmla="val 50000"/>
          </a:avLst>
        </a:prstGeom>
        <a:solidFill>
          <a:schemeClr val="accent5">
            <a:tint val="40000"/>
            <a:alpha val="90000"/>
            <a:hueOff val="-10924535"/>
            <a:satOff val="-5075"/>
            <a:lumOff val="-5819"/>
            <a:alphaOff val="0"/>
          </a:schemeClr>
        </a:solidFill>
        <a:ln w="25400" cap="flat" cmpd="sng" algn="ctr">
          <a:solidFill>
            <a:schemeClr val="accent5">
              <a:tint val="40000"/>
              <a:alpha val="90000"/>
              <a:hueOff val="-10924535"/>
              <a:satOff val="-5075"/>
              <a:lumOff val="-5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30</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3835080"/>
        <a:ext cx="3604057" cy="510735"/>
      </dsp:txXfrm>
    </dsp:sp>
    <dsp:sp modelId="{E70AFA81-A377-4ADB-BFDB-64134287A45E}">
      <dsp:nvSpPr>
        <dsp:cNvPr id="0" name=""/>
        <dsp:cNvSpPr/>
      </dsp:nvSpPr>
      <dsp:spPr>
        <a:xfrm>
          <a:off x="0" y="3749957"/>
          <a:ext cx="2572950" cy="680981"/>
        </a:xfrm>
        <a:prstGeom prst="roundRect">
          <a:avLst/>
        </a:prstGeom>
        <a:solidFill>
          <a:srgbClr val="E63A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掛網填報</a:t>
          </a:r>
          <a:endParaRPr lang="zh-TW" altLang="en-US" sz="2500" b="1" kern="1200" dirty="0">
            <a:latin typeface="微軟正黑體" panose="020B0604030504040204" pitchFamily="34" charset="-120"/>
            <a:ea typeface="微軟正黑體" panose="020B0604030504040204" pitchFamily="34" charset="-120"/>
          </a:endParaRPr>
        </a:p>
      </dsp:txBody>
      <dsp:txXfrm>
        <a:off x="33243" y="3783200"/>
        <a:ext cx="2506464" cy="614495"/>
      </dsp:txXfrm>
    </dsp:sp>
    <dsp:sp modelId="{F7A3969E-63A5-4DBC-A1F5-DE19EC16191B}">
      <dsp:nvSpPr>
        <dsp:cNvPr id="0" name=""/>
        <dsp:cNvSpPr/>
      </dsp:nvSpPr>
      <dsp:spPr>
        <a:xfrm>
          <a:off x="2572950" y="4499037"/>
          <a:ext cx="3859425" cy="680981"/>
        </a:xfrm>
        <a:prstGeom prst="rightArrow">
          <a:avLst>
            <a:gd name="adj1" fmla="val 75000"/>
            <a:gd name="adj2" fmla="val 50000"/>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115</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1</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21</a:t>
          </a:r>
          <a:r>
            <a:rPr lang="zh-TW" altLang="en-US" sz="2300" kern="1200" dirty="0" smtClean="0">
              <a:latin typeface="微軟正黑體" panose="020B0604030504040204" pitchFamily="34" charset="-120"/>
              <a:ea typeface="微軟正黑體" panose="020B0604030504040204" pitchFamily="34" charset="-120"/>
            </a:rPr>
            <a:t>日前報府</a:t>
          </a:r>
          <a:endParaRPr lang="zh-TW" altLang="en-US" sz="2300" kern="1200" dirty="0">
            <a:latin typeface="微軟正黑體" panose="020B0604030504040204" pitchFamily="34" charset="-120"/>
            <a:ea typeface="微軟正黑體" panose="020B0604030504040204" pitchFamily="34" charset="-120"/>
          </a:endParaRPr>
        </a:p>
      </dsp:txBody>
      <dsp:txXfrm>
        <a:off x="2572950" y="4584160"/>
        <a:ext cx="3604057" cy="510735"/>
      </dsp:txXfrm>
    </dsp:sp>
    <dsp:sp modelId="{6C7B31C0-FBD1-4B39-9260-F6E6B11B3D48}">
      <dsp:nvSpPr>
        <dsp:cNvPr id="0" name=""/>
        <dsp:cNvSpPr/>
      </dsp:nvSpPr>
      <dsp:spPr>
        <a:xfrm>
          <a:off x="0" y="4499037"/>
          <a:ext cx="2572950" cy="680981"/>
        </a:xfrm>
        <a:prstGeom prst="roundRect">
          <a:avLst/>
        </a:prstGeom>
        <a:solidFill>
          <a:schemeClr val="accent5">
            <a:hueOff val="-12980063"/>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課程計畫異動</a:t>
          </a:r>
          <a:endParaRPr lang="zh-TW" altLang="en-US" sz="2500" b="1" kern="1200" dirty="0">
            <a:latin typeface="微軟正黑體" panose="020B0604030504040204" pitchFamily="34" charset="-120"/>
            <a:ea typeface="微軟正黑體" panose="020B0604030504040204" pitchFamily="34" charset="-120"/>
          </a:endParaRPr>
        </a:p>
      </dsp:txBody>
      <dsp:txXfrm>
        <a:off x="33243" y="4532280"/>
        <a:ext cx="2506464" cy="6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FF4-A218-494C-95A7-C60B31B3F776}">
      <dsp:nvSpPr>
        <dsp:cNvPr id="0" name=""/>
        <dsp:cNvSpPr/>
      </dsp:nvSpPr>
      <dsp:spPr>
        <a:xfrm>
          <a:off x="801" y="456990"/>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smtClean="0">
              <a:latin typeface="微軟正黑體" pitchFamily="34" charset="-120"/>
              <a:ea typeface="微軟正黑體" pitchFamily="34" charset="-120"/>
            </a:rPr>
            <a:t>擬訂課程</a:t>
          </a:r>
          <a:r>
            <a:rPr lang="zh-TW" altLang="en-US" sz="1400" b="1" kern="1200" dirty="0">
              <a:latin typeface="微軟正黑體" pitchFamily="34" charset="-120"/>
              <a:ea typeface="微軟正黑體" pitchFamily="34" charset="-120"/>
            </a:rPr>
            <a:t>計畫</a:t>
          </a:r>
        </a:p>
      </dsp:txBody>
      <dsp:txXfrm>
        <a:off x="801" y="456990"/>
        <a:ext cx="1349103" cy="439604"/>
      </dsp:txXfrm>
    </dsp:sp>
    <dsp:sp modelId="{309A302B-5C28-4763-AB73-301D77D47D13}">
      <dsp:nvSpPr>
        <dsp:cNvPr id="0" name=""/>
        <dsp:cNvSpPr/>
      </dsp:nvSpPr>
      <dsp:spPr>
        <a:xfrm>
          <a:off x="176096" y="1004213"/>
          <a:ext cx="1551159" cy="1851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校內</a:t>
          </a:r>
          <a:r>
            <a:rPr lang="zh-TW" altLang="en-US" sz="1700" b="1" kern="1200" dirty="0">
              <a:latin typeface="微軟正黑體" pitchFamily="34" charset="-120"/>
              <a:ea typeface="微軟正黑體" pitchFamily="34" charset="-120"/>
            </a:rPr>
            <a:t>有安置</a:t>
          </a:r>
          <a:r>
            <a:rPr lang="zh-TW" altLang="en-US" sz="1400" kern="1200" dirty="0">
              <a:latin typeface="微軟正黑體" pitchFamily="34" charset="-120"/>
              <a:ea typeface="微軟正黑體" pitchFamily="34" charset="-120"/>
            </a:rPr>
            <a:t>特殊教育學生之學校即</a:t>
          </a:r>
          <a:r>
            <a:rPr lang="zh-TW" altLang="en-US" sz="1400" kern="1200" dirty="0" smtClean="0">
              <a:latin typeface="微軟正黑體" pitchFamily="34" charset="-120"/>
              <a:ea typeface="微軟正黑體" pitchFamily="34" charset="-120"/>
            </a:rPr>
            <a:t>要為其擬訂</a:t>
          </a:r>
          <a:r>
            <a:rPr lang="zh-TW" altLang="en-US" sz="1400" kern="1200" dirty="0">
              <a:latin typeface="微軟正黑體" pitchFamily="34" charset="-120"/>
              <a:ea typeface="微軟正黑體" pitchFamily="34" charset="-120"/>
            </a:rPr>
            <a:t>特教課程</a:t>
          </a:r>
          <a:r>
            <a:rPr lang="zh-TW" altLang="en-US" sz="1400" kern="1200" dirty="0" smtClean="0">
              <a:latin typeface="微軟正黑體" pitchFamily="34" charset="-120"/>
              <a:ea typeface="微軟正黑體" pitchFamily="34" charset="-120"/>
            </a:rPr>
            <a:t>計畫</a:t>
          </a:r>
          <a:endParaRPr lang="zh-TW" altLang="en-US" sz="1400" kern="1200" dirty="0">
            <a:latin typeface="微軟正黑體" pitchFamily="34" charset="-120"/>
            <a:ea typeface="微軟正黑體" pitchFamily="34" charset="-120"/>
          </a:endParaRPr>
        </a:p>
      </dsp:txBody>
      <dsp:txXfrm>
        <a:off x="221528" y="1049645"/>
        <a:ext cx="1460295" cy="1760299"/>
      </dsp:txXfrm>
    </dsp:sp>
    <dsp:sp modelId="{AC4A3AA2-825F-4566-AD1B-1F19FAA630BB}">
      <dsp:nvSpPr>
        <dsp:cNvPr id="0" name=""/>
        <dsp:cNvSpPr/>
      </dsp:nvSpPr>
      <dsp:spPr>
        <a:xfrm rot="21587833">
          <a:off x="1460808" y="540282"/>
          <a:ext cx="856474"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460808" y="607637"/>
        <a:ext cx="755708" cy="201533"/>
      </dsp:txXfrm>
    </dsp:sp>
    <dsp:sp modelId="{6BEBBADD-34A2-490D-BE1F-5BE988905CBA}">
      <dsp:nvSpPr>
        <dsp:cNvPr id="0" name=""/>
        <dsp:cNvSpPr/>
      </dsp:nvSpPr>
      <dsp:spPr>
        <a:xfrm>
          <a:off x="2269010" y="448962"/>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特推會</a:t>
          </a:r>
        </a:p>
      </dsp:txBody>
      <dsp:txXfrm>
        <a:off x="2269010" y="448962"/>
        <a:ext cx="1349103" cy="439604"/>
      </dsp:txXfrm>
    </dsp:sp>
    <dsp:sp modelId="{97A6E1ED-56D2-4FFB-8C5F-02F56F10F21C}">
      <dsp:nvSpPr>
        <dsp:cNvPr id="0" name=""/>
        <dsp:cNvSpPr/>
      </dsp:nvSpPr>
      <dsp:spPr>
        <a:xfrm>
          <a:off x="2545332" y="980129"/>
          <a:ext cx="1349103" cy="1883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邀請特教教師出席與會</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審查特教課程計畫表件</a:t>
          </a:r>
        </a:p>
      </dsp:txBody>
      <dsp:txXfrm>
        <a:off x="2584846" y="1019643"/>
        <a:ext cx="1270075" cy="1804247"/>
      </dsp:txXfrm>
    </dsp:sp>
    <dsp:sp modelId="{3653411E-CA8C-4BC6-8F81-6F2042921D19}">
      <dsp:nvSpPr>
        <dsp:cNvPr id="0" name=""/>
        <dsp:cNvSpPr/>
      </dsp:nvSpPr>
      <dsp:spPr>
        <a:xfrm rot="15824">
          <a:off x="3692982" y="505650"/>
          <a:ext cx="692882"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692983" y="572595"/>
        <a:ext cx="592116" cy="201533"/>
      </dsp:txXfrm>
    </dsp:sp>
    <dsp:sp modelId="{78D9ED7E-75C6-48D2-91D2-FF121276DD29}">
      <dsp:nvSpPr>
        <dsp:cNvPr id="0" name=""/>
        <dsp:cNvSpPr/>
      </dsp:nvSpPr>
      <dsp:spPr>
        <a:xfrm>
          <a:off x="4436191"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課發會</a:t>
          </a:r>
        </a:p>
      </dsp:txBody>
      <dsp:txXfrm>
        <a:off x="4436191" y="458938"/>
        <a:ext cx="1349103" cy="439604"/>
      </dsp:txXfrm>
    </dsp:sp>
    <dsp:sp modelId="{6A791345-2142-4E99-B955-6C9BDF42ADFB}">
      <dsp:nvSpPr>
        <dsp:cNvPr id="0" name=""/>
        <dsp:cNvSpPr/>
      </dsp:nvSpPr>
      <dsp:spPr>
        <a:xfrm>
          <a:off x="4712513"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併入全校課程計畫</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審議特</a:t>
          </a:r>
          <a:r>
            <a:rPr lang="zh-TW" altLang="en-US" sz="1400" kern="1200" dirty="0">
              <a:latin typeface="微軟正黑體" pitchFamily="34" charset="-120"/>
              <a:ea typeface="微軟正黑體" pitchFamily="34" charset="-120"/>
            </a:rPr>
            <a:t>教課程計畫表件</a:t>
          </a:r>
        </a:p>
      </dsp:txBody>
      <dsp:txXfrm>
        <a:off x="4752027" y="1049570"/>
        <a:ext cx="1270075" cy="1764345"/>
      </dsp:txXfrm>
    </dsp:sp>
    <dsp:sp modelId="{D56D3FE3-B3A1-45D1-9CAF-D97FAB77D1FE}">
      <dsp:nvSpPr>
        <dsp:cNvPr id="0" name=""/>
        <dsp:cNvSpPr/>
      </dsp:nvSpPr>
      <dsp:spPr>
        <a:xfrm>
          <a:off x="5853336" y="510581"/>
          <a:ext cx="706537"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a:off x="5853336" y="577758"/>
        <a:ext cx="605771" cy="201533"/>
      </dsp:txXfrm>
    </dsp:sp>
    <dsp:sp modelId="{37A94456-0959-462B-8001-2C1B13A34BE3}">
      <dsp:nvSpPr>
        <dsp:cNvPr id="0" name=""/>
        <dsp:cNvSpPr/>
      </dsp:nvSpPr>
      <dsp:spPr>
        <a:xfrm>
          <a:off x="6603372"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報府核備</a:t>
          </a:r>
        </a:p>
      </dsp:txBody>
      <dsp:txXfrm>
        <a:off x="6603372" y="458938"/>
        <a:ext cx="1349103" cy="439604"/>
      </dsp:txXfrm>
    </dsp:sp>
    <dsp:sp modelId="{6AE15B36-06E9-42D8-BD91-25F77B6BE4FA}">
      <dsp:nvSpPr>
        <dsp:cNvPr id="0" name=""/>
        <dsp:cNvSpPr/>
      </dsp:nvSpPr>
      <dsp:spPr>
        <a:xfrm>
          <a:off x="6879694"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由各校報府備查</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各</a:t>
          </a:r>
          <a:r>
            <a:rPr lang="zh-TW" altLang="en-US" sz="1400" kern="1200" dirty="0">
              <a:latin typeface="微軟正黑體" pitchFamily="34" charset="-120"/>
              <a:ea typeface="微軟正黑體" pitchFamily="34" charset="-120"/>
            </a:rPr>
            <a:t>校完成課程</a:t>
          </a:r>
          <a:r>
            <a:rPr lang="zh-TW" altLang="en-US" sz="1400" kern="1200" dirty="0" smtClean="0">
              <a:latin typeface="微軟正黑體" pitchFamily="34" charset="-120"/>
              <a:ea typeface="微軟正黑體" pitchFamily="34" charset="-120"/>
            </a:rPr>
            <a:t>計畫校網公告</a:t>
          </a:r>
          <a:endParaRPr lang="zh-TW" altLang="en-US" sz="1400" kern="1200" dirty="0">
            <a:latin typeface="微軟正黑體" pitchFamily="34" charset="-120"/>
            <a:ea typeface="微軟正黑體" pitchFamily="34" charset="-120"/>
          </a:endParaRPr>
        </a:p>
      </dsp:txBody>
      <dsp:txXfrm>
        <a:off x="6919208" y="1049570"/>
        <a:ext cx="1270075" cy="1764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9510E-4B4B-49C1-B132-D4A53AA79068}" type="datetimeFigureOut">
              <a:rPr lang="zh-TW" altLang="en-US" smtClean="0"/>
              <a:pPr/>
              <a:t>2025/4/29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9E7D-CE48-4CCF-BDB0-DC828F803DA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a:t>
            </a:fld>
            <a:endParaRPr lang="zh-TW" altLang="en-US"/>
          </a:p>
        </p:txBody>
      </p:sp>
    </p:spTree>
    <p:extLst>
      <p:ext uri="{BB962C8B-B14F-4D97-AF65-F5344CB8AC3E}">
        <p14:creationId xmlns:p14="http://schemas.microsoft.com/office/powerpoint/2010/main" val="8397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11</a:t>
            </a:fld>
            <a:endParaRPr lang="zh-TW" altLang="en-US"/>
          </a:p>
        </p:txBody>
      </p:sp>
    </p:spTree>
    <p:extLst>
      <p:ext uri="{BB962C8B-B14F-4D97-AF65-F5344CB8AC3E}">
        <p14:creationId xmlns:p14="http://schemas.microsoft.com/office/powerpoint/2010/main" val="420711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12</a:t>
            </a:fld>
            <a:endParaRPr lang="zh-TW" altLang="en-US"/>
          </a:p>
        </p:txBody>
      </p:sp>
    </p:spTree>
    <p:extLst>
      <p:ext uri="{BB962C8B-B14F-4D97-AF65-F5344CB8AC3E}">
        <p14:creationId xmlns:p14="http://schemas.microsoft.com/office/powerpoint/2010/main" val="283986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13</a:t>
            </a:fld>
            <a:endParaRPr lang="zh-TW" altLang="en-US"/>
          </a:p>
        </p:txBody>
      </p:sp>
    </p:spTree>
    <p:extLst>
      <p:ext uri="{BB962C8B-B14F-4D97-AF65-F5344CB8AC3E}">
        <p14:creationId xmlns:p14="http://schemas.microsoft.com/office/powerpoint/2010/main" val="206821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14</a:t>
            </a:fld>
            <a:endParaRPr lang="zh-TW" altLang="en-US"/>
          </a:p>
        </p:txBody>
      </p:sp>
    </p:spTree>
    <p:extLst>
      <p:ext uri="{BB962C8B-B14F-4D97-AF65-F5344CB8AC3E}">
        <p14:creationId xmlns:p14="http://schemas.microsoft.com/office/powerpoint/2010/main" val="284376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15</a:t>
            </a:fld>
            <a:endParaRPr lang="zh-TW" altLang="en-US"/>
          </a:p>
        </p:txBody>
      </p:sp>
    </p:spTree>
    <p:extLst>
      <p:ext uri="{BB962C8B-B14F-4D97-AF65-F5344CB8AC3E}">
        <p14:creationId xmlns:p14="http://schemas.microsoft.com/office/powerpoint/2010/main" val="354401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16</a:t>
            </a:fld>
            <a:endParaRPr lang="zh-TW" altLang="en-US"/>
          </a:p>
        </p:txBody>
      </p:sp>
    </p:spTree>
    <p:extLst>
      <p:ext uri="{BB962C8B-B14F-4D97-AF65-F5344CB8AC3E}">
        <p14:creationId xmlns:p14="http://schemas.microsoft.com/office/powerpoint/2010/main" val="129569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17</a:t>
            </a:fld>
            <a:endParaRPr lang="zh-TW" altLang="en-US"/>
          </a:p>
        </p:txBody>
      </p:sp>
    </p:spTree>
    <p:extLst>
      <p:ext uri="{BB962C8B-B14F-4D97-AF65-F5344CB8AC3E}">
        <p14:creationId xmlns:p14="http://schemas.microsoft.com/office/powerpoint/2010/main" val="158118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18</a:t>
            </a:fld>
            <a:endParaRPr lang="zh-TW" altLang="en-US"/>
          </a:p>
        </p:txBody>
      </p:sp>
    </p:spTree>
    <p:extLst>
      <p:ext uri="{BB962C8B-B14F-4D97-AF65-F5344CB8AC3E}">
        <p14:creationId xmlns:p14="http://schemas.microsoft.com/office/powerpoint/2010/main" val="204657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19</a:t>
            </a:fld>
            <a:endParaRPr lang="zh-TW" altLang="en-US"/>
          </a:p>
        </p:txBody>
      </p:sp>
    </p:spTree>
    <p:extLst>
      <p:ext uri="{BB962C8B-B14F-4D97-AF65-F5344CB8AC3E}">
        <p14:creationId xmlns:p14="http://schemas.microsoft.com/office/powerpoint/2010/main" val="12472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a:t>
            </a:fld>
            <a:endParaRPr lang="zh-TW" altLang="en-US"/>
          </a:p>
        </p:txBody>
      </p:sp>
    </p:spTree>
    <p:extLst>
      <p:ext uri="{BB962C8B-B14F-4D97-AF65-F5344CB8AC3E}">
        <p14:creationId xmlns:p14="http://schemas.microsoft.com/office/powerpoint/2010/main" val="8001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20</a:t>
            </a:fld>
            <a:endParaRPr lang="zh-TW" altLang="en-US"/>
          </a:p>
        </p:txBody>
      </p:sp>
    </p:spTree>
    <p:extLst>
      <p:ext uri="{BB962C8B-B14F-4D97-AF65-F5344CB8AC3E}">
        <p14:creationId xmlns:p14="http://schemas.microsoft.com/office/powerpoint/2010/main" val="63869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21</a:t>
            </a:fld>
            <a:endParaRPr lang="zh-TW" altLang="en-US"/>
          </a:p>
        </p:txBody>
      </p:sp>
    </p:spTree>
    <p:extLst>
      <p:ext uri="{BB962C8B-B14F-4D97-AF65-F5344CB8AC3E}">
        <p14:creationId xmlns:p14="http://schemas.microsoft.com/office/powerpoint/2010/main" val="381679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22</a:t>
            </a:fld>
            <a:endParaRPr lang="zh-TW" altLang="en-US"/>
          </a:p>
        </p:txBody>
      </p:sp>
    </p:spTree>
    <p:extLst>
      <p:ext uri="{BB962C8B-B14F-4D97-AF65-F5344CB8AC3E}">
        <p14:creationId xmlns:p14="http://schemas.microsoft.com/office/powerpoint/2010/main" val="47178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23</a:t>
            </a:fld>
            <a:endParaRPr lang="zh-TW" altLang="en-US"/>
          </a:p>
        </p:txBody>
      </p:sp>
    </p:spTree>
    <p:extLst>
      <p:ext uri="{BB962C8B-B14F-4D97-AF65-F5344CB8AC3E}">
        <p14:creationId xmlns:p14="http://schemas.microsoft.com/office/powerpoint/2010/main" val="396384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24</a:t>
            </a:fld>
            <a:endParaRPr lang="zh-TW" altLang="en-US"/>
          </a:p>
        </p:txBody>
      </p:sp>
    </p:spTree>
    <p:extLst>
      <p:ext uri="{BB962C8B-B14F-4D97-AF65-F5344CB8AC3E}">
        <p14:creationId xmlns:p14="http://schemas.microsoft.com/office/powerpoint/2010/main" val="201709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25</a:t>
            </a:fld>
            <a:endParaRPr lang="zh-TW" altLang="en-US"/>
          </a:p>
        </p:txBody>
      </p:sp>
    </p:spTree>
    <p:extLst>
      <p:ext uri="{BB962C8B-B14F-4D97-AF65-F5344CB8AC3E}">
        <p14:creationId xmlns:p14="http://schemas.microsoft.com/office/powerpoint/2010/main" val="1347476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26</a:t>
            </a:fld>
            <a:endParaRPr lang="zh-TW" altLang="en-US"/>
          </a:p>
        </p:txBody>
      </p:sp>
    </p:spTree>
    <p:extLst>
      <p:ext uri="{BB962C8B-B14F-4D97-AF65-F5344CB8AC3E}">
        <p14:creationId xmlns:p14="http://schemas.microsoft.com/office/powerpoint/2010/main" val="396713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27</a:t>
            </a:fld>
            <a:endParaRPr lang="zh-TW" altLang="en-US"/>
          </a:p>
        </p:txBody>
      </p:sp>
    </p:spTree>
    <p:extLst>
      <p:ext uri="{BB962C8B-B14F-4D97-AF65-F5344CB8AC3E}">
        <p14:creationId xmlns:p14="http://schemas.microsoft.com/office/powerpoint/2010/main" val="92595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28</a:t>
            </a:fld>
            <a:endParaRPr lang="zh-TW" altLang="en-US"/>
          </a:p>
        </p:txBody>
      </p:sp>
    </p:spTree>
    <p:extLst>
      <p:ext uri="{BB962C8B-B14F-4D97-AF65-F5344CB8AC3E}">
        <p14:creationId xmlns:p14="http://schemas.microsoft.com/office/powerpoint/2010/main" val="1121937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29</a:t>
            </a:fld>
            <a:endParaRPr lang="zh-TW" altLang="en-US"/>
          </a:p>
        </p:txBody>
      </p:sp>
    </p:spTree>
    <p:extLst>
      <p:ext uri="{BB962C8B-B14F-4D97-AF65-F5344CB8AC3E}">
        <p14:creationId xmlns:p14="http://schemas.microsoft.com/office/powerpoint/2010/main" val="139385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a:t>
            </a:fld>
            <a:endParaRPr lang="zh-TW" altLang="en-US"/>
          </a:p>
        </p:txBody>
      </p:sp>
    </p:spTree>
    <p:extLst>
      <p:ext uri="{BB962C8B-B14F-4D97-AF65-F5344CB8AC3E}">
        <p14:creationId xmlns:p14="http://schemas.microsoft.com/office/powerpoint/2010/main" val="654279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30</a:t>
            </a:fld>
            <a:endParaRPr lang="zh-TW" altLang="en-US"/>
          </a:p>
        </p:txBody>
      </p:sp>
    </p:spTree>
    <p:extLst>
      <p:ext uri="{BB962C8B-B14F-4D97-AF65-F5344CB8AC3E}">
        <p14:creationId xmlns:p14="http://schemas.microsoft.com/office/powerpoint/2010/main" val="1590275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31</a:t>
            </a:fld>
            <a:endParaRPr lang="zh-TW" altLang="en-US"/>
          </a:p>
        </p:txBody>
      </p:sp>
    </p:spTree>
    <p:extLst>
      <p:ext uri="{BB962C8B-B14F-4D97-AF65-F5344CB8AC3E}">
        <p14:creationId xmlns:p14="http://schemas.microsoft.com/office/powerpoint/2010/main" val="1533503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32</a:t>
            </a:fld>
            <a:endParaRPr lang="zh-TW" altLang="en-US"/>
          </a:p>
        </p:txBody>
      </p:sp>
    </p:spTree>
    <p:extLst>
      <p:ext uri="{BB962C8B-B14F-4D97-AF65-F5344CB8AC3E}">
        <p14:creationId xmlns:p14="http://schemas.microsoft.com/office/powerpoint/2010/main" val="1590277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33</a:t>
            </a:fld>
            <a:endParaRPr lang="zh-TW" altLang="en-US"/>
          </a:p>
        </p:txBody>
      </p:sp>
    </p:spTree>
    <p:extLst>
      <p:ext uri="{BB962C8B-B14F-4D97-AF65-F5344CB8AC3E}">
        <p14:creationId xmlns:p14="http://schemas.microsoft.com/office/powerpoint/2010/main" val="1156138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34</a:t>
            </a:fld>
            <a:endParaRPr lang="zh-TW" altLang="en-US"/>
          </a:p>
        </p:txBody>
      </p:sp>
    </p:spTree>
    <p:extLst>
      <p:ext uri="{BB962C8B-B14F-4D97-AF65-F5344CB8AC3E}">
        <p14:creationId xmlns:p14="http://schemas.microsoft.com/office/powerpoint/2010/main" val="3759304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35</a:t>
            </a:fld>
            <a:endParaRPr lang="zh-TW" altLang="en-US"/>
          </a:p>
        </p:txBody>
      </p:sp>
    </p:spTree>
    <p:extLst>
      <p:ext uri="{BB962C8B-B14F-4D97-AF65-F5344CB8AC3E}">
        <p14:creationId xmlns:p14="http://schemas.microsoft.com/office/powerpoint/2010/main" val="430111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36</a:t>
            </a:fld>
            <a:endParaRPr lang="zh-TW" altLang="en-US"/>
          </a:p>
        </p:txBody>
      </p:sp>
    </p:spTree>
    <p:extLst>
      <p:ext uri="{BB962C8B-B14F-4D97-AF65-F5344CB8AC3E}">
        <p14:creationId xmlns:p14="http://schemas.microsoft.com/office/powerpoint/2010/main" val="1764605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37</a:t>
            </a:fld>
            <a:endParaRPr lang="zh-TW" altLang="en-US"/>
          </a:p>
        </p:txBody>
      </p:sp>
    </p:spTree>
    <p:extLst>
      <p:ext uri="{BB962C8B-B14F-4D97-AF65-F5344CB8AC3E}">
        <p14:creationId xmlns:p14="http://schemas.microsoft.com/office/powerpoint/2010/main" val="3802708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38</a:t>
            </a:fld>
            <a:endParaRPr lang="zh-TW" altLang="en-US"/>
          </a:p>
        </p:txBody>
      </p:sp>
    </p:spTree>
    <p:extLst>
      <p:ext uri="{BB962C8B-B14F-4D97-AF65-F5344CB8AC3E}">
        <p14:creationId xmlns:p14="http://schemas.microsoft.com/office/powerpoint/2010/main" val="1749237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39</a:t>
            </a:fld>
            <a:endParaRPr lang="zh-TW" altLang="en-US"/>
          </a:p>
        </p:txBody>
      </p:sp>
    </p:spTree>
    <p:extLst>
      <p:ext uri="{BB962C8B-B14F-4D97-AF65-F5344CB8AC3E}">
        <p14:creationId xmlns:p14="http://schemas.microsoft.com/office/powerpoint/2010/main" val="65591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40</a:t>
            </a:fld>
            <a:endParaRPr lang="zh-TW" altLang="en-US"/>
          </a:p>
        </p:txBody>
      </p:sp>
    </p:spTree>
    <p:extLst>
      <p:ext uri="{BB962C8B-B14F-4D97-AF65-F5344CB8AC3E}">
        <p14:creationId xmlns:p14="http://schemas.microsoft.com/office/powerpoint/2010/main" val="3588184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41</a:t>
            </a:fld>
            <a:endParaRPr lang="zh-TW" altLang="en-US"/>
          </a:p>
        </p:txBody>
      </p:sp>
    </p:spTree>
    <p:extLst>
      <p:ext uri="{BB962C8B-B14F-4D97-AF65-F5344CB8AC3E}">
        <p14:creationId xmlns:p14="http://schemas.microsoft.com/office/powerpoint/2010/main" val="2794628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42</a:t>
            </a:fld>
            <a:endParaRPr lang="zh-TW" altLang="en-US"/>
          </a:p>
        </p:txBody>
      </p:sp>
    </p:spTree>
    <p:extLst>
      <p:ext uri="{BB962C8B-B14F-4D97-AF65-F5344CB8AC3E}">
        <p14:creationId xmlns:p14="http://schemas.microsoft.com/office/powerpoint/2010/main" val="764759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43</a:t>
            </a:fld>
            <a:endParaRPr lang="zh-TW" altLang="en-US"/>
          </a:p>
        </p:txBody>
      </p:sp>
    </p:spTree>
    <p:extLst>
      <p:ext uri="{BB962C8B-B14F-4D97-AF65-F5344CB8AC3E}">
        <p14:creationId xmlns:p14="http://schemas.microsoft.com/office/powerpoint/2010/main" val="3018004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44</a:t>
            </a:fld>
            <a:endParaRPr lang="zh-TW" altLang="en-US"/>
          </a:p>
        </p:txBody>
      </p:sp>
    </p:spTree>
    <p:extLst>
      <p:ext uri="{BB962C8B-B14F-4D97-AF65-F5344CB8AC3E}">
        <p14:creationId xmlns:p14="http://schemas.microsoft.com/office/powerpoint/2010/main" val="710447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45</a:t>
            </a:fld>
            <a:endParaRPr lang="zh-TW" altLang="en-US"/>
          </a:p>
        </p:txBody>
      </p:sp>
    </p:spTree>
    <p:extLst>
      <p:ext uri="{BB962C8B-B14F-4D97-AF65-F5344CB8AC3E}">
        <p14:creationId xmlns:p14="http://schemas.microsoft.com/office/powerpoint/2010/main" val="245629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46</a:t>
            </a:fld>
            <a:endParaRPr lang="zh-TW" altLang="en-US"/>
          </a:p>
        </p:txBody>
      </p:sp>
    </p:spTree>
    <p:extLst>
      <p:ext uri="{BB962C8B-B14F-4D97-AF65-F5344CB8AC3E}">
        <p14:creationId xmlns:p14="http://schemas.microsoft.com/office/powerpoint/2010/main" val="827646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47</a:t>
            </a:fld>
            <a:endParaRPr lang="zh-TW" altLang="en-US"/>
          </a:p>
        </p:txBody>
      </p:sp>
    </p:spTree>
    <p:extLst>
      <p:ext uri="{BB962C8B-B14F-4D97-AF65-F5344CB8AC3E}">
        <p14:creationId xmlns:p14="http://schemas.microsoft.com/office/powerpoint/2010/main" val="497189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48</a:t>
            </a:fld>
            <a:endParaRPr lang="zh-TW" altLang="en-US"/>
          </a:p>
        </p:txBody>
      </p:sp>
    </p:spTree>
    <p:extLst>
      <p:ext uri="{BB962C8B-B14F-4D97-AF65-F5344CB8AC3E}">
        <p14:creationId xmlns:p14="http://schemas.microsoft.com/office/powerpoint/2010/main" val="54431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49</a:t>
            </a:fld>
            <a:endParaRPr lang="zh-TW" altLang="en-US"/>
          </a:p>
        </p:txBody>
      </p:sp>
    </p:spTree>
    <p:extLst>
      <p:ext uri="{BB962C8B-B14F-4D97-AF65-F5344CB8AC3E}">
        <p14:creationId xmlns:p14="http://schemas.microsoft.com/office/powerpoint/2010/main" val="24284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5</a:t>
            </a:fld>
            <a:endParaRPr lang="zh-TW" altLang="en-US"/>
          </a:p>
        </p:txBody>
      </p:sp>
    </p:spTree>
    <p:extLst>
      <p:ext uri="{BB962C8B-B14F-4D97-AF65-F5344CB8AC3E}">
        <p14:creationId xmlns:p14="http://schemas.microsoft.com/office/powerpoint/2010/main" val="36738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50</a:t>
            </a:fld>
            <a:endParaRPr lang="zh-TW" altLang="en-US"/>
          </a:p>
        </p:txBody>
      </p:sp>
    </p:spTree>
    <p:extLst>
      <p:ext uri="{BB962C8B-B14F-4D97-AF65-F5344CB8AC3E}">
        <p14:creationId xmlns:p14="http://schemas.microsoft.com/office/powerpoint/2010/main" val="3181005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51</a:t>
            </a:fld>
            <a:endParaRPr lang="zh-TW" altLang="en-US"/>
          </a:p>
        </p:txBody>
      </p:sp>
    </p:spTree>
    <p:extLst>
      <p:ext uri="{BB962C8B-B14F-4D97-AF65-F5344CB8AC3E}">
        <p14:creationId xmlns:p14="http://schemas.microsoft.com/office/powerpoint/2010/main" val="2417889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52</a:t>
            </a:fld>
            <a:endParaRPr lang="zh-TW" altLang="en-US"/>
          </a:p>
        </p:txBody>
      </p:sp>
    </p:spTree>
    <p:extLst>
      <p:ext uri="{BB962C8B-B14F-4D97-AF65-F5344CB8AC3E}">
        <p14:creationId xmlns:p14="http://schemas.microsoft.com/office/powerpoint/2010/main" val="4156653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53</a:t>
            </a:fld>
            <a:endParaRPr lang="zh-TW" altLang="en-US"/>
          </a:p>
        </p:txBody>
      </p:sp>
    </p:spTree>
    <p:extLst>
      <p:ext uri="{BB962C8B-B14F-4D97-AF65-F5344CB8AC3E}">
        <p14:creationId xmlns:p14="http://schemas.microsoft.com/office/powerpoint/2010/main" val="1240446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54</a:t>
            </a:fld>
            <a:endParaRPr lang="zh-TW" altLang="en-US"/>
          </a:p>
        </p:txBody>
      </p:sp>
    </p:spTree>
    <p:extLst>
      <p:ext uri="{BB962C8B-B14F-4D97-AF65-F5344CB8AC3E}">
        <p14:creationId xmlns:p14="http://schemas.microsoft.com/office/powerpoint/2010/main" val="14394820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55</a:t>
            </a:fld>
            <a:endParaRPr lang="zh-TW" altLang="en-US"/>
          </a:p>
        </p:txBody>
      </p:sp>
    </p:spTree>
    <p:extLst>
      <p:ext uri="{BB962C8B-B14F-4D97-AF65-F5344CB8AC3E}">
        <p14:creationId xmlns:p14="http://schemas.microsoft.com/office/powerpoint/2010/main" val="2485077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56</a:t>
            </a:fld>
            <a:endParaRPr lang="zh-TW" altLang="en-US"/>
          </a:p>
        </p:txBody>
      </p:sp>
    </p:spTree>
    <p:extLst>
      <p:ext uri="{BB962C8B-B14F-4D97-AF65-F5344CB8AC3E}">
        <p14:creationId xmlns:p14="http://schemas.microsoft.com/office/powerpoint/2010/main" val="37619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57</a:t>
            </a:fld>
            <a:endParaRPr lang="zh-TW" altLang="en-US"/>
          </a:p>
        </p:txBody>
      </p:sp>
    </p:spTree>
    <p:extLst>
      <p:ext uri="{BB962C8B-B14F-4D97-AF65-F5344CB8AC3E}">
        <p14:creationId xmlns:p14="http://schemas.microsoft.com/office/powerpoint/2010/main" val="19493758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58</a:t>
            </a:fld>
            <a:endParaRPr lang="zh-TW" altLang="en-US"/>
          </a:p>
        </p:txBody>
      </p:sp>
    </p:spTree>
    <p:extLst>
      <p:ext uri="{BB962C8B-B14F-4D97-AF65-F5344CB8AC3E}">
        <p14:creationId xmlns:p14="http://schemas.microsoft.com/office/powerpoint/2010/main" val="953920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59</a:t>
            </a:fld>
            <a:endParaRPr lang="zh-TW" altLang="en-US"/>
          </a:p>
        </p:txBody>
      </p:sp>
    </p:spTree>
    <p:extLst>
      <p:ext uri="{BB962C8B-B14F-4D97-AF65-F5344CB8AC3E}">
        <p14:creationId xmlns:p14="http://schemas.microsoft.com/office/powerpoint/2010/main" val="164423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6</a:t>
            </a:fld>
            <a:endParaRPr lang="zh-TW" altLang="en-US"/>
          </a:p>
        </p:txBody>
      </p:sp>
    </p:spTree>
    <p:extLst>
      <p:ext uri="{BB962C8B-B14F-4D97-AF65-F5344CB8AC3E}">
        <p14:creationId xmlns:p14="http://schemas.microsoft.com/office/powerpoint/2010/main" val="2505402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60</a:t>
            </a:fld>
            <a:endParaRPr lang="zh-TW" altLang="en-US"/>
          </a:p>
        </p:txBody>
      </p:sp>
    </p:spTree>
    <p:extLst>
      <p:ext uri="{BB962C8B-B14F-4D97-AF65-F5344CB8AC3E}">
        <p14:creationId xmlns:p14="http://schemas.microsoft.com/office/powerpoint/2010/main" val="1986692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61</a:t>
            </a:fld>
            <a:endParaRPr lang="zh-TW" altLang="en-US"/>
          </a:p>
        </p:txBody>
      </p:sp>
    </p:spTree>
    <p:extLst>
      <p:ext uri="{BB962C8B-B14F-4D97-AF65-F5344CB8AC3E}">
        <p14:creationId xmlns:p14="http://schemas.microsoft.com/office/powerpoint/2010/main" val="3189825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62</a:t>
            </a:fld>
            <a:endParaRPr lang="zh-TW" altLang="en-US"/>
          </a:p>
        </p:txBody>
      </p:sp>
    </p:spTree>
    <p:extLst>
      <p:ext uri="{BB962C8B-B14F-4D97-AF65-F5344CB8AC3E}">
        <p14:creationId xmlns:p14="http://schemas.microsoft.com/office/powerpoint/2010/main" val="592318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63</a:t>
            </a:fld>
            <a:endParaRPr lang="zh-TW" altLang="en-US"/>
          </a:p>
        </p:txBody>
      </p:sp>
    </p:spTree>
    <p:extLst>
      <p:ext uri="{BB962C8B-B14F-4D97-AF65-F5344CB8AC3E}">
        <p14:creationId xmlns:p14="http://schemas.microsoft.com/office/powerpoint/2010/main" val="18972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64</a:t>
            </a:fld>
            <a:endParaRPr lang="zh-TW" altLang="en-US"/>
          </a:p>
        </p:txBody>
      </p:sp>
    </p:spTree>
    <p:extLst>
      <p:ext uri="{BB962C8B-B14F-4D97-AF65-F5344CB8AC3E}">
        <p14:creationId xmlns:p14="http://schemas.microsoft.com/office/powerpoint/2010/main" val="2202144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65</a:t>
            </a:fld>
            <a:endParaRPr lang="zh-TW" altLang="en-US"/>
          </a:p>
        </p:txBody>
      </p:sp>
    </p:spTree>
    <p:extLst>
      <p:ext uri="{BB962C8B-B14F-4D97-AF65-F5344CB8AC3E}">
        <p14:creationId xmlns:p14="http://schemas.microsoft.com/office/powerpoint/2010/main" val="2195616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66</a:t>
            </a:fld>
            <a:endParaRPr lang="zh-TW" altLang="en-US"/>
          </a:p>
        </p:txBody>
      </p:sp>
    </p:spTree>
    <p:extLst>
      <p:ext uri="{BB962C8B-B14F-4D97-AF65-F5344CB8AC3E}">
        <p14:creationId xmlns:p14="http://schemas.microsoft.com/office/powerpoint/2010/main" val="7229150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67</a:t>
            </a:fld>
            <a:endParaRPr lang="zh-TW" altLang="en-US"/>
          </a:p>
        </p:txBody>
      </p:sp>
    </p:spTree>
    <p:extLst>
      <p:ext uri="{BB962C8B-B14F-4D97-AF65-F5344CB8AC3E}">
        <p14:creationId xmlns:p14="http://schemas.microsoft.com/office/powerpoint/2010/main" val="24360612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68</a:t>
            </a:fld>
            <a:endParaRPr lang="zh-TW" altLang="en-US"/>
          </a:p>
        </p:txBody>
      </p:sp>
    </p:spTree>
    <p:extLst>
      <p:ext uri="{BB962C8B-B14F-4D97-AF65-F5344CB8AC3E}">
        <p14:creationId xmlns:p14="http://schemas.microsoft.com/office/powerpoint/2010/main" val="6318703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69</a:t>
            </a:fld>
            <a:endParaRPr lang="zh-TW" altLang="en-US"/>
          </a:p>
        </p:txBody>
      </p:sp>
    </p:spTree>
    <p:extLst>
      <p:ext uri="{BB962C8B-B14F-4D97-AF65-F5344CB8AC3E}">
        <p14:creationId xmlns:p14="http://schemas.microsoft.com/office/powerpoint/2010/main" val="339740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a:t>
            </a:fld>
            <a:endParaRPr lang="zh-TW" altLang="en-US"/>
          </a:p>
        </p:txBody>
      </p:sp>
    </p:spTree>
    <p:extLst>
      <p:ext uri="{BB962C8B-B14F-4D97-AF65-F5344CB8AC3E}">
        <p14:creationId xmlns:p14="http://schemas.microsoft.com/office/powerpoint/2010/main" val="1009480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70</a:t>
            </a:fld>
            <a:endParaRPr lang="zh-TW" altLang="en-US"/>
          </a:p>
        </p:txBody>
      </p:sp>
    </p:spTree>
    <p:extLst>
      <p:ext uri="{BB962C8B-B14F-4D97-AF65-F5344CB8AC3E}">
        <p14:creationId xmlns:p14="http://schemas.microsoft.com/office/powerpoint/2010/main" val="14183942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71</a:t>
            </a:fld>
            <a:endParaRPr lang="zh-TW" altLang="en-US"/>
          </a:p>
        </p:txBody>
      </p:sp>
    </p:spTree>
    <p:extLst>
      <p:ext uri="{BB962C8B-B14F-4D97-AF65-F5344CB8AC3E}">
        <p14:creationId xmlns:p14="http://schemas.microsoft.com/office/powerpoint/2010/main" val="945891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72</a:t>
            </a:fld>
            <a:endParaRPr lang="zh-TW" altLang="en-US"/>
          </a:p>
        </p:txBody>
      </p:sp>
    </p:spTree>
    <p:extLst>
      <p:ext uri="{BB962C8B-B14F-4D97-AF65-F5344CB8AC3E}">
        <p14:creationId xmlns:p14="http://schemas.microsoft.com/office/powerpoint/2010/main" val="13141842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73</a:t>
            </a:fld>
            <a:endParaRPr lang="zh-TW" altLang="en-US"/>
          </a:p>
        </p:txBody>
      </p:sp>
    </p:spTree>
    <p:extLst>
      <p:ext uri="{BB962C8B-B14F-4D97-AF65-F5344CB8AC3E}">
        <p14:creationId xmlns:p14="http://schemas.microsoft.com/office/powerpoint/2010/main" val="1081145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74</a:t>
            </a:fld>
            <a:endParaRPr lang="zh-TW" altLang="en-US"/>
          </a:p>
        </p:txBody>
      </p:sp>
    </p:spTree>
    <p:extLst>
      <p:ext uri="{BB962C8B-B14F-4D97-AF65-F5344CB8AC3E}">
        <p14:creationId xmlns:p14="http://schemas.microsoft.com/office/powerpoint/2010/main" val="1917676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75</a:t>
            </a:fld>
            <a:endParaRPr lang="zh-TW" altLang="en-US"/>
          </a:p>
        </p:txBody>
      </p:sp>
    </p:spTree>
    <p:extLst>
      <p:ext uri="{BB962C8B-B14F-4D97-AF65-F5344CB8AC3E}">
        <p14:creationId xmlns:p14="http://schemas.microsoft.com/office/powerpoint/2010/main" val="1615090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76</a:t>
            </a:fld>
            <a:endParaRPr lang="zh-TW" altLang="en-US"/>
          </a:p>
        </p:txBody>
      </p:sp>
    </p:spTree>
    <p:extLst>
      <p:ext uri="{BB962C8B-B14F-4D97-AF65-F5344CB8AC3E}">
        <p14:creationId xmlns:p14="http://schemas.microsoft.com/office/powerpoint/2010/main" val="28629192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77</a:t>
            </a:fld>
            <a:endParaRPr lang="zh-TW" altLang="en-US"/>
          </a:p>
        </p:txBody>
      </p:sp>
    </p:spTree>
    <p:extLst>
      <p:ext uri="{BB962C8B-B14F-4D97-AF65-F5344CB8AC3E}">
        <p14:creationId xmlns:p14="http://schemas.microsoft.com/office/powerpoint/2010/main" val="324568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78</a:t>
            </a:fld>
            <a:endParaRPr lang="zh-TW" altLang="en-US"/>
          </a:p>
        </p:txBody>
      </p:sp>
    </p:spTree>
    <p:extLst>
      <p:ext uri="{BB962C8B-B14F-4D97-AF65-F5344CB8AC3E}">
        <p14:creationId xmlns:p14="http://schemas.microsoft.com/office/powerpoint/2010/main" val="34174120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79</a:t>
            </a:fld>
            <a:endParaRPr lang="zh-TW" altLang="en-US"/>
          </a:p>
        </p:txBody>
      </p:sp>
    </p:spTree>
    <p:extLst>
      <p:ext uri="{BB962C8B-B14F-4D97-AF65-F5344CB8AC3E}">
        <p14:creationId xmlns:p14="http://schemas.microsoft.com/office/powerpoint/2010/main" val="241446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a:t>
            </a:fld>
            <a:endParaRPr lang="zh-TW" altLang="en-US"/>
          </a:p>
        </p:txBody>
      </p:sp>
    </p:spTree>
    <p:extLst>
      <p:ext uri="{BB962C8B-B14F-4D97-AF65-F5344CB8AC3E}">
        <p14:creationId xmlns:p14="http://schemas.microsoft.com/office/powerpoint/2010/main" val="1951171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80</a:t>
            </a:fld>
            <a:endParaRPr lang="zh-TW" altLang="en-US"/>
          </a:p>
        </p:txBody>
      </p:sp>
    </p:spTree>
    <p:extLst>
      <p:ext uri="{BB962C8B-B14F-4D97-AF65-F5344CB8AC3E}">
        <p14:creationId xmlns:p14="http://schemas.microsoft.com/office/powerpoint/2010/main" val="35492929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81</a:t>
            </a:fld>
            <a:endParaRPr lang="zh-TW" altLang="en-US"/>
          </a:p>
        </p:txBody>
      </p:sp>
    </p:spTree>
    <p:extLst>
      <p:ext uri="{BB962C8B-B14F-4D97-AF65-F5344CB8AC3E}">
        <p14:creationId xmlns:p14="http://schemas.microsoft.com/office/powerpoint/2010/main" val="31591289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82</a:t>
            </a:fld>
            <a:endParaRPr lang="zh-TW" altLang="en-US"/>
          </a:p>
        </p:txBody>
      </p:sp>
    </p:spTree>
    <p:extLst>
      <p:ext uri="{BB962C8B-B14F-4D97-AF65-F5344CB8AC3E}">
        <p14:creationId xmlns:p14="http://schemas.microsoft.com/office/powerpoint/2010/main" val="3440358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83</a:t>
            </a:fld>
            <a:endParaRPr lang="zh-TW" altLang="en-US"/>
          </a:p>
        </p:txBody>
      </p:sp>
    </p:spTree>
    <p:extLst>
      <p:ext uri="{BB962C8B-B14F-4D97-AF65-F5344CB8AC3E}">
        <p14:creationId xmlns:p14="http://schemas.microsoft.com/office/powerpoint/2010/main" val="842625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84</a:t>
            </a:fld>
            <a:endParaRPr lang="zh-TW" altLang="en-US"/>
          </a:p>
        </p:txBody>
      </p:sp>
    </p:spTree>
    <p:extLst>
      <p:ext uri="{BB962C8B-B14F-4D97-AF65-F5344CB8AC3E}">
        <p14:creationId xmlns:p14="http://schemas.microsoft.com/office/powerpoint/2010/main" val="32010954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85</a:t>
            </a:fld>
            <a:endParaRPr lang="zh-TW" altLang="en-US"/>
          </a:p>
        </p:txBody>
      </p:sp>
    </p:spTree>
    <p:extLst>
      <p:ext uri="{BB962C8B-B14F-4D97-AF65-F5344CB8AC3E}">
        <p14:creationId xmlns:p14="http://schemas.microsoft.com/office/powerpoint/2010/main" val="15256196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86</a:t>
            </a:fld>
            <a:endParaRPr lang="zh-TW" altLang="en-US"/>
          </a:p>
        </p:txBody>
      </p:sp>
    </p:spTree>
    <p:extLst>
      <p:ext uri="{BB962C8B-B14F-4D97-AF65-F5344CB8AC3E}">
        <p14:creationId xmlns:p14="http://schemas.microsoft.com/office/powerpoint/2010/main" val="66350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a:t>
            </a:fld>
            <a:endParaRPr lang="zh-TW" altLang="en-US"/>
          </a:p>
        </p:txBody>
      </p:sp>
    </p:spTree>
    <p:extLst>
      <p:ext uri="{BB962C8B-B14F-4D97-AF65-F5344CB8AC3E}">
        <p14:creationId xmlns:p14="http://schemas.microsoft.com/office/powerpoint/2010/main" val="8381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54A58B9-DAA4-4C24-A687-1A2034C5FF27}"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645487-77A6-419E-AE31-09C41C4E7A16}" type="slidenum">
              <a:rPr lang="zh-CN" altLang="en-US"/>
              <a:pPr>
                <a:defRPr/>
              </a:pPr>
              <a:t>‹#›</a:t>
            </a:fld>
            <a:endParaRPr lang="zh-CN" altLang="en-US"/>
          </a:p>
        </p:txBody>
      </p:sp>
    </p:spTree>
    <p:extLst>
      <p:ext uri="{BB962C8B-B14F-4D97-AF65-F5344CB8AC3E}">
        <p14:creationId xmlns:p14="http://schemas.microsoft.com/office/powerpoint/2010/main" val="13844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216E2F-A564-46CC-BB33-A94ADF0E4846}"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DF6422-301C-49D4-8A88-B9F5B4743D84}" type="slidenum">
              <a:rPr lang="zh-CN" altLang="en-US"/>
              <a:pPr>
                <a:defRPr/>
              </a:pPr>
              <a:t>‹#›</a:t>
            </a:fld>
            <a:endParaRPr lang="zh-CN" altLang="en-US"/>
          </a:p>
        </p:txBody>
      </p:sp>
    </p:spTree>
    <p:extLst>
      <p:ext uri="{BB962C8B-B14F-4D97-AF65-F5344CB8AC3E}">
        <p14:creationId xmlns:p14="http://schemas.microsoft.com/office/powerpoint/2010/main" val="30119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0084A7-1493-4B13-BF09-2BE625B5DA2C}"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9B5A5-8DBB-4137-A5FB-ECF861136878}" type="slidenum">
              <a:rPr lang="zh-CN" altLang="en-US"/>
              <a:pPr>
                <a:defRPr/>
              </a:pPr>
              <a:t>‹#›</a:t>
            </a:fld>
            <a:endParaRPr lang="zh-CN" altLang="en-US"/>
          </a:p>
        </p:txBody>
      </p:sp>
    </p:spTree>
    <p:extLst>
      <p:ext uri="{BB962C8B-B14F-4D97-AF65-F5344CB8AC3E}">
        <p14:creationId xmlns:p14="http://schemas.microsoft.com/office/powerpoint/2010/main" val="39711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7F548F9-615E-4895-B961-02227A1CC5D2}"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5884FE-E438-4656-A842-6C6C465355CC}" type="slidenum">
              <a:rPr lang="zh-CN" altLang="en-US"/>
              <a:pPr>
                <a:defRPr/>
              </a:pPr>
              <a:t>‹#›</a:t>
            </a:fld>
            <a:endParaRPr lang="zh-CN" altLang="en-US"/>
          </a:p>
        </p:txBody>
      </p:sp>
    </p:spTree>
    <p:extLst>
      <p:ext uri="{BB962C8B-B14F-4D97-AF65-F5344CB8AC3E}">
        <p14:creationId xmlns:p14="http://schemas.microsoft.com/office/powerpoint/2010/main" val="1219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F5B2C78-570B-4797-8B4E-C08EDE06AC2B}"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BCBCE7B-46AF-434F-94EE-C3477123331B}" type="slidenum">
              <a:rPr lang="zh-CN" altLang="en-US"/>
              <a:pPr>
                <a:defRPr/>
              </a:pPr>
              <a:t>‹#›</a:t>
            </a:fld>
            <a:endParaRPr lang="zh-CN" altLang="en-US"/>
          </a:p>
        </p:txBody>
      </p:sp>
    </p:spTree>
    <p:extLst>
      <p:ext uri="{BB962C8B-B14F-4D97-AF65-F5344CB8AC3E}">
        <p14:creationId xmlns:p14="http://schemas.microsoft.com/office/powerpoint/2010/main" val="143486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87D4F6-4191-4661-97FC-EBA6D9D7155D}"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E4662A-4DD0-44AB-BBB8-49D03D244E3D}" type="slidenum">
              <a:rPr lang="zh-CN" altLang="en-US"/>
              <a:pPr>
                <a:defRPr/>
              </a:pPr>
              <a:t>‹#›</a:t>
            </a:fld>
            <a:endParaRPr lang="zh-CN" altLang="en-US"/>
          </a:p>
        </p:txBody>
      </p:sp>
    </p:spTree>
    <p:extLst>
      <p:ext uri="{BB962C8B-B14F-4D97-AF65-F5344CB8AC3E}">
        <p14:creationId xmlns:p14="http://schemas.microsoft.com/office/powerpoint/2010/main" val="22406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8C8BFDEE-E542-43C3-8204-C7603DFDA346}"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A811EC-3AFF-4CEE-B514-838FF020606E}" type="slidenum">
              <a:rPr lang="zh-CN" altLang="en-US"/>
              <a:pPr>
                <a:defRPr/>
              </a:pPr>
              <a:t>‹#›</a:t>
            </a:fld>
            <a:endParaRPr lang="zh-CN" altLang="en-US"/>
          </a:p>
        </p:txBody>
      </p:sp>
    </p:spTree>
    <p:extLst>
      <p:ext uri="{BB962C8B-B14F-4D97-AF65-F5344CB8AC3E}">
        <p14:creationId xmlns:p14="http://schemas.microsoft.com/office/powerpoint/2010/main" val="13260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4882AE6-0BC0-43E7-8810-290972F7BBE2}" type="datetimeFigureOut">
              <a:rPr lang="zh-CN" altLang="en-US"/>
              <a:pPr>
                <a:defRPr/>
              </a:pPr>
              <a:t>2025/4/29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FE95C-8117-4D83-ADCC-D5A24B3AD227}" type="slidenum">
              <a:rPr lang="zh-CN" altLang="en-US"/>
              <a:pPr>
                <a:defRPr/>
              </a:pPr>
              <a:t>‹#›</a:t>
            </a:fld>
            <a:endParaRPr lang="zh-CN" altLang="en-US"/>
          </a:p>
        </p:txBody>
      </p:sp>
    </p:spTree>
    <p:extLst>
      <p:ext uri="{BB962C8B-B14F-4D97-AF65-F5344CB8AC3E}">
        <p14:creationId xmlns:p14="http://schemas.microsoft.com/office/powerpoint/2010/main" val="338192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1D49B81-A38A-4F58-861F-7328419B41EF}" type="datetimeFigureOut">
              <a:rPr lang="zh-CN" altLang="en-US"/>
              <a:pPr>
                <a:defRPr/>
              </a:pPr>
              <a:t>2025/4/29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3CAC373-0D43-40B5-A06E-68C3D7E4E85F}" type="slidenum">
              <a:rPr lang="zh-CN" altLang="en-US"/>
              <a:pPr>
                <a:defRPr/>
              </a:pPr>
              <a:t>‹#›</a:t>
            </a:fld>
            <a:endParaRPr lang="zh-CN" altLang="en-US"/>
          </a:p>
        </p:txBody>
      </p:sp>
    </p:spTree>
    <p:extLst>
      <p:ext uri="{BB962C8B-B14F-4D97-AF65-F5344CB8AC3E}">
        <p14:creationId xmlns:p14="http://schemas.microsoft.com/office/powerpoint/2010/main" val="69758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758CEF4-F3DB-4DAC-99E6-3D5AE3C645BD}" type="datetimeFigureOut">
              <a:rPr lang="zh-CN" altLang="en-US"/>
              <a:pPr>
                <a:defRPr/>
              </a:pPr>
              <a:t>2025/4/29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DFE5FD4-20EC-4D0A-8ED9-4FD9C43F5CC9}" type="slidenum">
              <a:rPr lang="zh-CN" altLang="en-US"/>
              <a:pPr>
                <a:defRPr/>
              </a:pPr>
              <a:t>‹#›</a:t>
            </a:fld>
            <a:endParaRPr lang="zh-CN" altLang="en-US"/>
          </a:p>
        </p:txBody>
      </p:sp>
    </p:spTree>
    <p:extLst>
      <p:ext uri="{BB962C8B-B14F-4D97-AF65-F5344CB8AC3E}">
        <p14:creationId xmlns:p14="http://schemas.microsoft.com/office/powerpoint/2010/main" val="40465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6141EE3-727E-453A-BDE8-82C357392A42}"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967F38-C5B0-4991-BD9D-4642C1D22341}" type="slidenum">
              <a:rPr lang="zh-CN" altLang="en-US"/>
              <a:pPr>
                <a:defRPr/>
              </a:pPr>
              <a:t>‹#›</a:t>
            </a:fld>
            <a:endParaRPr lang="zh-CN" altLang="en-US"/>
          </a:p>
        </p:txBody>
      </p:sp>
    </p:spTree>
    <p:extLst>
      <p:ext uri="{BB962C8B-B14F-4D97-AF65-F5344CB8AC3E}">
        <p14:creationId xmlns:p14="http://schemas.microsoft.com/office/powerpoint/2010/main" val="4237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D724A3-C5B4-490B-BCD2-9E18C38CBE33}"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61C6FE-9A48-4037-8709-FEAB68F25520}" type="slidenum">
              <a:rPr lang="zh-CN" altLang="en-US"/>
              <a:pPr>
                <a:defRPr/>
              </a:pPr>
              <a:t>‹#›</a:t>
            </a:fld>
            <a:endParaRPr lang="zh-CN" altLang="en-US"/>
          </a:p>
        </p:txBody>
      </p:sp>
    </p:spTree>
    <p:extLst>
      <p:ext uri="{BB962C8B-B14F-4D97-AF65-F5344CB8AC3E}">
        <p14:creationId xmlns:p14="http://schemas.microsoft.com/office/powerpoint/2010/main" val="15228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F471D7-8A0C-4B54-85BA-8D9C074B4B79}"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7E1E7-7928-428D-8B9E-1602EE52AB3E}" type="slidenum">
              <a:rPr lang="zh-CN" altLang="en-US"/>
              <a:pPr>
                <a:defRPr/>
              </a:pPr>
              <a:t>‹#›</a:t>
            </a:fld>
            <a:endParaRPr lang="zh-CN" altLang="en-US"/>
          </a:p>
        </p:txBody>
      </p:sp>
    </p:spTree>
    <p:extLst>
      <p:ext uri="{BB962C8B-B14F-4D97-AF65-F5344CB8AC3E}">
        <p14:creationId xmlns:p14="http://schemas.microsoft.com/office/powerpoint/2010/main" val="192714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2D26252-7D5D-4770-9D04-39436295BB42}"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CE575-DD27-4C7D-A011-5E877FDF38CC}" type="slidenum">
              <a:rPr lang="zh-CN" altLang="en-US"/>
              <a:pPr>
                <a:defRPr/>
              </a:pPr>
              <a:t>‹#›</a:t>
            </a:fld>
            <a:endParaRPr lang="zh-CN" altLang="en-US"/>
          </a:p>
        </p:txBody>
      </p:sp>
    </p:spTree>
    <p:extLst>
      <p:ext uri="{BB962C8B-B14F-4D97-AF65-F5344CB8AC3E}">
        <p14:creationId xmlns:p14="http://schemas.microsoft.com/office/powerpoint/2010/main" val="422563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0"/>
            <a:ext cx="6019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7E5F244-0190-450B-9163-432563666C4F}"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B52F12-64E8-4194-8E7C-8A9CC4E885B8}" type="slidenum">
              <a:rPr lang="zh-CN" altLang="en-US"/>
              <a:pPr>
                <a:defRPr/>
              </a:pPr>
              <a:t>‹#›</a:t>
            </a:fld>
            <a:endParaRPr lang="zh-CN" altLang="en-US"/>
          </a:p>
        </p:txBody>
      </p:sp>
    </p:spTree>
    <p:extLst>
      <p:ext uri="{BB962C8B-B14F-4D97-AF65-F5344CB8AC3E}">
        <p14:creationId xmlns:p14="http://schemas.microsoft.com/office/powerpoint/2010/main" val="2365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1DAC413-62D8-4B87-BF2A-7872857F5FC4}" type="datetimeFigureOut">
              <a:rPr lang="zh-CN" altLang="en-US"/>
              <a:pPr>
                <a:defRPr/>
              </a:pPr>
              <a:t>2025/4/29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F6BDC2-2AA4-4677-9735-951F5208A6C5}" type="slidenum">
              <a:rPr lang="zh-CN" altLang="en-US"/>
              <a:pPr>
                <a:defRPr/>
              </a:pPr>
              <a:t>‹#›</a:t>
            </a:fld>
            <a:endParaRPr lang="zh-CN" altLang="en-US"/>
          </a:p>
        </p:txBody>
      </p:sp>
    </p:spTree>
    <p:extLst>
      <p:ext uri="{BB962C8B-B14F-4D97-AF65-F5344CB8AC3E}">
        <p14:creationId xmlns:p14="http://schemas.microsoft.com/office/powerpoint/2010/main" val="12703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80B7ADE-A127-4650-8B5A-EF17FF617F85}"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75C50-761C-438D-ADCF-3E50D36FAF3D}" type="slidenum">
              <a:rPr lang="zh-CN" altLang="en-US"/>
              <a:pPr>
                <a:defRPr/>
              </a:pPr>
              <a:t>‹#›</a:t>
            </a:fld>
            <a:endParaRPr lang="zh-CN" altLang="en-US"/>
          </a:p>
        </p:txBody>
      </p:sp>
    </p:spTree>
    <p:extLst>
      <p:ext uri="{BB962C8B-B14F-4D97-AF65-F5344CB8AC3E}">
        <p14:creationId xmlns:p14="http://schemas.microsoft.com/office/powerpoint/2010/main" val="15863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960D6E8-A994-4934-9DB1-D0ECB71EEF5E}" type="datetimeFigureOut">
              <a:rPr lang="zh-CN" altLang="en-US"/>
              <a:pPr>
                <a:defRPr/>
              </a:pPr>
              <a:t>2025/4/29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B7D07E9-D9E6-4D80-88C5-432E04C1B8E9}" type="slidenum">
              <a:rPr lang="zh-CN" altLang="en-US"/>
              <a:pPr>
                <a:defRPr/>
              </a:pPr>
              <a:t>‹#›</a:t>
            </a:fld>
            <a:endParaRPr lang="zh-CN" altLang="en-US"/>
          </a:p>
        </p:txBody>
      </p:sp>
    </p:spTree>
    <p:extLst>
      <p:ext uri="{BB962C8B-B14F-4D97-AF65-F5344CB8AC3E}">
        <p14:creationId xmlns:p14="http://schemas.microsoft.com/office/powerpoint/2010/main" val="40349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94E7F41-D328-4AFF-80E2-8FE86D3ED087}" type="datetimeFigureOut">
              <a:rPr lang="zh-CN" altLang="en-US"/>
              <a:pPr>
                <a:defRPr/>
              </a:pPr>
              <a:t>2025/4/29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95BBF1D-A948-4FD5-8D68-170B874CB7DB}" type="slidenum">
              <a:rPr lang="zh-CN" altLang="en-US"/>
              <a:pPr>
                <a:defRPr/>
              </a:pPr>
              <a:t>‹#›</a:t>
            </a:fld>
            <a:endParaRPr lang="zh-CN" altLang="en-US"/>
          </a:p>
        </p:txBody>
      </p:sp>
    </p:spTree>
    <p:extLst>
      <p:ext uri="{BB962C8B-B14F-4D97-AF65-F5344CB8AC3E}">
        <p14:creationId xmlns:p14="http://schemas.microsoft.com/office/powerpoint/2010/main" val="27277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1AF2F31-1FEC-41D4-83D0-61B265E13809}" type="datetimeFigureOut">
              <a:rPr lang="zh-CN" altLang="en-US"/>
              <a:pPr>
                <a:defRPr/>
              </a:pPr>
              <a:t>2025/4/29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2265A1-DA9D-48E7-91B3-E8922E8D9C06}" type="slidenum">
              <a:rPr lang="zh-CN" altLang="en-US"/>
              <a:pPr>
                <a:defRPr/>
              </a:pPr>
              <a:t>‹#›</a:t>
            </a:fld>
            <a:endParaRPr lang="zh-CN" altLang="en-US"/>
          </a:p>
        </p:txBody>
      </p:sp>
    </p:spTree>
    <p:extLst>
      <p:ext uri="{BB962C8B-B14F-4D97-AF65-F5344CB8AC3E}">
        <p14:creationId xmlns:p14="http://schemas.microsoft.com/office/powerpoint/2010/main" val="10186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2A40E3-A2DE-4F4F-BEBF-BCFF757F52F5}"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A7AD67-38CE-45CF-B7EE-F7AD215489E4}" type="slidenum">
              <a:rPr lang="zh-CN" altLang="en-US"/>
              <a:pPr>
                <a:defRPr/>
              </a:pPr>
              <a:t>‹#›</a:t>
            </a:fld>
            <a:endParaRPr lang="zh-CN" altLang="en-US"/>
          </a:p>
        </p:txBody>
      </p:sp>
    </p:spTree>
    <p:extLst>
      <p:ext uri="{BB962C8B-B14F-4D97-AF65-F5344CB8AC3E}">
        <p14:creationId xmlns:p14="http://schemas.microsoft.com/office/powerpoint/2010/main" val="32307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1FF258E-C325-4456-A741-4CD9FBFA9937}" type="datetimeFigureOut">
              <a:rPr lang="zh-CN" altLang="en-US"/>
              <a:pPr>
                <a:defRPr/>
              </a:pPr>
              <a:t>2025/4/29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6E3FED2-47D1-412B-82C7-DD782976F1D1}" type="slidenum">
              <a:rPr lang="zh-CN" altLang="en-US"/>
              <a:pPr>
                <a:defRPr/>
              </a:pPr>
              <a:t>‹#›</a:t>
            </a:fld>
            <a:endParaRPr lang="zh-CN" altLang="en-US"/>
          </a:p>
        </p:txBody>
      </p:sp>
    </p:spTree>
    <p:extLst>
      <p:ext uri="{BB962C8B-B14F-4D97-AF65-F5344CB8AC3E}">
        <p14:creationId xmlns:p14="http://schemas.microsoft.com/office/powerpoint/2010/main" val="3620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defRPr>
            </a:lvl1pPr>
          </a:lstStyle>
          <a:p>
            <a:pPr>
              <a:defRPr/>
            </a:pPr>
            <a:fld id="{FC05F95F-34F1-4793-B410-F09C1C5F0BB2}" type="datetimeFigureOut">
              <a:rPr lang="zh-CN" altLang="en-US"/>
              <a:pPr>
                <a:defRPr/>
              </a:pPr>
              <a:t>2025/4/29</a:t>
            </a:fld>
            <a:endParaRPr lang="zh-CN" altLang="en-US"/>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035C8DC-7305-4F98-98A2-EC8E67B7D8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4572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2F32374-AEB8-4873-94B4-FF44193DFDC4}" type="datetimeFigureOut">
              <a:rPr lang="zh-CN" altLang="en-US"/>
              <a:pPr>
                <a:defRPr/>
              </a:pPr>
              <a:t>2025/4/29</a:t>
            </a:fld>
            <a:endParaRPr lang="zh-CN" altLang="en-US"/>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4736D563-E9C2-4A66-A605-8B39FCE10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600" b="1">
          <a:solidFill>
            <a:srgbClr val="FFC000"/>
          </a:solidFill>
          <a:latin typeface="+mj-lt"/>
          <a:ea typeface="+mj-ea"/>
          <a:cs typeface="+mj-cs"/>
        </a:defRPr>
      </a:lvl1pPr>
      <a:lvl2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2pPr>
      <a:lvl3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3pPr>
      <a:lvl4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4pPr>
      <a:lvl5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5pPr>
      <a:lvl6pPr marL="4572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6pPr>
      <a:lvl7pPr marL="9144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7pPr>
      <a:lvl8pPr marL="13716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8pPr>
      <a:lvl9pPr marL="18288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hyperlink" Target="https://www.k12ea.gov.tw/Tw/Common/SinglePage?filter=11C2C6C1-D64E-475E-916B-D20C83896343" TargetMode="Externa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hyperlink" Target="https://sencir.spc.ntnu.edu.tw/_other/GoWeb/include/index.php?Page=6-C-A" TargetMode="External"/><Relationship Id="rId3" Type="http://schemas.openxmlformats.org/officeDocument/2006/relationships/image" Target="../media/image4.jpeg"/><Relationship Id="rId7" Type="http://schemas.openxmlformats.org/officeDocument/2006/relationships/hyperlink" Target="https://sencir.spc.ntnu.edu.tw/_other/GoWeb/include/index.php?Page=6"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s://sencir.spc.ntnu.edu.tw/_other/GoWeb/include/index.php" TargetMode="External"/><Relationship Id="rId5" Type="http://schemas.openxmlformats.org/officeDocument/2006/relationships/hyperlink" Target="https://sencir.spc.ntnu.edu.tw/GoWeb/include/" TargetMode="External"/><Relationship Id="rId10" Type="http://schemas.openxmlformats.org/officeDocument/2006/relationships/image" Target="../media/image18.jpg"/><Relationship Id="rId4" Type="http://schemas.openxmlformats.org/officeDocument/2006/relationships/image" Target="../media/image5.png"/><Relationship Id="rId9" Type="http://schemas.openxmlformats.org/officeDocument/2006/relationships/hyperlink" Target="https://sencir.spc.ntnu.edu.tw/GoWeb/include/index.php?Page=6-C-7"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hyperlink" Target="https://cirn.moe.edu.tw/Issue/index.aspx?sid=25" TargetMode="External"/><Relationship Id="rId5" Type="http://schemas.openxmlformats.org/officeDocument/2006/relationships/hyperlink" Target="https://cirn.moe.edu.tw/Facet/Home/index.aspx?HtmlName=Home&amp;ToUrl=" TargetMode="Externa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hyperlink" Target="https://www.naer.edu.tw/PageMenu?fid=42"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reurl.cc/2KKnon" TargetMode="Externa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reurl.cc/lzzqVj"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4099" name="直接连接符 5"/>
          <p:cNvCxnSpPr>
            <a:cxnSpLocks noChangeShapeType="1"/>
          </p:cNvCxnSpPr>
          <p:nvPr/>
        </p:nvCxnSpPr>
        <p:spPr bwMode="auto">
          <a:xfrm flipV="1">
            <a:off x="714375" y="3926706"/>
            <a:ext cx="7745413" cy="63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cxnSp>
      <p:sp>
        <p:nvSpPr>
          <p:cNvPr id="7" name="TextBox 3"/>
          <p:cNvSpPr txBox="1">
            <a:spLocks noChangeArrowheads="1"/>
          </p:cNvSpPr>
          <p:nvPr/>
        </p:nvSpPr>
        <p:spPr bwMode="auto">
          <a:xfrm>
            <a:off x="1218431" y="2564905"/>
            <a:ext cx="6593929" cy="1200329"/>
          </a:xfrm>
          <a:prstGeom prst="rect">
            <a:avLst/>
          </a:prstGeom>
          <a:solidFill>
            <a:schemeClr val="accent5">
              <a:lumMod val="20000"/>
              <a:lumOff val="80000"/>
            </a:schemeClr>
          </a:solidFill>
          <a:ln>
            <a:solidFill>
              <a:schemeClr val="lt1">
                <a:alpha val="70000"/>
              </a:schemeClr>
            </a:solidFill>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FontTx/>
              <a:buNone/>
              <a:defRPr/>
            </a:pPr>
            <a:r>
              <a:rPr lang="zh-TW" altLang="en-US" sz="3600" b="1" dirty="0">
                <a:solidFill>
                  <a:srgbClr val="005F8E"/>
                </a:solidFill>
                <a:latin typeface="微軟正黑體" panose="020B0604030504040204" pitchFamily="34" charset="-120"/>
                <a:ea typeface="微軟正黑體" panose="020B0604030504040204" pitchFamily="34" charset="-120"/>
              </a:rPr>
              <a:t>南投縣</a:t>
            </a:r>
            <a:r>
              <a:rPr lang="en-US" altLang="zh-TW" sz="3600" b="1" dirty="0" smtClean="0">
                <a:solidFill>
                  <a:srgbClr val="005F8E"/>
                </a:solidFill>
                <a:latin typeface="微軟正黑體" panose="020B0604030504040204" pitchFamily="34" charset="-120"/>
                <a:ea typeface="微軟正黑體" panose="020B0604030504040204" pitchFamily="34" charset="-120"/>
              </a:rPr>
              <a:t>114</a:t>
            </a:r>
            <a:r>
              <a:rPr lang="zh-TW" altLang="en-US" sz="3600" b="1" dirty="0" smtClean="0">
                <a:solidFill>
                  <a:srgbClr val="005F8E"/>
                </a:solidFill>
                <a:latin typeface="微軟正黑體" panose="020B0604030504040204" pitchFamily="34" charset="-120"/>
                <a:ea typeface="微軟正黑體" panose="020B0604030504040204" pitchFamily="34" charset="-120"/>
              </a:rPr>
              <a:t>學年</a:t>
            </a:r>
            <a:r>
              <a:rPr lang="zh-TW" altLang="en-US" sz="3600" b="1" dirty="0">
                <a:solidFill>
                  <a:srgbClr val="005F8E"/>
                </a:solidFill>
                <a:latin typeface="微軟正黑體" panose="020B0604030504040204" pitchFamily="34" charset="-120"/>
                <a:ea typeface="微軟正黑體" panose="020B0604030504040204" pitchFamily="34" charset="-120"/>
              </a:rPr>
              <a:t>度</a:t>
            </a:r>
            <a:r>
              <a:rPr lang="en-US" altLang="zh-TW" sz="3600" b="1" dirty="0">
                <a:solidFill>
                  <a:srgbClr val="005F8E"/>
                </a:solidFill>
                <a:latin typeface="微軟正黑體" panose="020B0604030504040204" pitchFamily="34" charset="-120"/>
                <a:ea typeface="微軟正黑體" panose="020B0604030504040204" pitchFamily="34" charset="-120"/>
              </a:rPr>
              <a:t/>
            </a:r>
            <a:br>
              <a:rPr lang="en-US" altLang="zh-TW" sz="3600" b="1" dirty="0">
                <a:solidFill>
                  <a:srgbClr val="005F8E"/>
                </a:solidFill>
                <a:latin typeface="微軟正黑體" panose="020B0604030504040204" pitchFamily="34" charset="-120"/>
                <a:ea typeface="微軟正黑體" panose="020B0604030504040204" pitchFamily="34" charset="-120"/>
              </a:rPr>
            </a:br>
            <a:r>
              <a:rPr lang="zh-TW" altLang="en-US" sz="3600" b="1" dirty="0">
                <a:solidFill>
                  <a:srgbClr val="005F8E"/>
                </a:solidFill>
                <a:latin typeface="微軟正黑體" panose="020B0604030504040204" pitchFamily="34" charset="-120"/>
                <a:ea typeface="微軟正黑體" panose="020B0604030504040204" pitchFamily="34" charset="-120"/>
              </a:rPr>
              <a:t>特殊教育課程計畫備查說明</a:t>
            </a:r>
            <a:endParaRPr lang="zh-CN" altLang="en-US" sz="3600" b="1" dirty="0">
              <a:solidFill>
                <a:srgbClr val="005F8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259632" y="4365104"/>
            <a:ext cx="6624736" cy="2160240"/>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nSpc>
                <a:spcPct val="150000"/>
              </a:lnSpc>
            </a:pPr>
            <a:r>
              <a:rPr lang="zh-TW" altLang="en-US" sz="2200" dirty="0">
                <a:solidFill>
                  <a:schemeClr val="tx1"/>
                </a:solidFill>
                <a:latin typeface="微軟正黑體" pitchFamily="34" charset="-120"/>
                <a:ea typeface="微軟正黑體" pitchFamily="34" charset="-120"/>
              </a:rPr>
              <a:t>時間：</a:t>
            </a:r>
            <a:r>
              <a:rPr lang="en-US" altLang="zh-TW" sz="2200" dirty="0" smtClean="0">
                <a:solidFill>
                  <a:schemeClr val="tx1"/>
                </a:solidFill>
                <a:latin typeface="微軟正黑體" pitchFamily="34" charset="-120"/>
                <a:ea typeface="微軟正黑體" pitchFamily="34" charset="-120"/>
              </a:rPr>
              <a:t>114</a:t>
            </a:r>
            <a:r>
              <a:rPr lang="zh-TW" altLang="en-US" sz="2200" dirty="0" smtClean="0">
                <a:solidFill>
                  <a:schemeClr val="tx1"/>
                </a:solidFill>
                <a:latin typeface="微軟正黑體" pitchFamily="34" charset="-120"/>
                <a:ea typeface="微軟正黑體" pitchFamily="34" charset="-120"/>
              </a:rPr>
              <a:t>年</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月</a:t>
            </a:r>
            <a:r>
              <a:rPr lang="en-US" altLang="zh-TW" sz="2200" dirty="0">
                <a:solidFill>
                  <a:schemeClr val="tx1"/>
                </a:solidFill>
                <a:latin typeface="微軟正黑體" pitchFamily="34" charset="-120"/>
                <a:ea typeface="微軟正黑體" pitchFamily="34" charset="-120"/>
              </a:rPr>
              <a:t>2</a:t>
            </a:r>
            <a:r>
              <a:rPr lang="zh-TW" altLang="en-US" sz="2200" dirty="0" smtClean="0">
                <a:solidFill>
                  <a:schemeClr val="tx1"/>
                </a:solidFill>
                <a:latin typeface="微軟正黑體" pitchFamily="34" charset="-120"/>
                <a:ea typeface="微軟正黑體" pitchFamily="34" charset="-120"/>
              </a:rPr>
              <a:t>日</a:t>
            </a:r>
            <a:r>
              <a:rPr lang="zh-TW" altLang="en-US" sz="2200" dirty="0">
                <a:solidFill>
                  <a:schemeClr val="tx1"/>
                </a:solidFill>
                <a:latin typeface="微軟正黑體" pitchFamily="34" charset="-120"/>
                <a:ea typeface="微軟正黑體" pitchFamily="34" charset="-120"/>
              </a:rPr>
              <a:t>（</a:t>
            </a:r>
            <a:r>
              <a:rPr lang="zh-TW" altLang="en-US" sz="2200" dirty="0" smtClean="0">
                <a:solidFill>
                  <a:schemeClr val="tx1"/>
                </a:solidFill>
                <a:latin typeface="微軟正黑體" pitchFamily="34" charset="-120"/>
                <a:ea typeface="微軟正黑體" pitchFamily="34" charset="-120"/>
              </a:rPr>
              <a:t>週五）</a:t>
            </a:r>
            <a:endParaRPr lang="en-US" altLang="zh-TW" sz="2200" dirty="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地點</a:t>
            </a:r>
            <a:r>
              <a:rPr lang="zh-TW" altLang="en-US" sz="2200" dirty="0" smtClean="0">
                <a:solidFill>
                  <a:schemeClr val="tx1"/>
                </a:solidFill>
                <a:latin typeface="微軟正黑體" pitchFamily="34" charset="-120"/>
                <a:ea typeface="微軟正黑體" pitchFamily="34" charset="-120"/>
              </a:rPr>
              <a:t>：</a:t>
            </a:r>
            <a:r>
              <a:rPr lang="en-US" altLang="zh-TW" sz="2200" dirty="0" smtClean="0">
                <a:solidFill>
                  <a:schemeClr val="tx1"/>
                </a:solidFill>
                <a:latin typeface="微軟正黑體" pitchFamily="34" charset="-120"/>
                <a:ea typeface="微軟正黑體" pitchFamily="34" charset="-120"/>
              </a:rPr>
              <a:t>Google</a:t>
            </a:r>
            <a:r>
              <a:rPr lang="zh-TW" altLang="en-US" sz="2200" dirty="0" smtClean="0">
                <a:solidFill>
                  <a:schemeClr val="tx1"/>
                </a:solidFill>
                <a:latin typeface="微軟正黑體" pitchFamily="34" charset="-120"/>
                <a:ea typeface="微軟正黑體" pitchFamily="34" charset="-120"/>
              </a:rPr>
              <a:t> </a:t>
            </a:r>
            <a:r>
              <a:rPr lang="en-US" altLang="zh-TW" sz="2200" dirty="0" smtClean="0">
                <a:solidFill>
                  <a:schemeClr val="tx1"/>
                </a:solidFill>
                <a:latin typeface="微軟正黑體" pitchFamily="34" charset="-120"/>
                <a:ea typeface="微軟正黑體" pitchFamily="34" charset="-120"/>
              </a:rPr>
              <a:t>Meet</a:t>
            </a:r>
            <a:r>
              <a:rPr lang="zh-TW" altLang="en-US" sz="2200" dirty="0" smtClean="0">
                <a:solidFill>
                  <a:schemeClr val="tx1"/>
                </a:solidFill>
                <a:latin typeface="微軟正黑體" pitchFamily="34" charset="-120"/>
                <a:ea typeface="微軟正黑體" pitchFamily="34" charset="-120"/>
              </a:rPr>
              <a:t>線上視訊會議</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smtClean="0">
                <a:solidFill>
                  <a:schemeClr val="tx1"/>
                </a:solidFill>
                <a:latin typeface="微軟正黑體" pitchFamily="34" charset="-120"/>
                <a:ea typeface="微軟正黑體" pitchFamily="34" charset="-120"/>
              </a:rPr>
              <a:t>報告者：特殊教育資源中心　　  蔣昇翰主任</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特殊教育輔導團　　　  施俊吉校長</a:t>
            </a:r>
            <a:endParaRPr lang="zh-TW" altLang="en-US" sz="2200" dirty="0">
              <a:solidFill>
                <a:schemeClr val="tx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normAutofit/>
          </a:bodyPr>
          <a:lstStyle/>
          <a:p>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a:t>
            </a:r>
            <a:r>
              <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課程計畫備查流程</a:t>
            </a:r>
          </a:p>
        </p:txBody>
      </p:sp>
      <p:graphicFrame>
        <p:nvGraphicFramePr>
          <p:cNvPr id="23" name="內容版面配置區 3"/>
          <p:cNvGraphicFramePr>
            <a:graphicFrameLocks/>
          </p:cNvGraphicFramePr>
          <p:nvPr>
            <p:extLst>
              <p:ext uri="{D42A27DB-BD31-4B8C-83A1-F6EECF244321}">
                <p14:modId xmlns:p14="http://schemas.microsoft.com/office/powerpoint/2010/main" val="2638543911"/>
              </p:ext>
            </p:extLst>
          </p:nvPr>
        </p:nvGraphicFramePr>
        <p:xfrm>
          <a:off x="734888" y="1628800"/>
          <a:ext cx="822960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1" name="向上箭號圖說文字 10"/>
          <p:cNvSpPr/>
          <p:nvPr/>
        </p:nvSpPr>
        <p:spPr>
          <a:xfrm>
            <a:off x="3851920" y="4221088"/>
            <a:ext cx="2376264" cy="1700499"/>
          </a:xfrm>
          <a:prstGeom prst="upArrowCallout">
            <a:avLst>
              <a:gd name="adj1" fmla="val 126133"/>
              <a:gd name="adj2" fmla="val 79219"/>
              <a:gd name="adj3" fmla="val 46841"/>
              <a:gd name="adj4" fmla="val 549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a:r>
              <a:rPr lang="zh-TW" altLang="en-US" sz="2600" b="1" dirty="0" smtClean="0">
                <a:solidFill>
                  <a:srgbClr val="FF0000"/>
                </a:solidFill>
                <a:latin typeface="微軟正黑體" pitchFamily="34" charset="-120"/>
                <a:ea typeface="微軟正黑體" pitchFamily="34" charset="-120"/>
              </a:rPr>
              <a:t>皆須有</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特教教師代表</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與家長代表</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267765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行政類</a:t>
            </a:r>
            <a:endParaRPr lang="en-US" altLang="zh-TW" sz="24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C01</a:t>
            </a:r>
            <a:r>
              <a:rPr lang="zh-TW" altLang="en-US" sz="2200" dirty="0" smtClean="0">
                <a:latin typeface="微軟正黑體" panose="020B0604030504040204" pitchFamily="34" charset="-120"/>
                <a:ea typeface="微軟正黑體" panose="020B0604030504040204" pitchFamily="34" charset="-120"/>
              </a:rPr>
              <a:t>特</a:t>
            </a:r>
            <a:r>
              <a:rPr lang="zh-TW" altLang="en-US" sz="2200" dirty="0">
                <a:latin typeface="微軟正黑體" panose="020B0604030504040204" pitchFamily="34" charset="-120"/>
                <a:ea typeface="微軟正黑體" panose="020B0604030504040204" pitchFamily="34" charset="-120"/>
              </a:rPr>
              <a:t>教現況</a:t>
            </a:r>
            <a:r>
              <a:rPr lang="zh-TW" altLang="en-US" sz="2200" dirty="0" smtClean="0">
                <a:latin typeface="微軟正黑體" panose="020B0604030504040204" pitchFamily="34" charset="-120"/>
                <a:ea typeface="微軟正黑體" panose="020B0604030504040204" pitchFamily="34" charset="-120"/>
              </a:rPr>
              <a:t>調查表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C02</a:t>
            </a:r>
            <a:r>
              <a:rPr lang="zh-TW" altLang="en-US" sz="2200" dirty="0" smtClean="0">
                <a:latin typeface="微軟正黑體" panose="020B0604030504040204" pitchFamily="34" charset="-120"/>
                <a:ea typeface="微軟正黑體" panose="020B0604030504040204" pitchFamily="34" charset="-120"/>
              </a:rPr>
              <a:t>特推會</a:t>
            </a:r>
            <a:r>
              <a:rPr lang="zh-TW" altLang="en-US" sz="2200" dirty="0">
                <a:latin typeface="微軟正黑體" panose="020B0604030504040204" pitchFamily="34" charset="-120"/>
                <a:ea typeface="微軟正黑體" panose="020B0604030504040204" pitchFamily="34" charset="-120"/>
              </a:rPr>
              <a:t>會議紀錄</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C03</a:t>
            </a:r>
            <a:r>
              <a:rPr lang="zh-TW" altLang="en-US" sz="2200" dirty="0" smtClean="0">
                <a:latin typeface="微軟正黑體" panose="020B0604030504040204" pitchFamily="34" charset="-120"/>
                <a:ea typeface="微軟正黑體" panose="020B0604030504040204" pitchFamily="34" charset="-120"/>
              </a:rPr>
              <a:t>課發會</a:t>
            </a:r>
            <a:r>
              <a:rPr lang="zh-TW" altLang="en-US" sz="2200" dirty="0">
                <a:latin typeface="微軟正黑體" panose="020B0604030504040204" pitchFamily="34" charset="-120"/>
                <a:ea typeface="微軟正黑體" panose="020B0604030504040204" pitchFamily="34" charset="-120"/>
              </a:rPr>
              <a:t>會議紀錄</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C04</a:t>
            </a:r>
            <a:r>
              <a:rPr lang="zh-TW" altLang="en-US" sz="2200" dirty="0">
                <a:latin typeface="微軟正黑體" panose="020B0604030504040204" pitchFamily="34" charset="-120"/>
                <a:ea typeface="微軟正黑體" panose="020B0604030504040204" pitchFamily="34" charset="-120"/>
              </a:rPr>
              <a:t>學校</a:t>
            </a:r>
            <a:r>
              <a:rPr lang="zh-TW" altLang="en-US" sz="2200" dirty="0" smtClean="0">
                <a:latin typeface="微軟正黑體" panose="020B0604030504040204" pitchFamily="34" charset="-120"/>
                <a:ea typeface="微軟正黑體" panose="020B0604030504040204" pitchFamily="34" charset="-120"/>
              </a:rPr>
              <a:t>自我</a:t>
            </a:r>
            <a:r>
              <a:rPr lang="zh-TW" altLang="en-US" sz="2200" dirty="0">
                <a:latin typeface="微軟正黑體" panose="020B0604030504040204" pitchFamily="34" charset="-120"/>
                <a:ea typeface="微軟正黑體" panose="020B0604030504040204" pitchFamily="34" charset="-120"/>
              </a:rPr>
              <a:t>檢核</a:t>
            </a:r>
            <a:r>
              <a:rPr lang="zh-TW" altLang="en-US" sz="2200" dirty="0" smtClean="0">
                <a:latin typeface="微軟正黑體" panose="020B0604030504040204" pitchFamily="34" charset="-120"/>
                <a:ea typeface="微軟正黑體" panose="020B0604030504040204" pitchFamily="34" charset="-120"/>
              </a:rPr>
              <a:t>表</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5812975" y="1100352"/>
            <a:ext cx="1046440" cy="3240362"/>
          </a:xfrm>
          <a:prstGeom prst="upArrowCallout">
            <a:avLst>
              <a:gd name="adj1" fmla="val 126133"/>
              <a:gd name="adj2" fmla="val 79219"/>
              <a:gd name="adj3" fmla="val 38212"/>
              <a:gd name="adj4" fmla="val 8471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a:solidFill>
                  <a:srgbClr val="FF0000"/>
                </a:solidFill>
                <a:latin typeface="微軟正黑體" panose="020B0604030504040204" pitchFamily="34" charset="-120"/>
                <a:ea typeface="微軟正黑體" panose="020B0604030504040204" pitchFamily="34" charset="-120"/>
              </a:rPr>
              <a:t>相關會議</a:t>
            </a:r>
            <a:r>
              <a:rPr lang="zh-TW" altLang="en-US" sz="32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solidFill>
                  <a:srgbClr val="FF0000"/>
                </a:solidFill>
                <a:latin typeface="微軟正黑體" panose="020B0604030504040204" pitchFamily="34" charset="-120"/>
                <a:ea typeface="微軟正黑體" panose="020B0604030504040204" pitchFamily="34" charset="-120"/>
              </a:rPr>
              <a:t>檢附出席人員簽到表</a:t>
            </a:r>
            <a:endParaRPr lang="zh-TW" altLang="en-US" sz="2400" b="1"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500"/>
                                        <p:tgtEl>
                                          <p:spTgt spid="18435">
                                            <p:txEl>
                                              <p:pRg st="1" end="1"/>
                                            </p:txEl>
                                          </p:spTgt>
                                        </p:tgtEl>
                                      </p:cBhvr>
                                    </p:animEffect>
                                    <p:anim calcmode="lin" valueType="num">
                                      <p:cBhvr>
                                        <p:cTn id="2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Effect transition="in" filter="fade">
                                      <p:cBhvr>
                                        <p:cTn id="29" dur="500"/>
                                        <p:tgtEl>
                                          <p:spTgt spid="18435">
                                            <p:txEl>
                                              <p:pRg st="2" end="2"/>
                                            </p:txEl>
                                          </p:spTgt>
                                        </p:tgtEl>
                                      </p:cBhvr>
                                    </p:animEffect>
                                    <p:anim calcmode="lin" valueType="num">
                                      <p:cBhvr>
                                        <p:cTn id="30"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500"/>
                                        <p:tgtEl>
                                          <p:spTgt spid="18435">
                                            <p:txEl>
                                              <p:pRg st="3" end="3"/>
                                            </p:txEl>
                                          </p:spTgt>
                                        </p:tgtEl>
                                      </p:cBhvr>
                                    </p:animEffect>
                                    <p:anim calcmode="lin" valueType="num">
                                      <p:cBhvr>
                                        <p:cTn id="3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Effect transition="in" filter="fade">
                                      <p:cBhvr>
                                        <p:cTn id="39" dur="500"/>
                                        <p:tgtEl>
                                          <p:spTgt spid="18435">
                                            <p:txEl>
                                              <p:pRg st="4" end="4"/>
                                            </p:txEl>
                                          </p:spTgt>
                                        </p:tgtEl>
                                      </p:cBhvr>
                                    </p:animEffect>
                                    <p:anim calcmode="lin" valueType="num">
                                      <p:cBhvr>
                                        <p:cTn id="4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503214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教學類</a:t>
            </a:r>
            <a:endParaRPr lang="en-US" altLang="zh-TW" sz="24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C05</a:t>
            </a:r>
            <a:r>
              <a:rPr lang="zh-TW" altLang="zh-TW" sz="2200" dirty="0" smtClean="0">
                <a:latin typeface="微軟正黑體" panose="020B0604030504040204" pitchFamily="34" charset="-120"/>
                <a:ea typeface="微軟正黑體" panose="020B0604030504040204" pitchFamily="34" charset="-120"/>
              </a:rPr>
              <a:t>學生</a:t>
            </a:r>
            <a:r>
              <a:rPr lang="zh-TW" altLang="zh-TW" sz="2200" dirty="0">
                <a:latin typeface="微軟正黑體" panose="020B0604030504040204" pitchFamily="34" charset="-120"/>
                <a:ea typeface="微軟正黑體" panose="020B0604030504040204" pitchFamily="34" charset="-120"/>
              </a:rPr>
              <a:t>需求彙整表</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C06</a:t>
            </a:r>
            <a:r>
              <a:rPr lang="zh-TW" altLang="en-US" sz="2200" dirty="0" smtClean="0">
                <a:latin typeface="微軟正黑體" panose="020B0604030504040204" pitchFamily="34" charset="-120"/>
                <a:ea typeface="微軟正黑體" panose="020B0604030504040204" pitchFamily="34" charset="-120"/>
              </a:rPr>
              <a:t>課程</a:t>
            </a:r>
            <a:r>
              <a:rPr lang="zh-TW" altLang="en-US" sz="2200" dirty="0">
                <a:latin typeface="微軟正黑體" panose="020B0604030504040204" pitchFamily="34" charset="-120"/>
                <a:ea typeface="微軟正黑體" panose="020B0604030504040204" pitchFamily="34" charset="-120"/>
              </a:rPr>
              <a:t>與教學調整</a:t>
            </a:r>
            <a:r>
              <a:rPr lang="zh-TW" altLang="en-US"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a:latin typeface="微軟正黑體" panose="020B0604030504040204" pitchFamily="34" charset="-120"/>
                <a:ea typeface="微軟正黑體" panose="020B0604030504040204" pitchFamily="34" charset="-120"/>
              </a:rPr>
              <a:t>C07</a:t>
            </a:r>
            <a:r>
              <a:rPr lang="zh-TW" altLang="en-US" sz="2200" dirty="0">
                <a:latin typeface="微軟正黑體" panose="020B0604030504040204" pitchFamily="34" charset="-120"/>
                <a:ea typeface="微軟正黑體" panose="020B0604030504040204" pitchFamily="34" charset="-120"/>
              </a:rPr>
              <a:t>學生上課分組教學一覽表</a:t>
            </a:r>
            <a:endParaRPr lang="en-US" altLang="zh-TW" sz="2200" dirty="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C08</a:t>
            </a:r>
            <a:r>
              <a:rPr lang="zh-TW" altLang="en-US" sz="2200" dirty="0" smtClean="0">
                <a:latin typeface="微軟正黑體" panose="020B0604030504040204" pitchFamily="34" charset="-120"/>
                <a:ea typeface="微軟正黑體" panose="020B0604030504040204" pitchFamily="34" charset="-120"/>
              </a:rPr>
              <a:t>領域教學計畫表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C09</a:t>
            </a:r>
            <a:r>
              <a:rPr lang="zh-TW" altLang="en-US" sz="2200" dirty="0" smtClean="0">
                <a:latin typeface="微軟正黑體" panose="020B0604030504040204" pitchFamily="34" charset="-120"/>
                <a:ea typeface="微軟正黑體" panose="020B0604030504040204" pitchFamily="34" charset="-120"/>
              </a:rPr>
              <a:t>間接服務課程規劃表</a:t>
            </a:r>
            <a:endParaRPr lang="en-US" altLang="zh-TW" sz="2200" dirty="0" smtClean="0">
              <a:latin typeface="微軟正黑體" panose="020B0604030504040204" pitchFamily="34" charset="-120"/>
              <a:ea typeface="微軟正黑體" panose="020B0604030504040204" pitchFamily="34" charset="-120"/>
            </a:endParaRPr>
          </a:p>
          <a:p>
            <a:pPr marL="1485900" lvl="2" indent="-342900" algn="just" eaLnBrk="1" hangingPunct="1">
              <a:lnSpc>
                <a:spcPct val="150000"/>
              </a:lnSpc>
              <a:spcBef>
                <a:spcPct val="0"/>
              </a:spcBef>
              <a:buBlip>
                <a:blip r:embed="rId4"/>
              </a:buBlip>
              <a:defRPr/>
            </a:pPr>
            <a:r>
              <a:rPr lang="en-US" altLang="zh-TW" sz="1800" dirty="0" smtClean="0">
                <a:latin typeface="微軟正黑體" panose="020B0604030504040204" pitchFamily="34" charset="-120"/>
                <a:ea typeface="微軟正黑體" panose="020B0604030504040204" pitchFamily="34" charset="-120"/>
              </a:rPr>
              <a:t>C09-1</a:t>
            </a:r>
            <a:r>
              <a:rPr lang="zh-TW" altLang="en-US" sz="1800" dirty="0" smtClean="0">
                <a:latin typeface="微軟正黑體" panose="020B0604030504040204" pitchFamily="34" charset="-120"/>
                <a:ea typeface="微軟正黑體" panose="020B0604030504040204" pitchFamily="34" charset="-120"/>
              </a:rPr>
              <a:t>間接服務紀錄表</a:t>
            </a:r>
            <a:endParaRPr lang="en-US" altLang="zh-TW" sz="1800" dirty="0" smtClean="0">
              <a:latin typeface="微軟正黑體" panose="020B0604030504040204" pitchFamily="34" charset="-120"/>
              <a:ea typeface="微軟正黑體" panose="020B0604030504040204" pitchFamily="34" charset="-120"/>
            </a:endParaRPr>
          </a:p>
          <a:p>
            <a:pPr marL="1485900" lvl="2" indent="-342900" algn="just" eaLnBrk="1" hangingPunct="1">
              <a:lnSpc>
                <a:spcPct val="150000"/>
              </a:lnSpc>
              <a:spcBef>
                <a:spcPct val="0"/>
              </a:spcBef>
              <a:buBlip>
                <a:blip r:embed="rId4"/>
              </a:buBlip>
              <a:defRPr/>
            </a:pPr>
            <a:r>
              <a:rPr lang="en-US" altLang="zh-TW" sz="1800" dirty="0" smtClean="0">
                <a:latin typeface="微軟正黑體" panose="020B0604030504040204" pitchFamily="34" charset="-120"/>
                <a:ea typeface="微軟正黑體" panose="020B0604030504040204" pitchFamily="34" charset="-120"/>
              </a:rPr>
              <a:t>C09-2</a:t>
            </a:r>
            <a:r>
              <a:rPr lang="zh-TW" altLang="en-US" sz="1800" dirty="0" smtClean="0">
                <a:latin typeface="微軟正黑體" panose="020B0604030504040204" pitchFamily="34" charset="-120"/>
                <a:ea typeface="微軟正黑體" panose="020B0604030504040204" pitchFamily="34" charset="-120"/>
              </a:rPr>
              <a:t>間接服務統計表</a:t>
            </a:r>
            <a:endParaRPr lang="en-US" altLang="zh-TW" sz="18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C10</a:t>
            </a:r>
            <a:r>
              <a:rPr lang="zh-TW" altLang="en-US" sz="2200" dirty="0" smtClean="0">
                <a:latin typeface="微軟正黑體" panose="020B0604030504040204" pitchFamily="34" charset="-120"/>
                <a:ea typeface="微軟正黑體" panose="020B0604030504040204" pitchFamily="34" charset="-120"/>
              </a:rPr>
              <a:t>教師課表</a:t>
            </a:r>
            <a:endParaRPr lang="en-US" altLang="zh-TW" sz="2200" dirty="0" smtClean="0">
              <a:latin typeface="微軟正黑體" panose="020B0604030504040204" pitchFamily="34" charset="-120"/>
              <a:ea typeface="微軟正黑體" panose="020B0604030504040204" pitchFamily="34" charset="-120"/>
            </a:endParaRPr>
          </a:p>
          <a:p>
            <a:pPr marL="1085850" lvl="1" indent="-342900" algn="just" eaLnBrk="1" hangingPunct="1">
              <a:lnSpc>
                <a:spcPct val="150000"/>
              </a:lnSpc>
              <a:spcBef>
                <a:spcPct val="0"/>
              </a:spcBef>
              <a:buBlip>
                <a:blip r:embed="rId4"/>
              </a:buBlip>
              <a:defRPr/>
            </a:pPr>
            <a:r>
              <a:rPr lang="en-US" altLang="zh-TW" sz="2200" dirty="0" smtClean="0">
                <a:latin typeface="微軟正黑體" panose="020B0604030504040204" pitchFamily="34" charset="-120"/>
                <a:ea typeface="微軟正黑體" panose="020B0604030504040204" pitchFamily="34" charset="-120"/>
              </a:rPr>
              <a:t>C11</a:t>
            </a:r>
            <a:r>
              <a:rPr lang="zh-TW" altLang="en-US" sz="2200" dirty="0" smtClean="0">
                <a:latin typeface="微軟正黑體" panose="020B0604030504040204" pitchFamily="34" charset="-120"/>
                <a:ea typeface="微軟正黑體" panose="020B0604030504040204" pitchFamily="34" charset="-120"/>
              </a:rPr>
              <a:t>班級課表</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向上箭號圖說文字 7"/>
          <p:cNvSpPr/>
          <p:nvPr/>
        </p:nvSpPr>
        <p:spPr>
          <a:xfrm rot="16200000">
            <a:off x="5900910" y="2605215"/>
            <a:ext cx="1046440" cy="2920481"/>
          </a:xfrm>
          <a:prstGeom prst="upArrowCallout">
            <a:avLst>
              <a:gd name="adj1" fmla="val 126133"/>
              <a:gd name="adj2" fmla="val 79219"/>
              <a:gd name="adj3" fmla="val 38212"/>
              <a:gd name="adj4" fmla="val 8471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3200" b="1" dirty="0" smtClean="0">
                <a:solidFill>
                  <a:srgbClr val="FF0000"/>
                </a:solidFill>
                <a:latin typeface="微軟正黑體" panose="020B0604030504040204" pitchFamily="34" charset="-120"/>
                <a:ea typeface="微軟正黑體" panose="020B0604030504040204" pitchFamily="34" charset="-120"/>
              </a:rPr>
              <a:t>有</a:t>
            </a:r>
            <a:r>
              <a:rPr lang="zh-TW" altLang="en-US" sz="2400" dirty="0" smtClean="0">
                <a:solidFill>
                  <a:srgbClr val="FF0000"/>
                </a:solidFill>
                <a:latin typeface="微軟正黑體" panose="020B0604030504040204" pitchFamily="34" charset="-120"/>
                <a:ea typeface="微軟正黑體" panose="020B0604030504040204" pitchFamily="34" charset="-120"/>
              </a:rPr>
              <a:t>開設間接服務課程才須擬訂</a:t>
            </a:r>
            <a:endParaRPr lang="zh-TW" altLang="en-US" sz="2400" b="1" dirty="0"/>
          </a:p>
        </p:txBody>
      </p:sp>
      <p:sp>
        <p:nvSpPr>
          <p:cNvPr id="9" name="矩形 8"/>
          <p:cNvSpPr/>
          <p:nvPr/>
        </p:nvSpPr>
        <p:spPr>
          <a:xfrm>
            <a:off x="4860032" y="4615968"/>
            <a:ext cx="4032448" cy="1400383"/>
          </a:xfrm>
          <a:prstGeom prst="rect">
            <a:avLst/>
          </a:prstGeom>
        </p:spPr>
        <p:txBody>
          <a:bodyPr wrap="square" numCol="1" spcCol="216000">
            <a:spAutoFit/>
          </a:bodyPr>
          <a:lstStyle/>
          <a:p>
            <a:pPr marL="342900" lvl="2" indent="-342900" eaLnBrk="1" hangingPunct="1">
              <a:buBlip>
                <a:blip r:embed="rId4"/>
              </a:buBlip>
              <a:defRPr/>
            </a:pPr>
            <a:r>
              <a:rPr lang="en-US" altLang="zh-TW" sz="1700" dirty="0" smtClean="0">
                <a:latin typeface="微軟正黑體" panose="020B0604030504040204" pitchFamily="34" charset="-120"/>
                <a:ea typeface="微軟正黑體" panose="020B0604030504040204" pitchFamily="34" charset="-120"/>
              </a:rPr>
              <a:t>C09-1</a:t>
            </a:r>
            <a:r>
              <a:rPr lang="zh-TW" altLang="en-US" sz="1700" dirty="0" smtClean="0">
                <a:latin typeface="微軟正黑體" panose="020B0604030504040204" pitchFamily="34" charset="-120"/>
                <a:ea typeface="微軟正黑體" panose="020B0604030504040204" pitchFamily="34" charset="-120"/>
              </a:rPr>
              <a:t>為實施間接服務後，於</a:t>
            </a:r>
            <a:r>
              <a:rPr lang="zh-TW" altLang="en-US" sz="1700" b="1" dirty="0" smtClean="0">
                <a:latin typeface="微軟正黑體" panose="020B0604030504040204" pitchFamily="34" charset="-120"/>
                <a:ea typeface="微軟正黑體" panose="020B0604030504040204" pitchFamily="34" charset="-120"/>
              </a:rPr>
              <a:t>學期中</a:t>
            </a:r>
            <a:r>
              <a:rPr lang="zh-TW" altLang="en-US" sz="1700" dirty="0" smtClean="0">
                <a:latin typeface="微軟正黑體" panose="020B0604030504040204" pitchFamily="34" charset="-120"/>
                <a:ea typeface="微軟正黑體" panose="020B0604030504040204" pitchFamily="34" charset="-120"/>
              </a:rPr>
              <a:t>詳實紀錄。</a:t>
            </a:r>
            <a:r>
              <a:rPr lang="zh-TW" altLang="en-US" sz="1700" dirty="0">
                <a:latin typeface="微軟正黑體" panose="020B0604030504040204" pitchFamily="34" charset="-120"/>
                <a:ea typeface="微軟正黑體" panose="020B0604030504040204" pitchFamily="34" charset="-120"/>
              </a:rPr>
              <a:t>本</a:t>
            </a:r>
            <a:r>
              <a:rPr lang="zh-TW" altLang="en-US" sz="1700" dirty="0" smtClean="0">
                <a:latin typeface="微軟正黑體" panose="020B0604030504040204" pitchFamily="34" charset="-120"/>
                <a:ea typeface="微軟正黑體" panose="020B0604030504040204" pitchFamily="34" charset="-120"/>
              </a:rPr>
              <a:t>次不須備查。</a:t>
            </a:r>
            <a:endParaRPr lang="en-US" altLang="zh-TW" sz="1700" dirty="0" smtClean="0">
              <a:latin typeface="微軟正黑體" panose="020B0604030504040204" pitchFamily="34" charset="-120"/>
              <a:ea typeface="微軟正黑體" panose="020B0604030504040204" pitchFamily="34" charset="-120"/>
            </a:endParaRPr>
          </a:p>
          <a:p>
            <a:pPr marL="342900" lvl="2" indent="-342900" eaLnBrk="1" hangingPunct="1">
              <a:buBlip>
                <a:blip r:embed="rId4"/>
              </a:buBlip>
              <a:defRPr/>
            </a:pPr>
            <a:endParaRPr lang="en-US" altLang="zh-TW" sz="1700" dirty="0" smtClean="0">
              <a:latin typeface="微軟正黑體" panose="020B0604030504040204" pitchFamily="34" charset="-120"/>
              <a:ea typeface="微軟正黑體" panose="020B0604030504040204" pitchFamily="34" charset="-120"/>
            </a:endParaRPr>
          </a:p>
          <a:p>
            <a:pPr marL="342900" lvl="2" indent="-342900" eaLnBrk="1" hangingPunct="1">
              <a:buBlip>
                <a:blip r:embed="rId4"/>
              </a:buBlip>
              <a:defRPr/>
            </a:pPr>
            <a:r>
              <a:rPr lang="en-US" altLang="zh-TW" sz="1700" dirty="0" smtClean="0">
                <a:latin typeface="微軟正黑體" panose="020B0604030504040204" pitchFamily="34" charset="-120"/>
                <a:ea typeface="微軟正黑體" panose="020B0604030504040204" pitchFamily="34" charset="-120"/>
              </a:rPr>
              <a:t>C09-2</a:t>
            </a:r>
            <a:r>
              <a:rPr lang="zh-TW" altLang="en-US" sz="1700" dirty="0" smtClean="0">
                <a:latin typeface="微軟正黑體" panose="020B0604030504040204" pitchFamily="34" charset="-120"/>
                <a:ea typeface="微軟正黑體" panose="020B0604030504040204" pitchFamily="34" charset="-120"/>
              </a:rPr>
              <a:t>為實施間接服務後，於</a:t>
            </a:r>
            <a:r>
              <a:rPr lang="zh-TW" altLang="en-US" sz="1700" b="1" dirty="0" smtClean="0">
                <a:latin typeface="微軟正黑體" panose="020B0604030504040204" pitchFamily="34" charset="-120"/>
                <a:ea typeface="微軟正黑體" panose="020B0604030504040204" pitchFamily="34" charset="-120"/>
              </a:rPr>
              <a:t>學期末</a:t>
            </a:r>
            <a:r>
              <a:rPr lang="zh-TW" altLang="en-US" sz="1700" dirty="0" smtClean="0">
                <a:latin typeface="微軟正黑體" panose="020B0604030504040204" pitchFamily="34" charset="-120"/>
                <a:ea typeface="微軟正黑體" panose="020B0604030504040204" pitchFamily="34" charset="-120"/>
              </a:rPr>
              <a:t>彙整統計。</a:t>
            </a:r>
            <a:r>
              <a:rPr lang="zh-TW" altLang="en-US" sz="1700" dirty="0">
                <a:latin typeface="微軟正黑體" panose="020B0604030504040204" pitchFamily="34" charset="-120"/>
                <a:ea typeface="微軟正黑體" panose="020B0604030504040204" pitchFamily="34" charset="-120"/>
              </a:rPr>
              <a:t>本次不須備查。</a:t>
            </a:r>
          </a:p>
        </p:txBody>
      </p:sp>
    </p:spTree>
    <p:extLst>
      <p:ext uri="{BB962C8B-B14F-4D97-AF65-F5344CB8AC3E}">
        <p14:creationId xmlns:p14="http://schemas.microsoft.com/office/powerpoint/2010/main" val="288198645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Effect transition="in" filter="fade">
                                      <p:cBhvr>
                                        <p:cTn id="24" dur="500"/>
                                        <p:tgtEl>
                                          <p:spTgt spid="18435">
                                            <p:txEl>
                                              <p:pRg st="1" end="1"/>
                                            </p:txEl>
                                          </p:spTgt>
                                        </p:tgtEl>
                                      </p:cBhvr>
                                    </p:animEffect>
                                    <p:anim calcmode="lin" valueType="num">
                                      <p:cBhvr>
                                        <p:cTn id="2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435">
                                            <p:txEl>
                                              <p:pRg st="2" end="2"/>
                                            </p:txEl>
                                          </p:spTgt>
                                        </p:tgtEl>
                                        <p:attrNameLst>
                                          <p:attrName>style.visibility</p:attrName>
                                        </p:attrNameLst>
                                      </p:cBhvr>
                                      <p:to>
                                        <p:strVal val="visible"/>
                                      </p:to>
                                    </p:set>
                                    <p:animEffect transition="in" filter="fade">
                                      <p:cBhvr>
                                        <p:cTn id="29" dur="500"/>
                                        <p:tgtEl>
                                          <p:spTgt spid="18435">
                                            <p:txEl>
                                              <p:pRg st="2" end="2"/>
                                            </p:txEl>
                                          </p:spTgt>
                                        </p:tgtEl>
                                      </p:cBhvr>
                                    </p:animEffect>
                                    <p:anim calcmode="lin" valueType="num">
                                      <p:cBhvr>
                                        <p:cTn id="30"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500"/>
                                        <p:tgtEl>
                                          <p:spTgt spid="18435">
                                            <p:txEl>
                                              <p:pRg st="3" end="3"/>
                                            </p:txEl>
                                          </p:spTgt>
                                        </p:tgtEl>
                                      </p:cBhvr>
                                    </p:animEffect>
                                    <p:anim calcmode="lin" valueType="num">
                                      <p:cBhvr>
                                        <p:cTn id="3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435">
                                            <p:txEl>
                                              <p:pRg st="4" end="4"/>
                                            </p:txEl>
                                          </p:spTgt>
                                        </p:tgtEl>
                                        <p:attrNameLst>
                                          <p:attrName>style.visibility</p:attrName>
                                        </p:attrNameLst>
                                      </p:cBhvr>
                                      <p:to>
                                        <p:strVal val="visible"/>
                                      </p:to>
                                    </p:set>
                                    <p:animEffect transition="in" filter="fade">
                                      <p:cBhvr>
                                        <p:cTn id="39" dur="500"/>
                                        <p:tgtEl>
                                          <p:spTgt spid="18435">
                                            <p:txEl>
                                              <p:pRg st="4" end="4"/>
                                            </p:txEl>
                                          </p:spTgt>
                                        </p:tgtEl>
                                      </p:cBhvr>
                                    </p:animEffect>
                                    <p:anim calcmode="lin" valueType="num">
                                      <p:cBhvr>
                                        <p:cTn id="40"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435">
                                            <p:txEl>
                                              <p:pRg st="5" end="5"/>
                                            </p:txEl>
                                          </p:spTgt>
                                        </p:tgtEl>
                                        <p:attrNameLst>
                                          <p:attrName>style.visibility</p:attrName>
                                        </p:attrNameLst>
                                      </p:cBhvr>
                                      <p:to>
                                        <p:strVal val="visible"/>
                                      </p:to>
                                    </p:set>
                                    <p:animEffect transition="in" filter="fade">
                                      <p:cBhvr>
                                        <p:cTn id="44" dur="500"/>
                                        <p:tgtEl>
                                          <p:spTgt spid="18435">
                                            <p:txEl>
                                              <p:pRg st="5" end="5"/>
                                            </p:txEl>
                                          </p:spTgt>
                                        </p:tgtEl>
                                      </p:cBhvr>
                                    </p:animEffect>
                                    <p:anim calcmode="lin" valueType="num">
                                      <p:cBhvr>
                                        <p:cTn id="4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Effect transition="in" filter="fade">
                                      <p:cBhvr>
                                        <p:cTn id="49" dur="500"/>
                                        <p:tgtEl>
                                          <p:spTgt spid="18435">
                                            <p:txEl>
                                              <p:pRg st="6" end="6"/>
                                            </p:txEl>
                                          </p:spTgt>
                                        </p:tgtEl>
                                      </p:cBhvr>
                                    </p:animEffect>
                                    <p:anim calcmode="lin" valueType="num">
                                      <p:cBhvr>
                                        <p:cTn id="50"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435">
                                            <p:txEl>
                                              <p:pRg st="7" end="7"/>
                                            </p:txEl>
                                          </p:spTgt>
                                        </p:tgtEl>
                                        <p:attrNameLst>
                                          <p:attrName>style.visibility</p:attrName>
                                        </p:attrNameLst>
                                      </p:cBhvr>
                                      <p:to>
                                        <p:strVal val="visible"/>
                                      </p:to>
                                    </p:set>
                                    <p:animEffect transition="in" filter="fade">
                                      <p:cBhvr>
                                        <p:cTn id="54" dur="500"/>
                                        <p:tgtEl>
                                          <p:spTgt spid="18435">
                                            <p:txEl>
                                              <p:pRg st="7" end="7"/>
                                            </p:txEl>
                                          </p:spTgt>
                                        </p:tgtEl>
                                      </p:cBhvr>
                                    </p:animEffect>
                                    <p:anim calcmode="lin" valueType="num">
                                      <p:cBhvr>
                                        <p:cTn id="55"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435">
                                            <p:txEl>
                                              <p:pRg st="8" end="8"/>
                                            </p:txEl>
                                          </p:spTgt>
                                        </p:tgtEl>
                                        <p:attrNameLst>
                                          <p:attrName>style.visibility</p:attrName>
                                        </p:attrNameLst>
                                      </p:cBhvr>
                                      <p:to>
                                        <p:strVal val="visible"/>
                                      </p:to>
                                    </p:set>
                                    <p:animEffect transition="in" filter="fade">
                                      <p:cBhvr>
                                        <p:cTn id="59" dur="500"/>
                                        <p:tgtEl>
                                          <p:spTgt spid="18435">
                                            <p:txEl>
                                              <p:pRg st="8" end="8"/>
                                            </p:txEl>
                                          </p:spTgt>
                                        </p:tgtEl>
                                      </p:cBhvr>
                                    </p:animEffect>
                                    <p:anim calcmode="lin" valueType="num">
                                      <p:cBhvr>
                                        <p:cTn id="60"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8435">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435">
                                            <p:txEl>
                                              <p:pRg st="9" end="9"/>
                                            </p:txEl>
                                          </p:spTgt>
                                        </p:tgtEl>
                                        <p:attrNameLst>
                                          <p:attrName>style.visibility</p:attrName>
                                        </p:attrNameLst>
                                      </p:cBhvr>
                                      <p:to>
                                        <p:strVal val="visible"/>
                                      </p:to>
                                    </p:set>
                                    <p:animEffect transition="in" filter="fade">
                                      <p:cBhvr>
                                        <p:cTn id="64" dur="500"/>
                                        <p:tgtEl>
                                          <p:spTgt spid="18435">
                                            <p:txEl>
                                              <p:pRg st="9" end="9"/>
                                            </p:txEl>
                                          </p:spTgt>
                                        </p:tgtEl>
                                      </p:cBhvr>
                                    </p:animEffect>
                                    <p:anim calcmode="lin" valueType="num">
                                      <p:cBhvr>
                                        <p:cTn id="65"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66"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新舊表件調整順序對照</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endParaRPr lang="en-US" altLang="zh-TW" sz="24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055569733"/>
              </p:ext>
            </p:extLst>
          </p:nvPr>
        </p:nvGraphicFramePr>
        <p:xfrm>
          <a:off x="1035543" y="1844824"/>
          <a:ext cx="7208867" cy="4752524"/>
        </p:xfrm>
        <a:graphic>
          <a:graphicData uri="http://schemas.openxmlformats.org/drawingml/2006/table">
            <a:tbl>
              <a:tblPr firstRow="1" bandRow="1">
                <a:tableStyleId>{5C22544A-7EE6-4342-B048-85BDC9FD1C3A}</a:tableStyleId>
              </a:tblPr>
              <a:tblGrid>
                <a:gridCol w="1116555">
                  <a:extLst>
                    <a:ext uri="{9D8B030D-6E8A-4147-A177-3AD203B41FA5}">
                      <a16:colId xmlns:a16="http://schemas.microsoft.com/office/drawing/2014/main" val="623671529"/>
                    </a:ext>
                  </a:extLst>
                </a:gridCol>
                <a:gridCol w="1483799">
                  <a:extLst>
                    <a:ext uri="{9D8B030D-6E8A-4147-A177-3AD203B41FA5}">
                      <a16:colId xmlns:a16="http://schemas.microsoft.com/office/drawing/2014/main" val="1490694337"/>
                    </a:ext>
                  </a:extLst>
                </a:gridCol>
                <a:gridCol w="1512168">
                  <a:extLst>
                    <a:ext uri="{9D8B030D-6E8A-4147-A177-3AD203B41FA5}">
                      <a16:colId xmlns:a16="http://schemas.microsoft.com/office/drawing/2014/main" val="3401747784"/>
                    </a:ext>
                  </a:extLst>
                </a:gridCol>
                <a:gridCol w="3096345">
                  <a:extLst>
                    <a:ext uri="{9D8B030D-6E8A-4147-A177-3AD203B41FA5}">
                      <a16:colId xmlns:a16="http://schemas.microsoft.com/office/drawing/2014/main" val="1382359534"/>
                    </a:ext>
                  </a:extLst>
                </a:gridCol>
              </a:tblGrid>
              <a:tr h="339466">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類別</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調整後編號</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原先編號</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名稱</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59911948"/>
                  </a:ext>
                </a:extLst>
              </a:tr>
              <a:tr h="339466">
                <a:tc rowSpan="4">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行政類</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C01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C10</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特教現況調查表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45349283"/>
                  </a:ext>
                </a:extLst>
              </a:tr>
              <a:tr h="339466">
                <a:tc v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C02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特推會會議紀錄</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07280349"/>
                  </a:ext>
                </a:extLst>
              </a:tr>
              <a:tr h="339466">
                <a:tc v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C03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C5</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課發會會議紀錄</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07771414"/>
                  </a:ext>
                </a:extLst>
              </a:tr>
              <a:tr h="339466">
                <a:tc v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C04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學校自我檢核表</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16006247"/>
                  </a:ext>
                </a:extLst>
              </a:tr>
              <a:tr h="339466">
                <a:tc rowSpan="9">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教學類</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C05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C6</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學生需求彙整表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60150406"/>
                  </a:ext>
                </a:extLst>
              </a:tr>
              <a:tr h="339466">
                <a:tc v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C06</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課程與教學調整計畫</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557652895"/>
                  </a:ext>
                </a:extLst>
              </a:tr>
              <a:tr h="339466">
                <a:tc vMerge="1">
                  <a:txBody>
                    <a:bodyPr/>
                    <a:lstStyle/>
                    <a:p>
                      <a:endParaRPr lang="zh-TW" altLang="en-US"/>
                    </a:p>
                  </a:txBody>
                  <a:tcP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C07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學生上課分組教學一覽表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77576269"/>
                  </a:ext>
                </a:extLst>
              </a:tr>
              <a:tr h="339466">
                <a:tc v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C08</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領域教學計畫表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46989566"/>
                  </a:ext>
                </a:extLst>
              </a:tr>
              <a:tr h="339466">
                <a:tc v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C09</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間接服務課程規劃表</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30544384"/>
                  </a:ext>
                </a:extLst>
              </a:tr>
              <a:tr h="339466">
                <a:tc vMerge="1">
                  <a:txBody>
                    <a:bodyPr/>
                    <a:lstStyle/>
                    <a:p>
                      <a:endParaRPr lang="zh-TW" altLang="en-US"/>
                    </a:p>
                  </a:txBody>
                  <a:tcPr/>
                </a:tc>
                <a:tc>
                  <a:txBody>
                    <a:bodyPr/>
                    <a:lstStyle/>
                    <a:p>
                      <a:pPr algn="r">
                        <a:spcAft>
                          <a:spcPts val="0"/>
                        </a:spcAft>
                      </a:pPr>
                      <a:r>
                        <a:rPr lang="en-US" sz="1800" kern="100" dirty="0">
                          <a:solidFill>
                            <a:srgbClr val="FF5050"/>
                          </a:solidFill>
                          <a:effectLst/>
                          <a:latin typeface="微軟正黑體" panose="020B0604030504040204" pitchFamily="34" charset="-120"/>
                          <a:ea typeface="微軟正黑體" panose="020B0604030504040204" pitchFamily="34" charset="-120"/>
                        </a:rPr>
                        <a:t>C09-1</a:t>
                      </a:r>
                      <a:endParaRPr lang="zh-TW" sz="1800" kern="100" dirty="0">
                        <a:solidFill>
                          <a:srgbClr val="FF505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rgbClr val="FF5050"/>
                          </a:solidFill>
                          <a:effectLst/>
                          <a:latin typeface="微軟正黑體" panose="020B0604030504040204" pitchFamily="34" charset="-120"/>
                          <a:ea typeface="微軟正黑體" panose="020B0604030504040204" pitchFamily="34" charset="-120"/>
                        </a:rPr>
                        <a:t>間接服務紀錄表</a:t>
                      </a:r>
                      <a:endParaRPr lang="zh-TW" sz="1800" kern="100" dirty="0">
                        <a:solidFill>
                          <a:srgbClr val="FF505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200114295"/>
                  </a:ext>
                </a:extLst>
              </a:tr>
              <a:tr h="339466">
                <a:tc vMerge="1">
                  <a:txBody>
                    <a:bodyPr/>
                    <a:lstStyle/>
                    <a:p>
                      <a:endParaRPr lang="zh-TW" altLang="en-US"/>
                    </a:p>
                  </a:txBody>
                  <a:tcPr/>
                </a:tc>
                <a:tc>
                  <a:txBody>
                    <a:bodyPr/>
                    <a:lstStyle/>
                    <a:p>
                      <a:pPr algn="r">
                        <a:spcAft>
                          <a:spcPts val="0"/>
                        </a:spcAft>
                      </a:pPr>
                      <a:r>
                        <a:rPr lang="en-US" sz="1800" kern="100" dirty="0">
                          <a:solidFill>
                            <a:srgbClr val="FF5050"/>
                          </a:solidFill>
                          <a:effectLst/>
                          <a:latin typeface="微軟正黑體" panose="020B0604030504040204" pitchFamily="34" charset="-120"/>
                          <a:ea typeface="微軟正黑體" panose="020B0604030504040204" pitchFamily="34" charset="-120"/>
                        </a:rPr>
                        <a:t>C09-2</a:t>
                      </a:r>
                      <a:endParaRPr lang="zh-TW" sz="1800" kern="100" dirty="0">
                        <a:solidFill>
                          <a:srgbClr val="FF505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rgbClr val="FF5050"/>
                          </a:solidFill>
                          <a:effectLst/>
                          <a:latin typeface="微軟正黑體" panose="020B0604030504040204" pitchFamily="34" charset="-120"/>
                          <a:ea typeface="微軟正黑體" panose="020B0604030504040204" pitchFamily="34" charset="-120"/>
                        </a:rPr>
                        <a:t>間接服務統計表</a:t>
                      </a:r>
                      <a:endParaRPr lang="zh-TW" sz="1800" kern="100" dirty="0">
                        <a:solidFill>
                          <a:srgbClr val="FF505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04921208"/>
                  </a:ext>
                </a:extLst>
              </a:tr>
              <a:tr h="339466">
                <a:tc v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C10</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C9</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教師課表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990392427"/>
                  </a:ext>
                </a:extLst>
              </a:tr>
              <a:tr h="339466">
                <a:tc vMerge="1">
                  <a:txBody>
                    <a:bodyPr/>
                    <a:lstStyle/>
                    <a:p>
                      <a:endParaRPr lang="zh-TW" altLang="en-US"/>
                    </a:p>
                  </a:txBody>
                  <a:tcP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C11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C8</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班級課表</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83369041"/>
                  </a:ext>
                </a:extLst>
              </a:tr>
            </a:tbl>
          </a:graphicData>
        </a:graphic>
      </p:graphicFrame>
    </p:spTree>
    <p:extLst>
      <p:ext uri="{BB962C8B-B14F-4D97-AF65-F5344CB8AC3E}">
        <p14:creationId xmlns:p14="http://schemas.microsoft.com/office/powerpoint/2010/main" val="196110176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依學校</a:t>
            </a:r>
            <a:r>
              <a:rPr lang="zh-TW" altLang="en-US" sz="2400" dirty="0" smtClean="0">
                <a:latin typeface="微軟正黑體" pitchFamily="34" charset="-120"/>
                <a:ea typeface="微軟正黑體" pitchFamily="34" charset="-120"/>
              </a:rPr>
              <a:t>特殊教育現況</a:t>
            </a:r>
            <a:r>
              <a:rPr lang="zh-TW" altLang="en-US" sz="2400" dirty="0">
                <a:latin typeface="微軟正黑體" pitchFamily="34" charset="-120"/>
                <a:ea typeface="微軟正黑體" pitchFamily="34" charset="-120"/>
              </a:rPr>
              <a:t>填報本</a:t>
            </a:r>
            <a:r>
              <a:rPr lang="zh-TW" altLang="en-US" sz="2400" dirty="0" smtClean="0">
                <a:latin typeface="微軟正黑體" pitchFamily="34" charset="-120"/>
                <a:ea typeface="微軟正黑體" pitchFamily="34" charset="-120"/>
              </a:rPr>
              <a:t>表，各項資料</a:t>
            </a:r>
            <a:r>
              <a:rPr lang="zh-TW" altLang="en-US" sz="2400" u="sng" dirty="0" smtClean="0">
                <a:latin typeface="微軟正黑體" pitchFamily="34" charset="-120"/>
                <a:ea typeface="微軟正黑體" pitchFamily="34" charset="-120"/>
              </a:rPr>
              <a:t>務必</a:t>
            </a:r>
            <a:r>
              <a:rPr lang="zh-TW" altLang="en-US" sz="2400" u="sng" dirty="0">
                <a:latin typeface="微軟正黑體" pitchFamily="34" charset="-120"/>
                <a:ea typeface="微軟正黑體" pitchFamily="34" charset="-120"/>
              </a:rPr>
              <a:t>與特殊教育通報網建置資料相呼應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如有</a:t>
            </a:r>
            <a:r>
              <a:rPr lang="zh-TW" altLang="en-US" sz="2400" b="1" dirty="0">
                <a:latin typeface="微軟正黑體" pitchFamily="34" charset="-120"/>
                <a:ea typeface="微軟正黑體" pitchFamily="34" charset="-120"/>
              </a:rPr>
              <a:t>支援巡迴</a:t>
            </a:r>
            <a:r>
              <a:rPr lang="zh-TW" altLang="en-US" sz="2400" b="1" dirty="0" smtClean="0">
                <a:latin typeface="微軟正黑體" pitchFamily="34" charset="-120"/>
                <a:ea typeface="微軟正黑體" pitchFamily="34" charset="-120"/>
              </a:rPr>
              <a:t>輔導</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支援</a:t>
            </a:r>
            <a:r>
              <a:rPr lang="zh-TW" altLang="en-US" sz="2400" b="1" dirty="0">
                <a:latin typeface="微軟正黑體" pitchFamily="34" charset="-120"/>
                <a:ea typeface="微軟正黑體" pitchFamily="34" charset="-120"/>
              </a:rPr>
              <a:t>駐點</a:t>
            </a:r>
            <a:r>
              <a:rPr lang="zh-TW" altLang="en-US" sz="2400" dirty="0" smtClean="0">
                <a:latin typeface="微軟正黑體" pitchFamily="34" charset="-120"/>
                <a:ea typeface="微軟正黑體" pitchFamily="34" charset="-120"/>
              </a:rPr>
              <a:t>情形，請填入服務學校名稱及相關資料。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申請</a:t>
            </a:r>
            <a:r>
              <a:rPr lang="zh-TW" altLang="en-US" sz="2400" b="1" dirty="0" smtClean="0">
                <a:latin typeface="微軟正黑體" pitchFamily="34" charset="-120"/>
                <a:ea typeface="微軟正黑體" pitchFamily="34" charset="-120"/>
              </a:rPr>
              <a:t>特殊教育方案</a:t>
            </a:r>
            <a:r>
              <a:rPr lang="zh-TW" altLang="en-US" sz="2400" dirty="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資優教育方案</a:t>
            </a:r>
            <a:r>
              <a:rPr lang="zh-TW" altLang="en-US" sz="2400" dirty="0" smtClean="0">
                <a:latin typeface="微軟正黑體" pitchFamily="34" charset="-120"/>
                <a:ea typeface="微軟正黑體" pitchFamily="34" charset="-120"/>
              </a:rPr>
              <a:t>情形，請填入服務學生人數。</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集中式特教班</a:t>
            </a:r>
            <a:r>
              <a:rPr lang="zh-TW" altLang="en-US" sz="2400"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分散式</a:t>
            </a:r>
            <a:r>
              <a:rPr lang="zh-TW" altLang="en-US" sz="2400" b="1" dirty="0" smtClean="0">
                <a:latin typeface="微軟正黑體" pitchFamily="34" charset="-120"/>
                <a:ea typeface="微軟正黑體" pitchFamily="34" charset="-120"/>
              </a:rPr>
              <a:t>資源班</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資優資源班</a:t>
            </a:r>
            <a:r>
              <a:rPr lang="zh-TW" altLang="en-US" sz="2400" dirty="0" smtClean="0">
                <a:latin typeface="微軟正黑體" pitchFamily="34" charset="-120"/>
                <a:ea typeface="微軟正黑體" pitchFamily="34" charset="-120"/>
              </a:rPr>
              <a:t>者，請於「</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服務</a:t>
            </a:r>
            <a:r>
              <a:rPr lang="zh-TW" altLang="zh-TW" sz="2400" b="1" dirty="0" smtClean="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」填入各班型編制教師現況。</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者</a:t>
            </a:r>
            <a:r>
              <a:rPr lang="zh-TW" altLang="en-US" sz="2400" dirty="0">
                <a:latin typeface="微軟正黑體" pitchFamily="34" charset="-120"/>
                <a:ea typeface="微軟正黑體" pitchFamily="34" charset="-120"/>
              </a:rPr>
              <a:t>，請於</a:t>
            </a:r>
            <a:r>
              <a:rPr lang="zh-TW" altLang="en-US" sz="2400"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服務</a:t>
            </a:r>
            <a:r>
              <a:rPr lang="zh-TW" altLang="zh-TW" sz="2400" b="1" dirty="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」填入服務特殊教育</a:t>
            </a:r>
            <a:r>
              <a:rPr lang="zh-TW" altLang="en-US" sz="2400" dirty="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之</a:t>
            </a:r>
            <a:r>
              <a:rPr lang="zh-TW" altLang="en-US" sz="2400" u="sng" dirty="0">
                <a:latin typeface="微軟正黑體" pitchFamily="34" charset="-120"/>
                <a:ea typeface="微軟正黑體" pitchFamily="34" charset="-120"/>
              </a:rPr>
              <a:t>巡迴輔導</a:t>
            </a:r>
            <a:r>
              <a:rPr lang="zh-TW" altLang="en-US" sz="2400" u="sng"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、班級</a:t>
            </a:r>
            <a:r>
              <a:rPr lang="zh-TW" altLang="en-US" sz="2400" dirty="0">
                <a:latin typeface="微軟正黑體" pitchFamily="34" charset="-120"/>
                <a:ea typeface="微軟正黑體" pitchFamily="34" charset="-120"/>
              </a:rPr>
              <a:t>導師</a:t>
            </a:r>
            <a:r>
              <a:rPr lang="zh-TW" altLang="en-US" sz="2400" dirty="0" smtClean="0">
                <a:latin typeface="微軟正黑體" pitchFamily="34" charset="-120"/>
                <a:ea typeface="微軟正黑體" pitchFamily="34" charset="-120"/>
              </a:rPr>
              <a:t>、專任</a:t>
            </a:r>
            <a:r>
              <a:rPr lang="zh-TW" altLang="en-US" sz="2400" dirty="0">
                <a:latin typeface="微軟正黑體" pitchFamily="34" charset="-120"/>
                <a:ea typeface="微軟正黑體" pitchFamily="34" charset="-120"/>
              </a:rPr>
              <a:t>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smtClean="0">
                <a:latin typeface="微軟正黑體" pitchFamily="34" charset="-120"/>
                <a:ea typeface="微軟正黑體" pitchFamily="34" charset="-120"/>
              </a:rPr>
              <a:t>普通班接受特殊教育服務、特殊教育方案、資優教育方案</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受</a:t>
            </a:r>
            <a:r>
              <a:rPr lang="zh-TW" altLang="en-US" sz="2400" b="1" dirty="0">
                <a:latin typeface="微軟正黑體" pitchFamily="34" charset="-120"/>
                <a:ea typeface="微軟正黑體" pitchFamily="34" charset="-120"/>
              </a:rPr>
              <a:t>巡迴輔導</a:t>
            </a:r>
            <a:r>
              <a:rPr lang="zh-TW" altLang="en-US" sz="2400" b="1"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但</a:t>
            </a:r>
            <a:r>
              <a:rPr lang="zh-TW" altLang="en-US" sz="2400" dirty="0" smtClean="0">
                <a:latin typeface="微軟正黑體" pitchFamily="34" charset="-120"/>
                <a:ea typeface="微軟正黑體" pitchFamily="34" charset="-120"/>
              </a:rPr>
              <a:t>班級人數五人以下未派巡迴輔導教師，請</a:t>
            </a:r>
            <a:r>
              <a:rPr lang="zh-TW" altLang="en-US" sz="2400" dirty="0">
                <a:latin typeface="微軟正黑體" pitchFamily="34" charset="-120"/>
                <a:ea typeface="微軟正黑體" pitchFamily="34" charset="-120"/>
              </a:rPr>
              <a:t>於</a:t>
            </a:r>
            <a:r>
              <a:rPr lang="zh-TW" altLang="en-US" sz="2400"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5</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服務</a:t>
            </a:r>
            <a:r>
              <a:rPr lang="zh-TW" altLang="zh-TW" sz="2400" b="1" dirty="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」填入服務</a:t>
            </a:r>
            <a:r>
              <a:rPr lang="zh-TW" altLang="en-US" sz="2400" dirty="0">
                <a:latin typeface="微軟正黑體" pitchFamily="34" charset="-120"/>
                <a:ea typeface="微軟正黑體" pitchFamily="34" charset="-120"/>
              </a:rPr>
              <a:t>特殊教育學生</a:t>
            </a:r>
            <a:r>
              <a:rPr lang="zh-TW" altLang="en-US" sz="2400" dirty="0" smtClean="0">
                <a:latin typeface="微軟正黑體" pitchFamily="34" charset="-120"/>
                <a:ea typeface="微軟正黑體" pitchFamily="34" charset="-120"/>
              </a:rPr>
              <a:t>之</a:t>
            </a:r>
            <a:r>
              <a:rPr lang="zh-TW" altLang="en-US" sz="2400" dirty="0">
                <a:latin typeface="微軟正黑體" pitchFamily="34" charset="-120"/>
                <a:ea typeface="微軟正黑體" pitchFamily="34" charset="-120"/>
              </a:rPr>
              <a:t>班級導師、專任教師或相關人員之任教類別及專業資格等內容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56321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4319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依據</a:t>
            </a:r>
            <a:r>
              <a:rPr lang="zh-TW" altLang="en-US" sz="2200" dirty="0">
                <a:latin typeface="微軟正黑體" pitchFamily="34" charset="-120"/>
                <a:ea typeface="微軟正黑體" pitchFamily="34" charset="-120"/>
              </a:rPr>
              <a:t>南投縣政府</a:t>
            </a:r>
            <a:r>
              <a:rPr lang="en-US" altLang="zh-TW" sz="2200" dirty="0" smtClean="0">
                <a:latin typeface="微軟正黑體" pitchFamily="34" charset="-120"/>
                <a:ea typeface="微軟正黑體" pitchFamily="34" charset="-120"/>
              </a:rPr>
              <a:t>113</a:t>
            </a:r>
            <a:r>
              <a:rPr lang="zh-TW" altLang="zh-TW" sz="2200" dirty="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01</a:t>
            </a:r>
            <a:r>
              <a:rPr lang="zh-TW" altLang="zh-TW" sz="2200" dirty="0">
                <a:latin typeface="微軟正黑體" pitchFamily="34" charset="-120"/>
                <a:ea typeface="微軟正黑體" pitchFamily="34" charset="-120"/>
              </a:rPr>
              <a:t>月</a:t>
            </a:r>
            <a:r>
              <a:rPr lang="en-US" altLang="zh-TW" sz="2200" dirty="0">
                <a:latin typeface="微軟正黑體" pitchFamily="34" charset="-120"/>
                <a:ea typeface="微軟正黑體" pitchFamily="34" charset="-120"/>
              </a:rPr>
              <a:t>19</a:t>
            </a:r>
            <a:r>
              <a:rPr lang="zh-TW" altLang="zh-TW" sz="2200" dirty="0">
                <a:latin typeface="微軟正黑體" pitchFamily="34" charset="-120"/>
                <a:ea typeface="微軟正黑體" pitchFamily="34" charset="-120"/>
              </a:rPr>
              <a:t>日府</a:t>
            </a:r>
            <a:r>
              <a:rPr lang="zh-TW" altLang="en-US" sz="2200" dirty="0">
                <a:latin typeface="微軟正黑體" pitchFamily="34" charset="-120"/>
                <a:ea typeface="微軟正黑體" pitchFamily="34" charset="-120"/>
              </a:rPr>
              <a:t>行法字</a:t>
            </a:r>
            <a:r>
              <a:rPr lang="zh-TW" altLang="zh-TW" sz="2200" dirty="0">
                <a:latin typeface="微軟正黑體" pitchFamily="34" charset="-120"/>
                <a:ea typeface="微軟正黑體" pitchFamily="34" charset="-120"/>
              </a:rPr>
              <a:t>第</a:t>
            </a:r>
            <a:r>
              <a:rPr lang="en-US" altLang="zh-TW" sz="2200" dirty="0">
                <a:latin typeface="微軟正黑體" pitchFamily="34" charset="-120"/>
                <a:ea typeface="微軟正黑體" pitchFamily="34" charset="-120"/>
              </a:rPr>
              <a:t>1130021305</a:t>
            </a:r>
            <a:r>
              <a:rPr lang="zh-TW" altLang="zh-TW" sz="2200" dirty="0">
                <a:latin typeface="微軟正黑體" pitchFamily="34" charset="-120"/>
                <a:ea typeface="微軟正黑體" pitchFamily="34" charset="-120"/>
              </a:rPr>
              <a:t>號</a:t>
            </a:r>
            <a:r>
              <a:rPr lang="zh-TW" altLang="en-US" sz="2200" dirty="0">
                <a:latin typeface="微軟正黑體" pitchFamily="34" charset="-120"/>
                <a:ea typeface="微軟正黑體" pitchFamily="34" charset="-120"/>
              </a:rPr>
              <a:t>令訂定</a:t>
            </a:r>
            <a:r>
              <a:rPr lang="en-US" altLang="zh-TW"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南投縣</a:t>
            </a:r>
            <a:r>
              <a:rPr lang="zh-TW" altLang="en-US" sz="2200" dirty="0">
                <a:latin typeface="微軟正黑體" pitchFamily="34" charset="-120"/>
                <a:ea typeface="微軟正黑體" pitchFamily="34" charset="-120"/>
              </a:rPr>
              <a:t>高級中等以下</a:t>
            </a:r>
            <a:r>
              <a:rPr lang="zh-TW" altLang="zh-TW" sz="2200" dirty="0">
                <a:latin typeface="微軟正黑體" pitchFamily="34" charset="-120"/>
                <a:ea typeface="微軟正黑體" pitchFamily="34" charset="-120"/>
              </a:rPr>
              <a:t>學校特殊教育推行委員會</a:t>
            </a:r>
            <a:r>
              <a:rPr lang="zh-TW" altLang="en-US" sz="2200" dirty="0">
                <a:latin typeface="微軟正黑體" pitchFamily="34" charset="-120"/>
                <a:ea typeface="微軟正黑體" pitchFamily="34" charset="-120"/>
              </a:rPr>
              <a:t>設置辦法</a:t>
            </a:r>
            <a:r>
              <a:rPr lang="en-US" altLang="zh-TW"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，學校為</a:t>
            </a:r>
            <a:r>
              <a:rPr lang="zh-TW" altLang="en-US" sz="2200" dirty="0">
                <a:latin typeface="微軟正黑體" pitchFamily="34" charset="-120"/>
                <a:ea typeface="微軟正黑體" pitchFamily="34" charset="-120"/>
              </a:rPr>
              <a:t>促進特殊教育</a:t>
            </a:r>
            <a:r>
              <a:rPr lang="zh-TW" altLang="en-US" sz="2200" dirty="0" smtClean="0">
                <a:latin typeface="微軟正黑體" pitchFamily="34" charset="-120"/>
                <a:ea typeface="微軟正黑體" pitchFamily="34" charset="-120"/>
              </a:rPr>
              <a:t>發展</a:t>
            </a:r>
            <a:r>
              <a:rPr lang="zh-TW" altLang="en-US" sz="2200" dirty="0">
                <a:latin typeface="微軟正黑體" pitchFamily="34" charset="-120"/>
                <a:ea typeface="微軟正黑體" pitchFamily="34" charset="-120"/>
              </a:rPr>
              <a:t>及處理校內特殊教育學生之學習輔導等事宜，</a:t>
            </a:r>
            <a:r>
              <a:rPr lang="zh-TW" altLang="en-US" sz="2800" b="1" dirty="0" smtClean="0">
                <a:latin typeface="微軟正黑體" pitchFamily="34" charset="-120"/>
                <a:ea typeface="微軟正黑體" pitchFamily="34" charset="-120"/>
              </a:rPr>
              <a:t>應</a:t>
            </a:r>
            <a:r>
              <a:rPr lang="zh-TW" altLang="en-US" sz="2200" dirty="0" smtClean="0">
                <a:latin typeface="微軟正黑體" pitchFamily="34" charset="-120"/>
                <a:ea typeface="微軟正黑體" pitchFamily="34" charset="-120"/>
              </a:rPr>
              <a:t>成立</a:t>
            </a:r>
            <a:r>
              <a:rPr lang="zh-TW" altLang="en-US" sz="2200" dirty="0">
                <a:latin typeface="微軟正黑體" pitchFamily="34" charset="-120"/>
                <a:ea typeface="微軟正黑體" pitchFamily="34" charset="-120"/>
              </a:rPr>
              <a:t>特殊教育推行</a:t>
            </a:r>
            <a:r>
              <a:rPr lang="zh-TW" altLang="en-US" sz="2200" dirty="0" smtClean="0">
                <a:latin typeface="微軟正黑體" pitchFamily="34" charset="-120"/>
                <a:ea typeface="微軟正黑體" pitchFamily="34" charset="-120"/>
              </a:rPr>
              <a:t>委員會。</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第三條　特推會任務：</a:t>
            </a:r>
            <a:endParaRPr lang="en-US" altLang="zh-TW" sz="22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五、審議特殊教育方案、</a:t>
            </a:r>
            <a:r>
              <a:rPr lang="zh-TW" altLang="en-US" sz="2800" b="1" dirty="0" smtClean="0">
                <a:latin typeface="微軟正黑體" pitchFamily="34" charset="-120"/>
                <a:ea typeface="微軟正黑體" pitchFamily="34" charset="-120"/>
              </a:rPr>
              <a:t>特殊教育課程計畫</a:t>
            </a:r>
            <a:r>
              <a:rPr lang="zh-TW" altLang="en-US" sz="2200" dirty="0" smtClean="0">
                <a:latin typeface="微軟正黑體" pitchFamily="34" charset="-120"/>
                <a:ea typeface="微軟正黑體" pitchFamily="34" charset="-120"/>
              </a:rPr>
              <a:t>、個別化教育計畫、個別輔導計畫、修業年限調整及升學、就業輔導等相關事項。</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81697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dirty="0" smtClean="0">
                <a:latin typeface="微軟正黑體" pitchFamily="34" charset="-120"/>
                <a:ea typeface="微軟正黑體" pitchFamily="34" charset="-120"/>
              </a:rPr>
              <a:t>第四條　由</a:t>
            </a:r>
            <a:r>
              <a:rPr lang="zh-TW" altLang="zh-TW" sz="2000" dirty="0" smtClean="0">
                <a:latin typeface="微軟正黑體" pitchFamily="34" charset="-120"/>
                <a:ea typeface="微軟正黑體" pitchFamily="34" charset="-120"/>
              </a:rPr>
              <a:t>委員</a:t>
            </a:r>
            <a:r>
              <a:rPr lang="zh-TW" altLang="zh-TW" sz="2000" b="1" dirty="0">
                <a:latin typeface="微軟正黑體" pitchFamily="34" charset="-120"/>
                <a:ea typeface="微軟正黑體" pitchFamily="34" charset="-120"/>
              </a:rPr>
              <a:t>七</a:t>
            </a:r>
            <a:r>
              <a:rPr lang="zh-TW" altLang="zh-TW" sz="2000" dirty="0">
                <a:latin typeface="微軟正黑體" pitchFamily="34" charset="-120"/>
                <a:ea typeface="微軟正黑體" pitchFamily="34" charset="-120"/>
              </a:rPr>
              <a:t>至</a:t>
            </a:r>
            <a:r>
              <a:rPr lang="zh-TW" altLang="zh-TW" sz="2000" b="1" dirty="0">
                <a:latin typeface="微軟正黑體" pitchFamily="34" charset="-120"/>
                <a:ea typeface="微軟正黑體" pitchFamily="34" charset="-120"/>
              </a:rPr>
              <a:t>二十</a:t>
            </a:r>
            <a:r>
              <a:rPr lang="zh-TW" altLang="en-US" sz="2000" b="1" dirty="0">
                <a:latin typeface="微軟正黑體" pitchFamily="34" charset="-120"/>
                <a:ea typeface="微軟正黑體" pitchFamily="34" charset="-120"/>
              </a:rPr>
              <a:t>五</a:t>
            </a:r>
            <a:r>
              <a:rPr lang="zh-TW" altLang="zh-TW" sz="2000" dirty="0">
                <a:latin typeface="微軟正黑體" pitchFamily="34" charset="-120"/>
                <a:ea typeface="微軟正黑體" pitchFamily="34" charset="-120"/>
              </a:rPr>
              <a:t>人，其中</a:t>
            </a:r>
            <a:r>
              <a:rPr lang="zh-TW" altLang="en-US" sz="2000" dirty="0">
                <a:latin typeface="微軟正黑體" pitchFamily="34" charset="-120"/>
                <a:ea typeface="微軟正黑體" pitchFamily="34" charset="-120"/>
              </a:rPr>
              <a:t>召集人</a:t>
            </a:r>
            <a:r>
              <a:rPr lang="zh-TW" altLang="zh-TW" sz="2000" dirty="0">
                <a:latin typeface="微軟正黑體" pitchFamily="34" charset="-120"/>
                <a:ea typeface="微軟正黑體" pitchFamily="34" charset="-120"/>
              </a:rPr>
              <a:t>一人，由學校校長兼任，執行秘書一人，由校長指</a:t>
            </a:r>
            <a:r>
              <a:rPr lang="zh-TW" altLang="en-US" sz="2000" dirty="0">
                <a:latin typeface="微軟正黑體" pitchFamily="34" charset="-120"/>
                <a:ea typeface="微軟正黑體" pitchFamily="34" charset="-120"/>
              </a:rPr>
              <a:t>派</a:t>
            </a:r>
            <a:r>
              <a:rPr lang="zh-TW" altLang="zh-TW" sz="2000" dirty="0">
                <a:latin typeface="微軟正黑體" pitchFamily="34" charset="-120"/>
                <a:ea typeface="微軟正黑體" pitchFamily="34" charset="-120"/>
              </a:rPr>
              <a:t>業務</a:t>
            </a:r>
            <a:r>
              <a:rPr lang="zh-TW" altLang="en-US" sz="2000" dirty="0">
                <a:latin typeface="微軟正黑體" pitchFamily="34" charset="-120"/>
                <a:ea typeface="微軟正黑體" pitchFamily="34" charset="-120"/>
              </a:rPr>
              <a:t>單位</a:t>
            </a:r>
            <a:r>
              <a:rPr lang="zh-TW" altLang="zh-TW" sz="2000" dirty="0">
                <a:latin typeface="微軟正黑體" pitchFamily="34" charset="-120"/>
                <a:ea typeface="微軟正黑體" pitchFamily="34" charset="-120"/>
              </a:rPr>
              <a:t>主管擔任，其餘</a:t>
            </a:r>
            <a:r>
              <a:rPr lang="zh-TW" altLang="en-US" sz="2000" dirty="0">
                <a:latin typeface="微軟正黑體" pitchFamily="34" charset="-120"/>
                <a:ea typeface="微軟正黑體" pitchFamily="34" charset="-120"/>
              </a:rPr>
              <a:t>組成人員</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zh-TW" sz="2000" dirty="0" smtClean="0">
                <a:latin typeface="微軟正黑體" pitchFamily="34" charset="-120"/>
                <a:ea typeface="微軟正黑體" pitchFamily="34" charset="-120"/>
              </a:rPr>
              <a:t>處</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室</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主任</a:t>
            </a:r>
            <a:r>
              <a:rPr lang="zh-TW" altLang="en-US" sz="2000" dirty="0">
                <a:latin typeface="微軟正黑體" pitchFamily="34" charset="-120"/>
                <a:ea typeface="微軟正黑體" pitchFamily="34" charset="-120"/>
              </a:rPr>
              <a:t>代表</a:t>
            </a:r>
            <a:r>
              <a:rPr lang="zh-TW"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特殊教育業務之</a:t>
            </a:r>
            <a:r>
              <a:rPr lang="zh-TW" altLang="zh-TW" sz="2000" dirty="0">
                <a:latin typeface="微軟正黑體" pitchFamily="34" charset="-120"/>
                <a:ea typeface="微軟正黑體" pitchFamily="34" charset="-120"/>
              </a:rPr>
              <a:t>處</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室</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主任</a:t>
            </a:r>
            <a:r>
              <a:rPr lang="zh-TW" altLang="en-US" sz="2000" dirty="0">
                <a:latin typeface="微軟正黑體" pitchFamily="34" charset="-120"/>
                <a:ea typeface="微軟正黑體" pitchFamily="34" charset="-120"/>
              </a:rPr>
              <a:t>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zh-TW" sz="2000" dirty="0" smtClean="0">
                <a:latin typeface="微軟正黑體" pitchFamily="34" charset="-120"/>
                <a:ea typeface="微軟正黑體" pitchFamily="34" charset="-120"/>
              </a:rPr>
              <a:t>普通</a:t>
            </a:r>
            <a:r>
              <a:rPr lang="zh-TW" altLang="zh-TW" sz="2000" dirty="0">
                <a:latin typeface="微軟正黑體" pitchFamily="34" charset="-120"/>
                <a:ea typeface="微軟正黑體" pitchFamily="34" charset="-120"/>
              </a:rPr>
              <a:t>班教師代表、特殊教育教師代表</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身心</a:t>
            </a:r>
            <a:r>
              <a:rPr lang="zh-TW" altLang="en-US" sz="2000" dirty="0">
                <a:latin typeface="微軟正黑體" pitchFamily="34" charset="-120"/>
                <a:ea typeface="微軟正黑體" pitchFamily="34" charset="-120"/>
              </a:rPr>
              <a:t>障礙學生代表、資賦優異學生代表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身心</a:t>
            </a:r>
            <a:r>
              <a:rPr lang="zh-TW" altLang="en-US" sz="2000" dirty="0">
                <a:latin typeface="微軟正黑體" pitchFamily="34" charset="-120"/>
                <a:ea typeface="微軟正黑體" pitchFamily="34" charset="-120"/>
              </a:rPr>
              <a:t>障礙</a:t>
            </a:r>
            <a:r>
              <a:rPr lang="zh-TW" altLang="zh-TW" sz="2000" dirty="0">
                <a:latin typeface="微軟正黑體" pitchFamily="34" charset="-120"/>
                <a:ea typeface="微軟正黑體" pitchFamily="34" charset="-120"/>
              </a:rPr>
              <a:t>學生家長代表</a:t>
            </a:r>
            <a:r>
              <a:rPr lang="zh-TW" altLang="en-US" sz="2000" dirty="0">
                <a:latin typeface="微軟正黑體" pitchFamily="34" charset="-120"/>
                <a:ea typeface="微軟正黑體" pitchFamily="34" charset="-120"/>
              </a:rPr>
              <a:t>、資賦優異學生家長代表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6300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教師</a:t>
            </a:r>
            <a:r>
              <a:rPr lang="zh-TW" altLang="en-US" sz="2000" dirty="0">
                <a:latin typeface="微軟正黑體" pitchFamily="34" charset="-120"/>
                <a:ea typeface="微軟正黑體" pitchFamily="34" charset="-120"/>
              </a:rPr>
              <a:t>會代表、家長會代表</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itchFamily="34" charset="-120"/>
                <a:ea typeface="微軟正黑體" pitchFamily="34" charset="-120"/>
              </a:rPr>
              <a:t>前</a:t>
            </a:r>
            <a:r>
              <a:rPr lang="zh-TW" altLang="en-US" sz="2000" dirty="0" smtClean="0">
                <a:latin typeface="微軟正黑體" pitchFamily="34" charset="-120"/>
                <a:ea typeface="微軟正黑體" pitchFamily="34" charset="-120"/>
              </a:rPr>
              <a:t>項</a:t>
            </a:r>
            <a:r>
              <a:rPr lang="zh-TW" altLang="zh-TW" sz="2000" dirty="0">
                <a:latin typeface="微軟正黑體" pitchFamily="34" charset="-120"/>
                <a:ea typeface="微軟正黑體" pitchFamily="34" charset="-120"/>
              </a:rPr>
              <a:t>委員組成中，</a:t>
            </a:r>
            <a:r>
              <a:rPr lang="zh-TW" altLang="zh-TW" sz="2000" u="sng" dirty="0">
                <a:latin typeface="微軟正黑體" pitchFamily="34" charset="-120"/>
                <a:ea typeface="微軟正黑體" pitchFamily="34" charset="-120"/>
              </a:rPr>
              <a:t>任一性別人數應占委員總數三分之一以上</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未設特殊教育班級且該校無特殊教育學生者，</a:t>
            </a:r>
            <a:r>
              <a:rPr lang="zh-TW" altLang="en-US" sz="2800" b="1" dirty="0">
                <a:latin typeface="微軟正黑體" pitchFamily="34" charset="-120"/>
                <a:ea typeface="微軟正黑體" pitchFamily="34" charset="-120"/>
              </a:rPr>
              <a:t>得</a:t>
            </a:r>
            <a:r>
              <a:rPr lang="zh-TW" altLang="en-US" sz="2000" dirty="0">
                <a:latin typeface="微軟正黑體" pitchFamily="34" charset="-120"/>
                <a:ea typeface="微軟正黑體" pitchFamily="34" charset="-120"/>
              </a:rPr>
              <a:t>不予遴選特殊教育學生或特殊教育學生家長代表</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未設特殊教育班級且該校無特殊教育專長人員之學校，</a:t>
            </a:r>
            <a:r>
              <a:rPr lang="zh-TW" altLang="en-US" sz="2000" b="1" dirty="0">
                <a:latin typeface="微軟正黑體" pitchFamily="34" charset="-120"/>
                <a:ea typeface="微軟正黑體" pitchFamily="34" charset="-120"/>
              </a:rPr>
              <a:t>必要時得</a:t>
            </a:r>
            <a:r>
              <a:rPr lang="zh-TW" altLang="en-US" sz="2000" dirty="0">
                <a:latin typeface="微軟正黑體" pitchFamily="34" charset="-120"/>
                <a:ea typeface="微軟正黑體" pitchFamily="34" charset="-120"/>
              </a:rPr>
              <a:t>邀請</a:t>
            </a:r>
            <a:r>
              <a:rPr lang="zh-TW" altLang="en-US" sz="2000" u="sng" dirty="0">
                <a:latin typeface="微軟正黑體" pitchFamily="34" charset="-120"/>
                <a:ea typeface="微軟正黑體" pitchFamily="34" charset="-120"/>
              </a:rPr>
              <a:t>本縣特殊教育巡迴輔導教師</a:t>
            </a:r>
            <a:r>
              <a:rPr lang="zh-TW" altLang="en-US" sz="2000" dirty="0">
                <a:latin typeface="微軟正黑體" pitchFamily="34" charset="-120"/>
                <a:ea typeface="微軟正黑體" pitchFamily="34" charset="-120"/>
              </a:rPr>
              <a:t>或</a:t>
            </a:r>
            <a:r>
              <a:rPr lang="zh-TW" altLang="en-US" sz="2000" u="sng" dirty="0">
                <a:latin typeface="微軟正黑體" pitchFamily="34" charset="-120"/>
                <a:ea typeface="微軟正黑體" pitchFamily="34" charset="-120"/>
              </a:rPr>
              <a:t>鄰近學校特殊教育教師</a:t>
            </a:r>
            <a:r>
              <a:rPr lang="zh-TW" altLang="en-US" sz="2000" dirty="0">
                <a:latin typeface="微軟正黑體" pitchFamily="34" charset="-120"/>
                <a:ea typeface="微軟正黑體" pitchFamily="34" charset="-120"/>
              </a:rPr>
              <a:t>擔任委員</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向上箭號圖說文字 4"/>
          <p:cNvSpPr/>
          <p:nvPr/>
        </p:nvSpPr>
        <p:spPr>
          <a:xfrm rot="16200000">
            <a:off x="7643954" y="3174427"/>
            <a:ext cx="984885" cy="1656184"/>
          </a:xfrm>
          <a:prstGeom prst="upArrowCallout">
            <a:avLst>
              <a:gd name="adj1" fmla="val 126133"/>
              <a:gd name="adj2" fmla="val 79219"/>
              <a:gd name="adj3" fmla="val 5482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委員為</a:t>
            </a:r>
            <a:r>
              <a:rPr lang="zh-TW" altLang="en-US" sz="2600" b="1" dirty="0" smtClean="0">
                <a:solidFill>
                  <a:srgbClr val="FF0000"/>
                </a:solidFill>
                <a:latin typeface="微軟正黑體" pitchFamily="34" charset="-120"/>
                <a:ea typeface="微軟正黑體" pitchFamily="34" charset="-120"/>
              </a:rPr>
              <a:t>代表制</a:t>
            </a:r>
            <a:endParaRPr lang="zh-TW" altLang="en-US" b="1" dirty="0"/>
          </a:p>
        </p:txBody>
      </p:sp>
    </p:spTree>
    <p:extLst>
      <p:ext uri="{BB962C8B-B14F-4D97-AF65-F5344CB8AC3E}">
        <p14:creationId xmlns:p14="http://schemas.microsoft.com/office/powerpoint/2010/main" val="17633139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162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提案討論請依各</a:t>
            </a:r>
            <a:r>
              <a:rPr lang="zh-TW" altLang="en-US" sz="2200" dirty="0" smtClean="0">
                <a:latin typeface="微軟正黑體" pitchFamily="34" charset="-120"/>
                <a:ea typeface="微軟正黑體" pitchFamily="34" charset="-120"/>
              </a:rPr>
              <a:t>校狀況</a:t>
            </a:r>
            <a:r>
              <a:rPr lang="zh-TW" altLang="en-US" sz="2200" dirty="0">
                <a:latin typeface="微軟正黑體" pitchFamily="34" charset="-120"/>
                <a:ea typeface="微軟正黑體" pitchFamily="34" charset="-120"/>
              </a:rPr>
              <a:t>進行</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例如：學校各類特殊教育學生之</a:t>
            </a:r>
            <a:r>
              <a:rPr lang="en-US" altLang="zh-TW" sz="2200" dirty="0" smtClean="0">
                <a:latin typeface="微軟正黑體" pitchFamily="34" charset="-120"/>
                <a:ea typeface="微軟正黑體" pitchFamily="34" charset="-120"/>
              </a:rPr>
              <a:t>IEP</a:t>
            </a:r>
            <a:r>
              <a:rPr lang="zh-TW" altLang="en-US" sz="2200" dirty="0" smtClean="0">
                <a:latin typeface="微軟正黑體" pitchFamily="34" charset="-120"/>
                <a:ea typeface="微軟正黑體" pitchFamily="34" charset="-120"/>
              </a:rPr>
              <a:t>或</a:t>
            </a:r>
            <a:r>
              <a:rPr lang="en-US" altLang="zh-TW" sz="2200" dirty="0" smtClean="0">
                <a:latin typeface="微軟正黑體" pitchFamily="34" charset="-120"/>
                <a:ea typeface="微軟正黑體" pitchFamily="34" charset="-120"/>
              </a:rPr>
              <a:t>IGP</a:t>
            </a:r>
            <a:r>
              <a:rPr lang="zh-TW" altLang="en-US" sz="2200" dirty="0" smtClean="0">
                <a:latin typeface="微軟正黑體" pitchFamily="34" charset="-120"/>
                <a:ea typeface="微軟正黑體" pitchFamily="34" charset="-120"/>
              </a:rPr>
              <a:t>、各項案由說明內容等。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a:t>
            </a:r>
            <a:r>
              <a:rPr lang="zh-TW" altLang="en-US" sz="2200" dirty="0">
                <a:latin typeface="微軟正黑體" pitchFamily="34" charset="-120"/>
                <a:ea typeface="微軟正黑體" pitchFamily="34" charset="-120"/>
              </a:rPr>
              <a:t>推會委員應為</a:t>
            </a:r>
            <a:r>
              <a:rPr lang="zh-TW" altLang="en-US" sz="2200" u="sng" dirty="0">
                <a:latin typeface="微軟正黑體" pitchFamily="34" charset="-120"/>
                <a:ea typeface="微軟正黑體" pitchFamily="34" charset="-120"/>
              </a:rPr>
              <a:t>代表</a:t>
            </a:r>
            <a:r>
              <a:rPr lang="zh-TW" altLang="en-US" sz="2200" u="sng" dirty="0" smtClean="0">
                <a:latin typeface="微軟正黑體" pitchFamily="34" charset="-120"/>
                <a:ea typeface="微軟正黑體" pitchFamily="34" charset="-120"/>
              </a:rPr>
              <a:t>制</a:t>
            </a:r>
            <a:r>
              <a:rPr lang="zh-TW" altLang="en-US" sz="2200" dirty="0" smtClean="0">
                <a:latin typeface="微軟正黑體" pitchFamily="34" charset="-120"/>
                <a:ea typeface="微軟正黑體" pitchFamily="34" charset="-120"/>
              </a:rPr>
              <a:t>，委員</a:t>
            </a:r>
            <a:r>
              <a:rPr lang="zh-TW" altLang="en-US" sz="2200" dirty="0">
                <a:latin typeface="微軟正黑體" pitchFamily="34" charset="-120"/>
                <a:ea typeface="微軟正黑體" pitchFamily="34" charset="-120"/>
              </a:rPr>
              <a:t>人數應為</a:t>
            </a:r>
            <a:r>
              <a:rPr lang="zh-TW" altLang="en-US" sz="2200" u="sng" dirty="0">
                <a:latin typeface="微軟正黑體" pitchFamily="34" charset="-120"/>
                <a:ea typeface="微軟正黑體" pitchFamily="34" charset="-120"/>
              </a:rPr>
              <a:t>奇數</a:t>
            </a:r>
            <a:r>
              <a:rPr lang="zh-TW" altLang="en-US" sz="2200" dirty="0">
                <a:latin typeface="微軟正黑體" pitchFamily="34" charset="-120"/>
                <a:ea typeface="微軟正黑體" pitchFamily="34" charset="-120"/>
              </a:rPr>
              <a:t>，出席人數應</a:t>
            </a:r>
            <a:r>
              <a:rPr lang="zh-TW" altLang="en-US" sz="2200" u="sng" dirty="0">
                <a:latin typeface="微軟正黑體" pitchFamily="34" charset="-120"/>
                <a:ea typeface="微軟正黑體" pitchFamily="34" charset="-120"/>
              </a:rPr>
              <a:t>過半</a:t>
            </a:r>
            <a:r>
              <a:rPr lang="zh-TW" altLang="en-US" sz="2200" dirty="0">
                <a:latin typeface="微軟正黑體" pitchFamily="34" charset="-120"/>
                <a:ea typeface="微軟正黑體" pitchFamily="34" charset="-120"/>
              </a:rPr>
              <a:t>始得開會</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應</a:t>
            </a:r>
            <a:r>
              <a:rPr lang="zh-TW" altLang="en-US" sz="2200" dirty="0" smtClean="0">
                <a:latin typeface="微軟正黑體" pitchFamily="34" charset="-120"/>
                <a:ea typeface="微軟正黑體" pitchFamily="34" charset="-120"/>
              </a:rPr>
              <a:t>呈現完整會議紀錄之掃描檔（包含紀錄</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簽到表、逐級核</a:t>
            </a:r>
            <a:r>
              <a:rPr lang="zh-TW" altLang="en-US" sz="2200" dirty="0">
                <a:latin typeface="微軟正黑體" pitchFamily="34" charset="-120"/>
                <a:ea typeface="微軟正黑體" pitchFamily="34" charset="-120"/>
              </a:rPr>
              <a:t>章）</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b="1" dirty="0">
                <a:latin typeface="微軟正黑體" pitchFamily="34" charset="-120"/>
                <a:ea typeface="微軟正黑體" pitchFamily="34" charset="-120"/>
              </a:rPr>
              <a:t>建議</a:t>
            </a:r>
            <a:r>
              <a:rPr lang="zh-TW" altLang="zh-TW" sz="2200" dirty="0">
                <a:latin typeface="微軟正黑體" pitchFamily="34" charset="-120"/>
                <a:ea typeface="微軟正黑體" pitchFamily="34" charset="-120"/>
              </a:rPr>
              <a:t>檢</a:t>
            </a:r>
            <a:r>
              <a:rPr lang="zh-TW" altLang="zh-TW" sz="2200" dirty="0" smtClean="0">
                <a:latin typeface="微軟正黑體" pitchFamily="34" charset="-120"/>
                <a:ea typeface="微軟正黑體" pitchFamily="34" charset="-120"/>
              </a:rPr>
              <a:t>附</a:t>
            </a:r>
            <a:r>
              <a:rPr lang="zh-TW" altLang="en-US" sz="2200" dirty="0" smtClean="0">
                <a:latin typeface="微軟正黑體" pitchFamily="34" charset="-120"/>
                <a:ea typeface="微軟正黑體" pitchFamily="34" charset="-120"/>
              </a:rPr>
              <a:t>特推會</a:t>
            </a:r>
            <a:r>
              <a:rPr lang="zh-TW" altLang="zh-TW" sz="2200" dirty="0">
                <a:latin typeface="微軟正黑體" pitchFamily="34" charset="-120"/>
                <a:ea typeface="微軟正黑體" pitchFamily="34" charset="-120"/>
              </a:rPr>
              <a:t>組織章程、架構或委員</a:t>
            </a:r>
            <a:r>
              <a:rPr lang="zh-TW" altLang="zh-TW" sz="2200" dirty="0" smtClean="0">
                <a:latin typeface="微軟正黑體" pitchFamily="34" charset="-120"/>
                <a:ea typeface="微軟正黑體" pitchFamily="34" charset="-120"/>
              </a:rPr>
              <a:t>名冊</a:t>
            </a:r>
            <a:r>
              <a:rPr lang="zh-TW" altLang="en-US" sz="2200" dirty="0" smtClean="0">
                <a:latin typeface="微軟正黑體" pitchFamily="34" charset="-120"/>
                <a:ea typeface="微軟正黑體" pitchFamily="34" charset="-120"/>
              </a:rPr>
              <a:t>，以</a:t>
            </a:r>
            <a:r>
              <a:rPr lang="zh-TW" altLang="en-US" sz="2200" dirty="0">
                <a:latin typeface="微軟正黑體" pitchFamily="34" charset="-120"/>
                <a:ea typeface="微軟正黑體" pitchFamily="34" charset="-120"/>
              </a:rPr>
              <a:t>利檢視</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各類巡迴輔導班</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支援</a:t>
            </a:r>
            <a:r>
              <a:rPr lang="zh-TW" altLang="en-US" sz="2200" dirty="0">
                <a:latin typeface="微軟正黑體" pitchFamily="34" charset="-120"/>
                <a:ea typeface="微軟正黑體" pitchFamily="34" charset="-120"/>
              </a:rPr>
              <a:t>或駐點</a:t>
            </a:r>
            <a:r>
              <a:rPr lang="zh-TW" altLang="zh-TW" sz="2200" dirty="0">
                <a:latin typeface="微軟正黑體" pitchFamily="34" charset="-120"/>
                <a:ea typeface="微軟正黑體" pitchFamily="34" charset="-120"/>
              </a:rPr>
              <a:t>個案者，由巡迴</a:t>
            </a:r>
            <a:r>
              <a:rPr lang="zh-TW" altLang="en-US" sz="2200" dirty="0">
                <a:latin typeface="微軟正黑體" pitchFamily="34" charset="-120"/>
                <a:ea typeface="微軟正黑體" pitchFamily="34" charset="-120"/>
              </a:rPr>
              <a:t>輔導、</a:t>
            </a:r>
            <a:r>
              <a:rPr lang="zh-TW" altLang="zh-TW" sz="2200" dirty="0">
                <a:latin typeface="微軟正黑體" pitchFamily="34" charset="-120"/>
                <a:ea typeface="微軟正黑體" pitchFamily="34" charset="-120"/>
              </a:rPr>
              <a:t>支援</a:t>
            </a:r>
            <a:r>
              <a:rPr lang="zh-TW" altLang="en-US" sz="2200" dirty="0">
                <a:latin typeface="微軟正黑體" pitchFamily="34" charset="-120"/>
                <a:ea typeface="微軟正黑體" pitchFamily="34" charset="-120"/>
              </a:rPr>
              <a:t>或駐點</a:t>
            </a:r>
            <a:r>
              <a:rPr lang="zh-TW" altLang="zh-TW" sz="2200" dirty="0">
                <a:latin typeface="微軟正黑體" pitchFamily="34" charset="-120"/>
                <a:ea typeface="微軟正黑體" pitchFamily="34" charset="-120"/>
              </a:rPr>
              <a:t>教師</a:t>
            </a:r>
            <a:r>
              <a:rPr lang="zh-TW" altLang="en-US" sz="2200" dirty="0">
                <a:latin typeface="微軟正黑體" pitchFamily="34" charset="-120"/>
                <a:ea typeface="微軟正黑體" pitchFamily="34" charset="-120"/>
              </a:rPr>
              <a:t>與受巡迴輔導服務學校討論，共同</a:t>
            </a:r>
            <a:r>
              <a:rPr lang="zh-TW" altLang="en-US" sz="2200" dirty="0" smtClean="0">
                <a:latin typeface="微軟正黑體" pitchFamily="34" charset="-120"/>
                <a:ea typeface="微軟正黑體" pitchFamily="34" charset="-120"/>
              </a:rPr>
              <a:t>擬訂相關表件</a:t>
            </a:r>
            <a:r>
              <a:rPr lang="zh-TW" altLang="zh-TW" sz="2200" dirty="0" smtClean="0">
                <a:latin typeface="微軟正黑體" pitchFamily="34" charset="-120"/>
                <a:ea typeface="微軟正黑體" pitchFamily="34" charset="-120"/>
              </a:rPr>
              <a:t>後</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由</a:t>
            </a:r>
            <a:r>
              <a:rPr lang="zh-TW" altLang="zh-TW" sz="2200" b="1" dirty="0" smtClean="0">
                <a:latin typeface="微軟正黑體" pitchFamily="34" charset="-120"/>
                <a:ea typeface="微軟正黑體" pitchFamily="34" charset="-120"/>
              </a:rPr>
              <a:t>個案</a:t>
            </a:r>
            <a:r>
              <a:rPr lang="zh-TW" altLang="zh-TW" sz="2200" b="1" dirty="0">
                <a:latin typeface="微軟正黑體" pitchFamily="34" charset="-120"/>
                <a:ea typeface="微軟正黑體" pitchFamily="34" charset="-120"/>
              </a:rPr>
              <a:t>所屬</a:t>
            </a:r>
            <a:r>
              <a:rPr lang="zh-TW" altLang="zh-TW" sz="2200" b="1" dirty="0" smtClean="0">
                <a:latin typeface="微軟正黑體" pitchFamily="34" charset="-120"/>
                <a:ea typeface="微軟正黑體" pitchFamily="34" charset="-120"/>
              </a:rPr>
              <a:t>學校</a:t>
            </a:r>
            <a:r>
              <a:rPr lang="zh-TW" altLang="en-US" sz="2200" b="1" dirty="0" smtClean="0">
                <a:latin typeface="微軟正黑體" pitchFamily="34" charset="-120"/>
                <a:ea typeface="微軟正黑體" pitchFamily="34" charset="-120"/>
              </a:rPr>
              <a:t>特推</a:t>
            </a:r>
            <a:r>
              <a:rPr lang="zh-TW" altLang="zh-TW" sz="2200" b="1" dirty="0" smtClean="0">
                <a:latin typeface="微軟正黑體" pitchFamily="34" charset="-120"/>
                <a:ea typeface="微軟正黑體" pitchFamily="34" charset="-120"/>
              </a:rPr>
              <a:t>會審</a:t>
            </a:r>
            <a:r>
              <a:rPr lang="zh-TW" altLang="en-US" sz="2200" b="1" dirty="0" smtClean="0">
                <a:latin typeface="微軟正黑體" pitchFamily="34" charset="-120"/>
                <a:ea typeface="微軟正黑體" pitchFamily="34" charset="-120"/>
              </a:rPr>
              <a:t>查</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8695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75432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solidFill>
                  <a:srgbClr val="FF0000"/>
                </a:solidFill>
                <a:latin typeface="微軟正黑體" pitchFamily="34" charset="-120"/>
                <a:ea typeface="微軟正黑體" pitchFamily="34" charset="-120"/>
              </a:rPr>
              <a:t>審查</a:t>
            </a:r>
            <a:r>
              <a:rPr lang="zh-TW" altLang="en-US" sz="2200" dirty="0">
                <a:solidFill>
                  <a:srgbClr val="FF0000"/>
                </a:solidFill>
                <a:latin typeface="微軟正黑體" pitchFamily="34" charset="-120"/>
                <a:ea typeface="微軟正黑體" pitchFamily="34" charset="-120"/>
              </a:rPr>
              <a:t>特殊教育學生分組排課及教學情形</a:t>
            </a:r>
            <a:r>
              <a:rPr lang="zh-TW" altLang="en-US" sz="2200" dirty="0" smtClean="0">
                <a:latin typeface="微軟正黑體" pitchFamily="34" charset="-120"/>
                <a:ea typeface="微軟正黑體" pitchFamily="34" charset="-120"/>
              </a:rPr>
              <a:t>。如</a:t>
            </a:r>
            <a:r>
              <a:rPr lang="zh-TW" altLang="en-US" sz="2200" dirty="0">
                <a:latin typeface="微軟正黑體" pitchFamily="34" charset="-120"/>
                <a:ea typeface="微軟正黑體" pitchFamily="34" charset="-120"/>
              </a:rPr>
              <a:t>有一對一分組授課或</a:t>
            </a:r>
            <a:r>
              <a:rPr lang="zh-TW" altLang="en-US" sz="2200" dirty="0" smtClean="0">
                <a:latin typeface="微軟正黑體" pitchFamily="34" charset="-120"/>
                <a:ea typeface="微軟正黑體" pitchFamily="34" charset="-120"/>
              </a:rPr>
              <a:t>分組授課人數多於</a:t>
            </a:r>
            <a:r>
              <a:rPr lang="en-US" altLang="zh-TW" sz="2200" dirty="0" smtClean="0">
                <a:latin typeface="微軟正黑體" pitchFamily="34" charset="-120"/>
                <a:ea typeface="微軟正黑體" pitchFamily="34" charset="-120"/>
              </a:rPr>
              <a:t>6</a:t>
            </a:r>
            <a:r>
              <a:rPr lang="zh-TW" altLang="en-US" sz="2200" dirty="0">
                <a:latin typeface="微軟正黑體" pitchFamily="34" charset="-120"/>
                <a:ea typeface="微軟正黑體" pitchFamily="34" charset="-120"/>
              </a:rPr>
              <a:t>人情形，應敘明原因並分析學生狀況及需求</a:t>
            </a:r>
            <a:r>
              <a:rPr lang="zh-TW" altLang="en-US" sz="2200" dirty="0" smtClean="0">
                <a:latin typeface="微軟正黑體" pitchFamily="34" charset="-120"/>
                <a:ea typeface="微軟正黑體" pitchFamily="34" charset="-120"/>
              </a:rPr>
              <a:t>。如學生人數多，</a:t>
            </a:r>
            <a:r>
              <a:rPr lang="zh-TW" altLang="en-US" sz="2800" b="1" dirty="0" smtClean="0">
                <a:latin typeface="微軟正黑體" pitchFamily="34" charset="-120"/>
                <a:ea typeface="微軟正黑體" pitchFamily="34" charset="-120"/>
              </a:rPr>
              <a:t>建議</a:t>
            </a:r>
            <a:r>
              <a:rPr lang="zh-TW" altLang="en-US" sz="2200" dirty="0" smtClean="0">
                <a:latin typeface="微軟正黑體" pitchFamily="34" charset="-120"/>
                <a:ea typeface="微軟正黑體" pitchFamily="34" charset="-120"/>
              </a:rPr>
              <a:t>以表格方式呈現。</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表格 7">
            <a:extLst>
              <a:ext uri="{FF2B5EF4-FFF2-40B4-BE49-F238E27FC236}">
                <a16:creationId xmlns:a16="http://schemas.microsoft.com/office/drawing/2014/main" id="{8F949F96-FA80-455B-A89D-23AF6DB85B4B}"/>
              </a:ext>
            </a:extLst>
          </p:cNvPr>
          <p:cNvGraphicFramePr>
            <a:graphicFrameLocks noGrp="1"/>
          </p:cNvGraphicFramePr>
          <p:nvPr>
            <p:extLst>
              <p:ext uri="{D42A27DB-BD31-4B8C-83A1-F6EECF244321}">
                <p14:modId xmlns:p14="http://schemas.microsoft.com/office/powerpoint/2010/main" val="1430925671"/>
              </p:ext>
            </p:extLst>
          </p:nvPr>
        </p:nvGraphicFramePr>
        <p:xfrm>
          <a:off x="1043981" y="3140968"/>
          <a:ext cx="7488832" cy="2699914"/>
        </p:xfrm>
        <a:graphic>
          <a:graphicData uri="http://schemas.openxmlformats.org/drawingml/2006/table">
            <a:tbl>
              <a:tblPr firstRow="1" bandRow="1">
                <a:tableStyleId>{5C22544A-7EE6-4342-B048-85BDC9FD1C3A}</a:tableStyleId>
              </a:tblPr>
              <a:tblGrid>
                <a:gridCol w="796145">
                  <a:extLst>
                    <a:ext uri="{9D8B030D-6E8A-4147-A177-3AD203B41FA5}">
                      <a16:colId xmlns:a16="http://schemas.microsoft.com/office/drawing/2014/main" val="3328544918"/>
                    </a:ext>
                  </a:extLst>
                </a:gridCol>
                <a:gridCol w="973067">
                  <a:extLst>
                    <a:ext uri="{9D8B030D-6E8A-4147-A177-3AD203B41FA5}">
                      <a16:colId xmlns:a16="http://schemas.microsoft.com/office/drawing/2014/main" val="1462270231"/>
                    </a:ext>
                  </a:extLst>
                </a:gridCol>
                <a:gridCol w="2466895">
                  <a:extLst>
                    <a:ext uri="{9D8B030D-6E8A-4147-A177-3AD203B41FA5}">
                      <a16:colId xmlns:a16="http://schemas.microsoft.com/office/drawing/2014/main" val="3507097115"/>
                    </a:ext>
                  </a:extLst>
                </a:gridCol>
                <a:gridCol w="1210316">
                  <a:extLst>
                    <a:ext uri="{9D8B030D-6E8A-4147-A177-3AD203B41FA5}">
                      <a16:colId xmlns:a16="http://schemas.microsoft.com/office/drawing/2014/main" val="1853713132"/>
                    </a:ext>
                  </a:extLst>
                </a:gridCol>
                <a:gridCol w="2042409">
                  <a:extLst>
                    <a:ext uri="{9D8B030D-6E8A-4147-A177-3AD203B41FA5}">
                      <a16:colId xmlns:a16="http://schemas.microsoft.com/office/drawing/2014/main" val="4122684768"/>
                    </a:ext>
                  </a:extLst>
                </a:gridCol>
              </a:tblGrid>
              <a:tr h="871114">
                <a:tc>
                  <a:txBody>
                    <a:bodyPr/>
                    <a:lstStyle/>
                    <a:p>
                      <a:pPr algn="ctr"/>
                      <a:r>
                        <a:rPr lang="zh-TW" altLang="en-US" dirty="0">
                          <a:latin typeface="微軟正黑體" panose="020B0604030504040204" pitchFamily="34" charset="-120"/>
                          <a:ea typeface="微軟正黑體" panose="020B0604030504040204" pitchFamily="34" charset="-120"/>
                        </a:rPr>
                        <a:t>年級</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姓名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障礙類別</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亞型</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特殊</a:t>
                      </a:r>
                      <a:r>
                        <a:rPr lang="zh-TW" altLang="en-US" sz="1600" dirty="0">
                          <a:latin typeface="微軟正黑體" panose="020B0604030504040204" pitchFamily="34" charset="-120"/>
                          <a:ea typeface="微軟正黑體" panose="020B0604030504040204" pitchFamily="34" charset="-120"/>
                        </a:rPr>
                        <a:t>需求</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組別</a:t>
                      </a:r>
                      <a:r>
                        <a:rPr lang="en-US" altLang="zh-TW" dirty="0">
                          <a:latin typeface="微軟正黑體" panose="020B0604030504040204" pitchFamily="34" charset="-120"/>
                          <a:ea typeface="微軟正黑體" panose="020B0604030504040204" pitchFamily="34" charset="-120"/>
                        </a:rPr>
                        <a:t>/</a:t>
                      </a:r>
                    </a:p>
                    <a:p>
                      <a:pPr algn="ctr"/>
                      <a:r>
                        <a:rPr lang="zh-TW" altLang="en-US" dirty="0">
                          <a:latin typeface="微軟正黑體" panose="020B0604030504040204" pitchFamily="34" charset="-120"/>
                          <a:ea typeface="微軟正黑體" panose="020B0604030504040204" pitchFamily="34" charset="-120"/>
                        </a:rPr>
                        <a:t>分組狀況</a:t>
                      </a:r>
                    </a:p>
                  </a:txBody>
                  <a:tcPr anchor="ctr"/>
                </a:tc>
                <a:tc>
                  <a:txBody>
                    <a:bodyPr/>
                    <a:lstStyle/>
                    <a:p>
                      <a:pPr algn="ctr"/>
                      <a:r>
                        <a:rPr lang="zh-TW" altLang="en-US">
                          <a:latin typeface="微軟正黑體" panose="020B0604030504040204" pitchFamily="34" charset="-120"/>
                          <a:ea typeface="微軟正黑體" panose="020B0604030504040204" pitchFamily="34" charset="-120"/>
                        </a:rPr>
                        <a:t>原因</a:t>
                      </a:r>
                    </a:p>
                  </a:txBody>
                  <a:tcPr anchor="ctr"/>
                </a:tc>
                <a:extLst>
                  <a:ext uri="{0D108BD9-81ED-4DB2-BD59-A6C34878D82A}">
                    <a16:rowId xmlns:a16="http://schemas.microsoft.com/office/drawing/2014/main" val="4205712361"/>
                  </a:ext>
                </a:extLst>
              </a:tr>
              <a:tr h="457200">
                <a:tc>
                  <a:txBody>
                    <a:bodyPr/>
                    <a:lstStyle/>
                    <a:p>
                      <a:pPr algn="ctr"/>
                      <a:r>
                        <a:rPr lang="zh-TW" altLang="en-US" dirty="0">
                          <a:latin typeface="微軟正黑體" panose="020B0604030504040204" pitchFamily="34" charset="-120"/>
                          <a:ea typeface="微軟正黑體" panose="020B0604030504040204" pitchFamily="34" charset="-120"/>
                        </a:rPr>
                        <a:t>五</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全金鑫</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學習障礙</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亞型閱讀</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組</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一對一</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校內僅一位特殊教育學生，僅能安排一對一</a:t>
                      </a:r>
                      <a:r>
                        <a:rPr lang="zh-TW" altLang="en-US" dirty="0" smtClean="0">
                          <a:latin typeface="微軟正黑體" panose="020B0604030504040204" pitchFamily="34" charset="-120"/>
                          <a:ea typeface="微軟正黑體" panose="020B0604030504040204" pitchFamily="34" charset="-120"/>
                        </a:rPr>
                        <a:t>授課</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541843935"/>
                  </a:ext>
                </a:extLst>
              </a:tr>
              <a:tr h="457200">
                <a:tc>
                  <a:txBody>
                    <a:bodyPr/>
                    <a:lstStyle/>
                    <a:p>
                      <a:pPr algn="ctr"/>
                      <a:r>
                        <a:rPr lang="zh-TW" altLang="en-US" dirty="0" smtClean="0">
                          <a:latin typeface="微軟正黑體" panose="020B0604030504040204" pitchFamily="34" charset="-120"/>
                          <a:ea typeface="微軟正黑體" panose="020B0604030504040204" pitchFamily="34" charset="-120"/>
                        </a:rPr>
                        <a:t>二</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林木森</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情緒行為障礙</a:t>
                      </a:r>
                      <a:r>
                        <a:rPr lang="en-US" altLang="zh-TW" dirty="0" smtClean="0">
                          <a:latin typeface="微軟正黑體" panose="020B0604030504040204" pitchFamily="34" charset="-120"/>
                          <a:ea typeface="微軟正黑體" panose="020B0604030504040204" pitchFamily="34" charset="-120"/>
                        </a:rPr>
                        <a:t>/ADHD</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特社組</a:t>
                      </a:r>
                      <a:r>
                        <a:rPr lang="en-US" altLang="zh-TW" dirty="0" smtClean="0">
                          <a:latin typeface="微軟正黑體" panose="020B0604030504040204" pitchFamily="34" charset="-120"/>
                          <a:ea typeface="微軟正黑體" panose="020B0604030504040204" pitchFamily="34" charset="-120"/>
                        </a:rPr>
                        <a:t>/</a:t>
                      </a:r>
                    </a:p>
                    <a:p>
                      <a:pPr algn="ctr"/>
                      <a:r>
                        <a:rPr lang="zh-TW" altLang="en-US" dirty="0" smtClean="0">
                          <a:latin typeface="微軟正黑體" panose="020B0604030504040204" pitchFamily="34" charset="-120"/>
                          <a:ea typeface="微軟正黑體" panose="020B0604030504040204" pitchFamily="34" charset="-120"/>
                        </a:rPr>
                        <a:t>一對一</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該年段僅一位情緒行為障礙學生，其他學生皆為六年級。</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287076747"/>
                  </a:ext>
                </a:extLst>
              </a:tr>
            </a:tbl>
          </a:graphicData>
        </a:graphic>
      </p:graphicFrame>
    </p:spTree>
    <p:extLst>
      <p:ext uri="{BB962C8B-B14F-4D97-AF65-F5344CB8AC3E}">
        <p14:creationId xmlns:p14="http://schemas.microsoft.com/office/powerpoint/2010/main" val="33668547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文本框 4"/>
          <p:cNvSpPr txBox="1"/>
          <p:nvPr/>
        </p:nvSpPr>
        <p:spPr>
          <a:xfrm>
            <a:off x="5004048" y="309212"/>
            <a:ext cx="3987209" cy="646331"/>
          </a:xfrm>
          <a:prstGeom prst="rect">
            <a:avLst/>
          </a:prstGeom>
          <a:noFill/>
        </p:spPr>
        <p:txBody>
          <a:bodyPr>
            <a:spAutoFit/>
          </a:bodyPr>
          <a:lstStyle/>
          <a:p>
            <a:pPr>
              <a:defRPr/>
            </a:pPr>
            <a:r>
              <a:rPr lang="zh-TW"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流程說明大綱</a:t>
            </a:r>
            <a:endParaRPr lang="zh-CN"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1" name="文本框 5"/>
          <p:cNvSpPr txBox="1"/>
          <p:nvPr/>
        </p:nvSpPr>
        <p:spPr>
          <a:xfrm>
            <a:off x="2333604" y="121088"/>
            <a:ext cx="2799549" cy="738664"/>
          </a:xfrm>
          <a:prstGeom prst="rect">
            <a:avLst/>
          </a:prstGeom>
          <a:noFill/>
        </p:spPr>
        <p:txBody>
          <a:bodyPr wrap="none">
            <a:spAutoFit/>
          </a:bodyPr>
          <a:lstStyle/>
          <a:p>
            <a:pPr>
              <a:defRPr/>
            </a:pPr>
            <a:r>
              <a:rPr lang="en-US" altLang="zh-CN"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CONTENT</a:t>
            </a:r>
            <a:endParaRPr lang="zh-CN" altLang="en-US"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126" name="群組 8"/>
          <p:cNvGrpSpPr>
            <a:grpSpLocks/>
          </p:cNvGrpSpPr>
          <p:nvPr/>
        </p:nvGrpSpPr>
        <p:grpSpPr bwMode="auto">
          <a:xfrm>
            <a:off x="2483768" y="980728"/>
            <a:ext cx="5904656" cy="735012"/>
            <a:chOff x="3059729" y="1988840"/>
            <a:chExt cx="5906073" cy="734566"/>
          </a:xfrm>
        </p:grpSpPr>
        <p:grpSp>
          <p:nvGrpSpPr>
            <p:cNvPr id="5145" name="Group 4"/>
            <p:cNvGrpSpPr>
              <a:grpSpLocks/>
            </p:cNvGrpSpPr>
            <p:nvPr/>
          </p:nvGrpSpPr>
          <p:grpSpPr bwMode="auto">
            <a:xfrm>
              <a:off x="3851065" y="1988840"/>
              <a:ext cx="5114737" cy="718700"/>
              <a:chOff x="-557229" y="0"/>
              <a:chExt cx="7897250" cy="718699"/>
            </a:xfrm>
          </p:grpSpPr>
          <p:sp>
            <p:nvSpPr>
              <p:cNvPr id="16400" name="AutoShape 3"/>
              <p:cNvSpPr>
                <a:spLocks noChangeArrowheads="1"/>
              </p:cNvSpPr>
              <p:nvPr/>
            </p:nvSpPr>
            <p:spPr bwMode="auto">
              <a:xfrm>
                <a:off x="-557229" y="0"/>
                <a:ext cx="7897250"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401" name="AutoShape 3"/>
              <p:cNvSpPr>
                <a:spLocks noChangeArrowheads="1"/>
              </p:cNvSpPr>
              <p:nvPr/>
            </p:nvSpPr>
            <p:spPr bwMode="auto">
              <a:xfrm>
                <a:off x="-405222" y="65047"/>
                <a:ext cx="7634035"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6" name="TextBox 9"/>
            <p:cNvSpPr txBox="1">
              <a:spLocks noChangeArrowheads="1"/>
            </p:cNvSpPr>
            <p:nvPr/>
          </p:nvSpPr>
          <p:spPr bwMode="auto">
            <a:xfrm>
              <a:off x="3996058" y="2132855"/>
              <a:ext cx="4249492"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a:t>
              </a:r>
              <a:r>
                <a:rPr lang="zh-TW" altLang="en-US" sz="2400" b="1" dirty="0" smtClean="0">
                  <a:solidFill>
                    <a:srgbClr val="002060"/>
                  </a:solidFill>
                  <a:latin typeface="微软雅黑" pitchFamily="34" charset="-122"/>
                  <a:ea typeface="微软雅黑" pitchFamily="34" charset="-122"/>
                </a:rPr>
                <a:t>備查作業及注意事項</a:t>
              </a:r>
              <a:endParaRPr lang="zh-CN" altLang="en-US" sz="2400" b="1" dirty="0">
                <a:solidFill>
                  <a:srgbClr val="002060"/>
                </a:solidFill>
                <a:latin typeface="微软雅黑" pitchFamily="34" charset="-122"/>
                <a:ea typeface="微软雅黑" pitchFamily="34" charset="-122"/>
              </a:endParaRPr>
            </a:p>
          </p:txBody>
        </p:sp>
        <p:grpSp>
          <p:nvGrpSpPr>
            <p:cNvPr id="5147" name="Group 4"/>
            <p:cNvGrpSpPr>
              <a:grpSpLocks/>
            </p:cNvGrpSpPr>
            <p:nvPr/>
          </p:nvGrpSpPr>
          <p:grpSpPr bwMode="auto">
            <a:xfrm>
              <a:off x="3059729" y="2004706"/>
              <a:ext cx="608158" cy="718700"/>
              <a:chOff x="-4421602" y="438"/>
              <a:chExt cx="6222428" cy="718699"/>
            </a:xfrm>
          </p:grpSpPr>
          <p:sp>
            <p:nvSpPr>
              <p:cNvPr id="26" name="AutoShape 3"/>
              <p:cNvSpPr>
                <a:spLocks noChangeArrowheads="1"/>
              </p:cNvSpPr>
              <p:nvPr/>
            </p:nvSpPr>
            <p:spPr bwMode="auto">
              <a:xfrm>
                <a:off x="-4421602" y="438"/>
                <a:ext cx="6222428"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27" name="AutoShape 3"/>
              <p:cNvSpPr>
                <a:spLocks noChangeArrowheads="1"/>
              </p:cNvSpPr>
              <p:nvPr/>
            </p:nvSpPr>
            <p:spPr bwMode="auto">
              <a:xfrm>
                <a:off x="-4280608" y="65485"/>
                <a:ext cx="5913749"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8" name="TextBox 9"/>
            <p:cNvSpPr txBox="1">
              <a:spLocks noChangeArrowheads="1"/>
            </p:cNvSpPr>
            <p:nvPr/>
          </p:nvSpPr>
          <p:spPr bwMode="auto">
            <a:xfrm>
              <a:off x="3109484" y="2132856"/>
              <a:ext cx="4544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1</a:t>
              </a:r>
              <a:endParaRPr lang="zh-CN" altLang="en-US" sz="2400" b="1" dirty="0">
                <a:solidFill>
                  <a:srgbClr val="002060"/>
                </a:solidFill>
                <a:latin typeface="微软雅黑" pitchFamily="34" charset="-122"/>
                <a:ea typeface="微软雅黑" pitchFamily="34" charset="-122"/>
              </a:endParaRPr>
            </a:p>
          </p:txBody>
        </p:sp>
      </p:grpSp>
      <p:grpSp>
        <p:nvGrpSpPr>
          <p:cNvPr id="5127" name="群組 7"/>
          <p:cNvGrpSpPr>
            <a:grpSpLocks/>
          </p:cNvGrpSpPr>
          <p:nvPr/>
        </p:nvGrpSpPr>
        <p:grpSpPr bwMode="auto">
          <a:xfrm>
            <a:off x="2483768" y="4077072"/>
            <a:ext cx="5904656" cy="719137"/>
            <a:chOff x="4427984" y="2852936"/>
            <a:chExt cx="5905291" cy="719137"/>
          </a:xfrm>
        </p:grpSpPr>
        <p:grpSp>
          <p:nvGrpSpPr>
            <p:cNvPr id="5137" name="Group 8"/>
            <p:cNvGrpSpPr>
              <a:grpSpLocks/>
            </p:cNvGrpSpPr>
            <p:nvPr/>
          </p:nvGrpSpPr>
          <p:grpSpPr bwMode="auto">
            <a:xfrm>
              <a:off x="5220157" y="2852936"/>
              <a:ext cx="5113118" cy="719137"/>
              <a:chOff x="137" y="0"/>
              <a:chExt cx="8341624" cy="719137"/>
            </a:xfrm>
          </p:grpSpPr>
          <p:sp>
            <p:nvSpPr>
              <p:cNvPr id="16398" name="AutoShape 3"/>
              <p:cNvSpPr>
                <a:spLocks noChangeArrowheads="1"/>
              </p:cNvSpPr>
              <p:nvPr/>
            </p:nvSpPr>
            <p:spPr bwMode="auto">
              <a:xfrm>
                <a:off x="137" y="0"/>
                <a:ext cx="8341624"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399" name="AutoShape 3"/>
              <p:cNvSpPr>
                <a:spLocks noChangeArrowheads="1"/>
              </p:cNvSpPr>
              <p:nvPr/>
            </p:nvSpPr>
            <p:spPr bwMode="auto">
              <a:xfrm>
                <a:off x="117625" y="62284"/>
                <a:ext cx="8106649"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8" name="TextBox 21"/>
            <p:cNvSpPr txBox="1">
              <a:spLocks noChangeArrowheads="1"/>
            </p:cNvSpPr>
            <p:nvPr/>
          </p:nvSpPr>
          <p:spPr bwMode="auto">
            <a:xfrm>
              <a:off x="5437004" y="2996009"/>
              <a:ext cx="388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課程計畫備查相關參考資料</a:t>
              </a:r>
              <a:endParaRPr lang="zh-CN" altLang="en-US" sz="2400" b="1" dirty="0">
                <a:solidFill>
                  <a:srgbClr val="002060"/>
                </a:solidFill>
                <a:latin typeface="微软雅黑" pitchFamily="34" charset="-122"/>
                <a:ea typeface="微软雅黑" pitchFamily="34" charset="-122"/>
              </a:endParaRPr>
            </a:p>
          </p:txBody>
        </p:sp>
        <p:grpSp>
          <p:nvGrpSpPr>
            <p:cNvPr id="5139" name="Group 8"/>
            <p:cNvGrpSpPr>
              <a:grpSpLocks/>
            </p:cNvGrpSpPr>
            <p:nvPr/>
          </p:nvGrpSpPr>
          <p:grpSpPr bwMode="auto">
            <a:xfrm>
              <a:off x="4454972" y="2852936"/>
              <a:ext cx="620712" cy="719137"/>
              <a:chOff x="7110" y="0"/>
              <a:chExt cx="6215343" cy="719137"/>
            </a:xfrm>
          </p:grpSpPr>
          <p:sp>
            <p:nvSpPr>
              <p:cNvPr id="30" name="AutoShape 3"/>
              <p:cNvSpPr>
                <a:spLocks noChangeArrowheads="1"/>
              </p:cNvSpPr>
              <p:nvPr/>
            </p:nvSpPr>
            <p:spPr bwMode="auto">
              <a:xfrm>
                <a:off x="7110" y="0"/>
                <a:ext cx="6215343"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1" name="AutoShape 3"/>
              <p:cNvSpPr>
                <a:spLocks noChangeArrowheads="1"/>
              </p:cNvSpPr>
              <p:nvPr/>
            </p:nvSpPr>
            <p:spPr bwMode="auto">
              <a:xfrm>
                <a:off x="166075" y="65087"/>
                <a:ext cx="5897422"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0" name="TextBox 21"/>
            <p:cNvSpPr txBox="1">
              <a:spLocks noChangeArrowheads="1"/>
            </p:cNvSpPr>
            <p:nvPr/>
          </p:nvSpPr>
          <p:spPr bwMode="auto">
            <a:xfrm>
              <a:off x="4427984" y="2996952"/>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2</a:t>
              </a:r>
              <a:endParaRPr lang="zh-CN" altLang="en-US" sz="2400" b="1" dirty="0">
                <a:solidFill>
                  <a:srgbClr val="002060"/>
                </a:solidFill>
                <a:latin typeface="微软雅黑" pitchFamily="34" charset="-122"/>
                <a:ea typeface="微软雅黑" pitchFamily="34" charset="-122"/>
              </a:endParaRPr>
            </a:p>
          </p:txBody>
        </p:sp>
      </p:grpSp>
      <p:grpSp>
        <p:nvGrpSpPr>
          <p:cNvPr id="5128" name="群組 6"/>
          <p:cNvGrpSpPr>
            <a:grpSpLocks/>
          </p:cNvGrpSpPr>
          <p:nvPr/>
        </p:nvGrpSpPr>
        <p:grpSpPr bwMode="auto">
          <a:xfrm>
            <a:off x="2483768" y="5950223"/>
            <a:ext cx="5904656" cy="719137"/>
            <a:chOff x="3469506" y="5806207"/>
            <a:chExt cx="5827866" cy="719137"/>
          </a:xfrm>
        </p:grpSpPr>
        <p:grpSp>
          <p:nvGrpSpPr>
            <p:cNvPr id="5129" name="Group 8"/>
            <p:cNvGrpSpPr>
              <a:grpSpLocks/>
            </p:cNvGrpSpPr>
            <p:nvPr/>
          </p:nvGrpSpPr>
          <p:grpSpPr bwMode="auto">
            <a:xfrm>
              <a:off x="4258422" y="5806207"/>
              <a:ext cx="5038950" cy="719137"/>
              <a:chOff x="1527" y="0"/>
              <a:chExt cx="10532908" cy="719137"/>
            </a:xfrm>
          </p:grpSpPr>
          <p:sp>
            <p:nvSpPr>
              <p:cNvPr id="34" name="AutoShape 3"/>
              <p:cNvSpPr>
                <a:spLocks noChangeArrowheads="1"/>
              </p:cNvSpPr>
              <p:nvPr/>
            </p:nvSpPr>
            <p:spPr bwMode="auto">
              <a:xfrm>
                <a:off x="1527" y="0"/>
                <a:ext cx="10532908"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5" name="AutoShape 3"/>
              <p:cNvSpPr>
                <a:spLocks noChangeArrowheads="1"/>
              </p:cNvSpPr>
              <p:nvPr/>
            </p:nvSpPr>
            <p:spPr bwMode="auto">
              <a:xfrm>
                <a:off x="154154" y="65087"/>
                <a:ext cx="10231720"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grpSp>
          <p:nvGrpSpPr>
            <p:cNvPr id="5130" name="Group 8"/>
            <p:cNvGrpSpPr>
              <a:grpSpLocks/>
            </p:cNvGrpSpPr>
            <p:nvPr/>
          </p:nvGrpSpPr>
          <p:grpSpPr bwMode="auto">
            <a:xfrm>
              <a:off x="3491729" y="5806207"/>
              <a:ext cx="622243" cy="719137"/>
              <a:chOff x="-1512" y="0"/>
              <a:chExt cx="6230671" cy="719137"/>
            </a:xfrm>
          </p:grpSpPr>
          <p:sp>
            <p:nvSpPr>
              <p:cNvPr id="37" name="AutoShape 3"/>
              <p:cNvSpPr>
                <a:spLocks noChangeArrowheads="1"/>
              </p:cNvSpPr>
              <p:nvPr/>
            </p:nvSpPr>
            <p:spPr bwMode="auto">
              <a:xfrm>
                <a:off x="-1512" y="0"/>
                <a:ext cx="623067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8" name="AutoShape 3"/>
              <p:cNvSpPr>
                <a:spLocks noChangeArrowheads="1"/>
              </p:cNvSpPr>
              <p:nvPr/>
            </p:nvSpPr>
            <p:spPr bwMode="auto">
              <a:xfrm>
                <a:off x="157440" y="65087"/>
                <a:ext cx="591278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1" name="TextBox 21"/>
            <p:cNvSpPr txBox="1">
              <a:spLocks noChangeArrowheads="1"/>
            </p:cNvSpPr>
            <p:nvPr/>
          </p:nvSpPr>
          <p:spPr bwMode="auto">
            <a:xfrm>
              <a:off x="4463896" y="5949280"/>
              <a:ext cx="447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pPr>
              <a:r>
                <a:rPr lang="zh-TW" altLang="en-US" sz="2400" b="1" dirty="0" smtClean="0">
                  <a:solidFill>
                    <a:srgbClr val="002060"/>
                  </a:solidFill>
                  <a:latin typeface="微软雅黑" pitchFamily="34" charset="-122"/>
                  <a:ea typeface="微软雅黑" pitchFamily="34" charset="-122"/>
                </a:rPr>
                <a:t>課程計畫備查網站上</a:t>
              </a:r>
              <a:r>
                <a:rPr lang="zh-TW" altLang="en-US" sz="2400" b="1" dirty="0">
                  <a:solidFill>
                    <a:srgbClr val="002060"/>
                  </a:solidFill>
                  <a:latin typeface="微软雅黑" pitchFamily="34" charset="-122"/>
                  <a:ea typeface="微软雅黑" pitchFamily="34" charset="-122"/>
                </a:rPr>
                <a:t>傳作業說明</a:t>
              </a:r>
              <a:endParaRPr lang="zh-CN" altLang="en-US" sz="2400" b="1" dirty="0">
                <a:solidFill>
                  <a:srgbClr val="002060"/>
                </a:solidFill>
                <a:latin typeface="微软雅黑" pitchFamily="34" charset="-122"/>
                <a:ea typeface="微软雅黑" pitchFamily="34" charset="-122"/>
              </a:endParaRPr>
            </a:p>
          </p:txBody>
        </p:sp>
        <p:sp>
          <p:nvSpPr>
            <p:cNvPr id="5132" name="TextBox 21"/>
            <p:cNvSpPr txBox="1">
              <a:spLocks noChangeArrowheads="1"/>
            </p:cNvSpPr>
            <p:nvPr/>
          </p:nvSpPr>
          <p:spPr bwMode="auto">
            <a:xfrm>
              <a:off x="3469506" y="5949280"/>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TW" sz="2400" b="1" dirty="0">
                  <a:solidFill>
                    <a:srgbClr val="002060"/>
                  </a:solidFill>
                  <a:latin typeface="微软雅黑" pitchFamily="34" charset="-122"/>
                  <a:ea typeface="微软雅黑" pitchFamily="34" charset="-122"/>
                </a:rPr>
                <a:t>3</a:t>
              </a:r>
              <a:endParaRPr lang="zh-CN" altLang="en-US" sz="2400" b="1" dirty="0">
                <a:solidFill>
                  <a:srgbClr val="002060"/>
                </a:solidFill>
                <a:latin typeface="微软雅黑" pitchFamily="34" charset="-122"/>
                <a:ea typeface="微软雅黑" pitchFamily="34" charset="-122"/>
              </a:endParaRPr>
            </a:p>
          </p:txBody>
        </p:sp>
      </p:grpSp>
      <p:sp>
        <p:nvSpPr>
          <p:cNvPr id="33" name="AutoShape 3"/>
          <p:cNvSpPr>
            <a:spLocks noChangeArrowheads="1"/>
          </p:cNvSpPr>
          <p:nvPr/>
        </p:nvSpPr>
        <p:spPr bwMode="auto">
          <a:xfrm>
            <a:off x="3733379" y="1772816"/>
            <a:ext cx="4655045" cy="2202495"/>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學校課程計畫備查</a:t>
            </a:r>
            <a:r>
              <a:rPr lang="zh-TW" altLang="en-US" sz="2000" dirty="0" smtClean="0">
                <a:latin typeface="微軟正黑體" panose="020B0604030504040204" pitchFamily="34" charset="-120"/>
                <a:ea typeface="微軟正黑體" panose="020B0604030504040204" pitchFamily="34" charset="-120"/>
              </a:rPr>
              <a:t>作業</a:t>
            </a:r>
            <a:endParaRPr lang="en-US" altLang="zh-TW" sz="2000" dirty="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FontTx/>
              <a:buNone/>
              <a:defRPr/>
            </a:pPr>
            <a:r>
              <a:rPr lang="zh-TW" altLang="en-US" sz="2000" dirty="0" smtClean="0">
                <a:latin typeface="微軟正黑體" panose="020B0604030504040204" pitchFamily="34" charset="-120"/>
                <a:ea typeface="微軟正黑體" panose="020B0604030504040204" pitchFamily="34" charset="-120"/>
              </a:rPr>
              <a:t>（公文、作業程序、備查期程）</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2</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特殊教育課程計畫表件</a:t>
            </a:r>
            <a:endParaRPr lang="en-US" altLang="zh-TW" sz="2000" dirty="0" smtClean="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None/>
              <a:defRPr/>
            </a:pP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C01</a:t>
            </a:r>
            <a:r>
              <a:rPr lang="zh-TW" altLang="en-US" sz="2000" dirty="0" smtClean="0">
                <a:latin typeface="微軟正黑體" panose="020B0604030504040204" pitchFamily="34" charset="-120"/>
                <a:ea typeface="微軟正黑體" panose="020B0604030504040204" pitchFamily="34" charset="-120"/>
              </a:rPr>
              <a:t>至</a:t>
            </a:r>
            <a:r>
              <a:rPr lang="en-US" altLang="zh-TW" sz="2000" dirty="0" smtClean="0">
                <a:latin typeface="微軟正黑體" panose="020B0604030504040204" pitchFamily="34" charset="-120"/>
                <a:ea typeface="微軟正黑體" panose="020B0604030504040204" pitchFamily="34" charset="-120"/>
              </a:rPr>
              <a:t>C11</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特殊教育</a:t>
            </a:r>
            <a:r>
              <a:rPr lang="zh-TW" altLang="en-US" sz="2000" dirty="0">
                <a:latin typeface="微軟正黑體" panose="020B0604030504040204" pitchFamily="34" charset="-120"/>
                <a:ea typeface="微軟正黑體" panose="020B0604030504040204" pitchFamily="34" charset="-120"/>
              </a:rPr>
              <a:t>課程</a:t>
            </a:r>
            <a:r>
              <a:rPr lang="zh-TW" altLang="en-US" sz="2000" dirty="0" smtClean="0">
                <a:latin typeface="微軟正黑體" panose="020B0604030504040204" pitchFamily="34" charset="-120"/>
                <a:ea typeface="微軟正黑體" panose="020B0604030504040204" pitchFamily="34" charset="-120"/>
              </a:rPr>
              <a:t>計畫重新備查事宜</a:t>
            </a:r>
            <a:endParaRPr lang="en-US" altLang="zh-TW" sz="2000" dirty="0">
              <a:latin typeface="微軟正黑體" panose="020B0604030504040204" pitchFamily="34" charset="-120"/>
              <a:ea typeface="微軟正黑體" panose="020B0604030504040204" pitchFamily="34" charset="-120"/>
            </a:endParaRPr>
          </a:p>
        </p:txBody>
      </p:sp>
      <p:sp>
        <p:nvSpPr>
          <p:cNvPr id="32" name="AutoShape 3"/>
          <p:cNvSpPr>
            <a:spLocks noChangeArrowheads="1"/>
          </p:cNvSpPr>
          <p:nvPr/>
        </p:nvSpPr>
        <p:spPr bwMode="auto">
          <a:xfrm>
            <a:off x="3733379" y="4869160"/>
            <a:ext cx="4655045" cy="1009998"/>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相關</a:t>
            </a:r>
            <a:r>
              <a:rPr lang="zh-TW" altLang="en-US" sz="2000" dirty="0">
                <a:latin typeface="微軟正黑體" panose="020B0604030504040204" pitchFamily="34" charset="-120"/>
                <a:ea typeface="微軟正黑體" panose="020B0604030504040204" pitchFamily="34" charset="-120"/>
              </a:rPr>
              <a:t>參考</a:t>
            </a:r>
            <a:r>
              <a:rPr lang="zh-TW" altLang="en-US" sz="2000" dirty="0" smtClean="0">
                <a:latin typeface="微軟正黑體" panose="020B0604030504040204" pitchFamily="34" charset="-120"/>
                <a:ea typeface="微軟正黑體" panose="020B0604030504040204" pitchFamily="34" charset="-120"/>
              </a:rPr>
              <a:t>資料</a:t>
            </a:r>
            <a:endParaRPr lang="en-US" altLang="zh-TW" sz="20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網站資源及注意事項</a:t>
            </a:r>
            <a:endParaRPr lang="en-US" altLang="zh-TW" sz="2000" dirty="0">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iterate type="wd">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6*min(max(#ppt_w*#ppt_h,.3),1)-7.4)/-.7*#ppt_w"/>
                                          </p:val>
                                        </p:tav>
                                        <p:tav tm="100000">
                                          <p:val>
                                            <p:strVal val="#ppt_w"/>
                                          </p:val>
                                        </p:tav>
                                      </p:tavLst>
                                    </p:anim>
                                    <p:anim calcmode="lin" valueType="num">
                                      <p:cBhvr>
                                        <p:cTn id="8" dur="500" fill="hold"/>
                                        <p:tgtEl>
                                          <p:spTgt spid="20"/>
                                        </p:tgtEl>
                                        <p:attrNameLst>
                                          <p:attrName>ppt_h</p:attrName>
                                        </p:attrNameLst>
                                      </p:cBhvr>
                                      <p:tavLst>
                                        <p:tav tm="0">
                                          <p:val>
                                            <p:strVal val="(6*min(max(#ppt_w*#ppt_h,.3),1)-7.4)/-.7*#ppt_h"/>
                                          </p:val>
                                        </p:tav>
                                        <p:tav tm="100000">
                                          <p:val>
                                            <p:strVal val="#ppt_h"/>
                                          </p:val>
                                        </p:tav>
                                      </p:tavLst>
                                    </p:anim>
                                    <p:anim calcmode="lin" valueType="num">
                                      <p:cBhvr>
                                        <p:cTn id="9" dur="500" fill="hold"/>
                                        <p:tgtEl>
                                          <p:spTgt spid="20"/>
                                        </p:tgtEl>
                                        <p:attrNameLst>
                                          <p:attrName>ppt_x</p:attrName>
                                        </p:attrNameLst>
                                      </p:cBhvr>
                                      <p:tavLst>
                                        <p:tav tm="0">
                                          <p:val>
                                            <p:fltVal val="0.5"/>
                                          </p:val>
                                        </p:tav>
                                        <p:tav tm="100000">
                                          <p:val>
                                            <p:strVal val="#ppt_x"/>
                                          </p:val>
                                        </p:tav>
                                      </p:tavLst>
                                    </p:anim>
                                    <p:anim calcmode="lin" valueType="num">
                                      <p:cBhvr>
                                        <p:cTn id="10"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6" presetClass="emph" presetSubtype="0" fill="hold" nodeType="afterEffect">
                                  <p:stCondLst>
                                    <p:cond delay="0"/>
                                  </p:stCondLst>
                                  <p:iterate type="wd">
                                    <p:tmPct val="10000"/>
                                  </p:iterate>
                                  <p:childTnLst>
                                    <p:animEffect transition="out" filter="fade">
                                      <p:cBhvr>
                                        <p:cTn id="13" dur="1000" tmFilter="0, 0; .2, .5; .8, .5; 1, 0"/>
                                        <p:tgtEl>
                                          <p:spTgt spid="20"/>
                                        </p:tgtEl>
                                      </p:cBhvr>
                                    </p:animEffect>
                                    <p:animScale>
                                      <p:cBhvr>
                                        <p:cTn id="14" dur="500" autoRev="1" fill="hold"/>
                                        <p:tgtEl>
                                          <p:spTgt spid="20"/>
                                        </p:tgtEl>
                                      </p:cBhvr>
                                      <p:by x="105000" y="105000"/>
                                    </p:animScale>
                                  </p:childTnLst>
                                </p:cTn>
                              </p:par>
                            </p:childTnLst>
                          </p:cTn>
                        </p:par>
                        <p:par>
                          <p:cTn id="15" fill="hold" nodeType="afterGroup">
                            <p:stCondLst>
                              <p:cond delay="17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
                                        </p:tgtEl>
                                        <p:attrNameLst>
                                          <p:attrName>ppt_y</p:attrName>
                                        </p:attrNameLst>
                                      </p:cBhvr>
                                      <p:tavLst>
                                        <p:tav tm="0">
                                          <p:val>
                                            <p:strVal val="#ppt_y"/>
                                          </p:val>
                                        </p:tav>
                                        <p:tav tm="100000">
                                          <p:val>
                                            <p:strVal val="#ppt_y"/>
                                          </p:val>
                                        </p:tav>
                                      </p:tavLst>
                                    </p:anim>
                                    <p:anim calcmode="lin" valueType="num">
                                      <p:cBhvr>
                                        <p:cTn id="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down)">
                                      <p:cBhvr>
                                        <p:cTn id="26" dur="580">
                                          <p:stCondLst>
                                            <p:cond delay="0"/>
                                          </p:stCondLst>
                                        </p:cTn>
                                        <p:tgtEl>
                                          <p:spTgt spid="5126"/>
                                        </p:tgtEl>
                                      </p:cBhvr>
                                    </p:animEffect>
                                    <p:anim calcmode="lin" valueType="num">
                                      <p:cBhvr>
                                        <p:cTn id="27"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6"/>
                                        </p:tgtEl>
                                      </p:cBhvr>
                                      <p:to x="100000" y="60000"/>
                                    </p:animScale>
                                    <p:animScale>
                                      <p:cBhvr>
                                        <p:cTn id="33" dur="166" decel="50000">
                                          <p:stCondLst>
                                            <p:cond delay="676"/>
                                          </p:stCondLst>
                                        </p:cTn>
                                        <p:tgtEl>
                                          <p:spTgt spid="5126"/>
                                        </p:tgtEl>
                                      </p:cBhvr>
                                      <p:to x="100000" y="100000"/>
                                    </p:animScale>
                                    <p:animScale>
                                      <p:cBhvr>
                                        <p:cTn id="34" dur="26">
                                          <p:stCondLst>
                                            <p:cond delay="1312"/>
                                          </p:stCondLst>
                                        </p:cTn>
                                        <p:tgtEl>
                                          <p:spTgt spid="5126"/>
                                        </p:tgtEl>
                                      </p:cBhvr>
                                      <p:to x="100000" y="80000"/>
                                    </p:animScale>
                                    <p:animScale>
                                      <p:cBhvr>
                                        <p:cTn id="35" dur="166" decel="50000">
                                          <p:stCondLst>
                                            <p:cond delay="1338"/>
                                          </p:stCondLst>
                                        </p:cTn>
                                        <p:tgtEl>
                                          <p:spTgt spid="5126"/>
                                        </p:tgtEl>
                                      </p:cBhvr>
                                      <p:to x="100000" y="100000"/>
                                    </p:animScale>
                                    <p:animScale>
                                      <p:cBhvr>
                                        <p:cTn id="36" dur="26">
                                          <p:stCondLst>
                                            <p:cond delay="1642"/>
                                          </p:stCondLst>
                                        </p:cTn>
                                        <p:tgtEl>
                                          <p:spTgt spid="5126"/>
                                        </p:tgtEl>
                                      </p:cBhvr>
                                      <p:to x="100000" y="90000"/>
                                    </p:animScale>
                                    <p:animScale>
                                      <p:cBhvr>
                                        <p:cTn id="37" dur="166" decel="50000">
                                          <p:stCondLst>
                                            <p:cond delay="1668"/>
                                          </p:stCondLst>
                                        </p:cTn>
                                        <p:tgtEl>
                                          <p:spTgt spid="5126"/>
                                        </p:tgtEl>
                                      </p:cBhvr>
                                      <p:to x="100000" y="100000"/>
                                    </p:animScale>
                                    <p:animScale>
                                      <p:cBhvr>
                                        <p:cTn id="38" dur="26">
                                          <p:stCondLst>
                                            <p:cond delay="1808"/>
                                          </p:stCondLst>
                                        </p:cTn>
                                        <p:tgtEl>
                                          <p:spTgt spid="5126"/>
                                        </p:tgtEl>
                                      </p:cBhvr>
                                      <p:to x="100000" y="95000"/>
                                    </p:animScale>
                                    <p:animScale>
                                      <p:cBhvr>
                                        <p:cTn id="39" dur="166" decel="50000">
                                          <p:stCondLst>
                                            <p:cond delay="1834"/>
                                          </p:stCondLst>
                                        </p:cTn>
                                        <p:tgtEl>
                                          <p:spTgt spid="5126"/>
                                        </p:tgtEl>
                                      </p:cBhvr>
                                      <p:to x="100000" y="100000"/>
                                    </p:animScale>
                                  </p:childTnLst>
                                </p:cTn>
                              </p:par>
                            </p:childTnLst>
                          </p:cTn>
                        </p:par>
                        <p:par>
                          <p:cTn id="40" fill="hold">
                            <p:stCondLst>
                              <p:cond delay="4500"/>
                            </p:stCondLst>
                            <p:childTnLst>
                              <p:par>
                                <p:cTn id="41" presetID="26"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80">
                                          <p:stCondLst>
                                            <p:cond delay="0"/>
                                          </p:stCondLst>
                                        </p:cTn>
                                        <p:tgtEl>
                                          <p:spTgt spid="5127"/>
                                        </p:tgtEl>
                                      </p:cBhvr>
                                    </p:animEffect>
                                    <p:anim calcmode="lin" valueType="num">
                                      <p:cBhvr>
                                        <p:cTn id="4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7"/>
                                        </p:tgtEl>
                                      </p:cBhvr>
                                      <p:to x="100000" y="60000"/>
                                    </p:animScale>
                                    <p:animScale>
                                      <p:cBhvr>
                                        <p:cTn id="50" dur="166" decel="50000">
                                          <p:stCondLst>
                                            <p:cond delay="676"/>
                                          </p:stCondLst>
                                        </p:cTn>
                                        <p:tgtEl>
                                          <p:spTgt spid="5127"/>
                                        </p:tgtEl>
                                      </p:cBhvr>
                                      <p:to x="100000" y="100000"/>
                                    </p:animScale>
                                    <p:animScale>
                                      <p:cBhvr>
                                        <p:cTn id="51" dur="26">
                                          <p:stCondLst>
                                            <p:cond delay="1312"/>
                                          </p:stCondLst>
                                        </p:cTn>
                                        <p:tgtEl>
                                          <p:spTgt spid="5127"/>
                                        </p:tgtEl>
                                      </p:cBhvr>
                                      <p:to x="100000" y="80000"/>
                                    </p:animScale>
                                    <p:animScale>
                                      <p:cBhvr>
                                        <p:cTn id="52" dur="166" decel="50000">
                                          <p:stCondLst>
                                            <p:cond delay="1338"/>
                                          </p:stCondLst>
                                        </p:cTn>
                                        <p:tgtEl>
                                          <p:spTgt spid="5127"/>
                                        </p:tgtEl>
                                      </p:cBhvr>
                                      <p:to x="100000" y="100000"/>
                                    </p:animScale>
                                    <p:animScale>
                                      <p:cBhvr>
                                        <p:cTn id="53" dur="26">
                                          <p:stCondLst>
                                            <p:cond delay="1642"/>
                                          </p:stCondLst>
                                        </p:cTn>
                                        <p:tgtEl>
                                          <p:spTgt spid="5127"/>
                                        </p:tgtEl>
                                      </p:cBhvr>
                                      <p:to x="100000" y="90000"/>
                                    </p:animScale>
                                    <p:animScale>
                                      <p:cBhvr>
                                        <p:cTn id="54" dur="166" decel="50000">
                                          <p:stCondLst>
                                            <p:cond delay="1668"/>
                                          </p:stCondLst>
                                        </p:cTn>
                                        <p:tgtEl>
                                          <p:spTgt spid="5127"/>
                                        </p:tgtEl>
                                      </p:cBhvr>
                                      <p:to x="100000" y="100000"/>
                                    </p:animScale>
                                    <p:animScale>
                                      <p:cBhvr>
                                        <p:cTn id="55" dur="26">
                                          <p:stCondLst>
                                            <p:cond delay="1808"/>
                                          </p:stCondLst>
                                        </p:cTn>
                                        <p:tgtEl>
                                          <p:spTgt spid="5127"/>
                                        </p:tgtEl>
                                      </p:cBhvr>
                                      <p:to x="100000" y="95000"/>
                                    </p:animScale>
                                    <p:animScale>
                                      <p:cBhvr>
                                        <p:cTn id="56" dur="166" decel="50000">
                                          <p:stCondLst>
                                            <p:cond delay="1834"/>
                                          </p:stCondLst>
                                        </p:cTn>
                                        <p:tgtEl>
                                          <p:spTgt spid="5127"/>
                                        </p:tgtEl>
                                      </p:cBhvr>
                                      <p:to x="100000" y="100000"/>
                                    </p:animScale>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80">
                                          <p:stCondLst>
                                            <p:cond delay="0"/>
                                          </p:stCondLst>
                                        </p:cTn>
                                        <p:tgtEl>
                                          <p:spTgt spid="5128"/>
                                        </p:tgtEl>
                                      </p:cBhvr>
                                    </p:animEffect>
                                    <p:anim calcmode="lin" valueType="num">
                                      <p:cBhvr>
                                        <p:cTn id="61"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8"/>
                                        </p:tgtEl>
                                      </p:cBhvr>
                                      <p:to x="100000" y="60000"/>
                                    </p:animScale>
                                    <p:animScale>
                                      <p:cBhvr>
                                        <p:cTn id="67" dur="166" decel="50000">
                                          <p:stCondLst>
                                            <p:cond delay="676"/>
                                          </p:stCondLst>
                                        </p:cTn>
                                        <p:tgtEl>
                                          <p:spTgt spid="5128"/>
                                        </p:tgtEl>
                                      </p:cBhvr>
                                      <p:to x="100000" y="100000"/>
                                    </p:animScale>
                                    <p:animScale>
                                      <p:cBhvr>
                                        <p:cTn id="68" dur="26">
                                          <p:stCondLst>
                                            <p:cond delay="1312"/>
                                          </p:stCondLst>
                                        </p:cTn>
                                        <p:tgtEl>
                                          <p:spTgt spid="5128"/>
                                        </p:tgtEl>
                                      </p:cBhvr>
                                      <p:to x="100000" y="80000"/>
                                    </p:animScale>
                                    <p:animScale>
                                      <p:cBhvr>
                                        <p:cTn id="69" dur="166" decel="50000">
                                          <p:stCondLst>
                                            <p:cond delay="1338"/>
                                          </p:stCondLst>
                                        </p:cTn>
                                        <p:tgtEl>
                                          <p:spTgt spid="5128"/>
                                        </p:tgtEl>
                                      </p:cBhvr>
                                      <p:to x="100000" y="100000"/>
                                    </p:animScale>
                                    <p:animScale>
                                      <p:cBhvr>
                                        <p:cTn id="70" dur="26">
                                          <p:stCondLst>
                                            <p:cond delay="1642"/>
                                          </p:stCondLst>
                                        </p:cTn>
                                        <p:tgtEl>
                                          <p:spTgt spid="5128"/>
                                        </p:tgtEl>
                                      </p:cBhvr>
                                      <p:to x="100000" y="90000"/>
                                    </p:animScale>
                                    <p:animScale>
                                      <p:cBhvr>
                                        <p:cTn id="71" dur="166" decel="50000">
                                          <p:stCondLst>
                                            <p:cond delay="1668"/>
                                          </p:stCondLst>
                                        </p:cTn>
                                        <p:tgtEl>
                                          <p:spTgt spid="5128"/>
                                        </p:tgtEl>
                                      </p:cBhvr>
                                      <p:to x="100000" y="100000"/>
                                    </p:animScale>
                                    <p:animScale>
                                      <p:cBhvr>
                                        <p:cTn id="72" dur="26">
                                          <p:stCondLst>
                                            <p:cond delay="1808"/>
                                          </p:stCondLst>
                                        </p:cTn>
                                        <p:tgtEl>
                                          <p:spTgt spid="5128"/>
                                        </p:tgtEl>
                                      </p:cBhvr>
                                      <p:to x="100000" y="95000"/>
                                    </p:animScale>
                                    <p:animScale>
                                      <p:cBhvr>
                                        <p:cTn id="73" dur="166" decel="50000">
                                          <p:stCondLst>
                                            <p:cond delay="1834"/>
                                          </p:stCondLst>
                                        </p:cTn>
                                        <p:tgtEl>
                                          <p:spTgt spid="5128"/>
                                        </p:tgtEl>
                                      </p:cBhvr>
                                      <p:to x="100000" y="100000"/>
                                    </p:animScale>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33">
                                            <p:bg/>
                                          </p:spTgt>
                                        </p:tgtEl>
                                        <p:attrNameLst>
                                          <p:attrName>style.visibility</p:attrName>
                                        </p:attrNameLst>
                                      </p:cBhvr>
                                      <p:to>
                                        <p:strVal val="visible"/>
                                      </p:to>
                                    </p:set>
                                    <p:animEffect transition="in" filter="randombar(horizontal)">
                                      <p:cBhvr>
                                        <p:cTn id="77" dur="500"/>
                                        <p:tgtEl>
                                          <p:spTgt spid="33">
                                            <p:bg/>
                                          </p:spTgt>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81" dur="500"/>
                                        <p:tgtEl>
                                          <p:spTgt spid="3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86" dur="500"/>
                                        <p:tgtEl>
                                          <p:spTgt spid="3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91" dur="500"/>
                                        <p:tgtEl>
                                          <p:spTgt spid="33">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96" dur="500"/>
                                        <p:tgtEl>
                                          <p:spTgt spid="33">
                                            <p:txEl>
                                              <p:pRg st="3" end="3"/>
                                            </p:txEl>
                                          </p:spTgt>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100" dur="500"/>
                                        <p:tgtEl>
                                          <p:spTgt spid="33">
                                            <p:txEl>
                                              <p:pRg st="4" end="4"/>
                                            </p:txEl>
                                          </p:spTgt>
                                        </p:tgtEl>
                                      </p:cBhvr>
                                    </p:animEffect>
                                  </p:childTnLst>
                                </p:cTn>
                              </p:par>
                            </p:childTnLst>
                          </p:cTn>
                        </p:par>
                        <p:par>
                          <p:cTn id="101" fill="hold">
                            <p:stCondLst>
                              <p:cond delay="1000"/>
                            </p:stCondLst>
                            <p:childTnLst>
                              <p:par>
                                <p:cTn id="102" presetID="14" presetClass="entr" presetSubtype="10" fill="hold" grpId="0" nodeType="afterEffect">
                                  <p:stCondLst>
                                    <p:cond delay="0"/>
                                  </p:stCondLst>
                                  <p:childTnLst>
                                    <p:set>
                                      <p:cBhvr>
                                        <p:cTn id="103" dur="1" fill="hold">
                                          <p:stCondLst>
                                            <p:cond delay="0"/>
                                          </p:stCondLst>
                                        </p:cTn>
                                        <p:tgtEl>
                                          <p:spTgt spid="32">
                                            <p:bg/>
                                          </p:spTgt>
                                        </p:tgtEl>
                                        <p:attrNameLst>
                                          <p:attrName>style.visibility</p:attrName>
                                        </p:attrNameLst>
                                      </p:cBhvr>
                                      <p:to>
                                        <p:strVal val="visible"/>
                                      </p:to>
                                    </p:set>
                                    <p:animEffect transition="in" filter="randombar(horizontal)">
                                      <p:cBhvr>
                                        <p:cTn id="104" dur="500"/>
                                        <p:tgtEl>
                                          <p:spTgt spid="32">
                                            <p:bg/>
                                          </p:spTgt>
                                        </p:tgtEl>
                                      </p:cBhvr>
                                    </p:animEffect>
                                  </p:childTnLst>
                                </p:cTn>
                              </p:par>
                            </p:childTnLst>
                          </p:cTn>
                        </p:par>
                        <p:par>
                          <p:cTn id="105" fill="hold">
                            <p:stCondLst>
                              <p:cond delay="1500"/>
                            </p:stCondLst>
                            <p:childTnLst>
                              <p:par>
                                <p:cTn id="106" presetID="14" presetClass="entr" presetSubtype="10" fill="hold" grpId="0" nodeType="afterEffect">
                                  <p:stCondLst>
                                    <p:cond delay="0"/>
                                  </p:stCondLst>
                                  <p:childTnLst>
                                    <p:set>
                                      <p:cBhvr>
                                        <p:cTn id="10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08" dur="500"/>
                                        <p:tgtEl>
                                          <p:spTgt spid="32">
                                            <p:txEl>
                                              <p:pRg st="0" end="0"/>
                                            </p:txEl>
                                          </p:spTgt>
                                        </p:tgtEl>
                                      </p:cBhvr>
                                    </p:animEffect>
                                  </p:childTnLst>
                                </p:cTn>
                              </p:par>
                            </p:childTnLst>
                          </p:cTn>
                        </p:par>
                        <p:par>
                          <p:cTn id="109" fill="hold">
                            <p:stCondLst>
                              <p:cond delay="2000"/>
                            </p:stCondLst>
                            <p:childTnLst>
                              <p:par>
                                <p:cTn id="110" presetID="14" presetClass="entr" presetSubtype="10" fill="hold" grpId="0" nodeType="afterEffect">
                                  <p:stCondLst>
                                    <p:cond delay="0"/>
                                  </p:stCondLst>
                                  <p:childTnLst>
                                    <p:set>
                                      <p:cBhvr>
                                        <p:cTn id="11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P spid="3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solidFill>
                  <a:srgbClr val="FF0000"/>
                </a:solidFill>
                <a:latin typeface="微軟正黑體" pitchFamily="34" charset="-120"/>
                <a:ea typeface="微軟正黑體" pitchFamily="34" charset="-120"/>
              </a:rPr>
              <a:t>審查</a:t>
            </a:r>
            <a:r>
              <a:rPr lang="zh-TW" altLang="en-US" sz="2200" dirty="0" smtClean="0">
                <a:solidFill>
                  <a:srgbClr val="FF0000"/>
                </a:solidFill>
                <a:latin typeface="微軟正黑體" pitchFamily="34" charset="-120"/>
                <a:ea typeface="微軟正黑體" pitchFamily="34" charset="-120"/>
              </a:rPr>
              <a:t>學校安排間接服務模式及節數情形</a:t>
            </a:r>
            <a:r>
              <a:rPr lang="zh-TW" altLang="en-US" sz="2200" dirty="0" smtClean="0">
                <a:latin typeface="微軟正黑體" pitchFamily="34" charset="-120"/>
                <a:ea typeface="微軟正黑體" pitchFamily="34" charset="-120"/>
              </a:rPr>
              <a:t>，</a:t>
            </a:r>
            <a:r>
              <a:rPr lang="zh-TW" altLang="zh-TW" sz="2800" b="1" dirty="0">
                <a:latin typeface="微軟正黑體" panose="020B0604030504040204" pitchFamily="34" charset="-120"/>
                <a:ea typeface="微軟正黑體" panose="020B0604030504040204" pitchFamily="34" charset="-120"/>
              </a:rPr>
              <a:t>應</a:t>
            </a:r>
            <a:r>
              <a:rPr lang="zh-TW" altLang="zh-TW" sz="2200" dirty="0">
                <a:latin typeface="微軟正黑體" pitchFamily="34" charset="-120"/>
                <a:ea typeface="微軟正黑體" pitchFamily="34" charset="-120"/>
              </a:rPr>
              <a:t>符合教師每週教學節數標準、授課節數作業規定及相關規定</a:t>
            </a:r>
            <a:r>
              <a:rPr lang="zh-TW" altLang="en-US" sz="2200" dirty="0" smtClean="0">
                <a:latin typeface="微軟正黑體" pitchFamily="34" charset="-120"/>
                <a:ea typeface="微軟正黑體" pitchFamily="34" charset="-120"/>
              </a:rPr>
              <a:t>，並</a:t>
            </a:r>
            <a:r>
              <a:rPr lang="zh-TW" altLang="zh-TW" sz="2200" dirty="0" smtClean="0">
                <a:latin typeface="微軟正黑體" pitchFamily="34" charset="-120"/>
                <a:ea typeface="微軟正黑體" pitchFamily="34" charset="-120"/>
              </a:rPr>
              <a:t>請</a:t>
            </a:r>
            <a:r>
              <a:rPr lang="zh-TW" altLang="zh-TW" sz="2200" dirty="0">
                <a:latin typeface="微軟正黑體" pitchFamily="34" charset="-120"/>
                <a:ea typeface="微軟正黑體" pitchFamily="34" charset="-120"/>
              </a:rPr>
              <a:t>敘明安排間接服務之原因、具體間接服務項目及規劃內容、必要性及節數</a:t>
            </a:r>
            <a:r>
              <a:rPr lang="zh-TW" altLang="zh-TW" sz="2200" dirty="0" smtClean="0">
                <a:latin typeface="微軟正黑體" pitchFamily="34" charset="-120"/>
                <a:ea typeface="微軟正黑體" pitchFamily="34" charset="-120"/>
              </a:rPr>
              <a:t>規劃</a:t>
            </a:r>
            <a:r>
              <a:rPr lang="zh-TW" altLang="en-US" sz="2200" dirty="0" smtClean="0">
                <a:latin typeface="微軟正黑體" pitchFamily="34" charset="-120"/>
                <a:ea typeface="微軟正黑體" pitchFamily="34" charset="-120"/>
              </a:rPr>
              <a:t>。</a:t>
            </a:r>
            <a:r>
              <a:rPr lang="zh-TW" altLang="en-US" sz="2200" u="sng" dirty="0" smtClean="0">
                <a:latin typeface="微軟正黑體" pitchFamily="34" charset="-120"/>
                <a:ea typeface="微軟正黑體" pitchFamily="34" charset="-120"/>
              </a:rPr>
              <a:t>若無安排間接服務模式則免，亦不須擬訂</a:t>
            </a:r>
            <a:r>
              <a:rPr lang="en-US" altLang="zh-TW" sz="2200" u="sng" dirty="0" smtClean="0">
                <a:latin typeface="微軟正黑體" pitchFamily="34" charset="-120"/>
                <a:ea typeface="微軟正黑體" pitchFamily="34" charset="-120"/>
              </a:rPr>
              <a:t>C09</a:t>
            </a:r>
            <a:r>
              <a:rPr lang="zh-TW" altLang="en-US" sz="2200" u="sng" dirty="0" smtClean="0">
                <a:latin typeface="微軟正黑體" pitchFamily="34" charset="-120"/>
                <a:ea typeface="微軟正黑體" pitchFamily="34" charset="-120"/>
              </a:rPr>
              <a:t>間接服務課程規劃表等表件</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a:solidFill>
                  <a:srgbClr val="FF0000"/>
                </a:solidFill>
                <a:latin typeface="微軟正黑體" pitchFamily="34" charset="-120"/>
                <a:ea typeface="微軟正黑體" pitchFamily="34" charset="-120"/>
              </a:rPr>
              <a:t>審查</a:t>
            </a:r>
            <a:r>
              <a:rPr lang="zh-TW" altLang="en-US" sz="2200" dirty="0" smtClean="0">
                <a:solidFill>
                  <a:srgbClr val="FF0000"/>
                </a:solidFill>
                <a:latin typeface="微軟正黑體" pitchFamily="34" charset="-120"/>
                <a:ea typeface="微軟正黑體" pitchFamily="34" charset="-120"/>
              </a:rPr>
              <a:t>學校特殊教育學生課程計畫相關表件</a:t>
            </a:r>
            <a:r>
              <a:rPr lang="zh-TW" altLang="en-US" sz="2200" dirty="0" smtClean="0">
                <a:latin typeface="微軟正黑體" pitchFamily="34" charset="-120"/>
                <a:ea typeface="微軟正黑體" pitchFamily="34" charset="-120"/>
              </a:rPr>
              <a:t>，依序</a:t>
            </a:r>
            <a:r>
              <a:rPr lang="zh-TW" altLang="en-US" sz="2200" dirty="0">
                <a:latin typeface="微軟正黑體" pitchFamily="34" charset="-120"/>
                <a:ea typeface="微軟正黑體" pitchFamily="34" charset="-120"/>
              </a:rPr>
              <a:t>審查各項表</a:t>
            </a:r>
            <a:r>
              <a:rPr lang="zh-TW" altLang="en-US" sz="2200" dirty="0" smtClean="0">
                <a:latin typeface="微軟正黑體" pitchFamily="34" charset="-120"/>
                <a:ea typeface="微軟正黑體" pitchFamily="34" charset="-120"/>
              </a:rPr>
              <a:t>件（先教學類、後行政類），包含</a:t>
            </a:r>
            <a:r>
              <a:rPr lang="zh-TW" altLang="zh-TW" sz="2200" dirty="0" smtClean="0">
                <a:latin typeface="微軟正黑體" pitchFamily="34" charset="-120"/>
                <a:ea typeface="微軟正黑體" pitchFamily="34" charset="-120"/>
              </a:rPr>
              <a:t>是否</a:t>
            </a:r>
            <a:r>
              <a:rPr lang="zh-TW" altLang="zh-TW" sz="2200" dirty="0">
                <a:latin typeface="微軟正黑體" pitchFamily="34" charset="-120"/>
                <a:ea typeface="微軟正黑體" pitchFamily="34" charset="-120"/>
              </a:rPr>
              <a:t>符合相關程序及規範：教師授課節數、學生服務模式、課程規劃與學習節數</a:t>
            </a:r>
            <a:r>
              <a:rPr lang="zh-TW" altLang="zh-TW" sz="2200" dirty="0" smtClean="0">
                <a:latin typeface="微軟正黑體" pitchFamily="34" charset="-120"/>
                <a:ea typeface="微軟正黑體" pitchFamily="34" charset="-120"/>
              </a:rPr>
              <a:t>等</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568068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特推會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9512" y="1838212"/>
            <a:ext cx="8784976" cy="1512168"/>
            <a:chOff x="251520" y="3645024"/>
            <a:chExt cx="8064896" cy="1754326"/>
          </a:xfrm>
        </p:grpSpPr>
        <p:sp>
          <p:nvSpPr>
            <p:cNvPr id="7" name="文字方塊 6">
              <a:extLst>
                <a:ext uri="{FF2B5EF4-FFF2-40B4-BE49-F238E27FC236}">
                  <a16:creationId xmlns:a16="http://schemas.microsoft.com/office/drawing/2014/main" id="{95C544D7-DAFC-4DC3-95FE-7A4C97B01306}"/>
                </a:ext>
              </a:extLst>
            </p:cNvPr>
            <p:cNvSpPr txBox="1"/>
            <p:nvPr/>
          </p:nvSpPr>
          <p:spPr>
            <a:xfrm>
              <a:off x="899592" y="3645024"/>
              <a:ext cx="7416824" cy="1754326"/>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學校有</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個身心障礙學生（學習障礙、無行為功能問題）、</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0</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個資賦優異學生。</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案由一：審查學校</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114</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學年度特殊教育學生</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IEP</a:t>
              </a:r>
              <a:r>
                <a:rPr lang="zh-TW" altLang="en-US" b="1" dirty="0" smtClean="0">
                  <a:solidFill>
                    <a:srgbClr val="FF0000"/>
                  </a:solidFill>
                  <a:latin typeface="微軟正黑體" panose="020B0604030504040204" pitchFamily="34" charset="-120"/>
                  <a:ea typeface="微軟正黑體" panose="020B0604030504040204" pitchFamily="34" charset="-120"/>
                </a:rPr>
                <a:t>或</a:t>
              </a:r>
              <a:r>
                <a:rPr lang="en-US" altLang="zh-TW" b="1" dirty="0" smtClean="0">
                  <a:solidFill>
                    <a:srgbClr val="FF0000"/>
                  </a:solidFill>
                  <a:latin typeface="微軟正黑體" panose="020B0604030504040204" pitchFamily="34" charset="-120"/>
                  <a:ea typeface="微軟正黑體" panose="020B0604030504040204" pitchFamily="34" charset="-120"/>
                </a:rPr>
                <a:t>IGP</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a:solidFill>
                    <a:schemeClr val="accent1">
                      <a:lumMod val="75000"/>
                    </a:schemeClr>
                  </a:solidFill>
                  <a:latin typeface="微軟正黑體" panose="020B0604030504040204" pitchFamily="34" charset="-120"/>
                  <a:ea typeface="微軟正黑體" panose="020B0604030504040204" pitchFamily="34" charset="-120"/>
                </a:rPr>
                <a:t>說明</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一：</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IEP</a:t>
              </a:r>
              <a:r>
                <a:rPr lang="zh-TW" altLang="zh-TW" b="1" dirty="0">
                  <a:solidFill>
                    <a:srgbClr val="FF0000"/>
                  </a:solidFill>
                  <a:latin typeface="微軟正黑體" panose="020B0604030504040204" pitchFamily="34" charset="-120"/>
                  <a:ea typeface="微軟正黑體" panose="020B0604030504040204" pitchFamily="34" charset="-120"/>
                </a:rPr>
                <a:t>或</a:t>
              </a:r>
              <a:r>
                <a:rPr lang="en-US" altLang="zh-TW" b="1" dirty="0">
                  <a:solidFill>
                    <a:srgbClr val="FF0000"/>
                  </a:solidFill>
                  <a:latin typeface="微軟正黑體" panose="020B0604030504040204" pitchFamily="34" charset="-120"/>
                  <a:ea typeface="微軟正黑體" panose="020B0604030504040204" pitchFamily="34" charset="-120"/>
                </a:rPr>
                <a:t>IGP</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學生</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基本資料</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、發展史</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等。</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說明二</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a:t>
              </a:r>
              <a:r>
                <a:rPr lang="zh-TW" altLang="zh-TW" b="1" dirty="0">
                  <a:solidFill>
                    <a:srgbClr val="FF0000"/>
                  </a:solidFill>
                  <a:latin typeface="微軟正黑體" panose="020B0604030504040204" pitchFamily="34" charset="-120"/>
                  <a:ea typeface="微軟正黑體" panose="020B0604030504040204" pitchFamily="34" charset="-120"/>
                </a:rPr>
                <a:t>學生行為功能介入方案及行政支持</a:t>
              </a:r>
              <a:r>
                <a:rPr lang="zh-TW" altLang="zh-TW" b="1" dirty="0" smtClean="0">
                  <a:solidFill>
                    <a:srgbClr val="FF0000"/>
                  </a:solidFill>
                  <a:latin typeface="微軟正黑體" panose="020B0604030504040204" pitchFamily="34" charset="-120"/>
                  <a:ea typeface="微軟正黑體" panose="020B0604030504040204" pitchFamily="34" charset="-120"/>
                </a:rPr>
                <a:t>服務</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1600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說明三：審查</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是否落實召開</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IEP</a:t>
              </a:r>
              <a:r>
                <a:rPr lang="zh-TW" altLang="zh-TW" b="1" dirty="0">
                  <a:solidFill>
                    <a:srgbClr val="FF0000"/>
                  </a:solidFill>
                  <a:latin typeface="微軟正黑體" panose="020B0604030504040204" pitchFamily="34" charset="-120"/>
                  <a:ea typeface="微軟正黑體" panose="020B0604030504040204" pitchFamily="34" charset="-120"/>
                </a:rPr>
                <a:t>或</a:t>
              </a:r>
              <a:r>
                <a:rPr lang="en-US" altLang="zh-TW" b="1" dirty="0">
                  <a:solidFill>
                    <a:srgbClr val="FF0000"/>
                  </a:solidFill>
                  <a:latin typeface="微軟正黑體" panose="020B0604030504040204" pitchFamily="34" charset="-120"/>
                  <a:ea typeface="微軟正黑體" panose="020B0604030504040204" pitchFamily="34" charset="-120"/>
                </a:rPr>
                <a:t>IGP</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會議並定期檢討</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之</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79512" y="3494397"/>
            <a:ext cx="8784976" cy="1477328"/>
            <a:chOff x="251520" y="3645023"/>
            <a:chExt cx="8064896" cy="1713906"/>
          </a:xfrm>
        </p:grpSpPr>
        <p:sp>
          <p:nvSpPr>
            <p:cNvPr id="10" name="文字方塊 9">
              <a:extLst>
                <a:ext uri="{FF2B5EF4-FFF2-40B4-BE49-F238E27FC236}">
                  <a16:creationId xmlns:a16="http://schemas.microsoft.com/office/drawing/2014/main" id="{95C544D7-DAFC-4DC3-95FE-7A4C97B01306}"/>
                </a:ext>
              </a:extLst>
            </p:cNvPr>
            <p:cNvSpPr txBox="1"/>
            <p:nvPr/>
          </p:nvSpPr>
          <p:spPr>
            <a:xfrm>
              <a:off x="899592" y="3645023"/>
              <a:ext cx="7416824" cy="1713906"/>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學校有</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個身心障礙學生（學習障礙）、</a:t>
              </a:r>
              <a:r>
                <a:rPr lang="en-US" altLang="zh-TW"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位情緒行為障礙學生（</a:t>
              </a:r>
              <a:r>
                <a:rPr lang="zh-TW" altLang="en-US" b="1" dirty="0" smtClean="0">
                  <a:latin typeface="微軟正黑體" panose="020B0604030504040204" pitchFamily="34" charset="-120"/>
                  <a:ea typeface="微軟正黑體" panose="020B0604030504040204" pitchFamily="34" charset="-120"/>
                </a:rPr>
                <a:t>有安排間接服務課程之需求</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案由三：</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審查學校</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114</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學年度安排間接服務模式及節數情形</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a:t>
              </a:r>
            </a:p>
            <a:p>
              <a:pPr marL="216000" lvl="0"/>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說明三</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請敘明安排間接服務之原因、具體間接服務項目及規劃內容、必要性及節數規劃。規劃情形如下表</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5"/>
          <a:stretch>
            <a:fillRect/>
          </a:stretch>
        </p:blipFill>
        <p:spPr>
          <a:xfrm>
            <a:off x="1847707" y="4940556"/>
            <a:ext cx="6154522" cy="1754188"/>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9355" y="5034113"/>
            <a:ext cx="2111226" cy="1598242"/>
          </a:xfrm>
          <a:prstGeom prst="rect">
            <a:avLst/>
          </a:prstGeom>
        </p:spPr>
      </p:pic>
    </p:spTree>
    <p:extLst>
      <p:ext uri="{BB962C8B-B14F-4D97-AF65-F5344CB8AC3E}">
        <p14:creationId xmlns:p14="http://schemas.microsoft.com/office/powerpoint/2010/main" val="5413090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6162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提案討論請依各校狀況進行</a:t>
            </a:r>
            <a:r>
              <a:rPr lang="zh-TW" altLang="en-US" sz="2200" dirty="0" smtClean="0">
                <a:latin typeface="微軟正黑體" pitchFamily="34" charset="-120"/>
                <a:ea typeface="微軟正黑體" pitchFamily="34" charset="-120"/>
              </a:rPr>
              <a:t>。</a:t>
            </a:r>
            <a:r>
              <a:rPr lang="zh-TW" altLang="zh-TW" sz="2200" dirty="0">
                <a:solidFill>
                  <a:srgbClr val="FF0000"/>
                </a:solidFill>
                <a:latin typeface="微軟正黑體" pitchFamily="34" charset="-120"/>
                <a:ea typeface="微軟正黑體" pitchFamily="34" charset="-120"/>
              </a:rPr>
              <a:t>學校</a:t>
            </a:r>
            <a:r>
              <a:rPr lang="zh-TW" altLang="zh-TW" sz="2200" u="sng" dirty="0">
                <a:solidFill>
                  <a:srgbClr val="FF0000"/>
                </a:solidFill>
                <a:latin typeface="微軟正黑體" pitchFamily="34" charset="-120"/>
                <a:ea typeface="微軟正黑體" pitchFamily="34" charset="-120"/>
              </a:rPr>
              <a:t>無特殊教育學生免入案</a:t>
            </a:r>
            <a:r>
              <a:rPr lang="zh-TW" altLang="zh-TW" sz="2200" u="sng" dirty="0" smtClean="0">
                <a:solidFill>
                  <a:srgbClr val="FF0000"/>
                </a:solidFill>
                <a:latin typeface="微軟正黑體" pitchFamily="34" charset="-120"/>
                <a:ea typeface="微軟正黑體" pitchFamily="34" charset="-120"/>
              </a:rPr>
              <a:t>討論</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課</a:t>
            </a:r>
            <a:r>
              <a:rPr lang="zh-TW" altLang="en-US" sz="2200" dirty="0">
                <a:latin typeface="微軟正黑體" pitchFamily="34" charset="-120"/>
                <a:ea typeface="微軟正黑體" pitchFamily="34" charset="-120"/>
              </a:rPr>
              <a:t>發會委員應為</a:t>
            </a:r>
            <a:r>
              <a:rPr lang="zh-TW" altLang="en-US" sz="2200" u="sng" dirty="0">
                <a:latin typeface="微軟正黑體" pitchFamily="34" charset="-120"/>
                <a:ea typeface="微軟正黑體" pitchFamily="34" charset="-120"/>
              </a:rPr>
              <a:t>代表</a:t>
            </a:r>
            <a:r>
              <a:rPr lang="zh-TW" altLang="en-US" sz="2200" u="sng" dirty="0" smtClean="0">
                <a:latin typeface="微軟正黑體" pitchFamily="34" charset="-120"/>
                <a:ea typeface="微軟正黑體" pitchFamily="34" charset="-120"/>
              </a:rPr>
              <a:t>制</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委員</a:t>
            </a:r>
            <a:r>
              <a:rPr lang="zh-TW" altLang="en-US" sz="2200" dirty="0" smtClean="0">
                <a:latin typeface="微軟正黑體" pitchFamily="34" charset="-120"/>
                <a:ea typeface="微軟正黑體" pitchFamily="34" charset="-120"/>
              </a:rPr>
              <a:t>人數應為</a:t>
            </a:r>
            <a:r>
              <a:rPr lang="zh-TW" altLang="en-US" sz="2200" u="sng" dirty="0" smtClean="0">
                <a:latin typeface="微軟正黑體" pitchFamily="34" charset="-120"/>
                <a:ea typeface="微軟正黑體" pitchFamily="34" charset="-120"/>
              </a:rPr>
              <a:t>奇數</a:t>
            </a:r>
            <a:r>
              <a:rPr lang="zh-TW" altLang="en-US" sz="2200" dirty="0" smtClean="0">
                <a:latin typeface="微軟正黑體" pitchFamily="34" charset="-120"/>
                <a:ea typeface="微軟正黑體" pitchFamily="34" charset="-120"/>
              </a:rPr>
              <a:t>，出席人數應</a:t>
            </a:r>
            <a:r>
              <a:rPr lang="zh-TW" altLang="en-US" sz="2200" u="sng" dirty="0" smtClean="0">
                <a:latin typeface="微軟正黑體" pitchFamily="34" charset="-120"/>
                <a:ea typeface="微軟正黑體" pitchFamily="34" charset="-120"/>
              </a:rPr>
              <a:t>過半</a:t>
            </a:r>
            <a:r>
              <a:rPr lang="zh-TW" altLang="en-US" sz="2200" dirty="0" smtClean="0">
                <a:latin typeface="微軟正黑體" pitchFamily="34" charset="-120"/>
                <a:ea typeface="微軟正黑體" pitchFamily="34" charset="-120"/>
              </a:rPr>
              <a:t>始得開會。</a:t>
            </a:r>
            <a:endParaRPr lang="en-US" altLang="zh-TW" sz="2200" dirty="0" smtClean="0">
              <a:latin typeface="微軟正黑體" pitchFamily="34" charset="-120"/>
              <a:ea typeface="微軟正黑體" pitchFamily="34" charset="-120"/>
            </a:endParaRPr>
          </a:p>
          <a:p>
            <a:pPr marL="1165225" indent="-803275"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例如：行政人員代表、年級代表、領域代表、特殊教育代表、</a:t>
            </a:r>
            <a:endParaRPr lang="en-US" altLang="zh-TW" sz="2200" dirty="0" smtClean="0">
              <a:latin typeface="微軟正黑體" pitchFamily="34" charset="-120"/>
              <a:ea typeface="微軟正黑體" pitchFamily="34" charset="-120"/>
            </a:endParaRPr>
          </a:p>
          <a:p>
            <a:pPr marL="1165225" indent="-803275"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教師組織代表、家長委員會代表、專家學者、社區代表、學生</a:t>
            </a:r>
            <a:r>
              <a:rPr lang="zh-TW" altLang="en-US" sz="2200" dirty="0">
                <a:latin typeface="微軟正黑體" pitchFamily="34" charset="-120"/>
                <a:ea typeface="微軟正黑體" pitchFamily="34" charset="-120"/>
              </a:rPr>
              <a:t>代表等。</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應</a:t>
            </a:r>
            <a:r>
              <a:rPr lang="zh-TW" altLang="en-US" sz="2200" dirty="0">
                <a:latin typeface="微軟正黑體" pitchFamily="34" charset="-120"/>
                <a:ea typeface="微軟正黑體" pitchFamily="34" charset="-120"/>
              </a:rPr>
              <a:t>呈現完整會議紀錄（紀錄、簽到表</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逐級</a:t>
            </a:r>
            <a:r>
              <a:rPr lang="zh-TW" altLang="en-US" sz="2200" dirty="0" smtClean="0">
                <a:latin typeface="微軟正黑體" pitchFamily="34" charset="-120"/>
                <a:ea typeface="微軟正黑體" pitchFamily="34" charset="-120"/>
              </a:rPr>
              <a:t>核</a:t>
            </a:r>
            <a:r>
              <a:rPr lang="zh-TW" altLang="en-US" sz="2200" dirty="0">
                <a:latin typeface="微軟正黑體" pitchFamily="34" charset="-120"/>
                <a:ea typeface="微軟正黑體" pitchFamily="34" charset="-120"/>
              </a:rPr>
              <a:t>章）。</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b="1" dirty="0">
                <a:latin typeface="微軟正黑體" pitchFamily="34" charset="-120"/>
                <a:ea typeface="微軟正黑體" pitchFamily="34" charset="-120"/>
              </a:rPr>
              <a:t>建議</a:t>
            </a:r>
            <a:r>
              <a:rPr lang="zh-TW" altLang="zh-TW" sz="2200" dirty="0">
                <a:latin typeface="微軟正黑體" pitchFamily="34" charset="-120"/>
                <a:ea typeface="微軟正黑體" pitchFamily="34" charset="-120"/>
              </a:rPr>
              <a:t>檢</a:t>
            </a:r>
            <a:r>
              <a:rPr lang="zh-TW" altLang="zh-TW" sz="2200" dirty="0" smtClean="0">
                <a:latin typeface="微軟正黑體" pitchFamily="34" charset="-120"/>
                <a:ea typeface="微軟正黑體" pitchFamily="34" charset="-120"/>
              </a:rPr>
              <a:t>附</a:t>
            </a:r>
            <a:r>
              <a:rPr lang="zh-TW" altLang="en-US" sz="2200" dirty="0" smtClean="0">
                <a:latin typeface="微軟正黑體" pitchFamily="34" charset="-120"/>
                <a:ea typeface="微軟正黑體" pitchFamily="34" charset="-120"/>
              </a:rPr>
              <a:t>課發會</a:t>
            </a:r>
            <a:r>
              <a:rPr lang="zh-TW" altLang="zh-TW" sz="2200" dirty="0" smtClean="0">
                <a:latin typeface="微軟正黑體" pitchFamily="34" charset="-120"/>
                <a:ea typeface="微軟正黑體" pitchFamily="34" charset="-120"/>
              </a:rPr>
              <a:t>組織</a:t>
            </a:r>
            <a:r>
              <a:rPr lang="zh-TW" altLang="zh-TW" sz="2200" dirty="0">
                <a:latin typeface="微軟正黑體" pitchFamily="34" charset="-120"/>
                <a:ea typeface="微軟正黑體" pitchFamily="34" charset="-120"/>
              </a:rPr>
              <a:t>章程、架構或委員</a:t>
            </a:r>
            <a:r>
              <a:rPr lang="zh-TW" altLang="zh-TW" sz="2200" dirty="0" smtClean="0">
                <a:latin typeface="微軟正黑體" pitchFamily="34" charset="-120"/>
                <a:ea typeface="微軟正黑體" pitchFamily="34" charset="-120"/>
              </a:rPr>
              <a:t>名冊</a:t>
            </a:r>
            <a:r>
              <a:rPr lang="zh-TW" altLang="en-US" sz="2200" dirty="0" smtClean="0">
                <a:latin typeface="微軟正黑體" pitchFamily="34" charset="-120"/>
                <a:ea typeface="微軟正黑體" pitchFamily="34" charset="-120"/>
              </a:rPr>
              <a:t>，以利檢視。</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各類巡迴輔導班</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個案者，由巡迴</a:t>
            </a:r>
            <a:r>
              <a:rPr lang="zh-TW" altLang="en-US" sz="2200" dirty="0" smtClean="0">
                <a:latin typeface="微軟正黑體" pitchFamily="34" charset="-120"/>
                <a:ea typeface="微軟正黑體" pitchFamily="34" charset="-120"/>
              </a:rPr>
              <a:t>輔導、</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教師</a:t>
            </a:r>
            <a:r>
              <a:rPr lang="zh-TW" altLang="en-US" sz="2200" dirty="0" smtClean="0">
                <a:latin typeface="微軟正黑體" pitchFamily="34" charset="-120"/>
                <a:ea typeface="微軟正黑體" pitchFamily="34" charset="-120"/>
              </a:rPr>
              <a:t>與受巡迴輔導服務學校討論</a:t>
            </a:r>
            <a:r>
              <a:rPr lang="zh-TW" altLang="en-US" sz="2200" dirty="0">
                <a:latin typeface="微軟正黑體" pitchFamily="34" charset="-120"/>
                <a:ea typeface="微軟正黑體" pitchFamily="34" charset="-120"/>
              </a:rPr>
              <a:t>，共同擬訂相關表件</a:t>
            </a:r>
            <a:r>
              <a:rPr lang="zh-TW" altLang="zh-TW" sz="2200" dirty="0">
                <a:latin typeface="微軟正黑體" pitchFamily="34" charset="-120"/>
                <a:ea typeface="微軟正黑體" pitchFamily="34" charset="-120"/>
              </a:rPr>
              <a:t>後</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由</a:t>
            </a:r>
            <a:r>
              <a:rPr lang="zh-TW" altLang="zh-TW" sz="2200" b="1" dirty="0">
                <a:latin typeface="微軟正黑體" pitchFamily="34" charset="-120"/>
                <a:ea typeface="微軟正黑體" pitchFamily="34" charset="-120"/>
              </a:rPr>
              <a:t>個案所屬</a:t>
            </a:r>
            <a:r>
              <a:rPr lang="zh-TW" altLang="zh-TW" sz="2200" b="1" dirty="0" smtClean="0">
                <a:latin typeface="微軟正黑體" pitchFamily="34" charset="-120"/>
                <a:ea typeface="微軟正黑體" pitchFamily="34" charset="-120"/>
              </a:rPr>
              <a:t>學校</a:t>
            </a:r>
            <a:r>
              <a:rPr lang="zh-TW" altLang="en-US" sz="2200" b="1" dirty="0">
                <a:latin typeface="微軟正黑體" pitchFamily="34" charset="-120"/>
                <a:ea typeface="微軟正黑體" pitchFamily="34" charset="-120"/>
              </a:rPr>
              <a:t>課發</a:t>
            </a:r>
            <a:r>
              <a:rPr lang="zh-TW" altLang="zh-TW" sz="2200" b="1" dirty="0" smtClean="0">
                <a:latin typeface="微軟正黑體" pitchFamily="34" charset="-120"/>
                <a:ea typeface="微軟正黑體" pitchFamily="34" charset="-120"/>
              </a:rPr>
              <a:t>會審</a:t>
            </a:r>
            <a:r>
              <a:rPr lang="zh-TW" altLang="en-US" sz="2200" b="1" dirty="0" smtClean="0">
                <a:latin typeface="微軟正黑體" pitchFamily="34" charset="-120"/>
                <a:ea typeface="微軟正黑體" pitchFamily="34" charset="-120"/>
              </a:rPr>
              <a:t>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課發會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錯誤樣態</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課發會</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9512" y="2126244"/>
            <a:ext cx="8784976" cy="993813"/>
            <a:chOff x="251520" y="3979181"/>
            <a:chExt cx="8064896" cy="1152962"/>
          </a:xfrm>
        </p:grpSpPr>
        <p:sp>
          <p:nvSpPr>
            <p:cNvPr id="7" name="文字方塊 6">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逐級核章部分僅呈現</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人員姓名</a:t>
              </a:r>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文字，而非該人員核章。</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5"/>
          <a:stretch>
            <a:fillRect/>
          </a:stretch>
        </p:blipFill>
        <p:spPr>
          <a:xfrm>
            <a:off x="1115616" y="2818734"/>
            <a:ext cx="7623016" cy="1618378"/>
          </a:xfrm>
          <a:prstGeom prst="rect">
            <a:avLst/>
          </a:prstGeo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3356992"/>
            <a:ext cx="1742400" cy="720000"/>
          </a:xfrm>
          <a:prstGeom prst="rect">
            <a:avLst/>
          </a:prstGeom>
          <a:solidFill>
            <a:schemeClr val="bg1"/>
          </a:solidFill>
          <a:effectLst/>
        </p:spPr>
      </p:pic>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1729" y="3356992"/>
            <a:ext cx="1742399" cy="720000"/>
          </a:xfrm>
          <a:prstGeom prst="rect">
            <a:avLst/>
          </a:prstGeom>
          <a:solidFill>
            <a:schemeClr val="bg1"/>
          </a:solidFill>
        </p:spPr>
      </p:pic>
      <p:pic>
        <p:nvPicPr>
          <p:cNvPr id="9" name="圖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3356992"/>
            <a:ext cx="1742401" cy="720000"/>
          </a:xfrm>
          <a:prstGeom prst="rect">
            <a:avLst/>
          </a:prstGeom>
          <a:solidFill>
            <a:schemeClr val="bg1"/>
          </a:solidFill>
        </p:spPr>
      </p:pic>
    </p:spTree>
    <p:extLst>
      <p:ext uri="{BB962C8B-B14F-4D97-AF65-F5344CB8AC3E}">
        <p14:creationId xmlns:p14="http://schemas.microsoft.com/office/powerpoint/2010/main" val="90730300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13249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學校現況與背景分析，是否納入特殊教育內涵或說明。</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學校課程願景與架構，是否納入</a:t>
            </a:r>
            <a:r>
              <a:rPr lang="zh-TW" altLang="en-US" sz="2400" dirty="0">
                <a:latin typeface="微軟正黑體" pitchFamily="34" charset="-120"/>
                <a:ea typeface="微軟正黑體" pitchFamily="34" charset="-120"/>
              </a:rPr>
              <a:t>特殊教育</a:t>
            </a:r>
            <a:r>
              <a:rPr lang="zh-TW" altLang="en-US" sz="2400" dirty="0" smtClean="0">
                <a:latin typeface="微軟正黑體" pitchFamily="34" charset="-120"/>
                <a:ea typeface="微軟正黑體" pitchFamily="34" charset="-120"/>
              </a:rPr>
              <a:t>內涵。</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a:stretch>
            <a:fillRect/>
          </a:stretch>
        </p:blipFill>
        <p:spPr>
          <a:xfrm>
            <a:off x="611188" y="2924944"/>
            <a:ext cx="7802064" cy="3486637"/>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611188" y="2396241"/>
            <a:ext cx="7640116" cy="4201111"/>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學校課發會組織成員是否含特殊教育代表，請在</a:t>
            </a:r>
            <a:r>
              <a:rPr lang="zh-TW" altLang="en-US" sz="2400" dirty="0" smtClean="0">
                <a:latin typeface="微軟正黑體" pitchFamily="34" charset="-120"/>
                <a:ea typeface="微軟正黑體" pitchFamily="34" charset="-120"/>
              </a:rPr>
              <a:t>說明欄填入</a:t>
            </a:r>
            <a:r>
              <a:rPr lang="zh-TW" altLang="en-US" sz="2400" dirty="0">
                <a:latin typeface="微軟正黑體" pitchFamily="34" charset="-120"/>
                <a:ea typeface="微軟正黑體" pitchFamily="34" charset="-120"/>
              </a:rPr>
              <a:t>特殊教育代表人員姓名。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372200" y="5877272"/>
            <a:ext cx="1566626" cy="553998"/>
          </a:xfrm>
          <a:prstGeom prst="rect">
            <a:avLst/>
          </a:prstGeom>
          <a:solidFill>
            <a:srgbClr val="FFFFFF"/>
          </a:solidFill>
        </p:spPr>
        <p:txBody>
          <a:bodyPr wrap="square" rtlCol="0">
            <a:spAutoFit/>
          </a:bodyPr>
          <a:lstStyle/>
          <a:p>
            <a:r>
              <a:rPr lang="zh-TW" altLang="en-US" sz="1500" b="1" dirty="0">
                <a:solidFill>
                  <a:srgbClr val="002060"/>
                </a:solidFill>
                <a:latin typeface="微軟正黑體" pitchFamily="34" charset="-120"/>
                <a:ea typeface="微軟正黑體" pitchFamily="34" charset="-120"/>
              </a:rPr>
              <a:t>特殊教育代表</a:t>
            </a:r>
            <a:r>
              <a:rPr lang="zh-TW" altLang="en-US" sz="1500" b="1" dirty="0" smtClean="0">
                <a:solidFill>
                  <a:srgbClr val="002060"/>
                </a:solidFill>
                <a:latin typeface="微軟正黑體" pitchFamily="34" charset="-120"/>
                <a:ea typeface="微軟正黑體" pitchFamily="34" charset="-120"/>
              </a:rPr>
              <a:t>：金乘五老師</a:t>
            </a:r>
            <a:endParaRPr lang="zh-TW" altLang="en-US" sz="1500" b="1" dirty="0">
              <a:solidFill>
                <a:srgbClr val="002060"/>
              </a:solidFill>
              <a:latin typeface="微軟正黑體" pitchFamily="34" charset="-120"/>
              <a:ea typeface="微軟正黑體" pitchFamily="34" charset="-120"/>
            </a:endParaRPr>
          </a:p>
        </p:txBody>
      </p:sp>
      <p:sp>
        <p:nvSpPr>
          <p:cNvPr id="8" name="矩形 7"/>
          <p:cNvSpPr/>
          <p:nvPr/>
        </p:nvSpPr>
        <p:spPr>
          <a:xfrm>
            <a:off x="1331640" y="5733256"/>
            <a:ext cx="6552728" cy="8170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622681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50920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a:t>
            </a:r>
            <a:r>
              <a:rPr lang="zh-TW" altLang="en-US" sz="2200" b="1" dirty="0" smtClean="0">
                <a:solidFill>
                  <a:srgbClr val="FF0000"/>
                </a:solidFill>
                <a:latin typeface="微軟正黑體" pitchFamily="34" charset="-120"/>
                <a:ea typeface="微軟正黑體" pitchFamily="34" charset="-120"/>
              </a:rPr>
              <a:t>一</a:t>
            </a:r>
            <a:r>
              <a:rPr lang="zh-TW" altLang="en-US" sz="2200" dirty="0">
                <a:latin typeface="微軟正黑體" pitchFamily="34" charset="-120"/>
                <a:ea typeface="微軟正黑體" pitchFamily="34" charset="-120"/>
              </a:rPr>
              <a:t>頁為學校實施程序，</a:t>
            </a:r>
            <a:r>
              <a:rPr lang="zh-TW" altLang="en-US" sz="2200" b="1" dirty="0">
                <a:latin typeface="微軟正黑體" pitchFamily="34" charset="-120"/>
                <a:ea typeface="微軟正黑體" pitchFamily="34" charset="-120"/>
              </a:rPr>
              <a:t>各校皆須</a:t>
            </a:r>
            <a:r>
              <a:rPr lang="zh-TW" altLang="en-US" sz="2200" b="1" dirty="0" smtClean="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。自</a:t>
            </a:r>
            <a:r>
              <a:rPr lang="zh-TW" altLang="en-US" sz="2200" dirty="0">
                <a:latin typeface="微軟正黑體" pitchFamily="34" charset="-120"/>
                <a:ea typeface="微軟正黑體" pitchFamily="34" charset="-120"/>
              </a:rPr>
              <a:t>第</a:t>
            </a:r>
            <a:r>
              <a:rPr lang="zh-TW" altLang="en-US" sz="2200" b="1" dirty="0">
                <a:latin typeface="微軟正黑體" pitchFamily="34" charset="-120"/>
                <a:ea typeface="微軟正黑體" pitchFamily="34" charset="-120"/>
              </a:rPr>
              <a:t>二</a:t>
            </a:r>
            <a:r>
              <a:rPr lang="zh-TW" altLang="en-US" sz="2200" dirty="0">
                <a:latin typeface="微軟正黑體" pitchFamily="34" charset="-120"/>
                <a:ea typeface="微軟正黑體" pitchFamily="34" charset="-120"/>
              </a:rPr>
              <a:t>頁起</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依</a:t>
            </a:r>
            <a:r>
              <a:rPr lang="zh-TW" altLang="en-US" sz="2200" b="1" dirty="0">
                <a:latin typeface="微軟正黑體" pitchFamily="34" charset="-120"/>
                <a:ea typeface="微軟正黑體" pitchFamily="34" charset="-120"/>
              </a:rPr>
              <a:t>學校所設班型</a:t>
            </a:r>
            <a:r>
              <a:rPr lang="zh-TW" altLang="en-US" sz="2200" b="1" dirty="0" smtClean="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第二</a:t>
            </a:r>
            <a:r>
              <a:rPr lang="zh-TW" altLang="en-US" sz="2200" dirty="0">
                <a:latin typeface="微軟正黑體" pitchFamily="34" charset="-120"/>
                <a:ea typeface="微軟正黑體" pitchFamily="34" charset="-120"/>
              </a:rPr>
              <a:t>頁：集中式特教班。</a:t>
            </a:r>
            <a:r>
              <a:rPr lang="zh-TW" altLang="en-US" sz="1800" dirty="0">
                <a:latin typeface="微軟正黑體" pitchFamily="34" charset="-120"/>
                <a:ea typeface="微軟正黑體" pitchFamily="34" charset="-120"/>
              </a:rPr>
              <a:t>（</a:t>
            </a:r>
            <a:r>
              <a:rPr lang="zh-TW" altLang="en-US" sz="1800" i="1" dirty="0">
                <a:latin typeface="微軟正黑體" pitchFamily="34" charset="-120"/>
                <a:ea typeface="微軟正黑體" pitchFamily="34" charset="-120"/>
              </a:rPr>
              <a:t>註記：安排融合教育時間</a:t>
            </a:r>
            <a:r>
              <a:rPr lang="zh-TW" altLang="en-US" sz="1800" dirty="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第三頁</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分散式</a:t>
            </a:r>
            <a:r>
              <a:rPr lang="zh-TW" altLang="en-US" sz="2200" dirty="0" smtClean="0">
                <a:latin typeface="微軟正黑體" pitchFamily="34" charset="-120"/>
                <a:ea typeface="微軟正黑體" pitchFamily="34" charset="-120"/>
              </a:rPr>
              <a:t>資源</a:t>
            </a:r>
            <a:r>
              <a:rPr lang="zh-TW" altLang="en-US" sz="2200" dirty="0">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1800" i="1" dirty="0">
                <a:latin typeface="微軟正黑體" pitchFamily="34" charset="-120"/>
                <a:ea typeface="微軟正黑體" pitchFamily="34" charset="-120"/>
              </a:rPr>
              <a:t>（註記</a:t>
            </a:r>
            <a:r>
              <a:rPr lang="zh-TW" altLang="en-US" sz="1800" i="1" dirty="0" smtClean="0">
                <a:latin typeface="微軟正黑體" pitchFamily="34" charset="-120"/>
                <a:ea typeface="微軟正黑體" pitchFamily="34" charset="-120"/>
              </a:rPr>
              <a:t>：</a:t>
            </a:r>
            <a:r>
              <a:rPr lang="zh-TW" altLang="en-US" sz="1800" i="1" dirty="0">
                <a:latin typeface="微軟正黑體" pitchFamily="34" charset="-120"/>
                <a:ea typeface="微軟正黑體" pitchFamily="34" charset="-120"/>
              </a:rPr>
              <a:t>抽離</a:t>
            </a:r>
            <a:r>
              <a:rPr lang="zh-TW" altLang="en-US" sz="1800" i="1" dirty="0" smtClean="0">
                <a:latin typeface="微軟正黑體" pitchFamily="34" charset="-120"/>
                <a:ea typeface="微軟正黑體" pitchFamily="34" charset="-120"/>
              </a:rPr>
              <a:t>部定課程是否符合節數規範）</a:t>
            </a:r>
            <a:endParaRPr lang="en-US" altLang="zh-TW" sz="1800" i="1"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第四頁：資優資源班</a:t>
            </a:r>
            <a:r>
              <a:rPr lang="zh-TW" altLang="en-US" sz="2200" dirty="0" smtClean="0">
                <a:latin typeface="微軟正黑體" pitchFamily="34" charset="-120"/>
                <a:ea typeface="微軟正黑體" pitchFamily="34" charset="-120"/>
              </a:rPr>
              <a:t>。 </a:t>
            </a:r>
            <a:r>
              <a:rPr lang="zh-TW" altLang="en-US" sz="1800" i="1" dirty="0" smtClean="0">
                <a:latin typeface="微軟正黑體" pitchFamily="34" charset="-120"/>
                <a:ea typeface="微軟正黑體" pitchFamily="34" charset="-120"/>
              </a:rPr>
              <a:t>（</a:t>
            </a:r>
            <a:r>
              <a:rPr lang="zh-TW" altLang="en-US" sz="1800" i="1" dirty="0">
                <a:latin typeface="微軟正黑體" pitchFamily="34" charset="-120"/>
                <a:ea typeface="微軟正黑體" pitchFamily="34" charset="-120"/>
              </a:rPr>
              <a:t>註記：抽</a:t>
            </a:r>
            <a:r>
              <a:rPr lang="zh-TW" altLang="en-US" sz="1800" i="1" dirty="0" smtClean="0">
                <a:latin typeface="微軟正黑體" pitchFamily="34" charset="-120"/>
                <a:ea typeface="微軟正黑體" pitchFamily="34" charset="-120"/>
              </a:rPr>
              <a:t>離、外加課程是否</a:t>
            </a:r>
            <a:r>
              <a:rPr lang="zh-TW" altLang="en-US" sz="1800" i="1" dirty="0">
                <a:latin typeface="微軟正黑體" pitchFamily="34" charset="-120"/>
                <a:ea typeface="微軟正黑體" pitchFamily="34" charset="-120"/>
              </a:rPr>
              <a:t>符合節數規範</a:t>
            </a:r>
            <a:r>
              <a:rPr lang="zh-TW" altLang="en-US" sz="1800" i="1"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第五、六頁：巡迴輔導班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在家教育班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受巡迴輔導學校。</a:t>
            </a:r>
            <a:endParaRPr lang="en-US" altLang="zh-TW" sz="2200" dirty="0" smtClean="0">
              <a:latin typeface="微軟正黑體" pitchFamily="34" charset="-120"/>
              <a:ea typeface="微軟正黑體" pitchFamily="34" charset="-120"/>
            </a:endParaRPr>
          </a:p>
          <a:p>
            <a:pPr algn="r" eaLnBrk="1" hangingPunct="1">
              <a:spcBef>
                <a:spcPct val="0"/>
              </a:spcBef>
              <a:buNone/>
              <a:defRPr/>
            </a:pPr>
            <a:r>
              <a:rPr lang="zh-TW" altLang="en-US" sz="1800" i="1" dirty="0" smtClean="0">
                <a:latin typeface="微軟正黑體" pitchFamily="34" charset="-120"/>
                <a:ea typeface="微軟正黑體" pitchFamily="34" charset="-120"/>
              </a:rPr>
              <a:t>（註記：巡迴輔導模式及節數是否符合規範）</a:t>
            </a:r>
            <a:endParaRPr lang="en-US" altLang="zh-TW" sz="1800" i="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第七頁：普通</a:t>
            </a:r>
            <a:r>
              <a:rPr lang="zh-TW" altLang="en-US" sz="2200" dirty="0">
                <a:latin typeface="微軟正黑體" pitchFamily="34" charset="-120"/>
                <a:ea typeface="微軟正黑體" pitchFamily="34" charset="-120"/>
              </a:rPr>
              <a:t>班接受特殊教育</a:t>
            </a:r>
            <a:r>
              <a:rPr lang="zh-TW" altLang="en-US" sz="2200" dirty="0" smtClean="0">
                <a:latin typeface="微軟正黑體" pitchFamily="34" charset="-120"/>
                <a:ea typeface="微軟正黑體" pitchFamily="34" charset="-120"/>
              </a:rPr>
              <a:t>服務</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特殊教育方案</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資優教育方案。</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第</a:t>
            </a:r>
            <a:r>
              <a:rPr lang="zh-TW" altLang="en-US" sz="2200" b="1" dirty="0">
                <a:solidFill>
                  <a:srgbClr val="FF0000"/>
                </a:solidFill>
                <a:latin typeface="微軟正黑體" pitchFamily="34" charset="-120"/>
                <a:ea typeface="微軟正黑體" pitchFamily="34" charset="-120"/>
              </a:rPr>
              <a:t>八</a:t>
            </a:r>
            <a:r>
              <a:rPr lang="zh-TW" altLang="en-US" sz="2200" dirty="0" smtClean="0">
                <a:latin typeface="微軟正黑體" pitchFamily="34" charset="-120"/>
                <a:ea typeface="微軟正黑體" pitchFamily="34" charset="-120"/>
              </a:rPr>
              <a:t>頁</a:t>
            </a:r>
            <a:r>
              <a:rPr lang="zh-TW" altLang="en-US" sz="2200" dirty="0">
                <a:latin typeface="微軟正黑體" pitchFamily="34" charset="-120"/>
                <a:ea typeface="微軟正黑體" pitchFamily="34" charset="-120"/>
              </a:rPr>
              <a:t>為學校特推會審查、課發會</a:t>
            </a:r>
            <a:r>
              <a:rPr lang="zh-TW" altLang="en-US" sz="2200" dirty="0" smtClean="0">
                <a:latin typeface="微軟正黑體" pitchFamily="34" charset="-120"/>
                <a:ea typeface="微軟正黑體" pitchFamily="34" charset="-120"/>
              </a:rPr>
              <a:t>審議結果</a:t>
            </a:r>
            <a:r>
              <a:rPr lang="zh-TW" altLang="en-US" sz="2200" dirty="0">
                <a:latin typeface="微軟正黑體" pitchFamily="34" charset="-120"/>
                <a:ea typeface="微軟正黑體" pitchFamily="34" charset="-120"/>
              </a:rPr>
              <a:t>及核章頁，</a:t>
            </a:r>
            <a:r>
              <a:rPr lang="zh-TW" altLang="en-US" sz="2200" b="1" dirty="0">
                <a:latin typeface="微軟正黑體" pitchFamily="34" charset="-120"/>
                <a:ea typeface="微軟正黑體" pitchFamily="34" charset="-120"/>
              </a:rPr>
              <a:t>各校皆須填寫</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435">
                                            <p:txEl>
                                              <p:pRg st="7" end="7"/>
                                            </p:txEl>
                                          </p:spTgt>
                                        </p:tgtEl>
                                        <p:attrNameLst>
                                          <p:attrName>style.visibility</p:attrName>
                                        </p:attrNameLst>
                                      </p:cBhvr>
                                      <p:to>
                                        <p:strVal val="visible"/>
                                      </p:to>
                                    </p:set>
                                    <p:animEffect transition="in" filter="fade">
                                      <p:cBhvr>
                                        <p:cTn id="67" dur="500"/>
                                        <p:tgtEl>
                                          <p:spTgt spid="18435">
                                            <p:txEl>
                                              <p:pRg st="7" end="7"/>
                                            </p:txEl>
                                          </p:spTgt>
                                        </p:tgtEl>
                                      </p:cBhvr>
                                    </p:animEffect>
                                    <p:anim calcmode="lin" valueType="num">
                                      <p:cBhvr>
                                        <p:cTn id="68"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5242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集中式特教班、</a:t>
            </a:r>
            <a:r>
              <a:rPr lang="zh-TW" altLang="en-US" sz="2000" dirty="0">
                <a:latin typeface="微軟正黑體" panose="020B0604030504040204" pitchFamily="34" charset="-120"/>
                <a:ea typeface="微軟正黑體" panose="020B0604030504040204" pitchFamily="34" charset="-120"/>
              </a:rPr>
              <a:t>分散式</a:t>
            </a:r>
            <a:r>
              <a:rPr lang="zh-TW" altLang="zh-TW" sz="2000" dirty="0" smtClean="0">
                <a:latin typeface="微軟正黑體" panose="020B0604030504040204" pitchFamily="34" charset="-120"/>
                <a:ea typeface="微軟正黑體" panose="020B0604030504040204" pitchFamily="34" charset="-120"/>
              </a:rPr>
              <a:t>資源班、資優資源班</a:t>
            </a:r>
            <a:r>
              <a:rPr lang="zh-TW" altLang="en-US" sz="2000" b="1" dirty="0" smtClean="0">
                <a:solidFill>
                  <a:srgbClr val="FF0000"/>
                </a:solidFill>
                <a:latin typeface="微軟正黑體" panose="020B0604030504040204" pitchFamily="34" charset="-120"/>
                <a:ea typeface="微軟正黑體" panose="020B0604030504040204" pitchFamily="34" charset="-120"/>
              </a:rPr>
              <a:t>及巡迴輔導班</a:t>
            </a:r>
            <a:r>
              <a:rPr lang="zh-TW" altLang="en-US" sz="2000" dirty="0" smtClean="0">
                <a:latin typeface="微軟正黑體" panose="020B0604030504040204" pitchFamily="34" charset="-120"/>
                <a:ea typeface="微軟正黑體" panose="020B0604030504040204" pitchFamily="34" charset="-120"/>
              </a:rPr>
              <a:t>：</a:t>
            </a:r>
            <a:r>
              <a:rPr lang="zh-TW" altLang="zh-TW" sz="2000" dirty="0" smtClean="0">
                <a:latin typeface="微軟正黑體" panose="020B0604030504040204" pitchFamily="34" charset="-120"/>
                <a:ea typeface="微軟正黑體" panose="020B0604030504040204" pitchFamily="34" charset="-120"/>
              </a:rPr>
              <a:t>若有</a:t>
            </a:r>
            <a:r>
              <a:rPr lang="zh-TW" altLang="zh-TW" sz="2000" dirty="0" smtClean="0">
                <a:solidFill>
                  <a:srgbClr val="FF0000"/>
                </a:solidFill>
                <a:latin typeface="微軟正黑體" panose="020B0604030504040204" pitchFamily="34" charset="-120"/>
                <a:ea typeface="微軟正黑體" panose="020B0604030504040204" pitchFamily="34" charset="-120"/>
              </a:rPr>
              <a:t>一對一上課</a:t>
            </a:r>
            <a:r>
              <a:rPr lang="zh-TW" altLang="zh-TW" sz="2000" dirty="0" smtClean="0">
                <a:latin typeface="微軟正黑體" panose="020B0604030504040204" pitchFamily="34" charset="-120"/>
                <a:ea typeface="微軟正黑體" panose="020B0604030504040204" pitchFamily="34" charset="-120"/>
              </a:rPr>
              <a:t>之情形（或</a:t>
            </a:r>
            <a:r>
              <a:rPr lang="zh-TW" altLang="zh-TW" sz="2000" dirty="0" smtClean="0">
                <a:solidFill>
                  <a:srgbClr val="FF0000"/>
                </a:solidFill>
                <a:latin typeface="微軟正黑體" panose="020B0604030504040204" pitchFamily="34" charset="-120"/>
                <a:ea typeface="微軟正黑體" panose="020B0604030504040204" pitchFamily="34" charset="-120"/>
              </a:rPr>
              <a:t>小組人數非2至6人者</a:t>
            </a:r>
            <a:r>
              <a:rPr lang="zh-TW" altLang="zh-TW" sz="2000" dirty="0" smtClean="0">
                <a:latin typeface="微軟正黑體" panose="020B0604030504040204" pitchFamily="34" charset="-120"/>
                <a:ea typeface="微軟正黑體" panose="020B0604030504040204" pitchFamily="34" charset="-120"/>
              </a:rPr>
              <a:t>），請提特推會審查討論，</a:t>
            </a:r>
            <a:r>
              <a:rPr lang="zh-TW" altLang="en-US" sz="2000" dirty="0" smtClean="0">
                <a:latin typeface="微軟正黑體" panose="020B0604030504040204" pitchFamily="34" charset="-120"/>
                <a:ea typeface="微軟正黑體" panose="020B0604030504040204" pitchFamily="34" charset="-120"/>
              </a:rPr>
              <a:t>敘</a:t>
            </a:r>
            <a:r>
              <a:rPr lang="zh-TW" altLang="zh-TW" sz="2000" dirty="0" smtClean="0">
                <a:latin typeface="微軟正黑體" panose="020B0604030504040204" pitchFamily="34" charset="-120"/>
                <a:ea typeface="微軟正黑體" panose="020B0604030504040204" pitchFamily="34" charset="-120"/>
              </a:rPr>
              <a:t>明原因及需求後決議</a:t>
            </a:r>
            <a:r>
              <a:rPr lang="zh-TW" altLang="zh-TW" sz="2000" dirty="0">
                <a:latin typeface="微軟正黑體" panose="020B0604030504040204" pitchFamily="34" charset="-120"/>
                <a:ea typeface="微軟正黑體" panose="020B0604030504040204" pitchFamily="34" charset="-120"/>
              </a:rPr>
              <a:t>通過，</a:t>
            </a:r>
            <a:r>
              <a:rPr lang="zh-TW" altLang="zh-TW" sz="2000" dirty="0" smtClean="0">
                <a:latin typeface="微軟正黑體" panose="020B0604030504040204" pitchFamily="34" charset="-120"/>
                <a:ea typeface="微軟正黑體" panose="020B0604030504040204" pitchFamily="34" charset="-120"/>
              </a:rPr>
              <a:t>於</a:t>
            </a:r>
            <a:r>
              <a:rPr lang="zh-TW" altLang="zh-TW" sz="2000" u="sng" dirty="0" smtClean="0">
                <a:latin typeface="微軟正黑體" panose="020B0604030504040204" pitchFamily="34" charset="-120"/>
                <a:ea typeface="微軟正黑體" panose="020B0604030504040204" pitchFamily="34" charset="-120"/>
              </a:rPr>
              <a:t>特推會會議紀錄</a:t>
            </a:r>
            <a:r>
              <a:rPr lang="zh-TW" altLang="zh-TW" sz="2000" dirty="0" smtClean="0">
                <a:latin typeface="微軟正黑體" panose="020B0604030504040204" pitchFamily="34" charset="-120"/>
                <a:ea typeface="微軟正黑體" panose="020B0604030504040204" pitchFamily="34" charset="-120"/>
              </a:rPr>
              <a:t>中清楚呈現之。</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巡迴</a:t>
            </a:r>
            <a:r>
              <a:rPr lang="zh-TW" altLang="zh-TW" sz="2000" dirty="0">
                <a:latin typeface="微軟正黑體" panose="020B0604030504040204" pitchFamily="34" charset="-120"/>
                <a:ea typeface="微軟正黑體" panose="020B0604030504040204" pitchFamily="34" charset="-120"/>
              </a:rPr>
              <a:t>輔導班/在家教育班設班學校：請審查/審議巡迴輔導教師排課及授課時數情形，確認排課及巡迴輔導安排是否適切</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000" dirty="0" smtClean="0">
                <a:latin typeface="微軟正黑體" panose="020B0604030504040204" pitchFamily="34" charset="-120"/>
                <a:ea typeface="微軟正黑體" panose="020B0604030504040204" pitchFamily="34" charset="-120"/>
              </a:rPr>
              <a:t>受</a:t>
            </a:r>
            <a:r>
              <a:rPr lang="zh-TW" altLang="zh-TW" sz="2000" dirty="0">
                <a:latin typeface="微軟正黑體" panose="020B0604030504040204" pitchFamily="34" charset="-120"/>
                <a:ea typeface="微軟正黑體" panose="020B0604030504040204" pitchFamily="34" charset="-120"/>
              </a:rPr>
              <a:t>巡迴輔導學校：</a:t>
            </a:r>
            <a:r>
              <a:rPr lang="zh-TW" altLang="zh-TW" sz="2000" dirty="0" smtClean="0">
                <a:latin typeface="微軟正黑體" panose="020B0604030504040204" pitchFamily="34" charset="-120"/>
                <a:ea typeface="微軟正黑體" panose="020B0604030504040204" pitchFamily="34" charset="-120"/>
              </a:rPr>
              <a:t>請與</a:t>
            </a:r>
            <a:r>
              <a:rPr lang="zh-TW" altLang="zh-TW" sz="2000" dirty="0">
                <a:latin typeface="微軟正黑體" panose="020B0604030504040204" pitchFamily="34" charset="-120"/>
                <a:ea typeface="微軟正黑體" panose="020B0604030504040204" pitchFamily="34" charset="-120"/>
              </a:rPr>
              <a:t>巡迴輔導教師共同</a:t>
            </a:r>
            <a:r>
              <a:rPr lang="zh-TW" altLang="zh-TW" sz="2000" dirty="0" smtClean="0">
                <a:latin typeface="微軟正黑體" panose="020B0604030504040204" pitchFamily="34" charset="-120"/>
                <a:ea typeface="微軟正黑體" panose="020B0604030504040204" pitchFamily="34" charset="-120"/>
              </a:rPr>
              <a:t>討論</a:t>
            </a:r>
            <a:r>
              <a:rPr lang="zh-TW" altLang="en-US" sz="2000" dirty="0" smtClean="0">
                <a:latin typeface="微軟正黑體" panose="020B0604030504040204" pitchFamily="34" charset="-120"/>
                <a:ea typeface="微軟正黑體" panose="020B0604030504040204" pitchFamily="34" charset="-120"/>
              </a:rPr>
              <a:t>派案學生服務模式、</a:t>
            </a:r>
            <a:r>
              <a:rPr lang="zh-TW" altLang="zh-TW" sz="2000" dirty="0" smtClean="0">
                <a:latin typeface="微軟正黑體" panose="020B0604030504040204" pitchFamily="34" charset="-120"/>
                <a:ea typeface="微軟正黑體" panose="020B0604030504040204" pitchFamily="34" charset="-120"/>
              </a:rPr>
              <a:t>規劃課程</a:t>
            </a:r>
            <a:r>
              <a:rPr lang="zh-TW" altLang="en-US" sz="2000" dirty="0" smtClean="0">
                <a:latin typeface="微軟正黑體" panose="020B0604030504040204" pitchFamily="34" charset="-120"/>
                <a:ea typeface="微軟正黑體" panose="020B0604030504040204" pitchFamily="34" charset="-120"/>
              </a:rPr>
              <a:t>及服務節數。如為直接教學服務，</a:t>
            </a:r>
            <a:r>
              <a:rPr lang="zh-TW" altLang="zh-TW" sz="2000" dirty="0" smtClean="0">
                <a:latin typeface="微軟正黑體" panose="020B0604030504040204" pitchFamily="34" charset="-120"/>
                <a:ea typeface="微軟正黑體" panose="020B0604030504040204" pitchFamily="34" charset="-120"/>
              </a:rPr>
              <a:t>排</a:t>
            </a:r>
            <a:r>
              <a:rPr lang="zh-TW" altLang="zh-TW" sz="2000" dirty="0">
                <a:latin typeface="微軟正黑體" panose="020B0604030504040204" pitchFamily="34" charset="-120"/>
                <a:ea typeface="微軟正黑體" panose="020B0604030504040204" pitchFamily="34" charset="-120"/>
              </a:rPr>
              <a:t>課盡可能以小組授課方式進行</a:t>
            </a:r>
            <a:r>
              <a:rPr lang="zh-TW"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如為間接服務模式，是否合理安排節數。</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000" dirty="0" smtClean="0">
                <a:solidFill>
                  <a:srgbClr val="FF0000"/>
                </a:solidFill>
                <a:latin typeface="微軟正黑體" panose="020B0604030504040204" pitchFamily="34" charset="-120"/>
                <a:ea typeface="微軟正黑體" panose="020B0604030504040204" pitchFamily="34" charset="-120"/>
              </a:rPr>
              <a:t>普通班接受特殊教育服務</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特殊教育方案</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資優教育方案：請檢視需調整之學習領域課程及教材教法內容或相關支持服務。</a:t>
            </a:r>
            <a:endParaRPr lang="en-US" altLang="zh-CN" sz="2000" dirty="0">
              <a:solidFill>
                <a:srgbClr val="FF0000"/>
              </a:solidFill>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4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9389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學校自我檢核</a:t>
            </a:r>
            <a:r>
              <a:rPr lang="zh-TW" altLang="en-US" sz="2000" dirty="0" smtClean="0">
                <a:latin typeface="微軟正黑體" pitchFamily="34" charset="-120"/>
                <a:ea typeface="微軟正黑體" pitchFamily="34" charset="-120"/>
              </a:rPr>
              <a:t>表第</a:t>
            </a:r>
            <a:r>
              <a:rPr lang="zh-TW" altLang="en-US" sz="2000" b="1" dirty="0" smtClean="0">
                <a:solidFill>
                  <a:srgbClr val="FF0000"/>
                </a:solidFill>
                <a:latin typeface="微軟正黑體" pitchFamily="34" charset="-120"/>
                <a:ea typeface="微軟正黑體" pitchFamily="34" charset="-120"/>
              </a:rPr>
              <a:t>八</a:t>
            </a:r>
            <a:r>
              <a:rPr lang="zh-TW" altLang="en-US" sz="2000" dirty="0" smtClean="0">
                <a:latin typeface="微軟正黑體" pitchFamily="34" charset="-120"/>
                <a:ea typeface="微軟正黑體" pitchFamily="34" charset="-120"/>
              </a:rPr>
              <a:t>頁（</a:t>
            </a:r>
            <a:r>
              <a:rPr lang="zh-TW" altLang="en-US" sz="2000" b="1" dirty="0" smtClean="0">
                <a:solidFill>
                  <a:srgbClr val="FF0000"/>
                </a:solidFill>
                <a:latin typeface="微軟正黑體" pitchFamily="34" charset="-120"/>
                <a:ea typeface="微軟正黑體" pitchFamily="34" charset="-120"/>
              </a:rPr>
              <a:t>最後</a:t>
            </a:r>
            <a:r>
              <a:rPr lang="zh-TW" altLang="en-US" sz="2000" b="1" dirty="0">
                <a:solidFill>
                  <a:srgbClr val="FF0000"/>
                </a:solidFill>
                <a:latin typeface="微軟正黑體" pitchFamily="34" charset="-120"/>
                <a:ea typeface="微軟正黑體" pitchFamily="34" charset="-120"/>
              </a:rPr>
              <a:t>一</a:t>
            </a:r>
            <a:r>
              <a:rPr lang="zh-TW" altLang="en-US" sz="2000" b="1" dirty="0" smtClean="0">
                <a:solidFill>
                  <a:srgbClr val="FF0000"/>
                </a:solidFill>
                <a:latin typeface="微軟正黑體" pitchFamily="34" charset="-120"/>
                <a:ea typeface="微軟正黑體" pitchFamily="34" charset="-120"/>
              </a:rPr>
              <a:t>頁</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應</a:t>
            </a:r>
            <a:r>
              <a:rPr lang="zh-TW" altLang="en-US" sz="2000" dirty="0" smtClean="0">
                <a:latin typeface="微軟正黑體" pitchFamily="34" charset="-120"/>
                <a:ea typeface="微軟正黑體" pitchFamily="34" charset="-120"/>
              </a:rPr>
              <a:t>將特推會審查</a:t>
            </a:r>
            <a:r>
              <a:rPr lang="zh-TW" altLang="en-US" sz="2000" dirty="0">
                <a:latin typeface="微軟正黑體" pitchFamily="34" charset="-120"/>
                <a:ea typeface="微軟正黑體" pitchFamily="34" charset="-120"/>
              </a:rPr>
              <a:t>意見</a:t>
            </a:r>
            <a:r>
              <a:rPr lang="zh-TW" altLang="en-US" sz="2000" dirty="0" smtClean="0">
                <a:latin typeface="微軟正黑體" pitchFamily="34" charset="-120"/>
                <a:ea typeface="微軟正黑體" pitchFamily="34" charset="-120"/>
              </a:rPr>
              <a:t>及課發會審議</a:t>
            </a:r>
            <a:r>
              <a:rPr lang="zh-TW" altLang="en-US" sz="2000" dirty="0">
                <a:latin typeface="微軟正黑體" pitchFamily="34" charset="-120"/>
                <a:ea typeface="微軟正黑體" pitchFamily="34" charset="-120"/>
              </a:rPr>
              <a:t>意見</a:t>
            </a:r>
            <a:r>
              <a:rPr lang="zh-TW" altLang="en-US" sz="2000" dirty="0" smtClean="0">
                <a:latin typeface="微軟正黑體" pitchFamily="34" charset="-120"/>
                <a:ea typeface="微軟正黑體" pitchFamily="34" charset="-120"/>
              </a:rPr>
              <a:t>填入欄</a:t>
            </a:r>
            <a:r>
              <a:rPr lang="zh-TW" altLang="en-US" sz="2000" dirty="0">
                <a:latin typeface="微軟正黑體" pitchFamily="34" charset="-120"/>
                <a:ea typeface="微軟正黑體" pitchFamily="34" charset="-120"/>
              </a:rPr>
              <a:t>位</a:t>
            </a:r>
            <a:r>
              <a:rPr lang="zh-TW" altLang="en-US" sz="2000" dirty="0" smtClean="0">
                <a:latin typeface="微軟正黑體" pitchFamily="34" charset="-120"/>
                <a:ea typeface="微軟正黑體" pitchFamily="34" charset="-120"/>
              </a:rPr>
              <a:t>中，並完成結果勾選，後續完成逐級</a:t>
            </a:r>
            <a:r>
              <a:rPr lang="zh-TW" altLang="en-US" sz="2000" dirty="0">
                <a:latin typeface="微軟正黑體" pitchFamily="34" charset="-120"/>
                <a:ea typeface="微軟正黑體" pitchFamily="34" charset="-120"/>
              </a:rPr>
              <a:t>核</a:t>
            </a:r>
            <a:r>
              <a:rPr lang="zh-TW" altLang="en-US" sz="2000" dirty="0" smtClean="0">
                <a:latin typeface="微軟正黑體" pitchFamily="34" charset="-120"/>
                <a:ea typeface="微軟正黑體" pitchFamily="34" charset="-120"/>
              </a:rPr>
              <a:t>章。</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例如：學校班型為</a:t>
            </a:r>
            <a:r>
              <a:rPr lang="zh-TW" altLang="en-US" sz="2000" u="sng" dirty="0">
                <a:latin typeface="微軟正黑體" pitchFamily="34" charset="-120"/>
                <a:ea typeface="微軟正黑體" pitchFamily="34" charset="-120"/>
              </a:rPr>
              <a:t>受巡迴輔導學校</a:t>
            </a:r>
            <a:r>
              <a:rPr lang="zh-TW" altLang="en-US" sz="2000" dirty="0">
                <a:latin typeface="微軟正黑體" pitchFamily="34" charset="-120"/>
                <a:ea typeface="微軟正黑體" pitchFamily="34" charset="-120"/>
              </a:rPr>
              <a:t>，就需要有</a:t>
            </a:r>
            <a:r>
              <a:rPr lang="zh-TW" altLang="en-US" sz="2000" b="1" dirty="0" smtClean="0">
                <a:latin typeface="微軟正黑體" pitchFamily="34" charset="-120"/>
                <a:ea typeface="微軟正黑體" pitchFamily="34" charset="-120"/>
              </a:rPr>
              <a:t>第一頁</a:t>
            </a:r>
            <a:r>
              <a:rPr lang="zh-TW" altLang="en-US" sz="2000"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第</a:t>
            </a:r>
            <a:r>
              <a:rPr lang="zh-TW" altLang="en-US" sz="2000" b="1" dirty="0">
                <a:latin typeface="微軟正黑體" pitchFamily="34" charset="-120"/>
                <a:ea typeface="微軟正黑體" pitchFamily="34" charset="-120"/>
              </a:rPr>
              <a:t>五</a:t>
            </a:r>
            <a:r>
              <a:rPr lang="zh-TW" altLang="en-US" sz="2000" b="1" dirty="0" smtClean="0">
                <a:latin typeface="微軟正黑體" pitchFamily="34" charset="-120"/>
                <a:ea typeface="微軟正黑體" pitchFamily="34" charset="-120"/>
              </a:rPr>
              <a:t>、六頁</a:t>
            </a:r>
            <a:r>
              <a:rPr lang="zh-TW" altLang="en-US" sz="2000"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第八頁</a:t>
            </a:r>
            <a:r>
              <a:rPr lang="zh-TW" altLang="en-US" sz="2000" dirty="0" smtClean="0">
                <a:latin typeface="微軟正黑體" pitchFamily="34" charset="-120"/>
                <a:ea typeface="微軟正黑體" pitchFamily="34" charset="-120"/>
              </a:rPr>
              <a:t>。</a:t>
            </a:r>
            <a:endParaRPr lang="en-US" altLang="zh-CN"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a:stretch>
            <a:fillRect/>
          </a:stretch>
        </p:blipFill>
        <p:spPr>
          <a:xfrm>
            <a:off x="2627784" y="2642935"/>
            <a:ext cx="4214564" cy="4222638"/>
          </a:xfrm>
          <a:prstGeom prst="rect">
            <a:avLst/>
          </a:prstGeom>
        </p:spPr>
      </p:pic>
      <p:sp>
        <p:nvSpPr>
          <p:cNvPr id="7" name="矩形 6"/>
          <p:cNvSpPr/>
          <p:nvPr/>
        </p:nvSpPr>
        <p:spPr>
          <a:xfrm>
            <a:off x="2699792" y="3333184"/>
            <a:ext cx="1978124" cy="2184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682950" y="5839146"/>
            <a:ext cx="4098849" cy="8555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677915" y="3333184"/>
            <a:ext cx="2071227" cy="21858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435">
                                            <p:txEl>
                                              <p:pRg st="1" end="1"/>
                                            </p:txEl>
                                          </p:spTgt>
                                        </p:tgtEl>
                                        <p:attrNameLst>
                                          <p:attrName>style.visibility</p:attrName>
                                        </p:attrNameLst>
                                      </p:cBhvr>
                                      <p:to>
                                        <p:strVal val="visible"/>
                                      </p:to>
                                    </p:set>
                                    <p:animEffect transition="in" filter="fade">
                                      <p:cBhvr>
                                        <p:cTn id="48" dur="500"/>
                                        <p:tgtEl>
                                          <p:spTgt spid="18435">
                                            <p:txEl>
                                              <p:pRg st="1" end="1"/>
                                            </p:txEl>
                                          </p:spTgt>
                                        </p:tgtEl>
                                      </p:cBhvr>
                                    </p:animEffect>
                                    <p:anim calcmode="lin" valueType="num">
                                      <p:cBhvr>
                                        <p:cTn id="49"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9512" y="2126244"/>
            <a:ext cx="8784976" cy="993813"/>
            <a:chOff x="251520" y="3979181"/>
            <a:chExt cx="8064896" cy="1152962"/>
          </a:xfrm>
        </p:grpSpPr>
        <p:sp>
          <p:nvSpPr>
            <p:cNvPr id="11" name="文字方塊 10">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分散式資源班，課程規劃未能考量納入特殊需求領域課程。</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2"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grpSp>
      <p:pic>
        <p:nvPicPr>
          <p:cNvPr id="2" name="圖片 1"/>
          <p:cNvPicPr>
            <a:picLocks noChangeAspect="1"/>
          </p:cNvPicPr>
          <p:nvPr/>
        </p:nvPicPr>
        <p:blipFill>
          <a:blip r:embed="rId5"/>
          <a:stretch>
            <a:fillRect/>
          </a:stretch>
        </p:blipFill>
        <p:spPr>
          <a:xfrm>
            <a:off x="1259632" y="2852936"/>
            <a:ext cx="6624736" cy="3863349"/>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186368"/>
            <a:ext cx="2111226" cy="1598242"/>
          </a:xfrm>
          <a:prstGeom prst="rect">
            <a:avLst/>
          </a:prstGeom>
        </p:spPr>
      </p:pic>
    </p:spTree>
    <p:extLst>
      <p:ext uri="{BB962C8B-B14F-4D97-AF65-F5344CB8AC3E}">
        <p14:creationId xmlns:p14="http://schemas.microsoft.com/office/powerpoint/2010/main" val="74208003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7986" y="5229200"/>
            <a:ext cx="9187130"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a:t>
            </a:r>
            <a:r>
              <a:rPr lang="zh-TW" alt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備查作業及注意事項</a:t>
            </a:r>
            <a:endPar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796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錯誤樣態</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學校自我</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9512" y="2126244"/>
            <a:ext cx="8784976" cy="993813"/>
            <a:chOff x="251520" y="3979181"/>
            <a:chExt cx="8064896" cy="1152962"/>
          </a:xfrm>
        </p:grpSpPr>
        <p:sp>
          <p:nvSpPr>
            <p:cNvPr id="11" name="文字方塊 10">
              <a:extLst>
                <a:ext uri="{FF2B5EF4-FFF2-40B4-BE49-F238E27FC236}">
                  <a16:creationId xmlns:a16="http://schemas.microsoft.com/office/drawing/2014/main" id="{95C544D7-DAFC-4DC3-95FE-7A4C97B01306}"/>
                </a:ext>
              </a:extLst>
            </p:cNvPr>
            <p:cNvSpPr txBox="1"/>
            <p:nvPr/>
          </p:nvSpPr>
          <p:spPr>
            <a:xfrm>
              <a:off x="899592" y="4321009"/>
              <a:ext cx="7416824" cy="428477"/>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dirty="0" smtClean="0">
                  <a:solidFill>
                    <a:schemeClr val="accent1">
                      <a:lumMod val="75000"/>
                    </a:schemeClr>
                  </a:solidFill>
                  <a:latin typeface="微軟正黑體" panose="020B0604030504040204" pitchFamily="34" charset="-120"/>
                  <a:ea typeface="微軟正黑體" panose="020B0604030504040204" pitchFamily="34" charset="-120"/>
                </a:rPr>
                <a:t>未於結果欄位內，填入審查或審議意見。</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2" name="矩形: 圓角 3">
              <a:extLst>
                <a:ext uri="{FF2B5EF4-FFF2-40B4-BE49-F238E27FC236}">
                  <a16:creationId xmlns:a16="http://schemas.microsoft.com/office/drawing/2014/main" id="{FDA32AD4-3BFF-4408-B3AF-22E5E5FBCE85}"/>
                </a:ext>
              </a:extLst>
            </p:cNvPr>
            <p:cNvSpPr/>
            <p:nvPr/>
          </p:nvSpPr>
          <p:spPr>
            <a:xfrm>
              <a:off x="251520" y="3979181"/>
              <a:ext cx="720080" cy="115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anose="020B0604030504040204" pitchFamily="34" charset="-120"/>
                  <a:ea typeface="微軟正黑體" panose="020B0604030504040204" pitchFamily="34" charset="-120"/>
                </a:rPr>
                <a:t>錯誤樣態</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grpSp>
      <p:pic>
        <p:nvPicPr>
          <p:cNvPr id="4" name="圖片 3"/>
          <p:cNvPicPr>
            <a:picLocks noChangeAspect="1"/>
          </p:cNvPicPr>
          <p:nvPr/>
        </p:nvPicPr>
        <p:blipFill>
          <a:blip r:embed="rId5"/>
          <a:stretch>
            <a:fillRect/>
          </a:stretch>
        </p:blipFill>
        <p:spPr>
          <a:xfrm>
            <a:off x="1079612" y="2943552"/>
            <a:ext cx="6984776" cy="3682115"/>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680" y="3645024"/>
            <a:ext cx="3167468" cy="2397839"/>
          </a:xfrm>
          <a:prstGeom prst="rect">
            <a:avLst/>
          </a:prstGeom>
        </p:spPr>
      </p:pic>
    </p:spTree>
    <p:extLst>
      <p:ext uri="{BB962C8B-B14F-4D97-AF65-F5344CB8AC3E}">
        <p14:creationId xmlns:p14="http://schemas.microsoft.com/office/powerpoint/2010/main" val="322410640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各欄位學校可</a:t>
            </a:r>
            <a:r>
              <a:rPr lang="zh-TW" altLang="en-US" sz="2200" dirty="0" smtClean="0">
                <a:latin typeface="微軟正黑體" pitchFamily="34" charset="-120"/>
                <a:ea typeface="微軟正黑體" pitchFamily="34" charset="-120"/>
              </a:rPr>
              <a:t>依據不同需求</a:t>
            </a:r>
            <a:r>
              <a:rPr lang="zh-TW" altLang="en-US" sz="2200" b="1" dirty="0" smtClean="0">
                <a:latin typeface="微軟正黑體" pitchFamily="34" charset="-120"/>
                <a:ea typeface="微軟正黑體" pitchFamily="34" charset="-120"/>
              </a:rPr>
              <a:t>自行</a:t>
            </a:r>
            <a:r>
              <a:rPr lang="zh-TW" altLang="en-US" sz="2200" b="1" dirty="0">
                <a:latin typeface="微軟正黑體" pitchFamily="34" charset="-120"/>
                <a:ea typeface="微軟正黑體" pitchFamily="34" charset="-120"/>
              </a:rPr>
              <a:t>增刪彈性使用</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學生姓名：</a:t>
            </a:r>
            <a:r>
              <a:rPr lang="zh-TW" altLang="en-US" sz="2200" b="1" dirty="0">
                <a:latin typeface="微軟正黑體" pitchFamily="34" charset="-120"/>
                <a:ea typeface="微軟正黑體" pitchFamily="34" charset="-120"/>
              </a:rPr>
              <a:t>請完整呈現</a:t>
            </a:r>
            <a:r>
              <a:rPr lang="zh-TW" altLang="en-US" sz="2200" dirty="0">
                <a:latin typeface="微軟正黑體" pitchFamily="34" charset="-120"/>
                <a:ea typeface="微軟正黑體" pitchFamily="34" charset="-120"/>
              </a:rPr>
              <a:t>，中間字</a:t>
            </a:r>
            <a:r>
              <a:rPr lang="zh-TW" altLang="en-US" sz="2800" b="1" dirty="0">
                <a:solidFill>
                  <a:srgbClr val="FF0000"/>
                </a:solidFill>
                <a:latin typeface="微軟正黑體" pitchFamily="34" charset="-120"/>
                <a:ea typeface="微軟正黑體" pitchFamily="34" charset="-120"/>
              </a:rPr>
              <a:t>勿以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特教班級型態：分散式</a:t>
            </a:r>
            <a:r>
              <a:rPr lang="zh-TW" altLang="en-US" sz="2200" dirty="0">
                <a:latin typeface="微軟正黑體" pitchFamily="34" charset="-120"/>
                <a:ea typeface="微軟正黑體" pitchFamily="34" charset="-120"/>
              </a:rPr>
              <a:t>資源班、集中式特教班、資優資源班、</a:t>
            </a:r>
            <a:r>
              <a:rPr lang="zh-TW" altLang="en-US" sz="2200" b="1" dirty="0">
                <a:latin typeface="微軟正黑體" pitchFamily="34" charset="-120"/>
                <a:ea typeface="微軟正黑體" pitchFamily="34" charset="-120"/>
              </a:rPr>
              <a:t>受巡迴輔導學校</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普通班接受特殊教育</a:t>
            </a:r>
            <a:r>
              <a:rPr lang="zh-TW" altLang="en-US" sz="2200" b="1" dirty="0" smtClean="0">
                <a:latin typeface="微軟正黑體" pitchFamily="34" charset="-120"/>
                <a:ea typeface="微軟正黑體" pitchFamily="34" charset="-120"/>
              </a:rPr>
              <a:t>服務</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特殊教育方案</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資優教育方案</a:t>
            </a:r>
            <a:r>
              <a:rPr lang="zh-TW" altLang="en-US" sz="2200" dirty="0" smtClean="0">
                <a:latin typeface="微軟正黑體" pitchFamily="34" charset="-120"/>
                <a:ea typeface="微軟正黑體" pitchFamily="34" charset="-120"/>
              </a:rPr>
              <a:t>，各欄位填寫請依學生個別需求訂定，並於彙整全校學生需求後，提</a:t>
            </a:r>
            <a:r>
              <a:rPr lang="zh-TW" altLang="en-US" sz="2200" b="1" dirty="0" smtClean="0">
                <a:solidFill>
                  <a:srgbClr val="FF0000"/>
                </a:solidFill>
                <a:latin typeface="微軟正黑體" pitchFamily="34" charset="-120"/>
                <a:ea typeface="微軟正黑體" pitchFamily="34" charset="-120"/>
              </a:rPr>
              <a:t>特推會討論審查</a:t>
            </a:r>
            <a:r>
              <a:rPr lang="zh-TW" altLang="en-US" sz="2200" dirty="0" smtClean="0">
                <a:latin typeface="微軟正黑體" pitchFamily="34" charset="-120"/>
                <a:ea typeface="微軟正黑體" pitchFamily="34" charset="-120"/>
              </a:rPr>
              <a:t>後並勾選通過與否。</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i="1" dirty="0" smtClean="0">
                <a:latin typeface="微軟正黑體" pitchFamily="34" charset="-120"/>
                <a:ea typeface="微軟正黑體" pitchFamily="34" charset="-120"/>
              </a:rPr>
              <a:t>巡迴</a:t>
            </a:r>
            <a:r>
              <a:rPr lang="zh-TW" altLang="en-US" sz="2200" b="1" i="1" dirty="0">
                <a:latin typeface="微軟正黑體" pitchFamily="34" charset="-120"/>
                <a:ea typeface="微軟正黑體" pitchFamily="34" charset="-120"/>
              </a:rPr>
              <a:t>輔導</a:t>
            </a:r>
            <a:r>
              <a:rPr lang="en-US" altLang="zh-TW" sz="2200" b="1" i="1" dirty="0">
                <a:latin typeface="微軟正黑體" pitchFamily="34" charset="-120"/>
                <a:ea typeface="微軟正黑體" pitchFamily="34" charset="-120"/>
              </a:rPr>
              <a:t>/</a:t>
            </a:r>
            <a:r>
              <a:rPr lang="zh-TW" altLang="en-US" sz="2200" b="1" i="1" dirty="0">
                <a:latin typeface="微軟正黑體" pitchFamily="34" charset="-120"/>
                <a:ea typeface="微軟正黑體" pitchFamily="34" charset="-120"/>
              </a:rPr>
              <a:t>在家教育設班學校</a:t>
            </a:r>
            <a:r>
              <a:rPr lang="zh-TW" altLang="en-US" sz="2200" dirty="0" smtClean="0">
                <a:latin typeface="微軟正黑體" pitchFamily="34" charset="-120"/>
                <a:ea typeface="微軟正黑體" pitchFamily="34" charset="-120"/>
              </a:rPr>
              <a:t>：彙整所編制巡</a:t>
            </a:r>
            <a:r>
              <a:rPr lang="zh-TW" altLang="en-US" sz="2200" dirty="0">
                <a:latin typeface="微軟正黑體" pitchFamily="34" charset="-120"/>
                <a:ea typeface="微軟正黑體" pitchFamily="34" charset="-120"/>
              </a:rPr>
              <a:t>迴輔導</a:t>
            </a:r>
            <a:r>
              <a:rPr lang="zh-TW" altLang="en-US" sz="2200" dirty="0" smtClean="0">
                <a:latin typeface="微軟正黑體" pitchFamily="34" charset="-120"/>
                <a:ea typeface="微軟正黑體" pitchFamily="34" charset="-120"/>
              </a:rPr>
              <a:t>教師派案服務學校、學生名單、服務模式及節數後，循上開流程完成。若校內</a:t>
            </a:r>
            <a:r>
              <a:rPr lang="zh-TW" altLang="en-US" sz="2800" b="1" dirty="0" smtClean="0">
                <a:latin typeface="微軟正黑體" pitchFamily="34" charset="-120"/>
                <a:ea typeface="微軟正黑體" pitchFamily="34" charset="-120"/>
              </a:rPr>
              <a:t>無</a:t>
            </a:r>
            <a:r>
              <a:rPr lang="zh-TW" altLang="en-US" sz="2200" dirty="0" smtClean="0">
                <a:latin typeface="微軟正黑體" pitchFamily="34" charset="-120"/>
                <a:ea typeface="微軟正黑體" pitchFamily="34" charset="-120"/>
              </a:rPr>
              <a:t>特殊教育學生，請以審查巡迴輔導教師及學生服務模式及節數適切與否為原則。</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鑑輔會</a:t>
            </a:r>
            <a:r>
              <a:rPr lang="zh-TW" altLang="en-US" sz="2200" dirty="0" smtClean="0">
                <a:latin typeface="微軟正黑體" pitchFamily="34" charset="-120"/>
                <a:ea typeface="微軟正黑體" pitchFamily="34" charset="-120"/>
              </a:rPr>
              <a:t>核定之特殊教育類別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資格：請依本縣鑑輔會核定</a:t>
            </a:r>
            <a:r>
              <a:rPr lang="zh-TW" altLang="en-US" sz="2200" dirty="0">
                <a:latin typeface="微軟正黑體" pitchFamily="34" charset="-120"/>
                <a:ea typeface="微軟正黑體" pitchFamily="34" charset="-120"/>
              </a:rPr>
              <a:t>安置</a:t>
            </a:r>
            <a:r>
              <a:rPr lang="zh-TW" altLang="en-US" sz="2200" dirty="0" smtClean="0">
                <a:latin typeface="微軟正黑體" pitchFamily="34" charset="-120"/>
                <a:ea typeface="微軟正黑體" pitchFamily="34" charset="-120"/>
              </a:rPr>
              <a:t>結果填入，並請與教育部特殊教育通報網資料一致。</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身心障礙</a:t>
            </a:r>
            <a:r>
              <a:rPr lang="zh-TW" altLang="en-US" sz="2200" dirty="0" smtClean="0">
                <a:latin typeface="微軟正黑體" pitchFamily="34" charset="-120"/>
                <a:ea typeface="微軟正黑體" pitchFamily="34" charset="-120"/>
              </a:rPr>
              <a:t>證明</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手冊</a:t>
            </a:r>
            <a:r>
              <a:rPr lang="zh-TW" altLang="en-US" sz="2200" dirty="0">
                <a:latin typeface="微軟正黑體" pitchFamily="34" charset="-120"/>
                <a:ea typeface="微軟正黑體" pitchFamily="34" charset="-120"/>
              </a:rPr>
              <a:t>障</a:t>
            </a:r>
            <a:r>
              <a:rPr lang="zh-TW" altLang="en-US" sz="2200" dirty="0" smtClean="0">
                <a:latin typeface="微軟正黑體" pitchFamily="34" charset="-120"/>
                <a:ea typeface="微軟正黑體" pitchFamily="34" charset="-120"/>
              </a:rPr>
              <a:t>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亞型</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程度：請填入其障礙類別、程度及亞型，尤其是學習障礙，請</a:t>
            </a:r>
            <a:r>
              <a:rPr lang="zh-TW" altLang="en-US" sz="2800" b="1" dirty="0" smtClean="0">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填入亞型，例如：閱讀、書寫、數學、讀寫障礙等。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「學習需求摘要」欄位，請填寫代號：</a:t>
            </a:r>
            <a:r>
              <a:rPr lang="en-US" altLang="zh-TW" sz="2800" b="1" dirty="0">
                <a:latin typeface="微軟正黑體" pitchFamily="34" charset="-120"/>
                <a:ea typeface="微軟正黑體" pitchFamily="34" charset="-120"/>
              </a:rPr>
              <a:t>Ⅰ</a:t>
            </a:r>
            <a:r>
              <a:rPr lang="zh-TW" altLang="en-US" sz="2200" dirty="0">
                <a:latin typeface="微軟正黑體" pitchFamily="34" charset="-120"/>
                <a:ea typeface="微軟正黑體" pitchFamily="34" charset="-120"/>
              </a:rPr>
              <a:t>認知課程需求、</a:t>
            </a:r>
            <a:r>
              <a:rPr lang="en-US" altLang="zh-TW" sz="2800" b="1" dirty="0">
                <a:latin typeface="微軟正黑體" pitchFamily="34" charset="-120"/>
                <a:ea typeface="微軟正黑體" pitchFamily="34" charset="-120"/>
              </a:rPr>
              <a:t>Ⅱ</a:t>
            </a:r>
            <a:r>
              <a:rPr lang="zh-TW" altLang="en-US" sz="2200" dirty="0">
                <a:latin typeface="微軟正黑體" pitchFamily="34" charset="-120"/>
                <a:ea typeface="微軟正黑體" pitchFamily="34" charset="-120"/>
              </a:rPr>
              <a:t>社會適應或生活適應需求、</a:t>
            </a:r>
            <a:r>
              <a:rPr lang="en-US" altLang="zh-TW" sz="2800" b="1" dirty="0">
                <a:latin typeface="微軟正黑體" pitchFamily="34" charset="-120"/>
                <a:ea typeface="微軟正黑體" pitchFamily="34" charset="-120"/>
              </a:rPr>
              <a:t>Ⅲ</a:t>
            </a:r>
            <a:r>
              <a:rPr lang="zh-TW" altLang="en-US" sz="2200" dirty="0">
                <a:latin typeface="微軟正黑體" pitchFamily="34" charset="-120"/>
                <a:ea typeface="微軟正黑體" pitchFamily="34" charset="-120"/>
              </a:rPr>
              <a:t>輔助性需求（以生理障礙需求為主，例如：輔具使用、聽能訓練、構音訓練、點字等訓練）</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124920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服務方式</a:t>
            </a:r>
            <a:r>
              <a:rPr lang="zh-TW" altLang="en-US" sz="2200" dirty="0" smtClean="0">
                <a:latin typeface="微軟正黑體" pitchFamily="34" charset="-120"/>
                <a:ea typeface="微軟正黑體" pitchFamily="34" charset="-120"/>
              </a:rPr>
              <a:t>：請填入</a:t>
            </a:r>
            <a:r>
              <a:rPr lang="zh-TW" altLang="en-US" sz="2200" dirty="0">
                <a:latin typeface="微軟正黑體" pitchFamily="34" charset="-120"/>
                <a:ea typeface="微軟正黑體" pitchFamily="34" charset="-120"/>
              </a:rPr>
              <a:t>直接教學或間接服務。</a:t>
            </a:r>
            <a:r>
              <a:rPr lang="zh-TW" altLang="en-US" sz="2200" u="sng" dirty="0" smtClean="0">
                <a:latin typeface="微軟正黑體" pitchFamily="34" charset="-120"/>
                <a:ea typeface="微軟正黑體" pitchFamily="34" charset="-120"/>
              </a:rPr>
              <a:t>如有安排間接服務之需求，請提特推會審查通過</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dirty="0">
                <a:latin typeface="微軟正黑體" pitchFamily="34" charset="-120"/>
                <a:ea typeface="微軟正黑體" pitchFamily="34" charset="-120"/>
              </a:rPr>
              <a:t>直接</a:t>
            </a:r>
            <a:r>
              <a:rPr lang="zh-TW" altLang="en-US" sz="2200" b="1" dirty="0" smtClean="0">
                <a:latin typeface="微軟正黑體" pitchFamily="34" charset="-120"/>
                <a:ea typeface="微軟正黑體" pitchFamily="34" charset="-120"/>
              </a:rPr>
              <a:t>教學</a:t>
            </a:r>
            <a:r>
              <a:rPr lang="zh-TW" altLang="en-US" sz="2200" dirty="0">
                <a:latin typeface="微軟正黑體" pitchFamily="34" charset="-120"/>
                <a:ea typeface="微軟正黑體" pitchFamily="34" charset="-120"/>
              </a:rPr>
              <a:t>之服務</a:t>
            </a:r>
            <a:r>
              <a:rPr lang="zh-TW" altLang="en-US" sz="2200" dirty="0" smtClean="0">
                <a:latin typeface="微軟正黑體" pitchFamily="34" charset="-120"/>
                <a:ea typeface="微軟正黑體" pitchFamily="34" charset="-120"/>
              </a:rPr>
              <a:t>模式：</a:t>
            </a:r>
            <a:endParaRPr lang="en-US" altLang="zh-TW" sz="2200" dirty="0" smtClean="0">
              <a:latin typeface="微軟正黑體" pitchFamily="34" charset="-120"/>
              <a:ea typeface="微軟正黑體" pitchFamily="34" charset="-120"/>
            </a:endParaRPr>
          </a:p>
          <a:p>
            <a:pPr marL="809625" lvl="1" indent="-342900" algn="just" eaLnBrk="1" hangingPunct="1">
              <a:lnSpc>
                <a:spcPct val="150000"/>
              </a:lnSpc>
              <a:spcBef>
                <a:spcPct val="0"/>
              </a:spcBef>
              <a:buBlip>
                <a:blip r:embed="rId4"/>
              </a:buBlip>
              <a:defRPr/>
            </a:pPr>
            <a:r>
              <a:rPr lang="en-US" altLang="zh-TW" sz="2200" b="1" dirty="0" smtClean="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原</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在原班上課</a:t>
            </a:r>
            <a:r>
              <a:rPr lang="zh-TW" altLang="en-US" sz="2200" dirty="0">
                <a:latin typeface="微軟正黑體" pitchFamily="34" charset="-120"/>
                <a:ea typeface="微軟正黑體" pitchFamily="34" charset="-120"/>
              </a:rPr>
              <a:t>，包含在普通班由特殊教育教師入班進行合作教學；或在集中式特殊教育班與原班同學一起上課。</a:t>
            </a:r>
          </a:p>
          <a:p>
            <a:pPr marL="809625" lvl="1" indent="-342900" algn="just" eaLnBrk="1" hangingPunct="1">
              <a:lnSpc>
                <a:spcPct val="150000"/>
              </a:lnSpc>
              <a:spcBef>
                <a:spcPct val="0"/>
              </a:spcBef>
              <a:buBlip>
                <a:blip r:embed="rId4"/>
              </a:buBlip>
              <a:defRPr/>
            </a:pPr>
            <a:r>
              <a:rPr lang="en-US" altLang="zh-TW" sz="2200" b="1"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抽</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抽離式課程</a:t>
            </a:r>
            <a:r>
              <a:rPr lang="zh-TW" altLang="en-US" sz="2200" dirty="0">
                <a:latin typeface="微軟正黑體" pitchFamily="34" charset="-120"/>
                <a:ea typeface="微軟正黑體" pitchFamily="34" charset="-120"/>
              </a:rPr>
              <a:t>，學生在原班該</a:t>
            </a:r>
            <a:r>
              <a:rPr lang="zh-TW" altLang="en-US" sz="2200" dirty="0" smtClean="0">
                <a:latin typeface="微軟正黑體" pitchFamily="34" charset="-120"/>
                <a:ea typeface="微軟正黑體" pitchFamily="34" charset="-120"/>
              </a:rPr>
              <a:t>領域</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科目</a:t>
            </a:r>
            <a:r>
              <a:rPr lang="zh-TW" altLang="en-US" sz="2200" dirty="0">
                <a:latin typeface="微軟正黑體" pitchFamily="34" charset="-120"/>
                <a:ea typeface="微軟正黑體" pitchFamily="34" charset="-120"/>
              </a:rPr>
              <a:t>節</a:t>
            </a:r>
            <a:r>
              <a:rPr lang="zh-TW" altLang="en-US" sz="2200" dirty="0" smtClean="0">
                <a:latin typeface="微軟正黑體" pitchFamily="34" charset="-120"/>
                <a:ea typeface="微軟正黑體" pitchFamily="34" charset="-120"/>
              </a:rPr>
              <a:t>數教學時，到分散式資源班</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特殊教育方案上課</a:t>
            </a:r>
            <a:r>
              <a:rPr lang="zh-TW" altLang="en-US" sz="2200" dirty="0">
                <a:latin typeface="微軟正黑體" pitchFamily="34" charset="-120"/>
                <a:ea typeface="微軟正黑體" pitchFamily="34" charset="-120"/>
              </a:rPr>
              <a:t>。</a:t>
            </a:r>
          </a:p>
          <a:p>
            <a:pPr marL="809625" lvl="1" indent="-342900" algn="just" eaLnBrk="1" hangingPunct="1">
              <a:lnSpc>
                <a:spcPct val="150000"/>
              </a:lnSpc>
              <a:spcBef>
                <a:spcPct val="0"/>
              </a:spcBef>
              <a:buBlip>
                <a:blip r:embed="rId4"/>
              </a:buBlip>
              <a:defRPr/>
            </a:pPr>
            <a:r>
              <a:rPr lang="en-US" altLang="zh-TW" sz="2200" b="1"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外</a:t>
            </a:r>
            <a:r>
              <a:rPr lang="zh-TW" altLang="en-US" sz="2200" dirty="0">
                <a:latin typeface="微軟正黑體" pitchFamily="34" charset="-120"/>
                <a:ea typeface="微軟正黑體" pitchFamily="34" charset="-120"/>
              </a:rPr>
              <a:t>：係指</a:t>
            </a:r>
            <a:r>
              <a:rPr lang="zh-TW" altLang="en-US" sz="2200" u="sng" dirty="0">
                <a:latin typeface="微軟正黑體" pitchFamily="34" charset="-120"/>
                <a:ea typeface="微軟正黑體" pitchFamily="34" charset="-120"/>
              </a:rPr>
              <a:t>外加式課程</a:t>
            </a:r>
            <a:r>
              <a:rPr lang="zh-TW" altLang="en-US" sz="2200" dirty="0" smtClean="0">
                <a:latin typeface="微軟正黑體" pitchFamily="34" charset="-120"/>
                <a:ea typeface="微軟正黑體" pitchFamily="34" charset="-120"/>
              </a:rPr>
              <a:t>，學生在原學習領域</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科目或原班班級排定節數外之課程，及特殊需求領域課程節數。</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Effect transition="in" filter="fade">
                                      <p:cBhvr>
                                        <p:cTn id="36" dur="500"/>
                                        <p:tgtEl>
                                          <p:spTgt spid="18435">
                                            <p:txEl>
                                              <p:pRg st="3" end="3"/>
                                            </p:txEl>
                                          </p:spTgt>
                                        </p:tgtEl>
                                      </p:cBhvr>
                                    </p:animEffect>
                                    <p:anim calcmode="lin" valueType="num">
                                      <p:cBhvr>
                                        <p:cTn id="3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435">
                                            <p:txEl>
                                              <p:pRg st="4" end="4"/>
                                            </p:txEl>
                                          </p:spTgt>
                                        </p:tgtEl>
                                        <p:attrNameLst>
                                          <p:attrName>style.visibility</p:attrName>
                                        </p:attrNameLst>
                                      </p:cBhvr>
                                      <p:to>
                                        <p:strVal val="visible"/>
                                      </p:to>
                                    </p:set>
                                    <p:animEffect transition="in" filter="fade">
                                      <p:cBhvr>
                                        <p:cTn id="41" dur="500"/>
                                        <p:tgtEl>
                                          <p:spTgt spid="18435">
                                            <p:txEl>
                                              <p:pRg st="4" end="4"/>
                                            </p:txEl>
                                          </p:spTgt>
                                        </p:tgtEl>
                                      </p:cBhvr>
                                    </p:animEffect>
                                    <p:anim calcmode="lin" valueType="num">
                                      <p:cBhvr>
                                        <p:cTn id="42"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部定一般領域／科目：</a:t>
            </a:r>
            <a:endParaRPr lang="en-US" altLang="zh-TW" sz="2200"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部定課程</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校訂課程</a:t>
            </a:r>
            <a:r>
              <a:rPr lang="zh-TW" altLang="en-US" sz="2200" dirty="0" smtClean="0">
                <a:latin typeface="微軟正黑體" pitchFamily="34" charset="-120"/>
                <a:ea typeface="微軟正黑體" pitchFamily="34" charset="-120"/>
              </a:rPr>
              <a:t>之</a:t>
            </a:r>
            <a:r>
              <a:rPr lang="zh-TW" altLang="en-US" sz="2200" b="1" dirty="0" smtClean="0">
                <a:latin typeface="微軟正黑體" pitchFamily="34" charset="-120"/>
                <a:ea typeface="微軟正黑體" pitchFamily="34" charset="-120"/>
              </a:rPr>
              <a:t>原</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抽</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外</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特殊教育服務</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特殊需求領域：請依實際狀況填入課程時數。如以</a:t>
            </a:r>
            <a:r>
              <a:rPr lang="zh-TW" altLang="en-US" sz="2200" b="1" dirty="0" smtClean="0">
                <a:latin typeface="微軟正黑體" pitchFamily="34" charset="-120"/>
                <a:ea typeface="微軟正黑體" pitchFamily="34" charset="-120"/>
              </a:rPr>
              <a:t>融入方式</a:t>
            </a:r>
            <a:r>
              <a:rPr lang="zh-TW" altLang="en-US" sz="2200" dirty="0" smtClean="0">
                <a:latin typeface="微軟正黑體" pitchFamily="34" charset="-120"/>
                <a:ea typeface="微軟正黑體" pitchFamily="34" charset="-120"/>
              </a:rPr>
              <a:t>於部定領域課程進行教學，請</a:t>
            </a:r>
            <a:r>
              <a:rPr lang="zh-TW" altLang="en-US" sz="22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sym typeface="Wingdings 2" panose="05020102010507070707" pitchFamily="18" charset="2"/>
              </a:rPr>
              <a:t></a:t>
            </a:r>
            <a:r>
              <a:rPr lang="zh-TW" altLang="en-US" sz="2200" b="1"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註記。</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相關服務與支持策略應與學生</a:t>
            </a:r>
            <a:r>
              <a:rPr lang="en-US" altLang="zh-TW" sz="2200" dirty="0" smtClean="0">
                <a:latin typeface="微軟正黑體" pitchFamily="34" charset="-120"/>
                <a:ea typeface="微軟正黑體" pitchFamily="34" charset="-120"/>
              </a:rPr>
              <a:t>IEP</a:t>
            </a:r>
            <a:r>
              <a:rPr lang="zh-TW" altLang="en-US" sz="2200" dirty="0" smtClean="0">
                <a:latin typeface="微軟正黑體" pitchFamily="34" charset="-120"/>
                <a:ea typeface="微軟正黑體" pitchFamily="34" charset="-120"/>
              </a:rPr>
              <a:t>或</a:t>
            </a:r>
            <a:r>
              <a:rPr lang="en-US" altLang="zh-TW" sz="2200" dirty="0" smtClean="0">
                <a:latin typeface="微軟正黑體" pitchFamily="34" charset="-120"/>
                <a:ea typeface="微軟正黑體" pitchFamily="34" charset="-120"/>
              </a:rPr>
              <a:t>IGP</a:t>
            </a:r>
            <a:r>
              <a:rPr lang="zh-TW" altLang="en-US" sz="2200" dirty="0" smtClean="0">
                <a:latin typeface="微軟正黑體" pitchFamily="34" charset="-120"/>
                <a:ea typeface="微軟正黑體" pitchFamily="34" charset="-120"/>
              </a:rPr>
              <a:t>呼應。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領域課程時數安排應合乎課程綱要規範，並於</a:t>
            </a:r>
            <a:r>
              <a:rPr lang="zh-TW" altLang="en-US" sz="2200" u="sng" dirty="0" smtClean="0">
                <a:latin typeface="微軟正黑體" pitchFamily="34" charset="-120"/>
                <a:ea typeface="微軟正黑體" pitchFamily="34" charset="-120"/>
              </a:rPr>
              <a:t>特推會審查結果欄位</a:t>
            </a:r>
            <a:r>
              <a:rPr lang="zh-TW" altLang="en-US" sz="2200" dirty="0" smtClean="0">
                <a:latin typeface="微軟正黑體" pitchFamily="34" charset="-120"/>
                <a:ea typeface="微軟正黑體" pitchFamily="34" charset="-120"/>
              </a:rPr>
              <a:t>註明</a:t>
            </a:r>
            <a:r>
              <a:rPr lang="zh-TW" altLang="en-US" sz="2200" b="1" dirty="0" smtClean="0">
                <a:solidFill>
                  <a:srgbClr val="00B050"/>
                </a:solidFill>
                <a:latin typeface="微軟正黑體" pitchFamily="34" charset="-120"/>
                <a:ea typeface="微軟正黑體" pitchFamily="34" charset="-120"/>
              </a:rPr>
              <a:t>通過</a:t>
            </a:r>
            <a:r>
              <a:rPr lang="zh-TW" altLang="en-US" sz="2200" dirty="0" smtClean="0">
                <a:latin typeface="微軟正黑體" pitchFamily="34" charset="-120"/>
                <a:ea typeface="微軟正黑體" pitchFamily="34" charset="-120"/>
              </a:rPr>
              <a:t>或</a:t>
            </a:r>
            <a:r>
              <a:rPr lang="zh-TW" altLang="en-US" sz="2200" b="1" dirty="0" smtClean="0">
                <a:solidFill>
                  <a:srgbClr val="FF0000"/>
                </a:solidFill>
                <a:latin typeface="微軟正黑體" pitchFamily="34" charset="-120"/>
                <a:ea typeface="微軟正黑體" pitchFamily="34" charset="-120"/>
              </a:rPr>
              <a:t>再修正</a:t>
            </a:r>
            <a:r>
              <a:rPr lang="zh-TW" altLang="en-US" sz="22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r>
              <a:rPr lang="zh-TW" altLang="en-US" sz="1800" i="1" dirty="0" smtClean="0">
                <a:latin typeface="微軟正黑體" pitchFamily="34" charset="-120"/>
                <a:ea typeface="微軟正黑體" pitchFamily="34" charset="-120"/>
              </a:rPr>
              <a:t>工作表最後一欄</a:t>
            </a:r>
            <a:r>
              <a:rPr lang="zh-TW" altLang="en-US" sz="1800" dirty="0" smtClean="0">
                <a:latin typeface="微軟正黑體" pitchFamily="34" charset="-120"/>
                <a:ea typeface="微軟正黑體" pitchFamily="34" charset="-120"/>
              </a:rPr>
              <a:t>）</a:t>
            </a:r>
            <a:endParaRPr lang="en-US" altLang="zh-TW" sz="18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0061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b="1" dirty="0" smtClean="0">
                <a:latin typeface="微軟正黑體" pitchFamily="34" charset="-120"/>
                <a:ea typeface="微軟正黑體" pitchFamily="34" charset="-120"/>
              </a:rPr>
              <a:t>教材教法內容及課程調整方式</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普通班接受特殊教育服務</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特殊教育方案</a:t>
            </a:r>
            <a:r>
              <a:rPr lang="en-US" altLang="zh-TW" sz="2200" b="1" dirty="0" smtClean="0">
                <a:solidFill>
                  <a:srgbClr val="FF0000"/>
                </a:solidFill>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資優教育方案</a:t>
            </a:r>
            <a:r>
              <a:rPr lang="zh-TW" altLang="en-US" sz="2200" b="1" dirty="0" smtClean="0">
                <a:latin typeface="微軟正黑體" pitchFamily="34" charset="-120"/>
                <a:ea typeface="微軟正黑體" pitchFamily="34" charset="-120"/>
              </a:rPr>
              <a:t>者需填寫，</a:t>
            </a:r>
            <a:r>
              <a:rPr lang="zh-TW" altLang="en-US" sz="2200" dirty="0" smtClean="0">
                <a:latin typeface="微軟正黑體" pitchFamily="34" charset="-120"/>
                <a:ea typeface="微軟正黑體" pitchFamily="34" charset="-120"/>
              </a:rPr>
              <a:t>敘明各領域</a:t>
            </a:r>
            <a:r>
              <a:rPr lang="zh-TW" altLang="en-US" sz="2200" u="sng" dirty="0">
                <a:latin typeface="微軟正黑體" pitchFamily="34" charset="-120"/>
                <a:ea typeface="微軟正黑體" pitchFamily="34" charset="-120"/>
              </a:rPr>
              <a:t>教材教法</a:t>
            </a:r>
            <a:r>
              <a:rPr lang="zh-TW" altLang="en-US" sz="2200" u="sng" dirty="0" smtClean="0">
                <a:latin typeface="微軟正黑體" pitchFamily="34" charset="-120"/>
                <a:ea typeface="微軟正黑體" pitchFamily="34" charset="-120"/>
              </a:rPr>
              <a:t>內容</a:t>
            </a:r>
            <a:r>
              <a:rPr lang="zh-TW" altLang="en-US" sz="2200" dirty="0" smtClean="0">
                <a:latin typeface="微軟正黑體" pitchFamily="34" charset="-120"/>
                <a:ea typeface="微軟正黑體" pitchFamily="34" charset="-120"/>
              </a:rPr>
              <a:t>及</a:t>
            </a:r>
            <a:r>
              <a:rPr lang="zh-TW" altLang="en-US" sz="2200" u="sng" dirty="0" smtClean="0">
                <a:latin typeface="微軟正黑體" pitchFamily="34" charset="-120"/>
                <a:ea typeface="微軟正黑體" pitchFamily="34" charset="-120"/>
              </a:rPr>
              <a:t>課程調整方式</a:t>
            </a:r>
            <a:r>
              <a:rPr lang="zh-TW" altLang="en-US" sz="2200" b="1" dirty="0" smtClean="0">
                <a:latin typeface="微軟正黑體" pitchFamily="34" charset="-120"/>
                <a:ea typeface="微軟正黑體" pitchFamily="34" charset="-120"/>
              </a:rPr>
              <a:t>。</a:t>
            </a:r>
            <a:endParaRPr lang="en-US" altLang="zh-TW" sz="2200" b="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教材</a:t>
            </a:r>
            <a:r>
              <a:rPr lang="zh-TW" altLang="en-US" sz="2200" dirty="0">
                <a:latin typeface="微軟正黑體" pitchFamily="34" charset="-120"/>
                <a:ea typeface="微軟正黑體" pitchFamily="34" charset="-120"/>
              </a:rPr>
              <a:t>教法</a:t>
            </a:r>
            <a:r>
              <a:rPr lang="zh-TW" altLang="en-US" sz="2200" dirty="0" smtClean="0">
                <a:latin typeface="微軟正黑體" pitchFamily="34" charset="-120"/>
                <a:ea typeface="微軟正黑體" pitchFamily="34" charset="-120"/>
              </a:rPr>
              <a:t>內容</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註明教科書版本、簡要教材內容及教學</a:t>
            </a:r>
            <a:r>
              <a:rPr lang="zh-TW" altLang="en-US" sz="2200" dirty="0" smtClean="0">
                <a:latin typeface="微軟正黑體" pitchFamily="34" charset="-120"/>
                <a:ea typeface="微軟正黑體" pitchFamily="34" charset="-120"/>
              </a:rPr>
              <a:t>方法等</a:t>
            </a:r>
            <a:r>
              <a:rPr lang="zh-TW" altLang="en-US" sz="2200" dirty="0">
                <a:latin typeface="微軟正黑體" pitchFamily="34" charset="-120"/>
                <a:ea typeface="微軟正黑體" pitchFamily="34" charset="-120"/>
              </a:rPr>
              <a:t>。</a:t>
            </a: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評量方式</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填寫紙筆測驗、口頭測驗、指認、觀察評量、實作評量、檔案</a:t>
            </a:r>
            <a:r>
              <a:rPr lang="zh-TW" altLang="en-US" sz="2200" dirty="0" smtClean="0">
                <a:latin typeface="微軟正黑體" pitchFamily="34" charset="-120"/>
                <a:ea typeface="微軟正黑體" pitchFamily="34" charset="-120"/>
              </a:rPr>
              <a:t>評量等多元評量。</a:t>
            </a:r>
            <a:endParaRPr lang="zh-TW" altLang="en-US"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課程調整：請</a:t>
            </a:r>
            <a:r>
              <a:rPr lang="zh-TW" altLang="en-US" sz="2200" dirty="0">
                <a:latin typeface="微軟正黑體" pitchFamily="34" charset="-120"/>
                <a:ea typeface="微軟正黑體" pitchFamily="34" charset="-120"/>
              </a:rPr>
              <a:t>註明課程調整方式，例如</a:t>
            </a:r>
            <a:r>
              <a:rPr lang="zh-TW" altLang="en-US" sz="2200" dirty="0" smtClean="0">
                <a:latin typeface="微軟正黑體" pitchFamily="34" charset="-120"/>
                <a:ea typeface="微軟正黑體" pitchFamily="34" charset="-120"/>
              </a:rPr>
              <a:t>：簡化、</a:t>
            </a:r>
            <a:r>
              <a:rPr lang="zh-TW" altLang="en-US" sz="2200" dirty="0">
                <a:latin typeface="微軟正黑體" pitchFamily="34" charset="-120"/>
                <a:ea typeface="微軟正黑體" pitchFamily="34" charset="-120"/>
              </a:rPr>
              <a:t>減量、</a:t>
            </a:r>
            <a:r>
              <a:rPr lang="zh-TW" altLang="en-US" sz="2200" dirty="0" smtClean="0">
                <a:latin typeface="微軟正黑體" pitchFamily="34" charset="-120"/>
                <a:ea typeface="微軟正黑體" pitchFamily="34" charset="-120"/>
              </a:rPr>
              <a:t>分解、替代、重整等</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483549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4319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擬訂全校特殊教育學生課程與教學調整計畫，</a:t>
            </a:r>
            <a:r>
              <a:rPr lang="zh-TW" altLang="en-US" sz="2200" b="1" dirty="0" smtClean="0">
                <a:solidFill>
                  <a:srgbClr val="FF0000"/>
                </a:solidFill>
                <a:latin typeface="微軟正黑體" pitchFamily="34" charset="-120"/>
                <a:ea typeface="微軟正黑體" pitchFamily="34" charset="-120"/>
              </a:rPr>
              <a:t>請各校依實際</a:t>
            </a:r>
            <a:r>
              <a:rPr lang="zh-TW" altLang="en-US" sz="2200" b="1" dirty="0">
                <a:solidFill>
                  <a:srgbClr val="FF0000"/>
                </a:solidFill>
                <a:latin typeface="微軟正黑體" pitchFamily="34" charset="-120"/>
                <a:ea typeface="微軟正黑體" pitchFamily="34" charset="-120"/>
              </a:rPr>
              <a:t>狀況</a:t>
            </a:r>
            <a:r>
              <a:rPr lang="zh-TW" altLang="en-US" sz="2200" b="1" dirty="0" smtClean="0">
                <a:solidFill>
                  <a:srgbClr val="FF0000"/>
                </a:solidFill>
                <a:latin typeface="微軟正黑體" pitchFamily="34" charset="-120"/>
                <a:ea typeface="微軟正黑體" pitchFamily="34" charset="-120"/>
              </a:rPr>
              <a:t>調整內容</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並非</a:t>
            </a:r>
            <a:r>
              <a:rPr lang="zh-TW" altLang="en-US" sz="2200" b="1" dirty="0">
                <a:latin typeface="微軟正黑體" pitchFamily="34" charset="-120"/>
                <a:ea typeface="微軟正黑體" pitchFamily="34" charset="-120"/>
              </a:rPr>
              <a:t>所有內容皆適用各校</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u="sng" dirty="0" smtClean="0">
                <a:latin typeface="微軟正黑體" pitchFamily="34" charset="-120"/>
                <a:ea typeface="微軟正黑體" pitchFamily="34" charset="-120"/>
              </a:rPr>
              <a:t>有實際開設之課程才需列出</a:t>
            </a:r>
            <a:r>
              <a:rPr lang="zh-TW" altLang="en-US" sz="2200" dirty="0" smtClean="0">
                <a:latin typeface="微軟正黑體" pitchFamily="34" charset="-120"/>
                <a:ea typeface="微軟正黑體" pitchFamily="34" charset="-120"/>
              </a:rPr>
              <a:t>，例如</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b="1" dirty="0">
                <a:latin typeface="微軟正黑體" pitchFamily="34" charset="-120"/>
                <a:ea typeface="微軟正黑體" pitchFamily="34" charset="-120"/>
              </a:rPr>
              <a:t>四、學習領域與每週授課節數</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（二）</a:t>
            </a:r>
            <a:r>
              <a:rPr lang="zh-TW" altLang="zh-TW" sz="2000" dirty="0" smtClean="0">
                <a:latin typeface="微軟正黑體" pitchFamily="34" charset="-120"/>
                <a:ea typeface="微軟正黑體" pitchFamily="34" charset="-120"/>
              </a:rPr>
              <a:t>視</a:t>
            </a:r>
            <a:r>
              <a:rPr lang="zh-TW" altLang="zh-TW" sz="2000" dirty="0">
                <a:latin typeface="微軟正黑體" pitchFamily="34" charset="-120"/>
                <a:ea typeface="微軟正黑體" pitchFamily="34" charset="-120"/>
              </a:rPr>
              <a:t>本校特殊教育學生</a:t>
            </a:r>
            <a:r>
              <a:rPr lang="zh-TW" altLang="en-US" sz="2000" dirty="0">
                <a:latin typeface="微軟正黑體" pitchFamily="34" charset="-120"/>
                <a:ea typeface="微軟正黑體" pitchFamily="34" charset="-120"/>
              </a:rPr>
              <a:t>之特殊需求，開設學習策略、生活管理、功能性動作訓練、職業教育、社會技巧、溝通訓練、輔助應用科技、</a:t>
            </a:r>
            <a:r>
              <a:rPr lang="zh-TW" altLang="en-US" sz="2000" b="1" dirty="0">
                <a:solidFill>
                  <a:srgbClr val="FF0000"/>
                </a:solidFill>
                <a:latin typeface="微軟正黑體" pitchFamily="34" charset="-120"/>
                <a:ea typeface="微軟正黑體" pitchFamily="34" charset="-120"/>
              </a:rPr>
              <a:t>情意發展、領導才能、創造力及獨立研究</a:t>
            </a:r>
            <a:r>
              <a:rPr lang="zh-TW" altLang="en-US" sz="2000" dirty="0">
                <a:latin typeface="微軟正黑體" pitchFamily="34" charset="-120"/>
                <a:ea typeface="微軟正黑體" pitchFamily="34" charset="-120"/>
              </a:rPr>
              <a:t>等課程</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（三）</a:t>
            </a:r>
            <a:r>
              <a:rPr lang="zh-TW" altLang="zh-TW" sz="2000" dirty="0">
                <a:latin typeface="微軟正黑體" pitchFamily="34" charset="-120"/>
                <a:ea typeface="微軟正黑體" pitchFamily="34" charset="-120"/>
              </a:rPr>
              <a:t>視本校特殊教育學生之學習狀況、特殊需求或相關支持服務，擬訂學生</a:t>
            </a:r>
            <a:r>
              <a:rPr lang="en-US" altLang="zh-TW" sz="2000" dirty="0">
                <a:latin typeface="微軟正黑體" pitchFamily="34" charset="-120"/>
                <a:ea typeface="微軟正黑體" pitchFamily="34" charset="-120"/>
              </a:rPr>
              <a:t>IEP</a:t>
            </a:r>
            <a:r>
              <a:rPr lang="zh-TW" altLang="zh-TW" sz="2000" b="1" dirty="0">
                <a:solidFill>
                  <a:srgbClr val="FF0000"/>
                </a:solidFill>
                <a:latin typeface="微軟正黑體" pitchFamily="34" charset="-120"/>
                <a:ea typeface="微軟正黑體" pitchFamily="34" charset="-120"/>
              </a:rPr>
              <a:t>或</a:t>
            </a:r>
            <a:r>
              <a:rPr lang="en-US" altLang="zh-TW" sz="2000" b="1" dirty="0" smtClean="0">
                <a:solidFill>
                  <a:srgbClr val="FF0000"/>
                </a:solidFill>
                <a:latin typeface="微軟正黑體" pitchFamily="34" charset="-120"/>
                <a:ea typeface="微軟正黑體" pitchFamily="34" charset="-120"/>
              </a:rPr>
              <a:t>IGP</a:t>
            </a:r>
            <a:r>
              <a:rPr lang="zh-TW" altLang="en-US" sz="20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7089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u="sng" dirty="0" smtClean="0">
                <a:latin typeface="微軟正黑體" pitchFamily="34" charset="-120"/>
                <a:ea typeface="微軟正黑體" pitchFamily="34" charset="-120"/>
              </a:rPr>
              <a:t>有各該類型學生才需列出</a:t>
            </a:r>
            <a:r>
              <a:rPr lang="zh-TW" altLang="en-US" sz="2200" dirty="0" smtClean="0">
                <a:latin typeface="微軟正黑體" pitchFamily="34" charset="-120"/>
                <a:ea typeface="微軟正黑體" pitchFamily="34" charset="-120"/>
              </a:rPr>
              <a:t>，例如：</a:t>
            </a:r>
            <a:endParaRPr lang="en-US" altLang="zh-TW" sz="2200" dirty="0" smtClean="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200" b="1" dirty="0" smtClean="0">
                <a:latin typeface="微軟正黑體" pitchFamily="34" charset="-120"/>
                <a:ea typeface="微軟正黑體" pitchFamily="34" charset="-120"/>
              </a:rPr>
              <a:t>五、課程調整原則及作法</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60000" algn="just" eaLnBrk="1" hangingPunct="1">
              <a:lnSpc>
                <a:spcPct val="150000"/>
              </a:lnSpc>
              <a:spcBef>
                <a:spcPct val="0"/>
              </a:spcBef>
              <a:buNone/>
              <a:defRPr/>
            </a:pPr>
            <a:r>
              <a:rPr lang="zh-TW" altLang="en-US" sz="2400" dirty="0" smtClean="0">
                <a:latin typeface="微軟正黑體" pitchFamily="34" charset="-120"/>
                <a:ea typeface="微軟正黑體" pitchFamily="34" charset="-120"/>
              </a:rPr>
              <a:t>（一）學習內容的調整</a:t>
            </a:r>
            <a:endParaRPr lang="en-US" altLang="zh-TW" sz="2400" dirty="0" smtClean="0">
              <a:latin typeface="微軟正黑體" pitchFamily="34" charset="-120"/>
              <a:ea typeface="微軟正黑體" pitchFamily="34" charset="-120"/>
            </a:endParaRPr>
          </a:p>
          <a:p>
            <a:pPr marL="1071563" algn="just" eaLnBrk="1" hangingPunct="1">
              <a:lnSpc>
                <a:spcPct val="150000"/>
              </a:lnSpc>
              <a:spcBef>
                <a:spcPct val="0"/>
              </a:spcBef>
              <a:buNone/>
              <a:defRPr/>
            </a:pPr>
            <a:r>
              <a:rPr lang="en-US" altLang="zh-TW" sz="2400" dirty="0">
                <a:latin typeface="微軟正黑體" pitchFamily="34" charset="-120"/>
                <a:ea typeface="微軟正黑體" pitchFamily="34" charset="-120"/>
              </a:rPr>
              <a:t>3.</a:t>
            </a:r>
            <a:r>
              <a:rPr lang="zh-TW" altLang="zh-TW" sz="2400" dirty="0">
                <a:latin typeface="微軟正黑體" pitchFamily="34" charset="-120"/>
                <a:ea typeface="微軟正黑體" pitchFamily="34" charset="-120"/>
              </a:rPr>
              <a:t>學習功能嚴重缺損學生</a:t>
            </a:r>
            <a:endParaRPr lang="en-US" altLang="zh-TW" sz="2400" dirty="0">
              <a:latin typeface="微軟正黑體" pitchFamily="34" charset="-120"/>
              <a:ea typeface="微軟正黑體" pitchFamily="34" charset="-120"/>
            </a:endParaRPr>
          </a:p>
          <a:p>
            <a:pPr marL="1071563" algn="just" eaLnBrk="1" hangingPunct="1">
              <a:lnSpc>
                <a:spcPct val="150000"/>
              </a:lnSpc>
              <a:spcBef>
                <a:spcPct val="0"/>
              </a:spcBef>
              <a:buNone/>
              <a:defRPr/>
            </a:pPr>
            <a:r>
              <a:rPr lang="en-US" altLang="zh-TW" sz="2400" dirty="0">
                <a:latin typeface="微軟正黑體" pitchFamily="34" charset="-120"/>
                <a:ea typeface="微軟正黑體" pitchFamily="34" charset="-120"/>
              </a:rPr>
              <a:t>4.</a:t>
            </a:r>
            <a:r>
              <a:rPr lang="zh-TW" altLang="zh-TW" sz="2400" dirty="0">
                <a:latin typeface="微軟正黑體" pitchFamily="34" charset="-120"/>
                <a:ea typeface="微軟正黑體" pitchFamily="34" charset="-120"/>
              </a:rPr>
              <a:t>學習功能優異之</a:t>
            </a:r>
            <a:r>
              <a:rPr lang="zh-TW" altLang="zh-TW" sz="2400" dirty="0" smtClean="0">
                <a:latin typeface="微軟正黑體" pitchFamily="34" charset="-120"/>
                <a:ea typeface="微軟正黑體" pitchFamily="34" charset="-120"/>
              </a:rPr>
              <a:t>學生</a:t>
            </a:r>
            <a:endParaRPr lang="en-US" altLang="zh-TW" sz="2400" dirty="0" smtClean="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000" dirty="0">
                <a:latin typeface="微軟正黑體" pitchFamily="34" charset="-120"/>
                <a:ea typeface="微軟正黑體" pitchFamily="34" charset="-120"/>
              </a:rPr>
              <a:t>多數</a:t>
            </a:r>
            <a:r>
              <a:rPr lang="zh-TW" altLang="en-US" sz="2000" dirty="0" smtClean="0">
                <a:latin typeface="微軟正黑體" pitchFamily="34" charset="-120"/>
                <a:ea typeface="微軟正黑體" pitchFamily="34" charset="-120"/>
              </a:rPr>
              <a:t>學校沒有學習</a:t>
            </a:r>
            <a:r>
              <a:rPr lang="zh-TW" altLang="en-US" sz="2000" dirty="0">
                <a:latin typeface="微軟正黑體" pitchFamily="34" charset="-120"/>
                <a:ea typeface="微軟正黑體" pitchFamily="34" charset="-120"/>
              </a:rPr>
              <a:t>功能嚴重缺損／學習功能優異之學生，則可不必列出</a:t>
            </a:r>
            <a:r>
              <a:rPr lang="zh-TW" altLang="en-US" sz="20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a:t>
            </a:r>
            <a:r>
              <a:rPr lang="zh-TW" altLang="en-US" sz="2200" u="sng" dirty="0">
                <a:latin typeface="微軟正黑體" pitchFamily="34" charset="-120"/>
                <a:ea typeface="微軟正黑體" pitchFamily="34" charset="-120"/>
              </a:rPr>
              <a:t>有實際進行之作法才需列出</a:t>
            </a:r>
            <a:r>
              <a:rPr lang="zh-TW" altLang="en-US" sz="2200" dirty="0">
                <a:latin typeface="微軟正黑體" pitchFamily="34" charset="-120"/>
                <a:ea typeface="微軟正黑體" pitchFamily="34" charset="-120"/>
              </a:rPr>
              <a:t>，例如</a:t>
            </a:r>
            <a:r>
              <a:rPr lang="zh-TW" altLang="en-US" sz="22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52425" algn="just" eaLnBrk="1" hangingPunct="1">
              <a:lnSpc>
                <a:spcPct val="150000"/>
              </a:lnSpc>
              <a:spcBef>
                <a:spcPct val="0"/>
              </a:spcBef>
              <a:buNone/>
              <a:defRPr/>
            </a:pPr>
            <a:r>
              <a:rPr lang="zh-TW" altLang="en-US" sz="2200" dirty="0">
                <a:latin typeface="微軟正黑體" pitchFamily="34" charset="-120"/>
                <a:ea typeface="微軟正黑體" pitchFamily="34" charset="-120"/>
              </a:rPr>
              <a:t>學習歷程、學習環境、學習評量，是否都進行相對應之調整</a:t>
            </a:r>
            <a:r>
              <a:rPr lang="zh-TW" altLang="en-US" sz="2200" b="1" dirty="0">
                <a:latin typeface="微軟正黑體" pitchFamily="34" charset="-120"/>
                <a:ea typeface="微軟正黑體" pitchFamily="34" charset="-120"/>
              </a:rPr>
              <a:t>。</a:t>
            </a:r>
            <a:endParaRPr lang="en-US" altLang="zh-TW" sz="22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142775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435">
                                            <p:txEl>
                                              <p:pRg st="4" end="4"/>
                                            </p:txEl>
                                          </p:spTgt>
                                        </p:tgtEl>
                                        <p:attrNameLst>
                                          <p:attrName>style.visibility</p:attrName>
                                        </p:attrNameLst>
                                      </p:cBhvr>
                                      <p:to>
                                        <p:strVal val="visible"/>
                                      </p:to>
                                    </p:set>
                                    <p:animEffect transition="in" filter="fade">
                                      <p:cBhvr>
                                        <p:cTn id="45" dur="500"/>
                                        <p:tgtEl>
                                          <p:spTgt spid="18435">
                                            <p:txEl>
                                              <p:pRg st="4" end="4"/>
                                            </p:txEl>
                                          </p:spTgt>
                                        </p:tgtEl>
                                      </p:cBhvr>
                                    </p:animEffect>
                                    <p:anim calcmode="lin" valueType="num">
                                      <p:cBhvr>
                                        <p:cTn id="46"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435">
                                            <p:txEl>
                                              <p:pRg st="6" end="6"/>
                                            </p:txEl>
                                          </p:spTgt>
                                        </p:tgtEl>
                                        <p:attrNameLst>
                                          <p:attrName>style.visibility</p:attrName>
                                        </p:attrNameLst>
                                      </p:cBhvr>
                                      <p:to>
                                        <p:strVal val="visible"/>
                                      </p:to>
                                    </p:set>
                                    <p:animEffect transition="in" filter="fade">
                                      <p:cBhvr>
                                        <p:cTn id="59" dur="500"/>
                                        <p:tgtEl>
                                          <p:spTgt spid="18435">
                                            <p:txEl>
                                              <p:pRg st="6" end="6"/>
                                            </p:txEl>
                                          </p:spTgt>
                                        </p:tgtEl>
                                      </p:cBhvr>
                                    </p:animEffect>
                                    <p:anim calcmode="lin" valueType="num">
                                      <p:cBhvr>
                                        <p:cTn id="60"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1"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435">
                                            <p:txEl>
                                              <p:pRg st="7" end="7"/>
                                            </p:txEl>
                                          </p:spTgt>
                                        </p:tgtEl>
                                        <p:attrNameLst>
                                          <p:attrName>style.visibility</p:attrName>
                                        </p:attrNameLst>
                                      </p:cBhvr>
                                      <p:to>
                                        <p:strVal val="visible"/>
                                      </p:to>
                                    </p:set>
                                    <p:animEffect transition="in" filter="fade">
                                      <p:cBhvr>
                                        <p:cTn id="66" dur="500"/>
                                        <p:tgtEl>
                                          <p:spTgt spid="18435">
                                            <p:txEl>
                                              <p:pRg st="7" end="7"/>
                                            </p:txEl>
                                          </p:spTgt>
                                        </p:tgtEl>
                                      </p:cBhvr>
                                    </p:animEffect>
                                    <p:anim calcmode="lin" valueType="num">
                                      <p:cBhvr>
                                        <p:cTn id="6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8"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480131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依據本</a:t>
            </a:r>
            <a:r>
              <a:rPr lang="zh-TW" altLang="en-US" sz="2200" dirty="0">
                <a:latin typeface="微軟正黑體" pitchFamily="34" charset="-120"/>
                <a:ea typeface="微軟正黑體" pitchFamily="34" charset="-120"/>
              </a:rPr>
              <a:t>府</a:t>
            </a:r>
            <a:r>
              <a:rPr lang="en-US" altLang="zh-TW" sz="2200" dirty="0" smtClean="0">
                <a:latin typeface="微軟正黑體" pitchFamily="34" charset="-120"/>
                <a:ea typeface="微軟正黑體" pitchFamily="34" charset="-120"/>
              </a:rPr>
              <a:t>113</a:t>
            </a:r>
            <a:r>
              <a:rPr lang="zh-TW" altLang="en-US" sz="2200" dirty="0" smtClean="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月</a:t>
            </a:r>
            <a:r>
              <a:rPr lang="en-US" altLang="zh-TW" sz="2200" dirty="0" smtClean="0">
                <a:latin typeface="微軟正黑體" pitchFamily="34" charset="-120"/>
                <a:ea typeface="微軟正黑體" pitchFamily="34" charset="-120"/>
              </a:rPr>
              <a:t>19</a:t>
            </a:r>
            <a:r>
              <a:rPr lang="zh-TW" altLang="en-US" sz="2200" dirty="0" smtClean="0">
                <a:latin typeface="微軟正黑體" pitchFamily="34" charset="-120"/>
                <a:ea typeface="微軟正黑體" pitchFamily="34" charset="-120"/>
              </a:rPr>
              <a:t>日</a:t>
            </a:r>
            <a:r>
              <a:rPr lang="zh-TW" altLang="zh-TW" sz="2200" dirty="0">
                <a:latin typeface="微軟正黑體" pitchFamily="34" charset="-120"/>
                <a:ea typeface="微軟正黑體" pitchFamily="34" charset="-120"/>
              </a:rPr>
              <a:t>府教特字第</a:t>
            </a:r>
            <a:r>
              <a:rPr lang="en-US" altLang="zh-TW" sz="2200" dirty="0" smtClean="0">
                <a:latin typeface="微軟正黑體" pitchFamily="34" charset="-120"/>
                <a:ea typeface="微軟正黑體" pitchFamily="34" charset="-120"/>
              </a:rPr>
              <a:t>1130015263</a:t>
            </a:r>
            <a:r>
              <a:rPr lang="zh-TW" altLang="zh-TW" sz="2200" dirty="0" smtClean="0">
                <a:latin typeface="微軟正黑體" pitchFamily="34" charset="-120"/>
                <a:ea typeface="微軟正黑體" pitchFamily="34" charset="-120"/>
              </a:rPr>
              <a:t>號函</a:t>
            </a:r>
            <a:r>
              <a:rPr lang="zh-TW" altLang="en-US" sz="2200" dirty="0">
                <a:latin typeface="微軟正黑體" pitchFamily="34" charset="-120"/>
                <a:ea typeface="微軟正黑體" pitchFamily="34" charset="-120"/>
              </a:rPr>
              <a:t>修訂</a:t>
            </a:r>
            <a:r>
              <a:rPr lang="zh-TW" altLang="en-US" sz="2200" dirty="0" smtClean="0">
                <a:latin typeface="微軟正黑體" pitchFamily="34" charset="-120"/>
                <a:ea typeface="微軟正黑體" pitchFamily="34" charset="-120"/>
              </a:rPr>
              <a:t>之</a:t>
            </a:r>
            <a:r>
              <a:rPr lang="zh-TW" altLang="zh-TW" sz="2200" dirty="0">
                <a:latin typeface="微軟正黑體" pitchFamily="34" charset="-120"/>
                <a:ea typeface="微軟正黑體" pitchFamily="34" charset="-120"/>
              </a:rPr>
              <a:t>「南投縣高級中等以下學校特殊教育課程教材教法及評量實施計畫」</a:t>
            </a:r>
            <a:r>
              <a:rPr lang="zh-TW" altLang="en-US" sz="2200" dirty="0">
                <a:latin typeface="微軟正黑體" pitchFamily="34" charset="-120"/>
                <a:ea typeface="微軟正黑體" pitchFamily="34" charset="-120"/>
              </a:rPr>
              <a:t>辦理</a:t>
            </a:r>
            <a:r>
              <a:rPr lang="zh-TW" altLang="en-US" sz="2200" dirty="0" smtClean="0">
                <a:latin typeface="微軟正黑體" pitchFamily="34" charset="-120"/>
                <a:ea typeface="微軟正黑體" pitchFamily="34" charset="-120"/>
              </a:rPr>
              <a:t>。（特教表件、附件</a:t>
            </a:r>
            <a:r>
              <a:rPr lang="en-US" altLang="zh-TW" sz="2200"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學校針對學生各項課程調整方式及相關學習評量等內容，可依學校狀況訂定。</a:t>
            </a:r>
            <a:r>
              <a:rPr lang="zh-TW" altLang="en-US" sz="2800" b="1" dirty="0" smtClean="0">
                <a:solidFill>
                  <a:srgbClr val="FF0000"/>
                </a:solidFill>
                <a:latin typeface="微軟正黑體" pitchFamily="34" charset="-120"/>
                <a:ea typeface="微軟正黑體" pitchFamily="34" charset="-120"/>
              </a:rPr>
              <a:t>鼓勵</a:t>
            </a:r>
            <a:r>
              <a:rPr lang="zh-TW" altLang="en-US" sz="2200" dirty="0" smtClean="0">
                <a:latin typeface="微軟正黑體" pitchFamily="34" charset="-120"/>
                <a:ea typeface="微軟正黑體" pitchFamily="34" charset="-120"/>
              </a:rPr>
              <a:t>各校針對特殊教育學生課程安排、提供服務模式及課程調整之</a:t>
            </a:r>
            <a:r>
              <a:rPr lang="zh-TW" altLang="en-US" sz="2200" u="sng" dirty="0" smtClean="0">
                <a:latin typeface="微軟正黑體" pitchFamily="34" charset="-120"/>
                <a:ea typeface="微軟正黑體" pitchFamily="34" charset="-120"/>
              </a:rPr>
              <a:t>具體做法詳列於計畫</a:t>
            </a:r>
            <a:r>
              <a:rPr lang="zh-TW" altLang="en-US" sz="2200" dirty="0" smtClean="0">
                <a:latin typeface="微軟正黑體" pitchFamily="34" charset="-120"/>
                <a:ea typeface="微軟正黑體" pitchFamily="34" charset="-120"/>
              </a:rPr>
              <a:t>中。</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a:t>
            </a:r>
            <a:r>
              <a:rPr lang="zh-TW" altLang="en-US" sz="2200" dirty="0">
                <a:latin typeface="微軟正黑體" pitchFamily="34" charset="-120"/>
                <a:ea typeface="微軟正黑體" pitchFamily="34" charset="-120"/>
              </a:rPr>
              <a:t>特殊教育課程與教學調整計畫，請提學校</a:t>
            </a:r>
            <a:r>
              <a:rPr lang="zh-TW" altLang="en-US" sz="2200" b="1" dirty="0">
                <a:latin typeface="微軟正黑體" pitchFamily="34" charset="-120"/>
                <a:ea typeface="微軟正黑體" pitchFamily="34" charset="-120"/>
              </a:rPr>
              <a:t>特推</a:t>
            </a:r>
            <a:r>
              <a:rPr lang="zh-TW" altLang="en-US" sz="2200" b="1" dirty="0" smtClean="0">
                <a:latin typeface="微軟正黑體" pitchFamily="34" charset="-120"/>
                <a:ea typeface="微軟正黑體" pitchFamily="34" charset="-120"/>
              </a:rPr>
              <a:t>會審查通過</a:t>
            </a:r>
            <a:r>
              <a:rPr lang="zh-TW" altLang="en-US" sz="2200" dirty="0">
                <a:latin typeface="微軟正黑體" pitchFamily="34" charset="-120"/>
                <a:ea typeface="微軟正黑體" pitchFamily="34" charset="-120"/>
              </a:rPr>
              <a:t>，並</a:t>
            </a:r>
            <a:r>
              <a:rPr lang="zh-TW" altLang="en-US" sz="2200" dirty="0" smtClean="0">
                <a:latin typeface="微軟正黑體" pitchFamily="34" charset="-120"/>
                <a:ea typeface="微軟正黑體" pitchFamily="34" charset="-120"/>
              </a:rPr>
              <a:t>將審查通過</a:t>
            </a:r>
            <a:r>
              <a:rPr lang="zh-TW" altLang="en-US" sz="2200" dirty="0">
                <a:latin typeface="微軟正黑體" pitchFamily="34" charset="-120"/>
                <a:ea typeface="微軟正黑體" pitchFamily="34" charset="-120"/>
              </a:rPr>
              <a:t>日期列於計畫之中</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完成相關人員之逐級核章。</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628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學校名稱：</a:t>
            </a:r>
            <a:r>
              <a:rPr lang="zh-TW" altLang="en-US" sz="2200" b="1" dirty="0">
                <a:solidFill>
                  <a:srgbClr val="FF0000"/>
                </a:solidFill>
                <a:latin typeface="微軟正黑體" pitchFamily="34" charset="-120"/>
                <a:ea typeface="微軟正黑體" pitchFamily="34" charset="-120"/>
              </a:rPr>
              <a:t>巡迴輔導設班學校</a:t>
            </a:r>
            <a:r>
              <a:rPr lang="zh-TW" altLang="en-US" sz="2200" dirty="0">
                <a:latin typeface="微軟正黑體" pitchFamily="34" charset="-120"/>
                <a:ea typeface="微軟正黑體" pitchFamily="34" charset="-120"/>
              </a:rPr>
              <a:t>請將巡迴輔導教師服務之所有</a:t>
            </a:r>
            <a:r>
              <a:rPr lang="zh-TW" altLang="en-US" sz="2200" u="sng" dirty="0">
                <a:latin typeface="微軟正黑體" pitchFamily="34" charset="-120"/>
                <a:ea typeface="微軟正黑體" pitchFamily="34" charset="-120"/>
              </a:rPr>
              <a:t>學校</a:t>
            </a:r>
            <a:r>
              <a:rPr lang="zh-TW" altLang="en-US" sz="2200" dirty="0">
                <a:latin typeface="微軟正黑體" pitchFamily="34" charset="-120"/>
                <a:ea typeface="微軟正黑體" pitchFamily="34" charset="-120"/>
              </a:rPr>
              <a:t>及</a:t>
            </a:r>
            <a:r>
              <a:rPr lang="zh-TW" altLang="en-US" sz="2200" u="sng" dirty="0">
                <a:latin typeface="微軟正黑體" pitchFamily="34" charset="-120"/>
                <a:ea typeface="微軟正黑體" pitchFamily="34" charset="-120"/>
              </a:rPr>
              <a:t>分組教學狀況</a:t>
            </a:r>
            <a:r>
              <a:rPr lang="zh-TW" altLang="en-US" sz="2200" dirty="0">
                <a:latin typeface="微軟正黑體" pitchFamily="34" charset="-120"/>
                <a:ea typeface="微軟正黑體" pitchFamily="34" charset="-120"/>
              </a:rPr>
              <a:t>列出。其餘班型，如服務學校皆相同則可刪除學校名稱欄位。</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特殊教育</a:t>
            </a:r>
            <a:r>
              <a:rPr lang="zh-TW" altLang="en-US" sz="2200" dirty="0">
                <a:latin typeface="微軟正黑體" pitchFamily="34" charset="-120"/>
                <a:ea typeface="微軟正黑體" pitchFamily="34" charset="-120"/>
              </a:rPr>
              <a:t>班型：請</a:t>
            </a:r>
            <a:r>
              <a:rPr lang="zh-TW" altLang="en-US" sz="2200" dirty="0" smtClean="0">
                <a:latin typeface="微軟正黑體" pitchFamily="34" charset="-120"/>
                <a:ea typeface="微軟正黑體" pitchFamily="34" charset="-120"/>
              </a:rPr>
              <a:t>填入</a:t>
            </a:r>
            <a:r>
              <a:rPr lang="zh-TW" altLang="en-US" sz="2200" b="1" dirty="0" smtClean="0">
                <a:solidFill>
                  <a:srgbClr val="FF0000"/>
                </a:solidFill>
                <a:latin typeface="微軟正黑體" pitchFamily="34" charset="-120"/>
                <a:ea typeface="微軟正黑體" pitchFamily="34" charset="-120"/>
              </a:rPr>
              <a:t>集中</a:t>
            </a:r>
            <a:r>
              <a:rPr lang="zh-TW" altLang="en-US" sz="2200" b="1" dirty="0">
                <a:solidFill>
                  <a:srgbClr val="FF0000"/>
                </a:solidFill>
                <a:latin typeface="微軟正黑體" pitchFamily="34" charset="-120"/>
                <a:ea typeface="微軟正黑體" pitchFamily="34" charset="-120"/>
              </a:rPr>
              <a:t>式特教</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分散式</a:t>
            </a:r>
            <a:r>
              <a:rPr lang="zh-TW" altLang="en-US" sz="2200" b="1" dirty="0">
                <a:solidFill>
                  <a:srgbClr val="FF0000"/>
                </a:solidFill>
                <a:latin typeface="微軟正黑體" pitchFamily="34" charset="-120"/>
                <a:ea typeface="微軟正黑體" pitchFamily="34" charset="-120"/>
              </a:rPr>
              <a:t>資源</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巡迴輔導</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在家</a:t>
            </a:r>
            <a:r>
              <a:rPr lang="zh-TW" altLang="en-US" sz="2200" b="1" dirty="0">
                <a:solidFill>
                  <a:srgbClr val="FF0000"/>
                </a:solidFill>
                <a:latin typeface="微軟正黑體" pitchFamily="34" charset="-120"/>
                <a:ea typeface="微軟正黑體" pitchFamily="34" charset="-120"/>
              </a:rPr>
              <a:t>教育</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領域／科目／入班觀察：依據課綱規定課程</a:t>
            </a:r>
            <a:r>
              <a:rPr lang="zh-TW" altLang="en-US" sz="2200" dirty="0">
                <a:latin typeface="微軟正黑體" pitchFamily="34" charset="-120"/>
                <a:ea typeface="微軟正黑體" pitchFamily="34" charset="-120"/>
              </a:rPr>
              <a:t>，並敘明為何年級課程；請依語文領域、數學領域等</a:t>
            </a:r>
            <a:r>
              <a:rPr lang="zh-TW" altLang="en-US" sz="2200" b="1" dirty="0">
                <a:latin typeface="微軟正黑體" pitchFamily="34" charset="-120"/>
                <a:ea typeface="微軟正黑體" pitchFamily="34" charset="-120"/>
              </a:rPr>
              <a:t>部定課程</a:t>
            </a:r>
            <a:r>
              <a:rPr lang="zh-TW" altLang="en-US" sz="2200" dirty="0">
                <a:latin typeface="微軟正黑體" pitchFamily="34" charset="-120"/>
                <a:ea typeface="微軟正黑體" pitchFamily="34" charset="-120"/>
              </a:rPr>
              <a:t>依序填寫，再依</a:t>
            </a:r>
            <a:r>
              <a:rPr lang="zh-TW" altLang="en-US" sz="2200" b="1" dirty="0">
                <a:latin typeface="微軟正黑體" pitchFamily="34" charset="-120"/>
                <a:ea typeface="微軟正黑體" pitchFamily="34" charset="-120"/>
              </a:rPr>
              <a:t>特殊需求</a:t>
            </a:r>
            <a:r>
              <a:rPr lang="zh-TW" altLang="en-US" sz="2200" b="1" dirty="0" smtClean="0">
                <a:latin typeface="微軟正黑體" pitchFamily="34" charset="-120"/>
                <a:ea typeface="微軟正黑體" pitchFamily="34" charset="-120"/>
              </a:rPr>
              <a:t>領域</a:t>
            </a:r>
            <a:r>
              <a:rPr lang="zh-TW" altLang="en-US" sz="2200" dirty="0" smtClean="0">
                <a:latin typeface="微軟正黑體" pitchFamily="34" charset="-120"/>
                <a:ea typeface="微軟正黑體" pitchFamily="34" charset="-120"/>
              </a:rPr>
              <a:t>課程</a:t>
            </a:r>
            <a:r>
              <a:rPr lang="zh-TW" altLang="en-US" sz="2200" dirty="0">
                <a:latin typeface="微軟正黑體" pitchFamily="34" charset="-120"/>
                <a:ea typeface="微軟正黑體" pitchFamily="34" charset="-120"/>
              </a:rPr>
              <a:t>依序填寫，並由</a:t>
            </a:r>
            <a:r>
              <a:rPr lang="zh-TW" altLang="en-US" sz="2200" b="1" dirty="0" smtClean="0">
                <a:latin typeface="微軟正黑體" pitchFamily="34" charset="-120"/>
                <a:ea typeface="微軟正黑體" pitchFamily="34" charset="-120"/>
              </a:rPr>
              <a:t>低</a:t>
            </a:r>
            <a:r>
              <a:rPr lang="zh-TW" altLang="en-US" sz="2200" b="1"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高年級</a:t>
            </a:r>
            <a:r>
              <a:rPr lang="zh-TW" altLang="en-US" sz="2200" dirty="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先部定、再特需、由低到高</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73878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表件公文</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493981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公文主旨</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：檢送本縣</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度公、私立國民中小學學校課程計畫表件，請查照。</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擷取有關</a:t>
            </a:r>
            <a:r>
              <a:rPr lang="zh-TW" altLang="en-US" sz="2400" dirty="0">
                <a:latin typeface="微軟正黑體" panose="020B0604030504040204" pitchFamily="34" charset="-120"/>
                <a:ea typeface="微軟正黑體" panose="020B0604030504040204" pitchFamily="34" charset="-120"/>
              </a:rPr>
              <a:t>特殊教育部分，公文說明：</a:t>
            </a:r>
            <a:endParaRPr lang="en-US" altLang="zh-TW" sz="2400" dirty="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四、特教課程計畫表件下載網址</a:t>
            </a:r>
            <a:endParaRPr lang="en-US" altLang="zh-TW" sz="2200" dirty="0" smtClean="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五、檢覈方式</a:t>
            </a:r>
            <a:endParaRPr lang="en-US" altLang="zh-TW" sz="2200" dirty="0" smtClean="0">
              <a:latin typeface="微軟正黑體" panose="020B0604030504040204" pitchFamily="34" charset="-120"/>
              <a:ea typeface="微軟正黑體" panose="020B0604030504040204" pitchFamily="34" charset="-120"/>
            </a:endParaRPr>
          </a:p>
          <a:p>
            <a:pPr marL="1085850" lvl="1" indent="-342900"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六、實體面審</a:t>
            </a:r>
            <a:endParaRPr lang="en-US" altLang="zh-TW" sz="22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為配合特殊教育課程推動，校內安置</a:t>
            </a:r>
            <a:r>
              <a:rPr lang="zh-TW" altLang="en-US" sz="2400" dirty="0" smtClean="0">
                <a:solidFill>
                  <a:srgbClr val="FF0000"/>
                </a:solidFill>
                <a:latin typeface="微軟正黑體" panose="020B0604030504040204" pitchFamily="34" charset="-120"/>
                <a:ea typeface="微軟正黑體" panose="020B0604030504040204" pitchFamily="34" charset="-120"/>
              </a:rPr>
              <a:t>有</a:t>
            </a:r>
            <a:r>
              <a:rPr lang="zh-TW" altLang="zh-TW" sz="2400" dirty="0" smtClean="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smtClean="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課程計畫須包含特殊教育課程，並於學校發展願景呈現特殊教育內涵</a:t>
            </a:r>
            <a:r>
              <a:rPr lang="zh-TW" altLang="zh-TW" sz="2400" dirty="0" smtClean="0">
                <a:latin typeface="微軟正黑體" panose="020B0604030504040204" pitchFamily="34" charset="-120"/>
                <a:ea typeface="微軟正黑體" panose="020B0604030504040204" pitchFamily="34" charset="-120"/>
              </a:rPr>
              <a:t>。</a:t>
            </a:r>
          </a:p>
        </p:txBody>
      </p:sp>
      <p:sp>
        <p:nvSpPr>
          <p:cNvPr id="5" name="矩形 4"/>
          <p:cNvSpPr/>
          <p:nvPr/>
        </p:nvSpPr>
        <p:spPr>
          <a:xfrm>
            <a:off x="4644008" y="1844824"/>
            <a:ext cx="3888432" cy="646331"/>
          </a:xfrm>
          <a:prstGeom prst="rect">
            <a:avLst/>
          </a:prstGeom>
        </p:spPr>
        <p:txBody>
          <a:bodyPr wrap="square">
            <a:spAutoFit/>
          </a:bodyPr>
          <a:lstStyle/>
          <a:p>
            <a:pPr algn="r"/>
            <a: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zh-TW" altLang="en-US" dirty="0" smtClean="0">
                <a:latin typeface="華康仿宋體W6" pitchFamily="49" charset="-120"/>
                <a:ea typeface="華康仿宋體W6" pitchFamily="49" charset="-120"/>
              </a:rPr>
              <a:t>府</a:t>
            </a:r>
            <a:r>
              <a:rPr lang="zh-TW" altLang="en-US" dirty="0">
                <a:latin typeface="華康仿宋體W6" pitchFamily="49" charset="-120"/>
                <a:ea typeface="華康仿宋體W6" pitchFamily="49" charset="-120"/>
              </a:rPr>
              <a:t>教學字第</a:t>
            </a:r>
            <a:r>
              <a:rPr lang="en-US" altLang="zh-TW" dirty="0" smtClean="0">
                <a:latin typeface="華康仿宋體W6" pitchFamily="49" charset="-120"/>
                <a:ea typeface="華康仿宋體W6" pitchFamily="49" charset="-120"/>
              </a:rPr>
              <a:t>1140083310</a:t>
            </a:r>
            <a:r>
              <a:rPr lang="zh-TW" altLang="en-US" dirty="0" smtClean="0">
                <a:latin typeface="華康仿宋體W6" pitchFamily="49" charset="-120"/>
                <a:ea typeface="華康仿宋體W6" pitchFamily="49" charset="-120"/>
              </a:rPr>
              <a:t>號</a:t>
            </a:r>
            <a:r>
              <a:rPr lang="zh-TW" altLang="zh-TW" dirty="0" smtClean="0">
                <a:latin typeface="華康仿宋體W6" pitchFamily="49" charset="-120"/>
                <a:ea typeface="華康仿宋體W6" pitchFamily="49" charset="-120"/>
              </a:rPr>
              <a:t>函</a:t>
            </a:r>
            <a:endParaRPr lang="zh-TW" altLang="en-US" dirty="0">
              <a:latin typeface="華康仿宋體W6" pitchFamily="49" charset="-120"/>
              <a:ea typeface="華康仿宋體W6"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500"/>
                                        <p:tgtEl>
                                          <p:spTgt spid="16">
                                            <p:txEl>
                                              <p:pRg st="2" end="2"/>
                                            </p:txEl>
                                          </p:spTgt>
                                        </p:tgtEl>
                                      </p:cBhvr>
                                    </p:animEffect>
                                    <p:anim calcmode="lin" valueType="num">
                                      <p:cBhvr>
                                        <p:cTn id="2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6">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fade">
                                      <p:cBhvr>
                                        <p:cTn id="33" dur="500"/>
                                        <p:tgtEl>
                                          <p:spTgt spid="16">
                                            <p:txEl>
                                              <p:pRg st="3" end="3"/>
                                            </p:txEl>
                                          </p:spTgt>
                                        </p:tgtEl>
                                      </p:cBhvr>
                                    </p:animEffect>
                                    <p:anim calcmode="lin" valueType="num">
                                      <p:cBhvr>
                                        <p:cTn id="34"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6">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500"/>
                                        <p:tgtEl>
                                          <p:spTgt spid="16">
                                            <p:txEl>
                                              <p:pRg st="4" end="4"/>
                                            </p:txEl>
                                          </p:spTgt>
                                        </p:tgtEl>
                                      </p:cBhvr>
                                    </p:animEffect>
                                    <p:anim calcmode="lin" valueType="num">
                                      <p:cBhvr>
                                        <p:cTn id="3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Effect transition="in" filter="fade">
                                      <p:cBhvr>
                                        <p:cTn id="45" dur="500"/>
                                        <p:tgtEl>
                                          <p:spTgt spid="16">
                                            <p:txEl>
                                              <p:pRg st="5" end="5"/>
                                            </p:txEl>
                                          </p:spTgt>
                                        </p:tgtEl>
                                      </p:cBhvr>
                                    </p:animEffect>
                                    <p:anim calcmode="lin" valueType="num">
                                      <p:cBhvr>
                                        <p:cTn id="46"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領域／科目／入班觀察：分組教學可採同年級分組或跨年級分組兩種模式</a:t>
            </a:r>
            <a:r>
              <a:rPr lang="zh-TW" altLang="en-US" sz="2200" dirty="0" smtClean="0">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依據學生障礙狀況及需求（</a:t>
            </a:r>
            <a:r>
              <a:rPr lang="zh-TW" altLang="en-US" sz="2200" u="sng" dirty="0" smtClean="0">
                <a:latin typeface="微軟正黑體" pitchFamily="34" charset="-120"/>
                <a:ea typeface="微軟正黑體" pitchFamily="34" charset="-120"/>
              </a:rPr>
              <a:t>特殊需求相仿</a:t>
            </a:r>
            <a:r>
              <a:rPr lang="zh-TW" altLang="en-US" sz="2200" dirty="0" smtClean="0">
                <a:latin typeface="微軟正黑體" pitchFamily="34" charset="-120"/>
                <a:ea typeface="微軟正黑體" pitchFamily="34" charset="-120"/>
              </a:rPr>
              <a:t>或</a:t>
            </a:r>
            <a:r>
              <a:rPr lang="zh-TW" altLang="en-US" sz="2200" u="sng" dirty="0" smtClean="0">
                <a:latin typeface="微軟正黑體" pitchFamily="34" charset="-120"/>
                <a:ea typeface="微軟正黑體" pitchFamily="34" charset="-120"/>
              </a:rPr>
              <a:t>年段相同</a:t>
            </a:r>
            <a:r>
              <a:rPr lang="zh-TW" altLang="en-US" sz="2200" dirty="0" smtClean="0">
                <a:latin typeface="微軟正黑體" pitchFamily="34" charset="-120"/>
                <a:ea typeface="微軟正黑體" pitchFamily="34" charset="-120"/>
              </a:rPr>
              <a:t>等）開設相關課程。</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學生姓名</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請</a:t>
            </a:r>
            <a:r>
              <a:rPr lang="zh-TW" altLang="en-US" sz="2200" b="1" dirty="0">
                <a:latin typeface="微軟正黑體" pitchFamily="34" charset="-120"/>
                <a:ea typeface="微軟正黑體" pitchFamily="34" charset="-120"/>
              </a:rPr>
              <a:t>完整呈現</a:t>
            </a:r>
            <a:r>
              <a:rPr lang="zh-TW" altLang="en-US" sz="2200" dirty="0">
                <a:latin typeface="微軟正黑體" pitchFamily="34" charset="-120"/>
                <a:ea typeface="微軟正黑體" pitchFamily="34" charset="-120"/>
              </a:rPr>
              <a:t>，中間</a:t>
            </a:r>
            <a:r>
              <a:rPr lang="zh-TW" altLang="en-US" sz="2200" dirty="0" smtClean="0">
                <a:latin typeface="微軟正黑體" pitchFamily="34" charset="-120"/>
                <a:ea typeface="微軟正黑體" pitchFamily="34" charset="-120"/>
              </a:rPr>
              <a:t>字</a:t>
            </a:r>
            <a:r>
              <a:rPr lang="zh-TW" altLang="en-US" sz="2800" b="1" dirty="0" smtClean="0">
                <a:solidFill>
                  <a:srgbClr val="FF0000"/>
                </a:solidFill>
                <a:latin typeface="微軟正黑體" pitchFamily="34" charset="-120"/>
                <a:ea typeface="微軟正黑體" pitchFamily="34" charset="-120"/>
              </a:rPr>
              <a:t>勿以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每週節數／直接教學／間接服務：請依課綱節數規定，並填入服務模式。</a:t>
            </a:r>
            <a:r>
              <a:rPr lang="zh-TW" altLang="en-US" sz="2200" dirty="0">
                <a:latin typeface="微軟正黑體" pitchFamily="34" charset="-120"/>
                <a:ea typeface="微軟正黑體" pitchFamily="34" charset="-120"/>
              </a:rPr>
              <a:t>如要抽離部定課程，建議以完全抽離方式，並</a:t>
            </a:r>
            <a:r>
              <a:rPr lang="zh-TW" altLang="en-US" sz="2800" b="1" dirty="0">
                <a:latin typeface="微軟正黑體" pitchFamily="34" charset="-120"/>
                <a:ea typeface="微軟正黑體" pitchFamily="34" charset="-120"/>
              </a:rPr>
              <a:t>應</a:t>
            </a:r>
            <a:r>
              <a:rPr lang="zh-TW" altLang="en-US" sz="2200" b="1" dirty="0">
                <a:latin typeface="微軟正黑體" pitchFamily="34" charset="-120"/>
                <a:ea typeface="微軟正黑體" pitchFamily="34" charset="-120"/>
              </a:rPr>
              <a:t>符合部定課程之節數</a:t>
            </a:r>
            <a:r>
              <a:rPr lang="zh-TW" altLang="en-US" sz="2200" b="1" dirty="0" smtClean="0">
                <a:latin typeface="微軟正黑體" pitchFamily="34" charset="-120"/>
                <a:ea typeface="微軟正黑體" pitchFamily="34" charset="-120"/>
              </a:rPr>
              <a:t>規範</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備註：如有安排</a:t>
            </a:r>
            <a:r>
              <a:rPr lang="zh-TW" altLang="en-US" sz="2200" b="1" dirty="0" smtClean="0">
                <a:latin typeface="微軟正黑體" pitchFamily="34" charset="-120"/>
                <a:ea typeface="微軟正黑體" pitchFamily="34" charset="-120"/>
              </a:rPr>
              <a:t>部分融合教育時間</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隔週上課</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集中安排課程節數</a:t>
            </a:r>
            <a:r>
              <a:rPr lang="zh-TW" altLang="en-US" sz="2200" dirty="0" smtClean="0">
                <a:latin typeface="微軟正黑體" pitchFamily="34" charset="-120"/>
                <a:ea typeface="微軟正黑體" pitchFamily="34" charset="-120"/>
              </a:rPr>
              <a:t>等</a:t>
            </a:r>
            <a:r>
              <a:rPr lang="zh-TW" altLang="en-US" sz="2200" b="1" dirty="0" smtClean="0">
                <a:latin typeface="微軟正黑體" pitchFamily="34" charset="-120"/>
                <a:ea typeface="微軟正黑體" pitchFamily="34" charset="-120"/>
              </a:rPr>
              <a:t>，需加以說明事項，</a:t>
            </a:r>
            <a:r>
              <a:rPr lang="zh-TW" altLang="en-US" sz="2200" dirty="0" smtClean="0">
                <a:latin typeface="微軟正黑體" pitchFamily="34" charset="-120"/>
                <a:ea typeface="微軟正黑體" pitchFamily="34" charset="-120"/>
              </a:rPr>
              <a:t>請填入此欄位。</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8291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2464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請受巡迴輔導學校</a:t>
            </a:r>
            <a:r>
              <a:rPr lang="zh-TW" altLang="en-US" sz="2800" b="1" dirty="0">
                <a:solidFill>
                  <a:srgbClr val="FF0000"/>
                </a:solidFill>
                <a:latin typeface="微軟正黑體" pitchFamily="34" charset="-120"/>
                <a:ea typeface="微軟正黑體" pitchFamily="34" charset="-120"/>
              </a:rPr>
              <a:t>務必</a:t>
            </a:r>
            <a:r>
              <a:rPr lang="zh-TW" altLang="en-US" sz="2200" dirty="0">
                <a:latin typeface="微軟正黑體" pitchFamily="34" charset="-120"/>
                <a:ea typeface="微軟正黑體" pitchFamily="34" charset="-120"/>
              </a:rPr>
              <a:t>與巡迴輔導教師討論服務學生之狀況及特殊需求，</a:t>
            </a:r>
            <a:r>
              <a:rPr lang="zh-TW" altLang="en-US" sz="2200" u="sng" dirty="0">
                <a:latin typeface="微軟正黑體" pitchFamily="34" charset="-120"/>
                <a:ea typeface="微軟正黑體" pitchFamily="34" charset="-120"/>
              </a:rPr>
              <a:t>課程開設以學生之特殊需求為原則</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如學校有</a:t>
            </a:r>
            <a:r>
              <a:rPr lang="zh-TW" altLang="en-US" sz="2200" dirty="0">
                <a:latin typeface="微軟正黑體" pitchFamily="34" charset="-120"/>
                <a:ea typeface="微軟正黑體" pitchFamily="34" charset="-120"/>
              </a:rPr>
              <a:t>多位巡迴輔導教師共同服務，</a:t>
            </a:r>
            <a:r>
              <a:rPr lang="zh-TW" altLang="zh-TW" sz="2200" dirty="0" smtClean="0">
                <a:latin typeface="微軟正黑體" pitchFamily="34" charset="-120"/>
                <a:ea typeface="微軟正黑體" pitchFamily="34" charset="-120"/>
              </a:rPr>
              <a:t>請檢視</a:t>
            </a:r>
            <a:r>
              <a:rPr lang="zh-TW" altLang="zh-TW" sz="2200" dirty="0">
                <a:latin typeface="微軟正黑體" pitchFamily="34" charset="-120"/>
                <a:ea typeface="微軟正黑體" pitchFamily="34" charset="-120"/>
              </a:rPr>
              <a:t>校</a:t>
            </a:r>
            <a:r>
              <a:rPr lang="zh-TW" altLang="zh-TW" sz="2200" dirty="0" smtClean="0">
                <a:latin typeface="微軟正黑體" pitchFamily="34" charset="-120"/>
                <a:ea typeface="微軟正黑體" pitchFamily="34" charset="-120"/>
              </a:rPr>
              <a:t>內</a:t>
            </a:r>
            <a:r>
              <a:rPr lang="zh-TW" altLang="en-US" sz="2200" dirty="0" smtClean="0">
                <a:latin typeface="微軟正黑體" pitchFamily="34" charset="-120"/>
                <a:ea typeface="微軟正黑體" pitchFamily="34" charset="-120"/>
              </a:rPr>
              <a:t>特殊教育</a:t>
            </a:r>
            <a:r>
              <a:rPr lang="zh-TW" altLang="zh-TW" sz="2200" dirty="0" smtClean="0">
                <a:latin typeface="微軟正黑體" pitchFamily="34" charset="-120"/>
                <a:ea typeface="微軟正黑體" pitchFamily="34" charset="-120"/>
              </a:rPr>
              <a:t>學生</a:t>
            </a:r>
            <a:r>
              <a:rPr lang="zh-TW" altLang="zh-TW" sz="2200" dirty="0">
                <a:latin typeface="微軟正黑體" pitchFamily="34" charset="-120"/>
                <a:ea typeface="微軟正黑體" pitchFamily="34" charset="-120"/>
              </a:rPr>
              <a:t>人數、教育階段、障礙類別、學習需求</a:t>
            </a:r>
            <a:r>
              <a:rPr lang="zh-TW" altLang="en-US" sz="2200" dirty="0">
                <a:latin typeface="微軟正黑體" pitchFamily="34" charset="-120"/>
                <a:ea typeface="微軟正黑體" pitchFamily="34" charset="-120"/>
              </a:rPr>
              <a:t>等</a:t>
            </a:r>
            <a:r>
              <a:rPr lang="zh-TW" altLang="zh-TW" sz="2200" dirty="0">
                <a:latin typeface="微軟正黑體" pitchFamily="34" charset="-120"/>
                <a:ea typeface="微軟正黑體" pitchFamily="34" charset="-120"/>
              </a:rPr>
              <a:t>狀況</a:t>
            </a:r>
            <a:r>
              <a:rPr lang="zh-TW" altLang="en-US" sz="2200" dirty="0">
                <a:latin typeface="微軟正黑體" pitchFamily="34" charset="-120"/>
                <a:ea typeface="微軟正黑體" pitchFamily="34" charset="-120"/>
              </a:rPr>
              <a:t>，確認排課及巡迴輔導是否適切，</a:t>
            </a:r>
            <a:r>
              <a:rPr lang="zh-TW" altLang="en-US" sz="2200" b="1" dirty="0">
                <a:latin typeface="微軟正黑體" pitchFamily="34" charset="-120"/>
                <a:ea typeface="微軟正黑體" pitchFamily="34" charset="-120"/>
              </a:rPr>
              <a:t>以</a:t>
            </a:r>
            <a:r>
              <a:rPr lang="zh-TW" altLang="en-US" sz="2800" b="1" dirty="0">
                <a:latin typeface="微軟正黑體" pitchFamily="34" charset="-120"/>
                <a:ea typeface="微軟正黑體" pitchFamily="34" charset="-120"/>
              </a:rPr>
              <a:t>學校整體課程規劃</a:t>
            </a:r>
            <a:r>
              <a:rPr lang="zh-TW" altLang="en-US" sz="2200" dirty="0">
                <a:latin typeface="微軟正黑體" pitchFamily="34" charset="-120"/>
                <a:ea typeface="微軟正黑體" pitchFamily="34" charset="-120"/>
              </a:rPr>
              <a:t>為考量</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學校如為受巡迴輔導學校，學生人數超過一定數量，申請巡迴輔導教師</a:t>
            </a:r>
            <a:r>
              <a:rPr lang="zh-TW" altLang="en-US" sz="2400" b="1" dirty="0" smtClean="0">
                <a:latin typeface="微軟正黑體" pitchFamily="34" charset="-120"/>
                <a:ea typeface="微軟正黑體" pitchFamily="34" charset="-120"/>
              </a:rPr>
              <a:t>駐點服務</a:t>
            </a:r>
            <a:r>
              <a:rPr lang="zh-TW" altLang="en-US" sz="2200" dirty="0" smtClean="0">
                <a:latin typeface="微軟正黑體" pitchFamily="34" charset="-120"/>
                <a:ea typeface="微軟正黑體" pitchFamily="34" charset="-120"/>
              </a:rPr>
              <a:t>，請</a:t>
            </a:r>
            <a:r>
              <a:rPr lang="zh-TW" altLang="en-US" sz="2800" b="1" dirty="0" smtClean="0">
                <a:solidFill>
                  <a:srgbClr val="FF0000"/>
                </a:solidFill>
                <a:latin typeface="微軟正黑體" pitchFamily="34" charset="-120"/>
                <a:ea typeface="微軟正黑體" pitchFamily="34" charset="-120"/>
              </a:rPr>
              <a:t>務必</a:t>
            </a:r>
            <a:r>
              <a:rPr lang="zh-TW" altLang="en-US" sz="2200" u="sng" dirty="0" smtClean="0">
                <a:latin typeface="微軟正黑體" pitchFamily="34" charset="-120"/>
                <a:ea typeface="微軟正黑體" pitchFamily="34" charset="-120"/>
              </a:rPr>
              <a:t>比照分散式資源班方式規劃課程及分組教學</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學校及</a:t>
            </a:r>
            <a:r>
              <a:rPr lang="zh-TW" altLang="zh-TW" sz="2200" dirty="0" smtClean="0">
                <a:latin typeface="微軟正黑體" pitchFamily="34" charset="-120"/>
                <a:ea typeface="微軟正黑體" pitchFamily="34" charset="-120"/>
              </a:rPr>
              <a:t>教師所</a:t>
            </a:r>
            <a:r>
              <a:rPr lang="zh-TW" altLang="en-US" sz="2200" dirty="0" smtClean="0">
                <a:latin typeface="微軟正黑體" pitchFamily="34" charset="-120"/>
                <a:ea typeface="微軟正黑體" pitchFamily="34" charset="-120"/>
              </a:rPr>
              <a:t>規劃之</a:t>
            </a:r>
            <a:r>
              <a:rPr lang="zh-TW" altLang="zh-TW" sz="2200" dirty="0" smtClean="0">
                <a:latin typeface="微軟正黑體" pitchFamily="34" charset="-120"/>
                <a:ea typeface="微軟正黑體" pitchFamily="34" charset="-120"/>
              </a:rPr>
              <a:t>課程</a:t>
            </a:r>
            <a:r>
              <a:rPr lang="zh-TW" altLang="en-US" sz="2200" dirty="0">
                <a:latin typeface="微軟正黑體" pitchFamily="34" charset="-120"/>
                <a:ea typeface="微軟正黑體" pitchFamily="34" charset="-120"/>
              </a:rPr>
              <a:t>與</a:t>
            </a:r>
            <a:r>
              <a:rPr lang="zh-TW" altLang="zh-TW" sz="2200" dirty="0" smtClean="0">
                <a:latin typeface="微軟正黑體" pitchFamily="34" charset="-120"/>
                <a:ea typeface="微軟正黑體" pitchFamily="34" charset="-120"/>
              </a:rPr>
              <a:t>教學</a:t>
            </a:r>
            <a:r>
              <a:rPr lang="zh-TW" altLang="zh-TW" sz="2200" dirty="0">
                <a:latin typeface="微軟正黑體" pitchFamily="34" charset="-120"/>
                <a:ea typeface="微軟正黑體" pitchFamily="34" charset="-120"/>
              </a:rPr>
              <a:t>分組狀況</a:t>
            </a:r>
            <a:r>
              <a:rPr lang="zh-TW" altLang="en-US" sz="2200" dirty="0" smtClean="0">
                <a:latin typeface="微軟正黑體" pitchFamily="34" charset="-120"/>
                <a:ea typeface="微軟正黑體" pitchFamily="34" charset="-120"/>
              </a:rPr>
              <a:t>，</a:t>
            </a:r>
            <a:r>
              <a:rPr lang="zh-TW" altLang="en-US" sz="2800" b="1" dirty="0" smtClean="0">
                <a:solidFill>
                  <a:srgbClr val="FF0000"/>
                </a:solidFill>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與其他表件內容相</a:t>
            </a:r>
            <a:r>
              <a:rPr lang="zh-TW" altLang="en-US" sz="2200" dirty="0">
                <a:latin typeface="微軟正黑體" pitchFamily="34" charset="-120"/>
                <a:ea typeface="微軟正黑體" pitchFamily="34" charset="-120"/>
              </a:rPr>
              <a:t>呼應</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4211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10881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如表</a:t>
            </a:r>
            <a:r>
              <a:rPr lang="zh-TW" altLang="en-US" sz="2400" dirty="0">
                <a:latin typeface="微軟正黑體" pitchFamily="34" charset="-120"/>
                <a:ea typeface="微軟正黑體" pitchFamily="34" charset="-120"/>
              </a:rPr>
              <a:t>後</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型：請依安置班型撰寫</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如表</a:t>
            </a:r>
            <a:r>
              <a:rPr lang="zh-TW" altLang="en-US" sz="2400" dirty="0">
                <a:latin typeface="微軟正黑體" pitchFamily="34" charset="-120"/>
                <a:ea typeface="微軟正黑體" pitchFamily="34" charset="-120"/>
              </a:rPr>
              <a:t>後</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組別及教學人數：填入</a:t>
            </a:r>
            <a:r>
              <a:rPr lang="zh-TW" altLang="en-US" sz="2400" dirty="0" smtClean="0">
                <a:latin typeface="微軟正黑體" pitchFamily="34" charset="-120"/>
                <a:ea typeface="微軟正黑體" pitchFamily="34" charset="-120"/>
              </a:rPr>
              <a:t>小組別及人數</a:t>
            </a:r>
            <a:r>
              <a:rPr lang="zh-TW" altLang="en-US" sz="2400" dirty="0">
                <a:latin typeface="微軟正黑體" pitchFamily="34" charset="-120"/>
                <a:ea typeface="微軟正黑體" pitchFamily="34" charset="-120"/>
              </a:rPr>
              <a:t>即可，</a:t>
            </a:r>
            <a:r>
              <a:rPr lang="zh-TW" altLang="en-US" sz="3000" b="1" dirty="0">
                <a:latin typeface="微軟正黑體" pitchFamily="34" charset="-120"/>
                <a:ea typeface="微軟正黑體" pitchFamily="34" charset="-120"/>
              </a:rPr>
              <a:t>不必</a:t>
            </a:r>
            <a:r>
              <a:rPr lang="zh-TW" altLang="en-US" sz="2400" dirty="0">
                <a:latin typeface="微軟正黑體" pitchFamily="34" charset="-120"/>
                <a:ea typeface="微軟正黑體" pitchFamily="34" charset="-120"/>
              </a:rPr>
              <a:t>填入學生姓名，並請與</a:t>
            </a:r>
            <a:r>
              <a:rPr lang="en-US" altLang="zh-TW" sz="2400" dirty="0" smtClean="0">
                <a:latin typeface="微軟正黑體" pitchFamily="34" charset="-120"/>
                <a:ea typeface="微軟正黑體" pitchFamily="34" charset="-120"/>
              </a:rPr>
              <a:t>C07</a:t>
            </a:r>
            <a:r>
              <a:rPr lang="zh-TW" altLang="en-US" sz="2400" dirty="0">
                <a:latin typeface="微軟正黑體" pitchFamily="34" charset="-120"/>
                <a:ea typeface="微軟正黑體" pitchFamily="34" charset="-120"/>
              </a:rPr>
              <a:t>學生上課分組教學一覽表一致</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核心素養：請列出該領域課程教學設計中最為著重之核心素養。 </a:t>
            </a:r>
            <a:r>
              <a:rPr lang="zh-TW" altLang="en-US" sz="2000" b="1" dirty="0" smtClean="0">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精簡摘錄即可</a:t>
            </a:r>
            <a:r>
              <a:rPr lang="zh-TW" altLang="en-US" sz="2000" b="1" dirty="0" smtClean="0">
                <a:latin typeface="微軟正黑體" pitchFamily="34" charset="-120"/>
                <a:ea typeface="微軟正黑體" pitchFamily="34" charset="-120"/>
              </a:rPr>
              <a:t>，以</a:t>
            </a:r>
            <a:r>
              <a:rPr lang="en-US" altLang="zh-TW" sz="2000" b="1" dirty="0" smtClean="0">
                <a:latin typeface="微軟正黑體" pitchFamily="34" charset="-120"/>
                <a:ea typeface="微軟正黑體" pitchFamily="34" charset="-120"/>
              </a:rPr>
              <a:t>2</a:t>
            </a:r>
            <a:r>
              <a:rPr lang="zh-TW" altLang="en-US" sz="2000" b="1" dirty="0" smtClean="0">
                <a:latin typeface="微軟正黑體" pitchFamily="34" charset="-120"/>
                <a:ea typeface="微軟正黑體" pitchFamily="34" charset="-120"/>
              </a:rPr>
              <a:t>至</a:t>
            </a:r>
            <a:r>
              <a:rPr lang="en-US" altLang="zh-TW" sz="2000" b="1" dirty="0" smtClean="0">
                <a:latin typeface="微軟正黑體" pitchFamily="34" charset="-120"/>
                <a:ea typeface="微軟正黑體" pitchFamily="34" charset="-120"/>
              </a:rPr>
              <a:t>4</a:t>
            </a:r>
            <a:r>
              <a:rPr lang="zh-TW" altLang="en-US" sz="2000" b="1" dirty="0" smtClean="0">
                <a:latin typeface="微軟正黑體" pitchFamily="34" charset="-120"/>
                <a:ea typeface="微軟正黑體" pitchFamily="34" charset="-120"/>
              </a:rPr>
              <a:t>個為原則）</a:t>
            </a:r>
            <a:endParaRPr lang="en-US" altLang="zh-TW" sz="2000" b="1"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3" y="260648"/>
            <a:ext cx="8065269"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05686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276998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重大議題</a:t>
            </a:r>
            <a:r>
              <a:rPr lang="zh-TW" altLang="en-US" sz="2200" dirty="0">
                <a:solidFill>
                  <a:srgbClr val="FF0000"/>
                </a:solidFill>
                <a:latin typeface="微軟正黑體" pitchFamily="34" charset="-120"/>
                <a:ea typeface="微軟正黑體" pitchFamily="34" charset="-120"/>
              </a:rPr>
              <a:t>及學習主題</a:t>
            </a:r>
            <a:r>
              <a:rPr lang="zh-TW" altLang="en-US" sz="2200" dirty="0">
                <a:latin typeface="微軟正黑體" pitchFamily="34" charset="-120"/>
                <a:ea typeface="微軟正黑體" pitchFamily="34" charset="-120"/>
              </a:rPr>
              <a:t>：請十二年國教課綱適時融入課程，並</a:t>
            </a:r>
            <a:r>
              <a:rPr lang="zh-TW" altLang="en-US" sz="2200" u="sng" dirty="0">
                <a:solidFill>
                  <a:srgbClr val="FF0000"/>
                </a:solidFill>
                <a:latin typeface="微軟正黑體" pitchFamily="34" charset="-120"/>
                <a:ea typeface="微軟正黑體" pitchFamily="34" charset="-120"/>
              </a:rPr>
              <a:t>將其</a:t>
            </a:r>
            <a:r>
              <a:rPr lang="zh-TW" altLang="en-US" sz="2200" b="1" u="sng" dirty="0">
                <a:solidFill>
                  <a:srgbClr val="FF0000"/>
                </a:solidFill>
                <a:latin typeface="微軟正黑體" pitchFamily="34" charset="-120"/>
                <a:ea typeface="微軟正黑體" pitchFamily="34" charset="-120"/>
              </a:rPr>
              <a:t>主題</a:t>
            </a:r>
            <a:r>
              <a:rPr lang="zh-TW" altLang="en-US" sz="2200" u="sng" dirty="0">
                <a:solidFill>
                  <a:srgbClr val="FF0000"/>
                </a:solidFill>
                <a:latin typeface="微軟正黑體" pitchFamily="34" charset="-120"/>
                <a:ea typeface="微軟正黑體" pitchFamily="34" charset="-120"/>
              </a:rPr>
              <a:t>列出</a:t>
            </a:r>
            <a:r>
              <a:rPr lang="zh-TW" altLang="en-US" sz="2200" dirty="0">
                <a:latin typeface="微軟正黑體" pitchFamily="34" charset="-120"/>
                <a:ea typeface="微軟正黑體" pitchFamily="34" charset="-120"/>
              </a:rPr>
              <a:t>，並</a:t>
            </a:r>
            <a:r>
              <a:rPr lang="zh-TW" altLang="zh-TW" sz="2200" b="1" dirty="0">
                <a:latin typeface="微軟正黑體" pitchFamily="34" charset="-120"/>
                <a:ea typeface="微軟正黑體" pitchFamily="34" charset="-120"/>
              </a:rPr>
              <a:t>精簡</a:t>
            </a:r>
            <a:r>
              <a:rPr lang="zh-TW" altLang="en-US" sz="2200" b="1" dirty="0">
                <a:latin typeface="微軟正黑體" pitchFamily="34" charset="-120"/>
                <a:ea typeface="微軟正黑體" pitchFamily="34" charset="-120"/>
              </a:rPr>
              <a:t>重點</a:t>
            </a:r>
            <a:r>
              <a:rPr lang="zh-TW" altLang="zh-TW" sz="2200" b="1" dirty="0">
                <a:latin typeface="微軟正黑體" pitchFamily="34" charset="-120"/>
                <a:ea typeface="微軟正黑體" pitchFamily="34" charset="-120"/>
              </a:rPr>
              <a:t>摘錄</a:t>
            </a:r>
            <a:r>
              <a:rPr lang="zh-TW" altLang="en-US" sz="2200" b="1" dirty="0">
                <a:latin typeface="微軟正黑體" pitchFamily="34" charset="-120"/>
                <a:ea typeface="微軟正黑體" pitchFamily="34" charset="-120"/>
              </a:rPr>
              <a:t>以</a:t>
            </a:r>
            <a:r>
              <a:rPr lang="en-US" altLang="zh-TW" sz="2200" b="1" dirty="0">
                <a:latin typeface="微軟正黑體" pitchFamily="34" charset="-120"/>
                <a:ea typeface="微軟正黑體" pitchFamily="34" charset="-120"/>
              </a:rPr>
              <a:t>2</a:t>
            </a:r>
            <a:r>
              <a:rPr lang="zh-TW" altLang="en-US" sz="2200" b="1" dirty="0">
                <a:latin typeface="微軟正黑體" pitchFamily="34" charset="-120"/>
                <a:ea typeface="微軟正黑體" pitchFamily="34" charset="-120"/>
              </a:rPr>
              <a:t>至</a:t>
            </a:r>
            <a:r>
              <a:rPr lang="en-US" altLang="zh-TW" sz="2200" b="1" dirty="0">
                <a:latin typeface="微軟正黑體" pitchFamily="34" charset="-120"/>
                <a:ea typeface="微軟正黑體" pitchFamily="34" charset="-120"/>
              </a:rPr>
              <a:t>4</a:t>
            </a:r>
            <a:r>
              <a:rPr lang="zh-TW" altLang="en-US" sz="2200" b="1" dirty="0">
                <a:latin typeface="微軟正黑體" pitchFamily="34" charset="-120"/>
                <a:ea typeface="微軟正黑體" pitchFamily="34" charset="-120"/>
              </a:rPr>
              <a:t>個為原則</a:t>
            </a:r>
            <a:r>
              <a:rPr lang="zh-TW" altLang="en-US" sz="2200" dirty="0">
                <a:latin typeface="微軟正黑體" pitchFamily="34" charset="-120"/>
                <a:ea typeface="微軟正黑體" pitchFamily="34" charset="-120"/>
              </a:rPr>
              <a:t>。 （</a:t>
            </a:r>
            <a:r>
              <a:rPr lang="zh-TW" altLang="en-US" sz="2200" b="1" dirty="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3</a:t>
            </a:r>
            <a:r>
              <a:rPr lang="zh-TW" altLang="en-US" sz="2200" b="1" dirty="0" smtClean="0">
                <a:latin typeface="微軟正黑體" pitchFamily="34" charset="-120"/>
                <a:ea typeface="微軟正黑體" pitchFamily="34" charset="-120"/>
              </a:rPr>
              <a:t>、</a:t>
            </a:r>
            <a:r>
              <a:rPr lang="en-US" altLang="zh-TW" sz="2200" b="1"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學習重點</a:t>
            </a:r>
            <a:r>
              <a:rPr lang="zh-TW" altLang="en-US" sz="2200" dirty="0" smtClean="0">
                <a:latin typeface="微軟正黑體" pitchFamily="34" charset="-120"/>
                <a:ea typeface="微軟正黑體" pitchFamily="34" charset="-120"/>
              </a:rPr>
              <a:t>：依據十二年國教課綱、特殊教育實施規範及各領域課程綱要，列出</a:t>
            </a:r>
            <a:r>
              <a:rPr lang="zh-TW" altLang="en-US" sz="2800" b="1" dirty="0" smtClean="0">
                <a:latin typeface="微軟正黑體" pitchFamily="34" charset="-120"/>
                <a:ea typeface="微軟正黑體" pitchFamily="34" charset="-120"/>
              </a:rPr>
              <a:t>調整後</a:t>
            </a:r>
            <a:r>
              <a:rPr lang="zh-TW" altLang="en-US" sz="2200" dirty="0" smtClean="0">
                <a:latin typeface="微軟正黑體" pitchFamily="34" charset="-120"/>
                <a:ea typeface="微軟正黑體" pitchFamily="34" charset="-120"/>
              </a:rPr>
              <a:t>學習</a:t>
            </a:r>
            <a:r>
              <a:rPr lang="zh-TW" altLang="en-US" sz="2200" dirty="0">
                <a:latin typeface="微軟正黑體" pitchFamily="34" charset="-120"/>
                <a:ea typeface="微軟正黑體" pitchFamily="34" charset="-120"/>
              </a:rPr>
              <a:t>表現及學習</a:t>
            </a:r>
            <a:r>
              <a:rPr lang="zh-TW" altLang="en-US" sz="2200" dirty="0" smtClean="0">
                <a:latin typeface="微軟正黑體" pitchFamily="34" charset="-120"/>
                <a:ea typeface="微軟正黑體" pitchFamily="34" charset="-120"/>
              </a:rPr>
              <a:t>內容。</a:t>
            </a:r>
            <a:r>
              <a:rPr lang="zh-TW" altLang="en-US" sz="2000"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sp>
        <p:nvSpPr>
          <p:cNvPr id="5" name="向上箭號圖說文字 4"/>
          <p:cNvSpPr/>
          <p:nvPr/>
        </p:nvSpPr>
        <p:spPr>
          <a:xfrm rot="16200000">
            <a:off x="6804248" y="2996952"/>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應參酌領域課程調整應用手冊</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51520" y="3905761"/>
            <a:ext cx="8064896" cy="1323439"/>
            <a:chOff x="251520" y="3645024"/>
            <a:chExt cx="8064896" cy="1323439"/>
          </a:xfrm>
        </p:grpSpPr>
        <p:sp>
          <p:nvSpPr>
            <p:cNvPr id="9" name="文字方塊 8">
              <a:extLst>
                <a:ext uri="{FF2B5EF4-FFF2-40B4-BE49-F238E27FC236}">
                  <a16:creationId xmlns:a16="http://schemas.microsoft.com/office/drawing/2014/main" id="{95C544D7-DAFC-4DC3-95FE-7A4C97B01306}"/>
                </a:ext>
              </a:extLst>
            </p:cNvPr>
            <p:cNvSpPr txBox="1"/>
            <p:nvPr/>
          </p:nvSpPr>
          <p:spPr>
            <a:xfrm>
              <a:off x="899592" y="3645024"/>
              <a:ext cx="7416824" cy="1323439"/>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5-Ⅳ-3 </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000" b="1" dirty="0">
                  <a:solidFill>
                    <a:schemeClr val="accent1">
                      <a:lumMod val="75000"/>
                    </a:schemeClr>
                  </a:solidFill>
                  <a:latin typeface="微軟正黑體" panose="020B0604030504040204" pitchFamily="34" charset="-120"/>
                  <a:ea typeface="微軟正黑體" panose="020B0604030504040204" pitchFamily="34" charset="-120"/>
                </a:rPr>
                <a:t>各類</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文本內容、形式和寫作特色</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學習表現</a:t>
              </a:r>
            </a:p>
          </p:txBody>
        </p:sp>
      </p:grpSp>
      <p:grpSp>
        <p:nvGrpSpPr>
          <p:cNvPr id="11" name="群組 10"/>
          <p:cNvGrpSpPr/>
          <p:nvPr/>
        </p:nvGrpSpPr>
        <p:grpSpPr>
          <a:xfrm>
            <a:off x="251520" y="5417929"/>
            <a:ext cx="8064896" cy="1323439"/>
            <a:chOff x="251520" y="5301208"/>
            <a:chExt cx="8064896" cy="1323439"/>
          </a:xfrm>
        </p:grpSpPr>
        <p:sp>
          <p:nvSpPr>
            <p:cNvPr id="12" name="文字方塊 11">
              <a:extLst>
                <a:ext uri="{FF2B5EF4-FFF2-40B4-BE49-F238E27FC236}">
                  <a16:creationId xmlns:a16="http://schemas.microsoft.com/office/drawing/2014/main" id="{839241B9-D01A-4CA3-A9A4-FF2A53142BAB}"/>
                </a:ext>
              </a:extLst>
            </p:cNvPr>
            <p:cNvSpPr txBox="1"/>
            <p:nvPr/>
          </p:nvSpPr>
          <p:spPr>
            <a:xfrm>
              <a:off x="899592" y="5301208"/>
              <a:ext cx="7416824" cy="1323439"/>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5-IV-3-</a:t>
              </a:r>
              <a:r>
                <a:rPr lang="en-US" altLang="zh-TW" sz="2000" b="1" dirty="0" smtClean="0">
                  <a:solidFill>
                    <a:srgbClr val="FF0000"/>
                  </a:solidFill>
                  <a:latin typeface="微軟正黑體" panose="020B0604030504040204" pitchFamily="34" charset="-120"/>
                  <a:ea typeface="微軟正黑體" panose="020B0604030504040204" pitchFamily="34" charset="-120"/>
                </a:rPr>
                <a:t>A</a:t>
              </a:r>
              <a:r>
                <a:rPr lang="zh-TW" altLang="en-US" sz="2000" b="1"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000" b="1" dirty="0">
                  <a:solidFill>
                    <a:srgbClr val="FF0000"/>
                  </a:solidFill>
                  <a:latin typeface="微軟正黑體" panose="020B0604030504040204" pitchFamily="34" charset="-120"/>
                  <a:ea typeface="微軟正黑體" panose="020B0604030504040204" pitchFamily="34" charset="-120"/>
                </a:rPr>
                <a:t>記敘文</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之文本</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內容</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和</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形式。</a:t>
              </a:r>
              <a:endParaRPr lang="zh-TW" altLang="en-US"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3" name="矩形: 圓角 10">
              <a:extLst>
                <a:ext uri="{FF2B5EF4-FFF2-40B4-BE49-F238E27FC236}">
                  <a16:creationId xmlns:a16="http://schemas.microsoft.com/office/drawing/2014/main" id="{AE64488B-AF3E-4AEA-B4AF-89E1A30A9F87}"/>
                </a:ext>
              </a:extLst>
            </p:cNvPr>
            <p:cNvSpPr/>
            <p:nvPr/>
          </p:nvSpPr>
          <p:spPr>
            <a:xfrm>
              <a:off x="251520" y="5589240"/>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表現</a:t>
              </a:r>
            </a:p>
          </p:txBody>
        </p:sp>
      </p:grpSp>
      <p:sp>
        <p:nvSpPr>
          <p:cNvPr id="14" name="箭號: 向下 2">
            <a:extLst>
              <a:ext uri="{FF2B5EF4-FFF2-40B4-BE49-F238E27FC236}">
                <a16:creationId xmlns:a16="http://schemas.microsoft.com/office/drawing/2014/main" id="{BDF6F584-3E60-4C9A-A627-667DE0778ED0}"/>
              </a:ext>
            </a:extLst>
          </p:cNvPr>
          <p:cNvSpPr/>
          <p:nvPr/>
        </p:nvSpPr>
        <p:spPr>
          <a:xfrm>
            <a:off x="3707904" y="5157192"/>
            <a:ext cx="1224136" cy="1008112"/>
          </a:xfrm>
          <a:prstGeom prst="downArrow">
            <a:avLst>
              <a:gd name="adj1" fmla="val 50000"/>
              <a:gd name="adj2" fmla="val 37464"/>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調整後</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6" presetClass="entr" presetSubtype="21"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5" grpId="0" animBg="1"/>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51244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如特殊需求領域課程，以</a:t>
            </a:r>
            <a:r>
              <a:rPr lang="zh-TW" altLang="en-US" sz="2800" b="1" dirty="0">
                <a:latin typeface="微軟正黑體" pitchFamily="34" charset="-120"/>
                <a:ea typeface="微軟正黑體" pitchFamily="34" charset="-120"/>
              </a:rPr>
              <a:t>融入方式</a:t>
            </a:r>
            <a:r>
              <a:rPr lang="zh-TW" altLang="en-US" sz="2200" dirty="0">
                <a:latin typeface="微軟正黑體" pitchFamily="34" charset="-120"/>
                <a:ea typeface="微軟正黑體" pitchFamily="34" charset="-120"/>
              </a:rPr>
              <a:t>於部定領域課程進行</a:t>
            </a:r>
            <a:r>
              <a:rPr lang="zh-TW" altLang="en-US" sz="2200" dirty="0" smtClean="0">
                <a:latin typeface="微軟正黑體" pitchFamily="34" charset="-120"/>
                <a:ea typeface="微軟正黑體" pitchFamily="34" charset="-120"/>
              </a:rPr>
              <a:t>教學，亦須列出特殊需求領域之學習</a:t>
            </a:r>
            <a:r>
              <a:rPr lang="zh-TW" altLang="en-US" sz="2200" dirty="0">
                <a:latin typeface="微軟正黑體" pitchFamily="34" charset="-120"/>
                <a:ea typeface="微軟正黑體" pitchFamily="34" charset="-120"/>
              </a:rPr>
              <a:t>表現及學習</a:t>
            </a:r>
            <a:r>
              <a:rPr lang="zh-TW" altLang="en-US" sz="2200" dirty="0" smtClean="0">
                <a:latin typeface="微軟正黑體" pitchFamily="34" charset="-120"/>
                <a:ea typeface="微軟正黑體" pitchFamily="34" charset="-120"/>
              </a:rPr>
              <a:t>內容。如無融入，則請刪除「</a:t>
            </a:r>
            <a:r>
              <a:rPr lang="zh-TW" altLang="en-US" sz="2200" i="1" dirty="0">
                <a:latin typeface="微軟正黑體" pitchFamily="34" charset="-120"/>
                <a:ea typeface="微軟正黑體" pitchFamily="34" charset="-120"/>
              </a:rPr>
              <a:t>特殊需求領域</a:t>
            </a:r>
            <a:r>
              <a:rPr lang="zh-TW" altLang="zh-TW" sz="2200" i="1" dirty="0">
                <a:latin typeface="微軟正黑體" pitchFamily="34" charset="-120"/>
                <a:ea typeface="微軟正黑體" pitchFamily="34" charset="-120"/>
              </a:rPr>
              <a:t>學習表現</a:t>
            </a:r>
            <a:r>
              <a:rPr lang="en-US" altLang="zh-TW" sz="2200" i="1"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學習內容</a:t>
            </a:r>
            <a:r>
              <a:rPr lang="zh-TW" altLang="en-US" sz="2200" dirty="0">
                <a:latin typeface="微軟正黑體" pitchFamily="34" charset="-120"/>
                <a:ea typeface="微軟正黑體" pitchFamily="34" charset="-120"/>
              </a:rPr>
              <a:t>」欄位</a:t>
            </a:r>
            <a:r>
              <a:rPr lang="zh-TW" altLang="en-US" sz="22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a:t>
            </a:r>
            <a:r>
              <a:rPr lang="zh-TW" altLang="en-US" sz="2800" b="1" dirty="0" smtClean="0">
                <a:latin typeface="微軟正黑體" pitchFamily="34" charset="-120"/>
                <a:ea typeface="微軟正黑體" pitchFamily="34" charset="-120"/>
              </a:rPr>
              <a:t>獨立開設</a:t>
            </a:r>
            <a:r>
              <a:rPr lang="zh-TW" altLang="en-US" sz="2200" dirty="0" smtClean="0">
                <a:latin typeface="微軟正黑體" pitchFamily="34" charset="-120"/>
                <a:ea typeface="微軟正黑體" pitchFamily="34" charset="-120"/>
              </a:rPr>
              <a:t>特殊需求領域課程，則請刪除</a:t>
            </a:r>
            <a:r>
              <a:rPr lang="zh-TW" altLang="en-US" sz="2200"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調整後學習表現</a:t>
            </a:r>
            <a:r>
              <a:rPr lang="en-US" altLang="zh-TW" sz="2200" i="1" dirty="0">
                <a:latin typeface="微軟正黑體" pitchFamily="34" charset="-120"/>
                <a:ea typeface="微軟正黑體" pitchFamily="34" charset="-120"/>
              </a:rPr>
              <a:t>/</a:t>
            </a:r>
            <a:r>
              <a:rPr lang="zh-TW" altLang="zh-TW" sz="2200" i="1" dirty="0">
                <a:latin typeface="微軟正黑體" pitchFamily="34" charset="-120"/>
                <a:ea typeface="微軟正黑體" pitchFamily="34" charset="-120"/>
              </a:rPr>
              <a:t>學習內容</a:t>
            </a:r>
            <a:r>
              <a:rPr lang="zh-TW" altLang="en-US" sz="2200" dirty="0" smtClean="0">
                <a:latin typeface="微軟正黑體" pitchFamily="34" charset="-120"/>
                <a:ea typeface="微軟正黑體" pitchFamily="34" charset="-120"/>
              </a:rPr>
              <a:t>」欄位。</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特殊需求領域課程之內容</a:t>
            </a:r>
            <a:r>
              <a:rPr lang="zh-TW" altLang="en-US" sz="2800" b="1" dirty="0">
                <a:latin typeface="微軟正黑體" pitchFamily="34" charset="-120"/>
                <a:ea typeface="微軟正黑體" pitchFamily="34" charset="-120"/>
              </a:rPr>
              <a:t>無須</a:t>
            </a:r>
            <a:r>
              <a:rPr lang="zh-TW" altLang="en-US" sz="2200" dirty="0">
                <a:latin typeface="微軟正黑體" pitchFamily="34" charset="-120"/>
                <a:ea typeface="微軟正黑體" pitchFamily="34" charset="-120"/>
              </a:rPr>
              <a:t>調整。若學生能力現況尚無法跟上適齡課程，可</a:t>
            </a:r>
            <a:r>
              <a:rPr lang="zh-TW" altLang="en-US" sz="2200" u="sng" dirty="0">
                <a:latin typeface="微軟正黑體" pitchFamily="34" charset="-120"/>
                <a:ea typeface="微軟正黑體" pitchFamily="34" charset="-120"/>
              </a:rPr>
              <a:t>往前</a:t>
            </a:r>
            <a:r>
              <a:rPr lang="zh-TW" altLang="en-US" sz="2200" dirty="0">
                <a:latin typeface="微軟正黑體" pitchFamily="34" charset="-120"/>
                <a:ea typeface="微軟正黑體" pitchFamily="34" charset="-120"/>
              </a:rPr>
              <a:t>或</a:t>
            </a:r>
            <a:r>
              <a:rPr lang="zh-TW" altLang="en-US" sz="2200" u="sng" dirty="0">
                <a:latin typeface="微軟正黑體" pitchFamily="34" charset="-120"/>
                <a:ea typeface="微軟正黑體" pitchFamily="34" charset="-120"/>
              </a:rPr>
              <a:t>往後</a:t>
            </a:r>
            <a:r>
              <a:rPr lang="zh-TW" altLang="en-US" sz="2200" dirty="0">
                <a:latin typeface="微軟正黑體" pitchFamily="34" charset="-120"/>
                <a:ea typeface="微軟正黑體" pitchFamily="34" charset="-120"/>
              </a:rPr>
              <a:t>選取符合其需求（適性課程）之學習重點</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sp>
        <p:nvSpPr>
          <p:cNvPr id="5" name="向上箭號圖說文字 4"/>
          <p:cNvSpPr/>
          <p:nvPr/>
        </p:nvSpPr>
        <p:spPr>
          <a:xfrm rot="16200000">
            <a:off x="6804248" y="2254944"/>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應參酌特殊需求領域課程綱要</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216935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anim calcmode="lin" valueType="num">
                                      <p:cBhvr>
                                        <p:cTn id="2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304698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學習目標</a:t>
            </a:r>
            <a:r>
              <a:rPr lang="zh-TW" altLang="en-US" sz="2400" dirty="0" smtClean="0">
                <a:latin typeface="微軟正黑體" pitchFamily="34" charset="-120"/>
                <a:ea typeface="微軟正黑體" pitchFamily="34" charset="-120"/>
              </a:rPr>
              <a:t>：請轉化學習表現及學習內容</a:t>
            </a:r>
            <a:r>
              <a:rPr lang="zh-TW" altLang="en-US" sz="2400" dirty="0">
                <a:latin typeface="微軟正黑體" pitchFamily="34" charset="-120"/>
                <a:ea typeface="微軟正黑體" pitchFamily="34" charset="-120"/>
              </a:rPr>
              <a:t>後，綜合敘</a:t>
            </a:r>
            <a:r>
              <a:rPr lang="zh-TW" altLang="en-US" sz="2400" dirty="0" smtClean="0">
                <a:latin typeface="微軟正黑體" pitchFamily="34" charset="-120"/>
                <a:ea typeface="微軟正黑體" pitchFamily="34" charset="-120"/>
              </a:rPr>
              <a:t>寫</a:t>
            </a:r>
            <a:r>
              <a:rPr lang="zh-TW" altLang="en-US" sz="3000" b="1" dirty="0" smtClean="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學習該課程的主要目標。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各項</a:t>
            </a:r>
            <a:r>
              <a:rPr lang="zh-TW" altLang="en-US" sz="2400" b="1" dirty="0">
                <a:solidFill>
                  <a:srgbClr val="FF0000"/>
                </a:solidFill>
                <a:latin typeface="微軟正黑體" pitchFamily="34" charset="-120"/>
                <a:ea typeface="微軟正黑體" pitchFamily="34" charset="-120"/>
              </a:rPr>
              <a:t>學習重點（學習表現、學習內容）</a:t>
            </a:r>
            <a:r>
              <a:rPr lang="zh-TW" altLang="en-US" sz="2400" dirty="0">
                <a:latin typeface="微軟正黑體" pitchFamily="34" charset="-120"/>
                <a:ea typeface="微軟正黑體" pitchFamily="34" charset="-120"/>
              </a:rPr>
              <a:t>及</a:t>
            </a:r>
            <a:r>
              <a:rPr lang="zh-TW" altLang="en-US" sz="2400" b="1" dirty="0">
                <a:solidFill>
                  <a:srgbClr val="FF0000"/>
                </a:solidFill>
                <a:latin typeface="微軟正黑體" pitchFamily="34" charset="-120"/>
                <a:ea typeface="微軟正黑體" pitchFamily="34" charset="-120"/>
              </a:rPr>
              <a:t>學習目標</a:t>
            </a:r>
            <a:r>
              <a:rPr lang="zh-TW" altLang="en-US" sz="2400" dirty="0">
                <a:latin typeface="微軟正黑體" pitchFamily="34" charset="-120"/>
                <a:ea typeface="微軟正黑體" pitchFamily="34" charset="-120"/>
              </a:rPr>
              <a:t>，應考量</a:t>
            </a:r>
            <a:r>
              <a:rPr lang="zh-TW" altLang="en-US" sz="2400" u="sng" dirty="0">
                <a:latin typeface="微軟正黑體" pitchFamily="34" charset="-120"/>
                <a:ea typeface="微軟正黑體" pitchFamily="34" charset="-120"/>
              </a:rPr>
              <a:t>教學節數</a:t>
            </a:r>
            <a:r>
              <a:rPr lang="zh-TW" altLang="en-US" sz="2400" dirty="0">
                <a:latin typeface="微軟正黑體" pitchFamily="34" charset="-120"/>
                <a:ea typeface="微軟正黑體" pitchFamily="34" charset="-120"/>
              </a:rPr>
              <a:t>與</a:t>
            </a:r>
            <a:r>
              <a:rPr lang="zh-TW" altLang="en-US" sz="2400" u="sng" dirty="0">
                <a:latin typeface="微軟正黑體" pitchFamily="34" charset="-120"/>
                <a:ea typeface="微軟正黑體" pitchFamily="34" charset="-120"/>
              </a:rPr>
              <a:t>學生能力現況</a:t>
            </a:r>
            <a:r>
              <a:rPr lang="zh-TW" altLang="en-US" sz="2400" dirty="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精簡</a:t>
            </a:r>
            <a:r>
              <a:rPr lang="zh-TW" altLang="en-US" sz="2400" dirty="0">
                <a:latin typeface="微軟正黑體" pitchFamily="34" charset="-120"/>
                <a:ea typeface="微軟正黑體" pitchFamily="34" charset="-120"/>
              </a:rPr>
              <a:t>重點</a:t>
            </a:r>
            <a:r>
              <a:rPr lang="zh-TW" altLang="zh-TW" sz="2400" dirty="0">
                <a:latin typeface="微軟正黑體" pitchFamily="34" charset="-120"/>
                <a:ea typeface="微軟正黑體" pitchFamily="34" charset="-120"/>
              </a:rPr>
              <a:t>摘錄即可</a:t>
            </a:r>
            <a:r>
              <a:rPr lang="zh-TW" altLang="en-US" sz="24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註</a:t>
            </a:r>
            <a:r>
              <a:rPr lang="en-US" altLang="zh-TW" sz="2000" b="1" dirty="0" smtClean="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734217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60016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綜合</a:t>
            </a:r>
            <a:r>
              <a:rPr lang="zh-TW" altLang="en-US" sz="2200" dirty="0">
                <a:latin typeface="微軟正黑體" pitchFamily="34" charset="-120"/>
                <a:ea typeface="微軟正黑體" pitchFamily="34" charset="-120"/>
              </a:rPr>
              <a:t>敘</a:t>
            </a:r>
            <a:r>
              <a:rPr lang="zh-TW" altLang="en-US" sz="2200" dirty="0" smtClean="0">
                <a:latin typeface="微軟正黑體" pitchFamily="34" charset="-120"/>
                <a:ea typeface="微軟正黑體" pitchFamily="34" charset="-120"/>
              </a:rPr>
              <a:t>寫</a:t>
            </a:r>
            <a:r>
              <a:rPr lang="zh-TW" altLang="en-US" sz="2200" b="1" dirty="0" smtClean="0">
                <a:latin typeface="微軟正黑體" pitchFamily="34" charset="-120"/>
                <a:ea typeface="微軟正黑體" pitchFamily="34" charset="-120"/>
              </a:rPr>
              <a:t>學生</a:t>
            </a:r>
            <a:r>
              <a:rPr lang="zh-TW" altLang="en-US" sz="2200" dirty="0" smtClean="0">
                <a:latin typeface="微軟正黑體" pitchFamily="34" charset="-120"/>
                <a:ea typeface="微軟正黑體" pitchFamily="34" charset="-120"/>
              </a:rPr>
              <a:t>學習目標，可參酌以下範例：</a:t>
            </a:r>
            <a:endParaRPr lang="en-US" altLang="zh-TW" sz="2200" dirty="0" smtClean="0">
              <a:latin typeface="微軟正黑體" pitchFamily="34" charset="-120"/>
              <a:ea typeface="微軟正黑體" pitchFamily="34" charset="-120"/>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51520" y="3998674"/>
            <a:ext cx="8064896" cy="1446550"/>
            <a:chOff x="251520" y="3645024"/>
            <a:chExt cx="8064896" cy="1446550"/>
          </a:xfrm>
        </p:grpSpPr>
        <p:sp>
          <p:nvSpPr>
            <p:cNvPr id="9" name="文字方塊 8">
              <a:extLst>
                <a:ext uri="{FF2B5EF4-FFF2-40B4-BE49-F238E27FC236}">
                  <a16:creationId xmlns:a16="http://schemas.microsoft.com/office/drawing/2014/main" id="{95C544D7-DAFC-4DC3-95FE-7A4C97B01306}"/>
                </a:ext>
              </a:extLst>
            </p:cNvPr>
            <p:cNvSpPr txBox="1"/>
            <p:nvPr/>
          </p:nvSpPr>
          <p:spPr>
            <a:xfrm>
              <a:off x="899592" y="3645024"/>
              <a:ext cx="7416824" cy="1446550"/>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（二）文本表述</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第四學習</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階段</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Ba-Ⅳ-1-</a:t>
              </a:r>
              <a:r>
                <a:rPr lang="en-US" altLang="zh-TW" sz="2200" b="1" dirty="0" smtClean="0">
                  <a:solidFill>
                    <a:srgbClr val="FF0000"/>
                  </a:solidFill>
                  <a:latin typeface="微軟正黑體" panose="020B0604030504040204" pitchFamily="34" charset="-120"/>
                  <a:ea typeface="微軟正黑體" panose="020B0604030504040204" pitchFamily="34" charset="-120"/>
                </a:rPr>
                <a:t>1</a:t>
              </a:r>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順</a:t>
              </a:r>
              <a:r>
                <a:rPr lang="zh-TW" altLang="en-US" sz="2200" b="1" dirty="0" smtClean="0">
                  <a:solidFill>
                    <a:srgbClr val="FF0000"/>
                  </a:solidFill>
                  <a:latin typeface="微軟正黑體" panose="020B0604030504040204" pitchFamily="34" charset="-120"/>
                  <a:ea typeface="微軟正黑體" panose="020B0604030504040204" pitchFamily="34" charset="-120"/>
                </a:rPr>
                <a:t>敘法</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及</a:t>
              </a:r>
              <a:r>
                <a:rPr lang="zh-TW" altLang="en-US" sz="2200" b="1" dirty="0" smtClean="0">
                  <a:solidFill>
                    <a:srgbClr val="FF0000"/>
                  </a:solidFill>
                  <a:latin typeface="微軟正黑體" panose="020B0604030504040204" pitchFamily="34" charset="-120"/>
                  <a:ea typeface="微軟正黑體" panose="020B0604030504040204" pitchFamily="34" charset="-120"/>
                </a:rPr>
                <a:t>倒敘法</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a:t>
              </a:r>
            </a:p>
          </p:txBody>
        </p:sp>
        <p:sp>
          <p:nvSpPr>
            <p:cNvPr id="10"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內容</a:t>
              </a:r>
            </a:p>
          </p:txBody>
        </p:sp>
      </p:grpSp>
      <p:grpSp>
        <p:nvGrpSpPr>
          <p:cNvPr id="11" name="群組 10"/>
          <p:cNvGrpSpPr/>
          <p:nvPr/>
        </p:nvGrpSpPr>
        <p:grpSpPr>
          <a:xfrm>
            <a:off x="251520" y="5733256"/>
            <a:ext cx="8568952" cy="936104"/>
            <a:chOff x="251520" y="5611887"/>
            <a:chExt cx="8568952" cy="936104"/>
          </a:xfrm>
        </p:grpSpPr>
        <p:sp>
          <p:nvSpPr>
            <p:cNvPr id="12" name="文字方塊 11">
              <a:extLst>
                <a:ext uri="{FF2B5EF4-FFF2-40B4-BE49-F238E27FC236}">
                  <a16:creationId xmlns:a16="http://schemas.microsoft.com/office/drawing/2014/main" id="{839241B9-D01A-4CA3-A9A4-FF2A53142BAB}"/>
                </a:ext>
              </a:extLst>
            </p:cNvPr>
            <p:cNvSpPr txBox="1"/>
            <p:nvPr/>
          </p:nvSpPr>
          <p:spPr>
            <a:xfrm>
              <a:off x="899592" y="5683895"/>
              <a:ext cx="7920880" cy="769441"/>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2200" b="1" dirty="0" smtClean="0">
                  <a:solidFill>
                    <a:srgbClr val="FF0000"/>
                  </a:solidFill>
                  <a:latin typeface="微軟正黑體" panose="020B0604030504040204" pitchFamily="34" charset="-120"/>
                  <a:ea typeface="微軟正黑體" panose="020B0604030504040204" pitchFamily="34" charset="-120"/>
                </a:rPr>
                <a:t>能</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理解</a:t>
              </a:r>
              <a:r>
                <a:rPr lang="zh-TW" altLang="en-US" sz="2200" b="1" dirty="0">
                  <a:solidFill>
                    <a:srgbClr val="FF0000"/>
                  </a:solidFill>
                  <a:latin typeface="微軟正黑體" panose="020B0604030504040204" pitchFamily="34" charset="-120"/>
                  <a:ea typeface="微軟正黑體" panose="020B0604030504040204" pitchFamily="34" charset="-120"/>
                </a:rPr>
                <a:t>記敘文</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之文本</a:t>
              </a:r>
              <a:r>
                <a:rPr lang="zh-TW" altLang="en-US" sz="2200" dirty="0" smtClean="0">
                  <a:solidFill>
                    <a:schemeClr val="accent1">
                      <a:lumMod val="75000"/>
                    </a:schemeClr>
                  </a:solidFill>
                  <a:latin typeface="微軟正黑體" panose="020B0604030504040204" pitchFamily="34" charset="-120"/>
                  <a:ea typeface="微軟正黑體" panose="020B0604030504040204" pitchFamily="34" charset="-120"/>
                </a:rPr>
                <a:t>內容、形式</a:t>
              </a:r>
              <a:r>
                <a:rPr lang="zh-TW" altLang="en-US" sz="2200" b="1" dirty="0" smtClean="0">
                  <a:solidFill>
                    <a:srgbClr val="FF0000"/>
                  </a:solidFill>
                  <a:latin typeface="微軟正黑體" panose="020B0604030504040204" pitchFamily="34" charset="-120"/>
                  <a:ea typeface="微軟正黑體" panose="020B0604030504040204" pitchFamily="34" charset="-120"/>
                </a:rPr>
                <a:t>和結構（順序法及倒敘法）</a:t>
              </a:r>
              <a:endParaRPr lang="zh-TW" altLang="en-US" sz="22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3" name="矩形: 圓角 10">
              <a:extLst>
                <a:ext uri="{FF2B5EF4-FFF2-40B4-BE49-F238E27FC236}">
                  <a16:creationId xmlns:a16="http://schemas.microsoft.com/office/drawing/2014/main" id="{AE64488B-AF3E-4AEA-B4AF-89E1A30A9F87}"/>
                </a:ext>
              </a:extLst>
            </p:cNvPr>
            <p:cNvSpPr/>
            <p:nvPr/>
          </p:nvSpPr>
          <p:spPr>
            <a:xfrm>
              <a:off x="251520" y="5611887"/>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學習</a:t>
              </a:r>
              <a:r>
                <a:rPr lang="zh-TW" altLang="en-US" dirty="0"/>
                <a:t>目標</a:t>
              </a:r>
            </a:p>
          </p:txBody>
        </p:sp>
      </p:grpSp>
      <p:sp>
        <p:nvSpPr>
          <p:cNvPr id="14" name="箭號: 向下 2">
            <a:extLst>
              <a:ext uri="{FF2B5EF4-FFF2-40B4-BE49-F238E27FC236}">
                <a16:creationId xmlns:a16="http://schemas.microsoft.com/office/drawing/2014/main" id="{BDF6F584-3E60-4C9A-A627-667DE0778ED0}"/>
              </a:ext>
            </a:extLst>
          </p:cNvPr>
          <p:cNvSpPr/>
          <p:nvPr/>
        </p:nvSpPr>
        <p:spPr>
          <a:xfrm>
            <a:off x="3707904" y="5445224"/>
            <a:ext cx="1224136" cy="792088"/>
          </a:xfrm>
          <a:prstGeom prst="downArrow">
            <a:avLst>
              <a:gd name="adj1" fmla="val 53984"/>
              <a:gd name="adj2" fmla="val 45278"/>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綜合敘寫</a:t>
            </a:r>
          </a:p>
        </p:txBody>
      </p:sp>
      <p:grpSp>
        <p:nvGrpSpPr>
          <p:cNvPr id="15" name="群組 14"/>
          <p:cNvGrpSpPr/>
          <p:nvPr/>
        </p:nvGrpSpPr>
        <p:grpSpPr>
          <a:xfrm>
            <a:off x="251520" y="2270482"/>
            <a:ext cx="8064896" cy="1446550"/>
            <a:chOff x="251520" y="3645024"/>
            <a:chExt cx="8064896" cy="1446550"/>
          </a:xfrm>
        </p:grpSpPr>
        <p:sp>
          <p:nvSpPr>
            <p:cNvPr id="16" name="文字方塊 15">
              <a:extLst>
                <a:ext uri="{FF2B5EF4-FFF2-40B4-BE49-F238E27FC236}">
                  <a16:creationId xmlns:a16="http://schemas.microsoft.com/office/drawing/2014/main" id="{95C544D7-DAFC-4DC3-95FE-7A4C97B01306}"/>
                </a:ext>
              </a:extLst>
            </p:cNvPr>
            <p:cNvSpPr txBox="1"/>
            <p:nvPr/>
          </p:nvSpPr>
          <p:spPr>
            <a:xfrm>
              <a:off x="899592" y="3645024"/>
              <a:ext cx="7416824" cy="1446550"/>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（五）閱讀</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第四學習階段</a:t>
              </a:r>
              <a:endParaRPr lang="en-US" altLang="zh-TW" sz="22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200" dirty="0">
                  <a:solidFill>
                    <a:schemeClr val="accent1">
                      <a:lumMod val="75000"/>
                    </a:schemeClr>
                  </a:solidFill>
                  <a:latin typeface="微軟正黑體" panose="020B0604030504040204" pitchFamily="34" charset="-120"/>
                  <a:ea typeface="微軟正黑體" panose="020B0604030504040204" pitchFamily="34" charset="-120"/>
                </a:rPr>
                <a:t>5-IV-3-</a:t>
              </a:r>
              <a:r>
                <a:rPr lang="en-US" altLang="zh-TW" sz="2200" b="1" dirty="0">
                  <a:solidFill>
                    <a:srgbClr val="FF0000"/>
                  </a:solidFill>
                  <a:latin typeface="微軟正黑體" panose="020B0604030504040204" pitchFamily="34" charset="-120"/>
                  <a:ea typeface="微軟正黑體" panose="020B0604030504040204" pitchFamily="34" charset="-120"/>
                </a:rPr>
                <a:t>A</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 理解</a:t>
              </a:r>
              <a:r>
                <a:rPr lang="zh-TW" altLang="en-US" sz="2200" b="1" dirty="0">
                  <a:solidFill>
                    <a:srgbClr val="FF0000"/>
                  </a:solidFill>
                  <a:latin typeface="微軟正黑體" panose="020B0604030504040204" pitchFamily="34" charset="-120"/>
                  <a:ea typeface="微軟正黑體" panose="020B0604030504040204" pitchFamily="34" charset="-120"/>
                </a:rPr>
                <a:t>記敘文</a:t>
              </a:r>
              <a:r>
                <a:rPr lang="zh-TW" altLang="en-US" sz="2200" dirty="0">
                  <a:solidFill>
                    <a:schemeClr val="accent1">
                      <a:lumMod val="75000"/>
                    </a:schemeClr>
                  </a:solidFill>
                  <a:latin typeface="微軟正黑體" panose="020B0604030504040204" pitchFamily="34" charset="-120"/>
                  <a:ea typeface="微軟正黑體" panose="020B0604030504040204" pitchFamily="34" charset="-120"/>
                </a:rPr>
                <a:t>之文本內容和形式。</a:t>
              </a:r>
            </a:p>
          </p:txBody>
        </p:sp>
        <p:sp>
          <p:nvSpPr>
            <p:cNvPr id="17"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學習表現</a:t>
              </a:r>
            </a:p>
          </p:txBody>
        </p:sp>
      </p:grpSp>
      <p:sp>
        <p:nvSpPr>
          <p:cNvPr id="18" name="加號 17"/>
          <p:cNvSpPr/>
          <p:nvPr/>
        </p:nvSpPr>
        <p:spPr>
          <a:xfrm>
            <a:off x="3546900" y="3500878"/>
            <a:ext cx="1546144" cy="1368282"/>
          </a:xfrm>
          <a:prstGeom prst="mathPlus">
            <a:avLst>
              <a:gd name="adj1" fmla="val 32617"/>
            </a:avLst>
          </a:prstGeom>
          <a:solidFill>
            <a:schemeClr val="accent6">
              <a:lumMod val="60000"/>
              <a:lumOff val="40000"/>
            </a:schemeClr>
          </a:solidFill>
          <a:ln>
            <a:noFill/>
          </a:ln>
          <a:effectLst>
            <a:glow rad="1270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加</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b="1" dirty="0" smtClean="0">
                <a:latin typeface="微軟正黑體" panose="020B0604030504040204" pitchFamily="34" charset="-120"/>
                <a:ea typeface="微軟正黑體" panose="020B0604030504040204" pitchFamily="34" charset="-120"/>
              </a:rPr>
              <a:t>上</a:t>
            </a:r>
            <a:endParaRPr lang="zh-TW" altLang="en-US" b="1" dirty="0">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95C544D7-DAFC-4DC3-95FE-7A4C97B01306}"/>
              </a:ext>
            </a:extLst>
          </p:cNvPr>
          <p:cNvSpPr txBox="1"/>
          <p:nvPr/>
        </p:nvSpPr>
        <p:spPr>
          <a:xfrm>
            <a:off x="5004048" y="3669992"/>
            <a:ext cx="3536776" cy="1631216"/>
          </a:xfrm>
          <a:prstGeom prst="accentCallout1">
            <a:avLst>
              <a:gd name="adj1" fmla="val 62847"/>
              <a:gd name="adj2" fmla="val -749"/>
              <a:gd name="adj3" fmla="val 81856"/>
              <a:gd name="adj4" fmla="val -13168"/>
            </a:avLst>
          </a:prstGeom>
          <a:solidFill>
            <a:schemeClr val="accent1">
              <a:lumMod val="40000"/>
              <a:lumOff val="60000"/>
            </a:schemeClr>
          </a:solidFill>
          <a:ln w="31750">
            <a:solidFill>
              <a:schemeClr val="accent1"/>
            </a:solidFill>
          </a:ln>
          <a:effectLst>
            <a:outerShdw blurRad="63500" sx="102000" sy="102000" algn="ctr" rotWithShape="0">
              <a:prstClr val="black">
                <a:alpha val="40000"/>
              </a:prstClr>
            </a:outerShdw>
          </a:effectLst>
        </p:spPr>
        <p:txBody>
          <a:bodyPr wrap="square" rtlCol="0">
            <a:spAutoFit/>
          </a:bodyPr>
          <a:lstStyle/>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語文領域（國語文）</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（二）文本表述</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第四學習</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階段</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a:p>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Ba-Ⅳ-1 </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順敘、倒敘、插敘與補敘法。</a:t>
            </a:r>
          </a:p>
        </p:txBody>
      </p:sp>
    </p:spTree>
    <p:extLst>
      <p:ext uri="{BB962C8B-B14F-4D97-AF65-F5344CB8AC3E}">
        <p14:creationId xmlns:p14="http://schemas.microsoft.com/office/powerpoint/2010/main" val="316608474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6" presetClass="entr" presetSubtype="21"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4" grpId="0" animBg="1"/>
      <p:bldP spid="14" grpId="1" animBg="1"/>
      <p:bldP spid="18" grpId="0" animBg="1"/>
      <p:bldP spid="19" grpId="0" animBg="1"/>
      <p:bldP spid="1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64715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教學</a:t>
            </a:r>
            <a:r>
              <a:rPr lang="zh-TW" altLang="en-US" sz="2200" dirty="0">
                <a:latin typeface="微軟正黑體" pitchFamily="34" charset="-120"/>
                <a:ea typeface="微軟正黑體" pitchFamily="34" charset="-120"/>
              </a:rPr>
              <a:t>與評量</a:t>
            </a:r>
            <a:r>
              <a:rPr lang="zh-TW" altLang="en-US" sz="2200" dirty="0" smtClean="0">
                <a:latin typeface="微軟正黑體" pitchFamily="34" charset="-120"/>
                <a:ea typeface="微軟正黑體" pitchFamily="34" charset="-120"/>
              </a:rPr>
              <a:t>說明：</a:t>
            </a:r>
            <a:r>
              <a:rPr lang="zh-TW" altLang="zh-TW" sz="2200" b="1" dirty="0" smtClean="0">
                <a:solidFill>
                  <a:srgbClr val="FF0000"/>
                </a:solidFill>
                <a:latin typeface="微軟正黑體" pitchFamily="34" charset="-120"/>
                <a:ea typeface="微軟正黑體" pitchFamily="34" charset="-120"/>
              </a:rPr>
              <a:t>教材</a:t>
            </a:r>
            <a:r>
              <a:rPr lang="zh-TW" altLang="zh-TW" sz="2200" b="1" dirty="0">
                <a:solidFill>
                  <a:srgbClr val="FF0000"/>
                </a:solidFill>
                <a:latin typeface="微軟正黑體" pitchFamily="34" charset="-120"/>
                <a:ea typeface="微軟正黑體" pitchFamily="34" charset="-120"/>
              </a:rPr>
              <a:t>編輯與資源</a:t>
            </a:r>
            <a:r>
              <a:rPr lang="zh-TW" altLang="en-US" sz="2200" dirty="0">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教學</a:t>
            </a:r>
            <a:r>
              <a:rPr lang="zh-TW" altLang="en-US" sz="2200" b="1" dirty="0" smtClean="0">
                <a:solidFill>
                  <a:srgbClr val="FF0000"/>
                </a:solidFill>
                <a:latin typeface="微軟正黑體" pitchFamily="34" charset="-120"/>
                <a:ea typeface="微軟正黑體" pitchFamily="34" charset="-120"/>
              </a:rPr>
              <a:t>方法</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教學調整</a:t>
            </a:r>
            <a:r>
              <a:rPr lang="zh-TW" altLang="en-US" sz="2200" dirty="0" smtClean="0">
                <a:latin typeface="微軟正黑體" pitchFamily="34" charset="-120"/>
                <a:ea typeface="微軟正黑體" pitchFamily="34" charset="-120"/>
              </a:rPr>
              <a:t>與</a:t>
            </a:r>
            <a:r>
              <a:rPr lang="zh-TW" altLang="en-US" sz="2200" b="1" dirty="0">
                <a:solidFill>
                  <a:srgbClr val="FF0000"/>
                </a:solidFill>
                <a:latin typeface="微軟正黑體" pitchFamily="34" charset="-120"/>
                <a:ea typeface="微軟正黑體" pitchFamily="34" charset="-120"/>
              </a:rPr>
              <a:t>教學評量</a:t>
            </a:r>
            <a:r>
              <a:rPr lang="zh-TW" altLang="en-US" sz="2200" dirty="0">
                <a:latin typeface="微軟正黑體" pitchFamily="34" charset="-120"/>
                <a:ea typeface="微軟正黑體" pitchFamily="34" charset="-120"/>
              </a:rPr>
              <a:t>請參照表格</a:t>
            </a:r>
            <a:r>
              <a:rPr lang="zh-TW" altLang="en-US" sz="2200" dirty="0" smtClean="0">
                <a:latin typeface="微軟正黑體" pitchFamily="34" charset="-120"/>
                <a:ea typeface="微軟正黑體" pitchFamily="34" charset="-120"/>
              </a:rPr>
              <a:t>內容</a:t>
            </a:r>
            <a:r>
              <a:rPr lang="zh-TW" altLang="en-US" sz="2200" dirty="0">
                <a:latin typeface="微軟正黑體" pitchFamily="34" charset="-120"/>
                <a:ea typeface="微軟正黑體" pitchFamily="34" charset="-120"/>
              </a:rPr>
              <a:t>進行勾</a:t>
            </a:r>
            <a:r>
              <a:rPr lang="zh-TW" altLang="en-US" sz="2200" dirty="0" smtClean="0">
                <a:latin typeface="微軟正黑體" pitchFamily="34" charset="-120"/>
                <a:ea typeface="微軟正黑體" pitchFamily="34" charset="-120"/>
              </a:rPr>
              <a:t>選。如有其他質性教學內容描述，請填入「其他」欄位。</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評量結果得以</a:t>
            </a:r>
            <a:r>
              <a:rPr lang="zh-TW" altLang="zh-TW" sz="2200" b="1" dirty="0">
                <a:latin typeface="微軟正黑體" pitchFamily="34" charset="-120"/>
                <a:ea typeface="微軟正黑體" pitchFamily="34" charset="-120"/>
              </a:rPr>
              <a:t>等第</a:t>
            </a:r>
            <a:r>
              <a:rPr lang="zh-TW" altLang="zh-TW" sz="2200" dirty="0">
                <a:latin typeface="微軟正黑體" pitchFamily="34" charset="-120"/>
                <a:ea typeface="微軟正黑體" pitchFamily="34" charset="-120"/>
              </a:rPr>
              <a:t>、</a:t>
            </a:r>
            <a:r>
              <a:rPr lang="zh-TW" altLang="zh-TW" sz="2200" b="1" dirty="0">
                <a:latin typeface="微軟正黑體" pitchFamily="34" charset="-120"/>
                <a:ea typeface="微軟正黑體" pitchFamily="34" charset="-120"/>
              </a:rPr>
              <a:t>數量</a:t>
            </a:r>
            <a:r>
              <a:rPr lang="zh-TW" altLang="zh-TW" sz="2200" dirty="0">
                <a:latin typeface="微軟正黑體" pitchFamily="34" charset="-120"/>
                <a:ea typeface="微軟正黑體" pitchFamily="34" charset="-120"/>
              </a:rPr>
              <a:t>或</a:t>
            </a:r>
            <a:r>
              <a:rPr lang="zh-TW" altLang="zh-TW" sz="2200" b="1" dirty="0">
                <a:latin typeface="微軟正黑體" pitchFamily="34" charset="-120"/>
                <a:ea typeface="微軟正黑體" pitchFamily="34" charset="-120"/>
              </a:rPr>
              <a:t>質性文字描述紀錄</a:t>
            </a:r>
            <a:r>
              <a:rPr lang="zh-TW" altLang="zh-TW" sz="2200" dirty="0">
                <a:latin typeface="微軟正黑體" pitchFamily="34" charset="-120"/>
                <a:ea typeface="微軟正黑體" pitchFamily="34" charset="-120"/>
              </a:rPr>
              <a:t>等方式</a:t>
            </a:r>
            <a:r>
              <a:rPr lang="zh-TW" altLang="zh-TW" sz="2200" dirty="0" smtClean="0">
                <a:latin typeface="微軟正黑體" pitchFamily="34" charset="-120"/>
                <a:ea typeface="微軟正黑體" pitchFamily="34" charset="-120"/>
              </a:rPr>
              <a:t>呈現</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學習</a:t>
            </a:r>
            <a:r>
              <a:rPr lang="zh-TW" altLang="en-US" sz="2200" dirty="0">
                <a:latin typeface="微軟正黑體" pitchFamily="34" charset="-120"/>
                <a:ea typeface="微軟正黑體" pitchFamily="34" charset="-120"/>
              </a:rPr>
              <a:t>內容調整及教學評量方式參照如</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7</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8</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（學習內容調整之</a:t>
            </a:r>
            <a:r>
              <a:rPr lang="zh-TW" altLang="en-US" sz="2200" b="1" dirty="0">
                <a:latin typeface="微軟正黑體" pitchFamily="34" charset="-120"/>
                <a:ea typeface="微軟正黑體" pitchFamily="34" charset="-120"/>
              </a:rPr>
              <a:t>加深</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加廣</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加速</a:t>
            </a:r>
            <a:r>
              <a:rPr lang="zh-TW" altLang="en-US" sz="2200" dirty="0">
                <a:latin typeface="微軟正黑體" pitchFamily="34" charset="-120"/>
                <a:ea typeface="微軟正黑體" pitchFamily="34" charset="-120"/>
              </a:rPr>
              <a:t>及</a:t>
            </a:r>
            <a:r>
              <a:rPr lang="zh-TW" altLang="en-US" sz="2200" b="1" dirty="0">
                <a:latin typeface="微軟正黑體" pitchFamily="34" charset="-120"/>
                <a:ea typeface="微軟正黑體" pitchFamily="34" charset="-120"/>
              </a:rPr>
              <a:t>濃縮</a:t>
            </a:r>
            <a:r>
              <a:rPr lang="zh-TW" altLang="en-US" sz="2200" dirty="0">
                <a:latin typeface="微軟正黑體" pitchFamily="34" charset="-120"/>
                <a:ea typeface="微軟正黑體" pitchFamily="34" charset="-120"/>
              </a:rPr>
              <a:t>適用對象為該領域</a:t>
            </a:r>
            <a:r>
              <a:rPr lang="zh-TW" altLang="en-US" sz="2200" b="1" dirty="0">
                <a:latin typeface="微軟正黑體" pitchFamily="34" charset="-120"/>
                <a:ea typeface="微軟正黑體" pitchFamily="34" charset="-120"/>
              </a:rPr>
              <a:t>學習功能優異者</a:t>
            </a:r>
            <a:r>
              <a:rPr lang="zh-TW" altLang="en-US" sz="2200" dirty="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89526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78565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a:t>
            </a:r>
            <a:r>
              <a:rPr lang="zh-TW" altLang="en-US" sz="2200" dirty="0">
                <a:latin typeface="微軟正黑體" pitchFamily="34" charset="-120"/>
                <a:ea typeface="微軟正黑體" pitchFamily="34" charset="-120"/>
              </a:rPr>
              <a:t>教學計畫</a:t>
            </a:r>
            <a:r>
              <a:rPr lang="zh-TW" altLang="en-US" sz="2200" dirty="0" smtClean="0">
                <a:latin typeface="微軟正黑體" pitchFamily="34" charset="-120"/>
                <a:ea typeface="微軟正黑體" pitchFamily="34" charset="-120"/>
              </a:rPr>
              <a:t>請規劃一整</a:t>
            </a:r>
            <a:r>
              <a:rPr lang="zh-TW" altLang="en-US" sz="2200" dirty="0">
                <a:latin typeface="微軟正黑體" pitchFamily="34" charset="-120"/>
                <a:ea typeface="微軟正黑體" pitchFamily="34" charset="-120"/>
              </a:rPr>
              <a:t>學年</a:t>
            </a:r>
            <a:r>
              <a:rPr lang="zh-TW" altLang="en-US" sz="2200" dirty="0" smtClean="0">
                <a:latin typeface="微軟正黑體" pitchFamily="34" charset="-120"/>
                <a:ea typeface="微軟正黑體" pitchFamily="34" charset="-120"/>
              </a:rPr>
              <a:t>度內容，</a:t>
            </a:r>
            <a:r>
              <a:rPr lang="zh-TW" altLang="en-US" sz="2200" dirty="0">
                <a:latin typeface="微軟正黑體" pitchFamily="34" charset="-120"/>
                <a:ea typeface="微軟正黑體" pitchFamily="34" charset="-120"/>
              </a:rPr>
              <a:t>並</a:t>
            </a:r>
            <a:r>
              <a:rPr lang="zh-TW" altLang="en-US" sz="2200" dirty="0" smtClean="0">
                <a:latin typeface="微軟正黑體" pitchFamily="34" charset="-120"/>
                <a:ea typeface="微軟正黑體" pitchFamily="34" charset="-120"/>
              </a:rPr>
              <a:t>依學校行事曆規劃週次，列出各週單元</a:t>
            </a:r>
            <a:r>
              <a:rPr lang="zh-TW" altLang="en-US" sz="2200" dirty="0">
                <a:latin typeface="微軟正黑體" pitchFamily="34" charset="-120"/>
                <a:ea typeface="微軟正黑體" pitchFamily="34" charset="-120"/>
              </a:rPr>
              <a:t>名稱</a:t>
            </a:r>
            <a:r>
              <a:rPr lang="zh-TW" altLang="en-US" sz="2200" dirty="0" smtClean="0">
                <a:latin typeface="微軟正黑體" pitchFamily="34" charset="-120"/>
                <a:ea typeface="微軟正黑體" pitchFamily="34" charset="-120"/>
              </a:rPr>
              <a:t>及單元目標</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9</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單元名稱及單元目標：請依據課綱規範及學生需求，整體規劃各教學單元名稱與目標。（</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10</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特殊需求領域課程</a:t>
            </a:r>
            <a:r>
              <a:rPr lang="zh-TW" altLang="en-US" sz="2800" b="1" dirty="0" smtClean="0">
                <a:latin typeface="微軟正黑體" pitchFamily="34" charset="-120"/>
                <a:ea typeface="微軟正黑體" pitchFamily="34" charset="-120"/>
              </a:rPr>
              <a:t>若未獨立</a:t>
            </a:r>
            <a:r>
              <a:rPr lang="zh-TW" altLang="en-US" sz="2800" b="1" dirty="0">
                <a:latin typeface="微軟正黑體" pitchFamily="34" charset="-120"/>
                <a:ea typeface="微軟正黑體" pitchFamily="34" charset="-120"/>
              </a:rPr>
              <a:t>開課</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而是採</a:t>
            </a:r>
            <a:r>
              <a:rPr lang="zh-TW" altLang="zh-TW" sz="2800" b="1" dirty="0">
                <a:latin typeface="微軟正黑體" pitchFamily="34" charset="-120"/>
                <a:ea typeface="微軟正黑體" pitchFamily="34" charset="-120"/>
              </a:rPr>
              <a:t>融入方式</a:t>
            </a:r>
            <a:r>
              <a:rPr lang="zh-TW" altLang="zh-TW" sz="2200" dirty="0">
                <a:latin typeface="微軟正黑體" pitchFamily="34" charset="-120"/>
                <a:ea typeface="微軟正黑體" pitchFamily="34" charset="-120"/>
              </a:rPr>
              <a:t>到其他領域教學，</a:t>
            </a:r>
            <a:r>
              <a:rPr lang="zh-TW" altLang="zh-TW" sz="2200" dirty="0" smtClean="0">
                <a:latin typeface="微軟正黑體" pitchFamily="34" charset="-120"/>
                <a:ea typeface="微軟正黑體" pitchFamily="34" charset="-120"/>
              </a:rPr>
              <a:t>請</a:t>
            </a:r>
            <a:r>
              <a:rPr lang="zh-TW" altLang="en-US" sz="2200" dirty="0" smtClean="0">
                <a:latin typeface="微軟正黑體" pitchFamily="34" charset="-120"/>
                <a:ea typeface="微軟正黑體" pitchFamily="34" charset="-120"/>
              </a:rPr>
              <a:t>在</a:t>
            </a:r>
            <a:r>
              <a:rPr lang="zh-TW" altLang="zh-TW" sz="2200" dirty="0" smtClean="0">
                <a:latin typeface="微軟正黑體" pitchFamily="34" charset="-120"/>
                <a:ea typeface="微軟正黑體" pitchFamily="34" charset="-120"/>
              </a:rPr>
              <a:t>單元目標</a:t>
            </a:r>
            <a:r>
              <a:rPr lang="zh-TW" altLang="en-US" sz="2200" dirty="0" smtClean="0">
                <a:latin typeface="微軟正黑體" pitchFamily="34" charset="-120"/>
                <a:ea typeface="微軟正黑體" pitchFamily="34" charset="-120"/>
              </a:rPr>
              <a:t>中</a:t>
            </a:r>
            <a:r>
              <a:rPr lang="zh-TW" altLang="zh-TW" sz="2200" dirty="0" smtClean="0">
                <a:latin typeface="微軟正黑體" pitchFamily="34" charset="-120"/>
                <a:ea typeface="微軟正黑體" pitchFamily="34" charset="-120"/>
              </a:rPr>
              <a:t>列出特殊</a:t>
            </a:r>
            <a:r>
              <a:rPr lang="zh-TW" altLang="zh-TW" sz="2200" dirty="0">
                <a:latin typeface="微軟正黑體" pitchFamily="34" charset="-120"/>
                <a:ea typeface="微軟正黑體" pitchFamily="34" charset="-120"/>
              </a:rPr>
              <a:t>需求</a:t>
            </a:r>
            <a:r>
              <a:rPr lang="zh-TW" altLang="zh-TW" sz="2200" dirty="0" smtClean="0">
                <a:latin typeface="微軟正黑體" pitchFamily="34" charset="-120"/>
                <a:ea typeface="微軟正黑體" pitchFamily="34" charset="-120"/>
              </a:rPr>
              <a:t>領域</a:t>
            </a:r>
            <a:r>
              <a:rPr lang="zh-TW" altLang="en-US" sz="2200" dirty="0" smtClean="0">
                <a:latin typeface="微軟正黑體" pitchFamily="34" charset="-120"/>
                <a:ea typeface="微軟正黑體" pitchFamily="34" charset="-120"/>
              </a:rPr>
              <a:t>課程之目標</a:t>
            </a:r>
            <a:r>
              <a:rPr lang="zh-TW" altLang="zh-TW"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11</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7681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81697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請填入</a:t>
            </a:r>
            <a:r>
              <a:rPr lang="zh-TW" altLang="en-US" sz="2200" b="1" dirty="0" smtClean="0">
                <a:latin typeface="微軟正黑體" pitchFamily="34" charset="-120"/>
                <a:ea typeface="微軟正黑體" pitchFamily="34" charset="-120"/>
              </a:rPr>
              <a:t>服務個案數</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每週教學節數</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間接服務總節數等。</a:t>
            </a:r>
            <a:endParaRPr lang="en-US" altLang="zh-TW" sz="2200" b="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請填入</a:t>
            </a:r>
            <a:r>
              <a:rPr lang="zh-TW" altLang="en-US" sz="2200" b="1" dirty="0" smtClean="0">
                <a:latin typeface="微軟正黑體" pitchFamily="34" charset="-120"/>
                <a:ea typeface="微軟正黑體" pitchFamily="34" charset="-120"/>
              </a:rPr>
              <a:t>學生基本資料</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障礙類別</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程度</a:t>
            </a:r>
            <a:r>
              <a:rPr lang="zh-TW" altLang="en-US" sz="2200" dirty="0" smtClean="0">
                <a:latin typeface="微軟正黑體" pitchFamily="34" charset="-120"/>
                <a:ea typeface="微軟正黑體" pitchFamily="34" charset="-120"/>
              </a:rPr>
              <a:t>或</a:t>
            </a:r>
            <a:r>
              <a:rPr lang="zh-TW" altLang="en-US" sz="2200" b="1" dirty="0" smtClean="0">
                <a:latin typeface="微軟正黑體" pitchFamily="34" charset="-120"/>
                <a:ea typeface="微軟正黑體" pitchFamily="34" charset="-120"/>
              </a:rPr>
              <a:t>亞型</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請</a:t>
            </a:r>
            <a:r>
              <a:rPr lang="zh-TW" altLang="en-US" sz="2200" dirty="0">
                <a:latin typeface="微軟正黑體" pitchFamily="34" charset="-120"/>
                <a:ea typeface="微軟正黑體" pitchFamily="34" charset="-120"/>
              </a:rPr>
              <a:t>依據</a:t>
            </a:r>
            <a:r>
              <a:rPr lang="zh-TW" altLang="en-US" sz="2200" dirty="0" smtClean="0">
                <a:latin typeface="微軟正黑體" pitchFamily="34" charset="-120"/>
                <a:ea typeface="微軟正黑體" pitchFamily="34" charset="-120"/>
              </a:rPr>
              <a:t>學生特殊教育需求，具體敘明規劃間接服務之</a:t>
            </a:r>
            <a:r>
              <a:rPr lang="zh-TW" altLang="en-US" sz="2200" b="1" dirty="0" smtClean="0">
                <a:latin typeface="微軟正黑體" pitchFamily="34" charset="-120"/>
                <a:ea typeface="微軟正黑體" pitchFamily="34" charset="-120"/>
              </a:rPr>
              <a:t>服務項目</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規劃內容</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規劃節數</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1</a:t>
            </a:r>
            <a:r>
              <a:rPr lang="zh-TW" altLang="en-US" sz="2200" b="1" dirty="0" smtClean="0">
                <a:latin typeface="微軟正黑體" pitchFamily="34" charset="-120"/>
                <a:ea typeface="微軟正黑體" pitchFamily="34" charset="-120"/>
              </a:rPr>
              <a:t>、</a:t>
            </a:r>
            <a:r>
              <a:rPr lang="en-US" altLang="zh-TW" sz="2200" b="1"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服務</a:t>
            </a:r>
            <a:r>
              <a:rPr lang="zh-TW" altLang="en-US" sz="2200" dirty="0">
                <a:latin typeface="微軟正黑體" pitchFamily="34" charset="-120"/>
                <a:ea typeface="微軟正黑體" pitchFamily="34" charset="-120"/>
              </a:rPr>
              <a:t>項目：</a:t>
            </a:r>
            <a:r>
              <a:rPr lang="zh-TW" altLang="zh-TW" sz="2200" dirty="0">
                <a:latin typeface="微軟正黑體" pitchFamily="34" charset="-120"/>
                <a:ea typeface="微軟正黑體" pitchFamily="34" charset="-120"/>
              </a:rPr>
              <a:t>包含行為功能介入方案實施、個別晤談、諮詢服務、入班觀察</a:t>
            </a:r>
            <a:r>
              <a:rPr lang="zh-TW" altLang="en-US" sz="2200" dirty="0">
                <a:latin typeface="微軟正黑體" pitchFamily="34" charset="-120"/>
                <a:ea typeface="微軟正黑體" pitchFamily="34" charset="-120"/>
              </a:rPr>
              <a:t>等。</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規劃內容</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依據所列服務項目，具體敘明個別學生所規劃內容。</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教師可依學生個別化教育計畫實際需求</a:t>
            </a:r>
            <a:r>
              <a:rPr lang="zh-TW" altLang="zh-TW" sz="2200" b="1" dirty="0">
                <a:latin typeface="微軟正黑體" pitchFamily="34" charset="-120"/>
                <a:ea typeface="微軟正黑體" pitchFamily="34" charset="-120"/>
              </a:rPr>
              <a:t>適切規劃</a:t>
            </a:r>
            <a:r>
              <a:rPr lang="zh-TW" altLang="zh-TW" sz="2200" dirty="0">
                <a:latin typeface="微軟正黑體" pitchFamily="34" charset="-120"/>
                <a:ea typeface="微軟正黑體" pitchFamily="34" charset="-120"/>
              </a:rPr>
              <a:t>間接服務節數，每位教師每週</a:t>
            </a:r>
            <a:r>
              <a:rPr lang="zh-TW" altLang="zh-TW" sz="2800" b="1" dirty="0">
                <a:solidFill>
                  <a:srgbClr val="FF0000"/>
                </a:solidFill>
                <a:latin typeface="微軟正黑體" pitchFamily="34" charset="-120"/>
                <a:ea typeface="微軟正黑體" pitchFamily="34" charset="-120"/>
              </a:rPr>
              <a:t>不超過</a:t>
            </a:r>
            <a:r>
              <a:rPr lang="en-US" altLang="zh-TW" sz="2200" b="1" dirty="0">
                <a:latin typeface="微軟正黑體" pitchFamily="34" charset="-120"/>
                <a:ea typeface="微軟正黑體" pitchFamily="34" charset="-120"/>
              </a:rPr>
              <a:t>2</a:t>
            </a:r>
            <a:r>
              <a:rPr lang="zh-TW" altLang="zh-TW" sz="2200" b="1" dirty="0" smtClean="0">
                <a:latin typeface="微軟正黑體" pitchFamily="34" charset="-120"/>
                <a:ea typeface="微軟正黑體" pitchFamily="34" charset="-120"/>
              </a:rPr>
              <a:t>節</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備查通過之間接服務節數如有增減時，可在每學期總節數不變之情況下，彈性調整內容</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5</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課程規劃表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0" name="向上箭號圖說文字 19"/>
          <p:cNvSpPr/>
          <p:nvPr/>
        </p:nvSpPr>
        <p:spPr>
          <a:xfrm rot="16200000">
            <a:off x="7191583" y="-342709"/>
            <a:ext cx="1169551" cy="2088233"/>
          </a:xfrm>
          <a:prstGeom prst="upArrowCallout">
            <a:avLst>
              <a:gd name="adj1" fmla="val 100000"/>
              <a:gd name="adj2" fmla="val 50000"/>
              <a:gd name="adj3" fmla="val 35093"/>
              <a:gd name="adj4" fmla="val 7281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en-US" sz="2400" b="1" dirty="0" smtClean="0">
                <a:solidFill>
                  <a:srgbClr val="FF0000"/>
                </a:solidFill>
                <a:latin typeface="微軟正黑體" pitchFamily="34" charset="-120"/>
                <a:ea typeface="微軟正黑體" pitchFamily="34" charset="-120"/>
              </a:rPr>
              <a:t>有</a:t>
            </a:r>
            <a:r>
              <a:rPr lang="zh-TW" altLang="en-US" sz="2000" b="1" dirty="0" smtClean="0">
                <a:solidFill>
                  <a:srgbClr val="FF0000"/>
                </a:solidFill>
                <a:latin typeface="微軟正黑體" pitchFamily="34" charset="-120"/>
                <a:ea typeface="微軟正黑體" pitchFamily="34" charset="-120"/>
              </a:rPr>
              <a:t>開設間接服務課程</a:t>
            </a:r>
            <a:endParaRPr lang="en-US" altLang="zh-TW" sz="2000" b="1" dirty="0" smtClean="0">
              <a:solidFill>
                <a:srgbClr val="FF0000"/>
              </a:solidFill>
              <a:latin typeface="微軟正黑體" pitchFamily="34" charset="-120"/>
              <a:ea typeface="微軟正黑體" pitchFamily="34" charset="-120"/>
            </a:endParaRPr>
          </a:p>
          <a:p>
            <a:pPr marL="0" lvl="1" algn="ctr"/>
            <a:r>
              <a:rPr lang="zh-TW" altLang="en-US" sz="2000" b="1" dirty="0" smtClean="0">
                <a:solidFill>
                  <a:srgbClr val="FF0000"/>
                </a:solidFill>
                <a:latin typeface="微軟正黑體" pitchFamily="34" charset="-120"/>
                <a:ea typeface="微軟正黑體" pitchFamily="34" charset="-120"/>
              </a:rPr>
              <a:t>才須擬訂</a:t>
            </a:r>
            <a:endParaRPr lang="zh-TW" altLang="en-US" sz="2000" b="1" dirty="0"/>
          </a:p>
        </p:txBody>
      </p:sp>
    </p:spTree>
    <p:extLst>
      <p:ext uri="{BB962C8B-B14F-4D97-AF65-F5344CB8AC3E}">
        <p14:creationId xmlns:p14="http://schemas.microsoft.com/office/powerpoint/2010/main" val="42869742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496" y="274638"/>
            <a:ext cx="9001000"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公私立國民中小學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備查</a:t>
            </a:r>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實施</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3970318"/>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本項所指為學校</a:t>
            </a:r>
            <a:r>
              <a:rPr lang="zh-TW" altLang="en-US" sz="2400" b="1" dirty="0">
                <a:solidFill>
                  <a:srgbClr val="FF0000"/>
                </a:solidFill>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經本縣鑑定及就學輔導會鑑定安置之</a:t>
            </a:r>
            <a:r>
              <a:rPr lang="zh-TW" altLang="en-US" sz="2400" b="1" dirty="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a:latin typeface="微軟正黑體" panose="020B0604030504040204" pitchFamily="34" charset="-120"/>
                <a:ea typeface="微軟正黑體" panose="020B0604030504040204" pitchFamily="34" charset="-120"/>
              </a:rPr>
              <a:t>，學校須為其擬訂特殊教育及相關課程</a:t>
            </a:r>
            <a:r>
              <a:rPr lang="zh-TW" altLang="en-US" sz="2400" dirty="0" smtClean="0">
                <a:latin typeface="微軟正黑體" panose="020B0604030504040204" pitchFamily="34" charset="-120"/>
                <a:ea typeface="微軟正黑體" panose="020B0604030504040204" pitchFamily="34" charset="-120"/>
              </a:rPr>
              <a:t>規劃。</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現況與</a:t>
            </a:r>
            <a:r>
              <a:rPr lang="zh-TW" altLang="zh-TW" sz="2400" dirty="0" smtClean="0">
                <a:latin typeface="微軟正黑體" panose="020B0604030504040204" pitchFamily="34" charset="-120"/>
                <a:ea typeface="微軟正黑體" panose="020B0604030504040204" pitchFamily="34" charset="-120"/>
              </a:rPr>
              <a:t>背景分析</a:t>
            </a:r>
            <a:r>
              <a:rPr lang="zh-TW" altLang="en-US" sz="2400" dirty="0" smtClean="0">
                <a:latin typeface="微軟正黑體" panose="020B0604030504040204" pitchFamily="34" charset="-120"/>
                <a:ea typeface="微軟正黑體" panose="020B0604030504040204" pitchFamily="34" charset="-120"/>
              </a:rPr>
              <a:t>（普教表件</a:t>
            </a:r>
            <a:r>
              <a:rPr lang="en-US" altLang="zh-TW" sz="2400" dirty="0" smtClean="0">
                <a:latin typeface="微軟正黑體" panose="020B0604030504040204" pitchFamily="34" charset="-120"/>
                <a:ea typeface="微軟正黑體" panose="020B0604030504040204" pitchFamily="34" charset="-120"/>
              </a:rPr>
              <a:t>1-1</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a:t>
            </a:r>
            <a:r>
              <a:rPr lang="zh-TW" altLang="zh-TW" sz="2400" dirty="0" smtClean="0">
                <a:latin typeface="微軟正黑體" panose="020B0604030504040204" pitchFamily="34" charset="-120"/>
                <a:ea typeface="微軟正黑體" panose="020B0604030504040204" pitchFamily="34" charset="-120"/>
              </a:rPr>
              <a:t>願景</a:t>
            </a:r>
            <a:r>
              <a:rPr lang="zh-TW" altLang="en-US" sz="2400" dirty="0" smtClean="0">
                <a:latin typeface="微軟正黑體" panose="020B0604030504040204" pitchFamily="34" charset="-120"/>
                <a:ea typeface="微軟正黑體" panose="020B0604030504040204" pitchFamily="34" charset="-120"/>
              </a:rPr>
              <a:t>與架構</a:t>
            </a:r>
            <a:r>
              <a:rPr lang="zh-TW" altLang="en-US" sz="2400" dirty="0">
                <a:latin typeface="微軟正黑體" panose="020B0604030504040204" pitchFamily="34" charset="-120"/>
                <a:ea typeface="微軟正黑體" panose="020B0604030504040204" pitchFamily="34" charset="-120"/>
              </a:rPr>
              <a:t>（普</a:t>
            </a:r>
            <a:r>
              <a:rPr lang="zh-TW" altLang="en-US" sz="2400" dirty="0" smtClean="0">
                <a:latin typeface="微軟正黑體" panose="020B0604030504040204" pitchFamily="34" charset="-120"/>
                <a:ea typeface="微軟正黑體" panose="020B0604030504040204" pitchFamily="34" charset="-120"/>
              </a:rPr>
              <a:t>教表件</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與學校本位課程相</a:t>
            </a:r>
            <a:r>
              <a:rPr lang="zh-TW" altLang="zh-TW" sz="2400" b="1" dirty="0" smtClean="0">
                <a:latin typeface="微軟正黑體" panose="020B0604030504040204" pitchFamily="34" charset="-120"/>
                <a:ea typeface="微軟正黑體" panose="020B0604030504040204" pitchFamily="34" charset="-120"/>
              </a:rPr>
              <a:t>呼應</a:t>
            </a:r>
            <a:r>
              <a:rPr lang="zh-TW" altLang="en-US" sz="2400" b="1" dirty="0" smtClean="0">
                <a:latin typeface="微軟正黑體" panose="020B0604030504040204" pitchFamily="34" charset="-120"/>
                <a:ea typeface="微軟正黑體" panose="020B0604030504040204" pitchFamily="34" charset="-120"/>
              </a:rPr>
              <a:t>並</a:t>
            </a:r>
            <a:r>
              <a:rPr lang="zh-TW" altLang="zh-TW" sz="2400" b="1" dirty="0" smtClean="0">
                <a:latin typeface="微軟正黑體" panose="020B0604030504040204" pitchFamily="34" charset="-120"/>
                <a:ea typeface="微軟正黑體" panose="020B0604030504040204" pitchFamily="34" charset="-120"/>
              </a:rPr>
              <a:t>包含</a:t>
            </a:r>
            <a:r>
              <a:rPr lang="zh-TW" altLang="zh-TW" sz="2400" b="1" dirty="0">
                <a:latin typeface="微軟正黑體" panose="020B0604030504040204" pitchFamily="34" charset="-120"/>
                <a:ea typeface="微軟正黑體" panose="020B0604030504040204" pitchFamily="34" charset="-120"/>
              </a:rPr>
              <a:t>特殊教育內涵</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35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anim calcmode="lin" valueType="num">
                                      <p:cBhvr>
                                        <p:cTn id="3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161582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學校如開設</a:t>
            </a:r>
            <a:r>
              <a:rPr lang="zh-TW" altLang="en-US" sz="2200" dirty="0">
                <a:latin typeface="微軟正黑體" pitchFamily="34" charset="-120"/>
                <a:ea typeface="微軟正黑體" pitchFamily="34" charset="-120"/>
              </a:rPr>
              <a:t>間接服務</a:t>
            </a:r>
            <a:r>
              <a:rPr lang="zh-TW" altLang="en-US" sz="2200" dirty="0" smtClean="0">
                <a:latin typeface="微軟正黑體" pitchFamily="34" charset="-120"/>
                <a:ea typeface="微軟正黑體" pitchFamily="34" charset="-120"/>
              </a:rPr>
              <a:t>課程，請於</a:t>
            </a:r>
            <a:r>
              <a:rPr lang="zh-TW" altLang="en-US" sz="2200" b="1" dirty="0" smtClean="0">
                <a:latin typeface="微軟正黑體" pitchFamily="34" charset="-120"/>
                <a:ea typeface="微軟正黑體" pitchFamily="34" charset="-120"/>
              </a:rPr>
              <a:t>學期末</a:t>
            </a:r>
            <a:r>
              <a:rPr lang="zh-TW" altLang="en-US" sz="2200" dirty="0" smtClean="0">
                <a:latin typeface="微軟正黑體" pitchFamily="34" charset="-120"/>
                <a:ea typeface="微軟正黑體" pitchFamily="34" charset="-120"/>
              </a:rPr>
              <a:t>檢附間接課程相關表件（包含</a:t>
            </a:r>
            <a:r>
              <a:rPr lang="en-US" altLang="zh-TW" sz="2200" dirty="0" smtClean="0">
                <a:latin typeface="微軟正黑體" pitchFamily="34" charset="-120"/>
                <a:ea typeface="微軟正黑體" pitchFamily="34" charset="-120"/>
              </a:rPr>
              <a:t>C09</a:t>
            </a:r>
            <a:r>
              <a:rPr lang="zh-TW" altLang="en-US" sz="2200" dirty="0" smtClean="0">
                <a:latin typeface="微軟正黑體" pitchFamily="34" charset="-120"/>
                <a:ea typeface="微軟正黑體" pitchFamily="34" charset="-120"/>
              </a:rPr>
              <a:t>、</a:t>
            </a:r>
            <a:r>
              <a:rPr lang="en-US" altLang="zh-TW" sz="2200" dirty="0" smtClean="0">
                <a:latin typeface="微軟正黑體" pitchFamily="34" charset="-120"/>
                <a:ea typeface="微軟正黑體" pitchFamily="34" charset="-120"/>
              </a:rPr>
              <a:t>C09-1</a:t>
            </a:r>
            <a:r>
              <a:rPr lang="zh-TW" altLang="en-US" sz="2200" dirty="0" smtClean="0">
                <a:latin typeface="微軟正黑體" pitchFamily="34" charset="-120"/>
                <a:ea typeface="微軟正黑體" pitchFamily="34" charset="-120"/>
              </a:rPr>
              <a:t>、</a:t>
            </a:r>
            <a:r>
              <a:rPr lang="en-US" altLang="zh-TW" sz="2200" dirty="0" smtClean="0">
                <a:latin typeface="微軟正黑體" pitchFamily="34" charset="-120"/>
                <a:ea typeface="微軟正黑體" pitchFamily="34" charset="-120"/>
              </a:rPr>
              <a:t>C09-2</a:t>
            </a:r>
            <a:r>
              <a:rPr lang="zh-TW" altLang="en-US" sz="2200" dirty="0" smtClean="0">
                <a:latin typeface="微軟正黑體" pitchFamily="34" charset="-120"/>
                <a:ea typeface="微軟正黑體" pitchFamily="34" charset="-120"/>
              </a:rPr>
              <a:t>等），</a:t>
            </a:r>
            <a:r>
              <a:rPr lang="zh-TW" altLang="en-US" sz="2200" b="1" dirty="0" smtClean="0">
                <a:latin typeface="微軟正黑體" pitchFamily="34" charset="-120"/>
                <a:ea typeface="微軟正黑體" pitchFamily="34" charset="-120"/>
              </a:rPr>
              <a:t>報府備查</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服務</a:t>
            </a:r>
            <a:r>
              <a:rPr lang="zh-TW" altLang="en-US" sz="2200" dirty="0" smtClean="0">
                <a:latin typeface="微軟正黑體" pitchFamily="34" charset="-120"/>
                <a:ea typeface="微軟正黑體" pitchFamily="34" charset="-120"/>
              </a:rPr>
              <a:t>項目及所規劃內容，可參考範例如下：</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課程規劃表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467544" y="2708920"/>
            <a:ext cx="8064896" cy="936104"/>
            <a:chOff x="251520" y="3867438"/>
            <a:chExt cx="8064896" cy="936104"/>
          </a:xfrm>
        </p:grpSpPr>
        <p:sp>
          <p:nvSpPr>
            <p:cNvPr id="14" name="文字方塊 13">
              <a:extLst>
                <a:ext uri="{FF2B5EF4-FFF2-40B4-BE49-F238E27FC236}">
                  <a16:creationId xmlns:a16="http://schemas.microsoft.com/office/drawing/2014/main" id="{95C544D7-DAFC-4DC3-95FE-7A4C97B01306}"/>
                </a:ext>
              </a:extLst>
            </p:cNvPr>
            <p:cNvSpPr txBox="1"/>
            <p:nvPr/>
          </p:nvSpPr>
          <p:spPr>
            <a:xfrm>
              <a:off x="899592" y="4136305"/>
              <a:ext cx="7416824" cy="400110"/>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行為功能介入方案實施</a:t>
              </a:r>
              <a:endParaRPr lang="en-US" altLang="zh-TW" sz="2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5" name="矩形: 圓角 3">
              <a:extLst>
                <a:ext uri="{FF2B5EF4-FFF2-40B4-BE49-F238E27FC236}">
                  <a16:creationId xmlns:a16="http://schemas.microsoft.com/office/drawing/2014/main" id="{FDA32AD4-3BFF-4408-B3AF-22E5E5FBCE85}"/>
                </a:ext>
              </a:extLst>
            </p:cNvPr>
            <p:cNvSpPr/>
            <p:nvPr/>
          </p:nvSpPr>
          <p:spPr>
            <a:xfrm>
              <a:off x="251520" y="3867438"/>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服務項目</a:t>
              </a:r>
            </a:p>
          </p:txBody>
        </p:sp>
      </p:grpSp>
      <p:grpSp>
        <p:nvGrpSpPr>
          <p:cNvPr id="16" name="群組 15"/>
          <p:cNvGrpSpPr/>
          <p:nvPr/>
        </p:nvGrpSpPr>
        <p:grpSpPr>
          <a:xfrm>
            <a:off x="467544" y="3970799"/>
            <a:ext cx="8064896" cy="2554545"/>
            <a:chOff x="251520" y="5941455"/>
            <a:chExt cx="8064896" cy="2554545"/>
          </a:xfrm>
        </p:grpSpPr>
        <p:sp>
          <p:nvSpPr>
            <p:cNvPr id="17" name="文字方塊 16">
              <a:extLst>
                <a:ext uri="{FF2B5EF4-FFF2-40B4-BE49-F238E27FC236}">
                  <a16:creationId xmlns:a16="http://schemas.microsoft.com/office/drawing/2014/main" id="{839241B9-D01A-4CA3-A9A4-FF2A53142BAB}"/>
                </a:ext>
              </a:extLst>
            </p:cNvPr>
            <p:cNvSpPr txBox="1"/>
            <p:nvPr/>
          </p:nvSpPr>
          <p:spPr>
            <a:xfrm>
              <a:off x="899592" y="5941455"/>
              <a:ext cx="7416824" cy="2554545"/>
            </a:xfrm>
            <a:prstGeom prst="rect">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1.</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與</a:t>
              </a:r>
              <a:r>
                <a:rPr lang="zh-TW" altLang="zh-TW" sz="2000" dirty="0">
                  <a:solidFill>
                    <a:schemeClr val="accent1">
                      <a:lumMod val="75000"/>
                    </a:schemeClr>
                  </a:solidFill>
                  <a:latin typeface="微軟正黑體" panose="020B0604030504040204" pitchFamily="34" charset="-120"/>
                  <a:ea typeface="微軟正黑體" panose="020B0604030504040204" pitchFamily="34" charset="-120"/>
                </a:rPr>
                <a:t>個別化教育計畫團隊共同討論，規劃學生之行為功能介入方案，並檢討成效與修正執行策略</a:t>
              </a:r>
              <a:r>
                <a:rPr lang="zh-TW" altLang="zh-TW"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設定行為問題的優先處理順序、進行功能性評量等、評估行為的功能及目的等。（</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行為教導策略、後果策略，及如何介入與評量調整。（</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4</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執行學生之行為功能介入方案。（</a:t>
              </a:r>
              <a:r>
                <a:rPr lang="en-US" altLang="zh-TW" sz="2000" dirty="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5.</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滾動修正學生之行為功能介入方案。（</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274638" indent="-206375"/>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6.</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定期檢討實施成效。（</a:t>
              </a:r>
              <a:r>
                <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1">
                      <a:lumMod val="75000"/>
                    </a:schemeClr>
                  </a:solidFill>
                  <a:latin typeface="微軟正黑體" panose="020B0604030504040204" pitchFamily="34" charset="-120"/>
                  <a:ea typeface="微軟正黑體" panose="020B0604030504040204" pitchFamily="34" charset="-120"/>
                </a:rPr>
                <a:t>節</a:t>
              </a:r>
              <a:r>
                <a:rPr lang="zh-TW" altLang="en-US" sz="2000" dirty="0">
                  <a:solidFill>
                    <a:schemeClr val="accent1">
                      <a:lumMod val="75000"/>
                    </a:schemeClr>
                  </a:solidFill>
                  <a:latin typeface="微軟正黑體" panose="020B0604030504040204" pitchFamily="34" charset="-120"/>
                  <a:ea typeface="微軟正黑體" panose="020B0604030504040204" pitchFamily="34" charset="-120"/>
                </a:rPr>
                <a:t>）</a:t>
              </a:r>
            </a:p>
          </p:txBody>
        </p:sp>
        <p:sp>
          <p:nvSpPr>
            <p:cNvPr id="18" name="矩形: 圓角 10">
              <a:extLst>
                <a:ext uri="{FF2B5EF4-FFF2-40B4-BE49-F238E27FC236}">
                  <a16:creationId xmlns:a16="http://schemas.microsoft.com/office/drawing/2014/main" id="{AE64488B-AF3E-4AEA-B4AF-89E1A30A9F87}"/>
                </a:ext>
              </a:extLst>
            </p:cNvPr>
            <p:cNvSpPr/>
            <p:nvPr/>
          </p:nvSpPr>
          <p:spPr>
            <a:xfrm>
              <a:off x="251520" y="6505325"/>
              <a:ext cx="72008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規劃內容</a:t>
              </a:r>
              <a:endParaRPr lang="zh-TW" altLang="en-US" dirty="0"/>
            </a:p>
          </p:txBody>
        </p:sp>
      </p:grpSp>
      <p:sp>
        <p:nvSpPr>
          <p:cNvPr id="19" name="箭號: 向下 2">
            <a:extLst>
              <a:ext uri="{FF2B5EF4-FFF2-40B4-BE49-F238E27FC236}">
                <a16:creationId xmlns:a16="http://schemas.microsoft.com/office/drawing/2014/main" id="{BDF6F584-3E60-4C9A-A627-667DE0778ED0}"/>
              </a:ext>
            </a:extLst>
          </p:cNvPr>
          <p:cNvSpPr/>
          <p:nvPr/>
        </p:nvSpPr>
        <p:spPr>
          <a:xfrm>
            <a:off x="3923928" y="3278294"/>
            <a:ext cx="1440160" cy="726770"/>
          </a:xfrm>
          <a:prstGeom prst="downArrow">
            <a:avLst>
              <a:gd name="adj1" fmla="val 50000"/>
              <a:gd name="adj2" fmla="val 37464"/>
            </a:avLst>
          </a:prstGeom>
          <a:solidFill>
            <a:schemeClr val="accent6">
              <a:lumMod val="60000"/>
              <a:lumOff val="40000"/>
            </a:schemeClr>
          </a:solidFill>
          <a:ln>
            <a:solidFill>
              <a:schemeClr val="accent2">
                <a:lumMod val="60000"/>
                <a:lumOff val="40000"/>
              </a:schemeClr>
            </a:solidFill>
          </a:ln>
          <a:effectLst>
            <a:glow rad="127000">
              <a:schemeClr val="accent1">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具體</a:t>
            </a:r>
            <a:endParaRPr lang="en-US" altLang="zh-TW" b="1" dirty="0" smtClean="0">
              <a:latin typeface="微軟正黑體" panose="020B0604030504040204" pitchFamily="34" charset="-120"/>
              <a:ea typeface="微軟正黑體" panose="020B0604030504040204" pitchFamily="34" charset="-120"/>
            </a:endParaRPr>
          </a:p>
          <a:p>
            <a:pPr algn="ctr"/>
            <a:r>
              <a:rPr lang="zh-TW" altLang="en-US" b="1" dirty="0" smtClean="0">
                <a:latin typeface="微軟正黑體" panose="020B0604030504040204" pitchFamily="34" charset="-120"/>
                <a:ea typeface="微軟正黑體" panose="020B0604030504040204" pitchFamily="34" charset="-120"/>
              </a:rPr>
              <a:t>實施</a:t>
            </a:r>
            <a:endParaRPr lang="zh-TW" altLang="en-US" b="1" dirty="0">
              <a:latin typeface="微軟正黑體" panose="020B0604030504040204" pitchFamily="34" charset="-120"/>
              <a:ea typeface="微軟正黑體" panose="020B0604030504040204" pitchFamily="34" charset="-120"/>
            </a:endParaRPr>
          </a:p>
        </p:txBody>
      </p:sp>
      <p:sp>
        <p:nvSpPr>
          <p:cNvPr id="12" name="矩形 11"/>
          <p:cNvSpPr/>
          <p:nvPr/>
        </p:nvSpPr>
        <p:spPr>
          <a:xfrm>
            <a:off x="5346364" y="1788641"/>
            <a:ext cx="1152128"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344286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6" presetClass="entr" presetSubtype="21" fill="hold" grpId="1"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9" grpId="0" animBg="1"/>
      <p:bldP spid="19" grpId="1"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212365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如</a:t>
            </a:r>
            <a:r>
              <a:rPr lang="zh-TW" altLang="en-US" sz="2200" dirty="0" smtClean="0">
                <a:latin typeface="微軟正黑體" pitchFamily="34" charset="-120"/>
                <a:ea typeface="微軟正黑體" pitchFamily="34" charset="-120"/>
              </a:rPr>
              <a:t>有開課間接服務課程，請詳實</a:t>
            </a:r>
            <a:r>
              <a:rPr lang="zh-TW" altLang="zh-TW" sz="2200" dirty="0" smtClean="0">
                <a:latin typeface="微軟正黑體" pitchFamily="34" charset="-120"/>
                <a:ea typeface="微軟正黑體" pitchFamily="34" charset="-120"/>
              </a:rPr>
              <a:t>填寫</a:t>
            </a:r>
            <a:r>
              <a:rPr lang="en-US" altLang="zh-TW" sz="2200" b="1" dirty="0">
                <a:latin typeface="微軟正黑體" pitchFamily="34" charset="-120"/>
                <a:ea typeface="微軟正黑體" pitchFamily="34" charset="-120"/>
              </a:rPr>
              <a:t>C09-1</a:t>
            </a:r>
            <a:r>
              <a:rPr lang="zh-TW" altLang="zh-TW" sz="2200" b="1" dirty="0">
                <a:latin typeface="微軟正黑體" pitchFamily="34" charset="-120"/>
                <a:ea typeface="微軟正黑體" pitchFamily="34" charset="-120"/>
              </a:rPr>
              <a:t>間接服務紀錄表</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服務項目應與</a:t>
            </a:r>
            <a:r>
              <a:rPr lang="en-US" altLang="zh-TW" sz="2200" dirty="0" smtClean="0">
                <a:latin typeface="微軟正黑體" pitchFamily="34" charset="-120"/>
                <a:ea typeface="微軟正黑體" pitchFamily="34" charset="-120"/>
              </a:rPr>
              <a:t>C09</a:t>
            </a:r>
            <a:r>
              <a:rPr lang="zh-TW" altLang="en-US" sz="2200" dirty="0" smtClean="0">
                <a:latin typeface="微軟正黑體" pitchFamily="34" charset="-120"/>
                <a:ea typeface="微軟正黑體" pitchFamily="34" charset="-120"/>
              </a:rPr>
              <a:t>間接服務課程規劃表</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註</a:t>
            </a:r>
            <a:r>
              <a:rPr lang="en-US" altLang="zh-TW" sz="2200" b="1" dirty="0">
                <a:latin typeface="微軟正黑體" pitchFamily="34" charset="-120"/>
                <a:ea typeface="微軟正黑體" pitchFamily="34" charset="-120"/>
              </a:rPr>
              <a:t>6</a:t>
            </a:r>
            <a:r>
              <a:rPr lang="zh-TW" altLang="en-US" sz="2200" dirty="0" smtClean="0">
                <a:latin typeface="微軟正黑體" pitchFamily="34" charset="-120"/>
                <a:ea typeface="微軟正黑體" pitchFamily="34" charset="-120"/>
              </a:rPr>
              <a:t>）一致。</a:t>
            </a:r>
            <a:endParaRPr lang="en-US" altLang="zh-TW" sz="2200"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定期</a:t>
            </a:r>
            <a:r>
              <a:rPr lang="zh-TW" altLang="zh-TW" sz="2200" dirty="0" smtClean="0">
                <a:latin typeface="微軟正黑體" pitchFamily="34" charset="-120"/>
                <a:ea typeface="微軟正黑體" pitchFamily="34" charset="-120"/>
              </a:rPr>
              <a:t>紀錄</a:t>
            </a:r>
            <a:r>
              <a:rPr lang="zh-TW" altLang="zh-TW" sz="2200" dirty="0">
                <a:latin typeface="微軟正黑體" pitchFamily="34" charset="-120"/>
                <a:ea typeface="微軟正黑體" pitchFamily="34" charset="-120"/>
              </a:rPr>
              <a:t>服務內容，</a:t>
            </a:r>
            <a:r>
              <a:rPr lang="zh-TW" altLang="zh-TW" sz="2200" u="sng" dirty="0">
                <a:latin typeface="微軟正黑體" pitchFamily="34" charset="-120"/>
                <a:ea typeface="微軟正黑體" pitchFamily="34" charset="-120"/>
              </a:rPr>
              <a:t>每月交由特教業務承辦人彙整</a:t>
            </a:r>
            <a:r>
              <a:rPr lang="zh-TW" altLang="zh-TW" sz="2200" dirty="0">
                <a:latin typeface="微軟正黑體" pitchFamily="34" charset="-120"/>
                <a:ea typeface="微軟正黑體" pitchFamily="34" charset="-120"/>
              </a:rPr>
              <a:t>，呈報校長審核並依實逐級核章，紀錄校內留存</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2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11445"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間接服務紀錄表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251520" y="5376698"/>
            <a:ext cx="8568952" cy="523220"/>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C09-1</a:t>
            </a:r>
            <a:r>
              <a:rPr lang="zh-TW" altLang="en-US" sz="2200" dirty="0" smtClean="0">
                <a:latin typeface="微軟正黑體" panose="020B0604030504040204" pitchFamily="34" charset="-120"/>
                <a:ea typeface="微軟正黑體" panose="020B0604030504040204" pitchFamily="34" charset="-120"/>
              </a:rPr>
              <a:t>為實施間接服務後，於</a:t>
            </a:r>
            <a:r>
              <a:rPr lang="zh-TW" altLang="en-US" sz="2800" b="1" dirty="0" smtClean="0">
                <a:solidFill>
                  <a:srgbClr val="FF0000"/>
                </a:solidFill>
                <a:latin typeface="微軟正黑體" panose="020B0604030504040204" pitchFamily="34" charset="-120"/>
                <a:ea typeface="微軟正黑體" panose="020B0604030504040204" pitchFamily="34" charset="-120"/>
              </a:rPr>
              <a:t>學期中</a:t>
            </a:r>
            <a:r>
              <a:rPr lang="zh-TW" altLang="en-US" sz="2200" dirty="0" smtClean="0">
                <a:latin typeface="微軟正黑體" panose="020B0604030504040204" pitchFamily="34" charset="-120"/>
                <a:ea typeface="微軟正黑體" panose="020B0604030504040204" pitchFamily="34" charset="-120"/>
              </a:rPr>
              <a:t>詳實紀錄。</a:t>
            </a:r>
            <a:r>
              <a:rPr lang="zh-TW" altLang="en-US" sz="2200" dirty="0">
                <a:latin typeface="微軟正黑體" panose="020B0604030504040204" pitchFamily="34" charset="-120"/>
                <a:ea typeface="微軟正黑體" panose="020B0604030504040204" pitchFamily="34" charset="-120"/>
              </a:rPr>
              <a:t>本</a:t>
            </a:r>
            <a:r>
              <a:rPr lang="zh-TW" altLang="en-US" sz="2200" dirty="0" smtClean="0">
                <a:latin typeface="微軟正黑體" panose="020B0604030504040204" pitchFamily="34" charset="-120"/>
                <a:ea typeface="微軟正黑體" panose="020B0604030504040204" pitchFamily="34" charset="-120"/>
              </a:rPr>
              <a:t>次</a:t>
            </a:r>
            <a:r>
              <a:rPr lang="zh-TW" altLang="en-US" sz="2800" b="1" dirty="0" smtClean="0">
                <a:solidFill>
                  <a:srgbClr val="FF0000"/>
                </a:solidFill>
                <a:latin typeface="微軟正黑體" panose="020B0604030504040204" pitchFamily="34" charset="-120"/>
                <a:ea typeface="微軟正黑體" panose="020B0604030504040204" pitchFamily="34" charset="-120"/>
              </a:rPr>
              <a:t>不須備查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71012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15498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a:t>
            </a:r>
            <a:r>
              <a:rPr lang="zh-TW" altLang="en-US" sz="2200" dirty="0">
                <a:latin typeface="微軟正黑體" pitchFamily="34" charset="-120"/>
                <a:ea typeface="微軟正黑體" pitchFamily="34" charset="-120"/>
              </a:rPr>
              <a:t>有開課間接服務課程，</a:t>
            </a:r>
            <a:r>
              <a:rPr lang="zh-TW" altLang="en-US" sz="2200" dirty="0" smtClean="0">
                <a:latin typeface="微軟正黑體" pitchFamily="34" charset="-120"/>
                <a:ea typeface="微軟正黑體" pitchFamily="34" charset="-120"/>
              </a:rPr>
              <a:t>請詳</a:t>
            </a:r>
            <a:r>
              <a:rPr lang="zh-TW" altLang="zh-TW" sz="2200" dirty="0" smtClean="0">
                <a:latin typeface="微軟正黑體" pitchFamily="34" charset="-120"/>
                <a:ea typeface="微軟正黑體" pitchFamily="34" charset="-120"/>
              </a:rPr>
              <a:t>實</a:t>
            </a:r>
            <a:r>
              <a:rPr lang="zh-TW" altLang="zh-TW" sz="2200" dirty="0">
                <a:latin typeface="微軟正黑體" pitchFamily="34" charset="-120"/>
                <a:ea typeface="微軟正黑體" pitchFamily="34" charset="-120"/>
              </a:rPr>
              <a:t>填寫</a:t>
            </a:r>
            <a:r>
              <a:rPr lang="en-US" altLang="zh-TW" sz="2200" b="1" dirty="0">
                <a:latin typeface="微軟正黑體" pitchFamily="34" charset="-120"/>
                <a:ea typeface="微軟正黑體" pitchFamily="34" charset="-120"/>
              </a:rPr>
              <a:t>C09-2</a:t>
            </a:r>
            <a:r>
              <a:rPr lang="zh-TW" altLang="zh-TW" sz="2200" b="1" dirty="0">
                <a:latin typeface="微軟正黑體" pitchFamily="34" charset="-120"/>
                <a:ea typeface="微軟正黑體" pitchFamily="34" charset="-120"/>
              </a:rPr>
              <a:t>間接服務</a:t>
            </a:r>
            <a:r>
              <a:rPr lang="zh-TW" altLang="zh-TW" sz="2200" b="1" dirty="0" smtClean="0">
                <a:latin typeface="微軟正黑體" pitchFamily="34" charset="-120"/>
                <a:ea typeface="微軟正黑體" pitchFamily="34" charset="-120"/>
              </a:rPr>
              <a:t>統計表</a:t>
            </a:r>
            <a:r>
              <a:rPr lang="zh-TW" altLang="en-US" sz="2200" dirty="0" smtClean="0">
                <a:latin typeface="微軟正黑體" pitchFamily="34" charset="-120"/>
                <a:ea typeface="微軟正黑體" pitchFamily="34" charset="-120"/>
              </a:rPr>
              <a:t>，服務節數應</a:t>
            </a:r>
            <a:r>
              <a:rPr lang="zh-TW" altLang="en-US" sz="2200" dirty="0">
                <a:latin typeface="微軟正黑體" pitchFamily="34" charset="-120"/>
                <a:ea typeface="微軟正黑體" pitchFamily="34" charset="-120"/>
              </a:rPr>
              <a:t>與</a:t>
            </a:r>
            <a:r>
              <a:rPr lang="en-US" altLang="zh-TW" sz="2200" dirty="0">
                <a:latin typeface="微軟正黑體" pitchFamily="34" charset="-120"/>
                <a:ea typeface="微軟正黑體" pitchFamily="34" charset="-120"/>
              </a:rPr>
              <a:t>C09</a:t>
            </a:r>
            <a:r>
              <a:rPr lang="zh-TW" altLang="en-US" sz="2200" dirty="0">
                <a:latin typeface="微軟正黑體" pitchFamily="34" charset="-120"/>
                <a:ea typeface="微軟正黑體" pitchFamily="34" charset="-120"/>
              </a:rPr>
              <a:t>間接服務課程規劃表（</a:t>
            </a:r>
            <a:r>
              <a:rPr lang="zh-TW" altLang="en-US" sz="2200" b="1" dirty="0" smtClean="0">
                <a:latin typeface="微軟正黑體" pitchFamily="34" charset="-120"/>
                <a:ea typeface="微軟正黑體" pitchFamily="34" charset="-120"/>
              </a:rPr>
              <a:t>註</a:t>
            </a:r>
            <a:r>
              <a:rPr lang="en-US" altLang="zh-TW" sz="2200" b="1" dirty="0" smtClean="0">
                <a:latin typeface="微軟正黑體" pitchFamily="34" charset="-120"/>
                <a:ea typeface="微軟正黑體" pitchFamily="34" charset="-120"/>
              </a:rPr>
              <a:t>7</a:t>
            </a:r>
            <a:r>
              <a:rPr lang="zh-TW" altLang="en-US" sz="2200" dirty="0" smtClean="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一致</a:t>
            </a:r>
            <a:r>
              <a:rPr lang="zh-TW" altLang="en-US" sz="2200" b="1" dirty="0" smtClean="0">
                <a:latin typeface="微軟正黑體" pitchFamily="34" charset="-120"/>
                <a:ea typeface="微軟正黑體" pitchFamily="34" charset="-120"/>
              </a:rPr>
              <a:t>。</a:t>
            </a:r>
            <a:endParaRPr lang="en-US" altLang="zh-TW" sz="2200" b="1" dirty="0" smtClean="0">
              <a:latin typeface="微軟正黑體" pitchFamily="34" charset="-120"/>
              <a:ea typeface="微軟正黑體" pitchFamily="34" charset="-120"/>
            </a:endParaRPr>
          </a:p>
          <a:p>
            <a:pPr marL="342900" lvl="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特</a:t>
            </a:r>
            <a:r>
              <a:rPr lang="zh-TW" altLang="zh-TW" sz="2200" dirty="0">
                <a:latin typeface="微軟正黑體" pitchFamily="34" charset="-120"/>
                <a:ea typeface="微軟正黑體" pitchFamily="34" charset="-120"/>
              </a:rPr>
              <a:t>教業務承辦人於</a:t>
            </a:r>
            <a:r>
              <a:rPr lang="zh-TW" altLang="zh-TW" sz="2200" u="sng" dirty="0">
                <a:latin typeface="微軟正黑體" pitchFamily="34" charset="-120"/>
                <a:ea typeface="微軟正黑體" pitchFamily="34" charset="-120"/>
              </a:rPr>
              <a:t>每學期期末彙整</a:t>
            </a:r>
            <a:r>
              <a:rPr lang="zh-TW" altLang="zh-TW" sz="2200" dirty="0">
                <a:latin typeface="微軟正黑體" pitchFamily="34" charset="-120"/>
                <a:ea typeface="微軟正黑體" pitchFamily="34" charset="-120"/>
              </a:rPr>
              <a:t>，於特推會報告間接服務執行狀況，並列案審查成效，審查通過後送課發會審議，視執行成效或學生狀況改變等因素，是否需調整或依原規劃執行</a:t>
            </a:r>
            <a:r>
              <a:rPr lang="zh-TW" altLang="zh-TW"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若學生狀況改變，致下學期有調整需求，則將修正後「</a:t>
            </a:r>
            <a:r>
              <a:rPr lang="en-US" altLang="zh-TW" sz="2200" dirty="0">
                <a:latin typeface="微軟正黑體" pitchFamily="34" charset="-120"/>
                <a:ea typeface="微軟正黑體" pitchFamily="34" charset="-120"/>
              </a:rPr>
              <a:t>C09</a:t>
            </a:r>
            <a:r>
              <a:rPr lang="zh-TW" altLang="zh-TW" sz="2200" dirty="0">
                <a:latin typeface="微軟正黑體" pitchFamily="34" charset="-120"/>
                <a:ea typeface="微軟正黑體" pitchFamily="34" charset="-120"/>
              </a:rPr>
              <a:t>間接服務課程規劃表」一併送特推會審查通過後送課發會審議，並循特殊教育課程計畫重新備查事宜完成備查</a:t>
            </a:r>
            <a:r>
              <a:rPr lang="zh-TW" altLang="zh-TW" sz="2200" dirty="0" smtClean="0">
                <a:latin typeface="微軟正黑體" pitchFamily="34" charset="-120"/>
                <a:ea typeface="微軟正黑體" pitchFamily="34" charset="-120"/>
              </a:rPr>
              <a:t>程序</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2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11445"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C09-2</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間接服務</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統計</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251520" y="5376698"/>
            <a:ext cx="8568952" cy="523220"/>
          </a:xfrm>
          <a:prstGeom prst="rect">
            <a:avLst/>
          </a:prstGeom>
          <a:solidFill>
            <a:srgbClr val="FFFFCC"/>
          </a:solidFill>
          <a:ln w="28575">
            <a:solidFill>
              <a:srgbClr val="FFC000"/>
            </a:solidFill>
            <a:prstDash val="dash"/>
          </a:ln>
          <a:effectLst>
            <a:outerShdw blurRad="50800" dist="38100" dir="2700000" algn="tl" rotWithShape="0">
              <a:prstClr val="black">
                <a:alpha val="40000"/>
              </a:prstClr>
            </a:outerShdw>
          </a:effectLst>
        </p:spPr>
        <p:txBody>
          <a:bodyPr wrap="square" numCol="1" spcCol="216000">
            <a:spAutoFit/>
          </a:bodyPr>
          <a:lstStyle/>
          <a:p>
            <a:pPr marL="342900" lvl="2" indent="-342900" eaLnBrk="1" hangingPunct="1">
              <a:buBlip>
                <a:blip r:embed="rId4"/>
              </a:buBlip>
              <a:defRPr/>
            </a:pPr>
            <a:r>
              <a:rPr lang="en-US" altLang="zh-TW" sz="2200" dirty="0" smtClean="0">
                <a:latin typeface="微軟正黑體" panose="020B0604030504040204" pitchFamily="34" charset="-120"/>
                <a:ea typeface="微軟正黑體" panose="020B0604030504040204" pitchFamily="34" charset="-120"/>
              </a:rPr>
              <a:t>C09-2</a:t>
            </a:r>
            <a:r>
              <a:rPr lang="zh-TW" altLang="en-US" sz="2200" dirty="0" smtClean="0">
                <a:latin typeface="微軟正黑體" panose="020B0604030504040204" pitchFamily="34" charset="-120"/>
                <a:ea typeface="微軟正黑體" panose="020B0604030504040204" pitchFamily="34" charset="-120"/>
              </a:rPr>
              <a:t>為實施間接服務後，於</a:t>
            </a:r>
            <a:r>
              <a:rPr lang="zh-TW" altLang="en-US" sz="2800" b="1" dirty="0" smtClean="0">
                <a:solidFill>
                  <a:srgbClr val="FF0000"/>
                </a:solidFill>
                <a:latin typeface="微軟正黑體" panose="020B0604030504040204" pitchFamily="34" charset="-120"/>
                <a:ea typeface="微軟正黑體" panose="020B0604030504040204" pitchFamily="34" charset="-120"/>
              </a:rPr>
              <a:t>學期末</a:t>
            </a:r>
            <a:r>
              <a:rPr lang="zh-TW" altLang="en-US" sz="2200" dirty="0" smtClean="0">
                <a:latin typeface="微軟正黑體" panose="020B0604030504040204" pitchFamily="34" charset="-120"/>
                <a:ea typeface="微軟正黑體" panose="020B0604030504040204" pitchFamily="34" charset="-120"/>
              </a:rPr>
              <a:t>彙整統計。</a:t>
            </a:r>
            <a:r>
              <a:rPr lang="zh-TW" altLang="en-US" sz="2200" dirty="0">
                <a:latin typeface="微軟正黑體" panose="020B0604030504040204" pitchFamily="34" charset="-120"/>
                <a:ea typeface="微軟正黑體" panose="020B0604030504040204" pitchFamily="34" charset="-120"/>
              </a:rPr>
              <a:t>本</a:t>
            </a:r>
            <a:r>
              <a:rPr lang="zh-TW" altLang="en-US" sz="2200" dirty="0" smtClean="0">
                <a:latin typeface="微軟正黑體" panose="020B0604030504040204" pitchFamily="34" charset="-120"/>
                <a:ea typeface="微軟正黑體" panose="020B0604030504040204" pitchFamily="34" charset="-120"/>
              </a:rPr>
              <a:t>次</a:t>
            </a:r>
            <a:r>
              <a:rPr lang="zh-TW" altLang="en-US" sz="2800" b="1" dirty="0">
                <a:solidFill>
                  <a:srgbClr val="FF0000"/>
                </a:solidFill>
                <a:latin typeface="微軟正黑體" panose="020B0604030504040204" pitchFamily="34" charset="-120"/>
                <a:ea typeface="微軟正黑體" panose="020B0604030504040204" pitchFamily="34" charset="-120"/>
              </a:rPr>
              <a:t>不須備查</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8359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本表填寫各</a:t>
            </a:r>
            <a:r>
              <a:rPr lang="zh-TW" altLang="en-US" sz="2400" dirty="0">
                <a:latin typeface="微軟正黑體" pitchFamily="34" charset="-120"/>
                <a:ea typeface="微軟正黑體" pitchFamily="34" charset="-120"/>
              </a:rPr>
              <a:t>教育階段特殊教育班型之教師課表，每位教師填寫一張課表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巡迴</a:t>
            </a:r>
            <a:r>
              <a:rPr lang="zh-TW" altLang="en-US" sz="2400" dirty="0">
                <a:latin typeface="微軟正黑體" pitchFamily="34" charset="-120"/>
                <a:ea typeface="微軟正黑體" pitchFamily="34" charset="-120"/>
              </a:rPr>
              <a:t>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a:t>
            </a:r>
            <a:r>
              <a:rPr lang="zh-TW" altLang="en-US" sz="2400" b="1" dirty="0" smtClean="0">
                <a:latin typeface="微軟正黑體" pitchFamily="34" charset="-120"/>
                <a:ea typeface="微軟正黑體" pitchFamily="34" charset="-120"/>
              </a:rPr>
              <a:t>應</a:t>
            </a:r>
            <a:r>
              <a:rPr lang="zh-TW" altLang="en-US" sz="2400" b="1" dirty="0">
                <a:latin typeface="微軟正黑體" pitchFamily="34" charset="-120"/>
                <a:ea typeface="微軟正黑體" pitchFamily="34" charset="-120"/>
              </a:rPr>
              <a:t>將課表分別送交編制隸屬學校（支援巡迴輔導及駐點者亦同）並報府</a:t>
            </a:r>
            <a:r>
              <a:rPr lang="zh-TW" altLang="en-US" sz="2400" b="1" dirty="0" smtClean="0">
                <a:latin typeface="微軟正黑體" pitchFamily="34" charset="-120"/>
                <a:ea typeface="微軟正黑體" pitchFamily="34" charset="-120"/>
              </a:rPr>
              <a:t>備查</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巡迴輔導班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教師，請</a:t>
            </a:r>
            <a:r>
              <a:rPr lang="zh-TW" altLang="en-US" sz="2400" dirty="0">
                <a:latin typeface="微軟正黑體" pitchFamily="34" charset="-120"/>
                <a:ea typeface="微軟正黑體" pitchFamily="34" charset="-120"/>
              </a:rPr>
              <a:t>於組別前註記服務學校名稱及組別名稱，並將備課時間列出，例如：幸福國小（特需</a:t>
            </a:r>
            <a:r>
              <a:rPr lang="en-US" altLang="zh-TW" sz="2400" dirty="0">
                <a:latin typeface="微軟正黑體" pitchFamily="34" charset="-120"/>
                <a:ea typeface="微軟正黑體" pitchFamily="34" charset="-120"/>
              </a:rPr>
              <a:t>A</a:t>
            </a:r>
            <a:r>
              <a:rPr lang="zh-TW" altLang="en-US" sz="2400" dirty="0">
                <a:latin typeface="微軟正黑體" pitchFamily="34" charset="-120"/>
                <a:ea typeface="微軟正黑體" pitchFamily="34" charset="-120"/>
              </a:rPr>
              <a:t>組</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學習策略）</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7451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41632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C07</a:t>
            </a:r>
            <a:r>
              <a:rPr lang="zh-TW" altLang="zh-TW" sz="2400" dirty="0">
                <a:latin typeface="微軟正黑體" pitchFamily="34" charset="-120"/>
                <a:ea typeface="微軟正黑體" pitchFamily="34" charset="-120"/>
              </a:rPr>
              <a:t>學生分組教學一覽表</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C08</a:t>
            </a:r>
            <a:r>
              <a:rPr lang="zh-TW" altLang="zh-TW" sz="2400" dirty="0" smtClean="0">
                <a:latin typeface="微軟正黑體" pitchFamily="34" charset="-120"/>
                <a:ea typeface="微軟正黑體" pitchFamily="34" charset="-120"/>
              </a:rPr>
              <a:t>領域</a:t>
            </a:r>
            <a:r>
              <a:rPr lang="zh-TW" altLang="zh-TW" sz="2400" dirty="0">
                <a:latin typeface="微軟正黑體" pitchFamily="34" charset="-120"/>
                <a:ea typeface="微軟正黑體" pitchFamily="34" charset="-120"/>
              </a:rPr>
              <a:t>教學計畫表</a:t>
            </a:r>
            <a:r>
              <a:rPr lang="zh-TW" altLang="zh-TW"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C09</a:t>
            </a:r>
            <a:r>
              <a:rPr lang="zh-TW" altLang="en-US" sz="2400" dirty="0" smtClean="0">
                <a:latin typeface="微軟正黑體" pitchFamily="34" charset="-120"/>
                <a:ea typeface="微軟正黑體" pitchFamily="34" charset="-120"/>
              </a:rPr>
              <a:t>間接服務課程規劃表、</a:t>
            </a:r>
            <a:r>
              <a:rPr lang="en-US" altLang="zh-TW" sz="2400" dirty="0" smtClean="0">
                <a:latin typeface="微軟正黑體" pitchFamily="34" charset="-120"/>
                <a:ea typeface="微軟正黑體" pitchFamily="34" charset="-120"/>
              </a:rPr>
              <a:t>C11</a:t>
            </a:r>
            <a:r>
              <a:rPr lang="zh-TW" altLang="en-US" sz="2400" dirty="0" smtClean="0">
                <a:latin typeface="微軟正黑體" pitchFamily="34" charset="-120"/>
                <a:ea typeface="微軟正黑體" pitchFamily="34" charset="-120"/>
              </a:rPr>
              <a:t>班級</a:t>
            </a:r>
            <a:r>
              <a:rPr lang="zh-TW" altLang="zh-TW" sz="2400" dirty="0" smtClean="0">
                <a:latin typeface="微軟正黑體" pitchFamily="34" charset="-120"/>
                <a:ea typeface="微軟正黑體" pitchFamily="34" charset="-120"/>
              </a:rPr>
              <a:t>課表</a:t>
            </a:r>
            <a:r>
              <a:rPr lang="zh-TW" altLang="en-US" sz="2400" dirty="0" smtClean="0">
                <a:latin typeface="微軟正黑體" pitchFamily="34" charset="-120"/>
                <a:ea typeface="微軟正黑體" pitchFamily="34" charset="-120"/>
              </a:rPr>
              <a:t>等</a:t>
            </a:r>
            <a:r>
              <a:rPr lang="zh-TW" altLang="zh-TW"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smtClean="0">
                <a:latin typeface="微軟正黑體" pitchFamily="34" charset="-120"/>
                <a:ea typeface="微軟正黑體" pitchFamily="34" charset="-120"/>
              </a:rPr>
              <a:t>後並</a:t>
            </a:r>
            <a:r>
              <a:rPr lang="zh-TW" altLang="en-US" sz="2400" b="1" dirty="0">
                <a:latin typeface="微軟正黑體" pitchFamily="34" charset="-120"/>
                <a:ea typeface="微軟正黑體" pitchFamily="34" charset="-120"/>
              </a:rPr>
              <a:t>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5559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本表填寫各教育階段集中式特教班，</a:t>
            </a:r>
            <a:r>
              <a:rPr lang="zh-TW" altLang="zh-TW" sz="2400" dirty="0">
                <a:latin typeface="微軟正黑體" pitchFamily="34" charset="-120"/>
                <a:ea typeface="微軟正黑體" pitchFamily="34" charset="-120"/>
              </a:rPr>
              <a:t>每班一份，請依實際上課科目填寫。</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課表內容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a:latin typeface="微軟正黑體" pitchFamily="34" charset="-120"/>
                <a:ea typeface="微軟正黑體" pitchFamily="34" charset="-120"/>
              </a:rPr>
              <a:t>C07</a:t>
            </a:r>
            <a:r>
              <a:rPr lang="zh-TW" altLang="zh-TW" sz="2400" dirty="0">
                <a:latin typeface="微軟正黑體" pitchFamily="34" charset="-120"/>
                <a:ea typeface="微軟正黑體" pitchFamily="34" charset="-120"/>
              </a:rPr>
              <a:t>學生分組教學一覽表、</a:t>
            </a:r>
            <a:r>
              <a:rPr lang="en-US" altLang="zh-TW" sz="2400" dirty="0">
                <a:latin typeface="微軟正黑體" pitchFamily="34" charset="-120"/>
                <a:ea typeface="微軟正黑體" pitchFamily="34" charset="-120"/>
              </a:rPr>
              <a:t>C08</a:t>
            </a:r>
            <a:r>
              <a:rPr lang="zh-TW" altLang="zh-TW" sz="2400" dirty="0">
                <a:latin typeface="微軟正黑體" pitchFamily="34" charset="-120"/>
                <a:ea typeface="微軟正黑體" pitchFamily="34" charset="-120"/>
              </a:rPr>
              <a:t>領域教學計畫表、</a:t>
            </a:r>
            <a:r>
              <a:rPr lang="en-US" altLang="zh-TW" sz="2400" dirty="0">
                <a:latin typeface="微軟正黑體" pitchFamily="34" charset="-120"/>
                <a:ea typeface="微軟正黑體" pitchFamily="34" charset="-120"/>
              </a:rPr>
              <a:t>C09</a:t>
            </a:r>
            <a:r>
              <a:rPr lang="zh-TW" altLang="en-US" sz="2400" dirty="0">
                <a:latin typeface="微軟正黑體" pitchFamily="34" charset="-120"/>
                <a:ea typeface="微軟正黑體" pitchFamily="34" charset="-120"/>
              </a:rPr>
              <a:t>間接服務課程規劃表、</a:t>
            </a:r>
            <a:r>
              <a:rPr lang="en-US" altLang="zh-TW" sz="2400" dirty="0">
                <a:latin typeface="微軟正黑體" pitchFamily="34" charset="-120"/>
                <a:ea typeface="微軟正黑體" pitchFamily="34" charset="-120"/>
              </a:rPr>
              <a:t>C11</a:t>
            </a:r>
            <a:r>
              <a:rPr lang="zh-TW" altLang="en-US" sz="2400" dirty="0">
                <a:latin typeface="微軟正黑體" pitchFamily="34" charset="-120"/>
                <a:ea typeface="微軟正黑體" pitchFamily="34" charset="-120"/>
              </a:rPr>
              <a:t>班級</a:t>
            </a:r>
            <a:r>
              <a:rPr lang="zh-TW" altLang="zh-TW" sz="2400" dirty="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等</a:t>
            </a:r>
            <a:r>
              <a:rPr lang="zh-TW" altLang="zh-TW"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smtClean="0">
                <a:latin typeface="微軟正黑體" pitchFamily="34" charset="-120"/>
                <a:ea typeface="微軟正黑體" pitchFamily="34" charset="-120"/>
              </a:rPr>
              <a:t>後並</a:t>
            </a:r>
            <a:r>
              <a:rPr lang="zh-TW" altLang="en-US" sz="2400" b="1" dirty="0">
                <a:latin typeface="微軟正黑體" pitchFamily="34" charset="-120"/>
                <a:ea typeface="微軟正黑體" pitchFamily="34" charset="-120"/>
              </a:rPr>
              <a:t>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C11</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班級課表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368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a:t>
            </a:r>
            <a:r>
              <a:rPr lang="zh-TW" altLang="en-US" sz="2200" dirty="0" smtClean="0">
                <a:latin typeface="微軟正黑體" panose="020B0604030504040204" pitchFamily="34" charset="-120"/>
                <a:ea typeface="微軟正黑體" panose="020B0604030504040204" pitchFamily="34" charset="-120"/>
              </a:rPr>
              <a:t>課程計畫</a:t>
            </a:r>
            <a:r>
              <a:rPr lang="zh-TW" altLang="en-US" sz="2200" dirty="0">
                <a:latin typeface="微軟正黑體" panose="020B0604030504040204" pitchFamily="34" charset="-120"/>
                <a:ea typeface="微軟正黑體" panose="020B0604030504040204" pitchFamily="34" charset="-120"/>
              </a:rPr>
              <a:t>如有</a:t>
            </a:r>
            <a:r>
              <a:rPr lang="zh-TW" altLang="en-US" sz="2200" dirty="0" smtClean="0">
                <a:latin typeface="微軟正黑體" panose="020B0604030504040204" pitchFamily="34" charset="-120"/>
                <a:ea typeface="微軟正黑體" panose="020B0604030504040204" pitchFamily="34" charset="-120"/>
              </a:rPr>
              <a:t>更動或調整須重新備查，應於</a:t>
            </a:r>
            <a:r>
              <a:rPr lang="en-US" altLang="zh-TW" sz="2200" dirty="0" smtClean="0">
                <a:solidFill>
                  <a:srgbClr val="FF0000"/>
                </a:solidFill>
                <a:latin typeface="微軟正黑體" panose="020B0604030504040204" pitchFamily="34" charset="-120"/>
                <a:ea typeface="微軟正黑體" panose="020B0604030504040204" pitchFamily="34" charset="-120"/>
              </a:rPr>
              <a:t>115/1/21</a:t>
            </a:r>
            <a:r>
              <a:rPr lang="zh-TW" altLang="en-US" sz="2200" dirty="0" smtClean="0">
                <a:latin typeface="微軟正黑體" panose="020B0604030504040204" pitchFamily="34" charset="-120"/>
                <a:ea typeface="微軟正黑體" panose="020B0604030504040204" pitchFamily="34" charset="-120"/>
              </a:rPr>
              <a:t>前</a:t>
            </a:r>
            <a:r>
              <a:rPr lang="zh-TW" altLang="en-US" sz="2200" dirty="0" smtClean="0">
                <a:solidFill>
                  <a:srgbClr val="FF0000"/>
                </a:solidFill>
                <a:latin typeface="微軟正黑體" panose="020B0604030504040204" pitchFamily="34" charset="-120"/>
                <a:ea typeface="微軟正黑體" panose="020B0604030504040204" pitchFamily="34" charset="-120"/>
              </a:rPr>
              <a:t>函</a:t>
            </a:r>
            <a:r>
              <a:rPr lang="zh-TW" altLang="en-US" sz="2200" dirty="0">
                <a:solidFill>
                  <a:srgbClr val="FF0000"/>
                </a:solidFill>
                <a:latin typeface="微軟正黑體" panose="020B0604030504040204" pitchFamily="34" charset="-120"/>
                <a:ea typeface="微軟正黑體" panose="020B0604030504040204" pitchFamily="34" charset="-120"/>
              </a:rPr>
              <a:t>報本府進行備查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學校課程計畫是否</a:t>
            </a:r>
            <a:r>
              <a:rPr lang="zh-TW" altLang="en-US" sz="2200" dirty="0" smtClean="0">
                <a:latin typeface="微軟正黑體" panose="020B0604030504040204" pitchFamily="34" charset="-120"/>
                <a:ea typeface="微軟正黑體" panose="020B0604030504040204" pitchFamily="34" charset="-120"/>
              </a:rPr>
              <a:t>須重新備查，</a:t>
            </a:r>
            <a:r>
              <a:rPr lang="zh-TW" altLang="en-US" sz="2200" b="1" dirty="0" smtClean="0">
                <a:latin typeface="微軟正黑體" panose="020B0604030504040204" pitchFamily="34" charset="-120"/>
                <a:ea typeface="微軟正黑體" panose="020B0604030504040204" pitchFamily="34" charset="-120"/>
              </a:rPr>
              <a:t>視異動程度而定</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學校課程</a:t>
            </a:r>
            <a:r>
              <a:rPr lang="zh-TW" altLang="en-US" sz="2200" dirty="0" smtClean="0">
                <a:latin typeface="微軟正黑體" panose="020B0604030504040204" pitchFamily="34" charset="-120"/>
                <a:ea typeface="微軟正黑體" panose="020B0604030504040204" pitchFamily="34" charset="-120"/>
              </a:rPr>
              <a:t>計畫</a:t>
            </a:r>
            <a:r>
              <a:rPr lang="zh-TW" altLang="en-US" sz="2200" dirty="0">
                <a:latin typeface="微軟正黑體" panose="020B0604030504040204" pitchFamily="34" charset="-120"/>
                <a:ea typeface="微軟正黑體" panose="020B0604030504040204" pitchFamily="34" charset="-120"/>
              </a:rPr>
              <a:t>更動或調整，</a:t>
            </a:r>
            <a:r>
              <a:rPr lang="zh-TW" altLang="en-US" sz="2200" dirty="0" smtClean="0">
                <a:latin typeface="微軟正黑體" panose="020B0604030504040204" pitchFamily="34" charset="-120"/>
                <a:ea typeface="微軟正黑體" panose="020B0604030504040204" pitchFamily="34" charset="-120"/>
              </a:rPr>
              <a:t>依規完成校內相關會議審查通過，再行函文進行備查。公文</a:t>
            </a:r>
            <a:r>
              <a:rPr lang="zh-TW" altLang="en-US" sz="2200" dirty="0">
                <a:latin typeface="微軟正黑體" panose="020B0604030504040204" pitchFamily="34" charset="-120"/>
                <a:ea typeface="微軟正黑體" panose="020B0604030504040204" pitchFamily="34" charset="-120"/>
              </a:rPr>
              <a:t>內容包含：</a:t>
            </a:r>
            <a:r>
              <a:rPr lang="zh-TW" altLang="en-US" sz="2200" b="1" dirty="0">
                <a:latin typeface="微軟正黑體" panose="020B0604030504040204" pitchFamily="34" charset="-120"/>
                <a:ea typeface="微軟正黑體" panose="020B0604030504040204" pitchFamily="34" charset="-120"/>
              </a:rPr>
              <a:t>敘明調整</a:t>
            </a:r>
            <a:r>
              <a:rPr lang="zh-TW" altLang="en-US" sz="2200" b="1" dirty="0" smtClean="0">
                <a:latin typeface="微軟正黑體" panose="020B0604030504040204" pitchFamily="34" charset="-120"/>
                <a:ea typeface="微軟正黑體" panose="020B0604030504040204" pitchFamily="34" charset="-120"/>
              </a:rPr>
              <a:t>原因</a:t>
            </a:r>
            <a:r>
              <a:rPr lang="zh-TW" altLang="en-US" sz="2200" dirty="0" smtClean="0">
                <a:latin typeface="微軟正黑體" panose="020B0604030504040204" pitchFamily="34" charset="-120"/>
                <a:ea typeface="微軟正黑體" panose="020B0604030504040204" pitchFamily="34" charset="-120"/>
              </a:rPr>
              <a:t>及</a:t>
            </a:r>
            <a:r>
              <a:rPr lang="zh-TW" altLang="en-US" sz="2200" b="1" dirty="0" smtClean="0">
                <a:latin typeface="微軟正黑體" panose="020B0604030504040204" pitchFamily="34" charset="-120"/>
                <a:ea typeface="微軟正黑體" panose="020B0604030504040204" pitchFamily="34" charset="-120"/>
              </a:rPr>
              <a:t>更動表件內容</a:t>
            </a:r>
            <a:r>
              <a:rPr lang="zh-TW" altLang="en-US" sz="2200" dirty="0" smtClean="0">
                <a:latin typeface="微軟正黑體" panose="020B0604030504040204" pitchFamily="34" charset="-120"/>
                <a:ea typeface="微軟正黑體" panose="020B0604030504040204" pitchFamily="34" charset="-120"/>
              </a:rPr>
              <a:t>，並</a:t>
            </a:r>
            <a:r>
              <a:rPr lang="zh-TW" altLang="en-US" sz="2200" b="1" dirty="0" smtClean="0">
                <a:latin typeface="微軟正黑體" panose="020B0604030504040204" pitchFamily="34" charset="-120"/>
                <a:ea typeface="微軟正黑體" panose="020B0604030504040204" pitchFamily="34" charset="-120"/>
              </a:rPr>
              <a:t>檢附相關會議紀錄</a:t>
            </a:r>
            <a:r>
              <a:rPr lang="zh-TW" altLang="en-US" sz="2200" dirty="0" smtClean="0">
                <a:latin typeface="微軟正黑體" panose="020B0604030504040204" pitchFamily="34" charset="-120"/>
                <a:ea typeface="微軟正黑體" panose="020B0604030504040204" pitchFamily="34" charset="-120"/>
              </a:rPr>
              <a:t>即可，</a:t>
            </a:r>
            <a:r>
              <a:rPr lang="zh-TW" altLang="en-US" sz="2800" b="1" dirty="0" smtClean="0">
                <a:solidFill>
                  <a:srgbClr val="FF0000"/>
                </a:solidFill>
                <a:latin typeface="微軟正黑體" panose="020B0604030504040204" pitchFamily="34" charset="-120"/>
                <a:ea typeface="微軟正黑體" panose="020B0604030504040204" pitchFamily="34" charset="-120"/>
              </a:rPr>
              <a:t>不必</a:t>
            </a:r>
            <a:r>
              <a:rPr lang="zh-TW" altLang="en-US" sz="2200" dirty="0" smtClean="0">
                <a:latin typeface="微軟正黑體" panose="020B0604030504040204" pitchFamily="34" charset="-120"/>
                <a:ea typeface="微軟正黑體" panose="020B0604030504040204" pitchFamily="34" charset="-120"/>
              </a:rPr>
              <a:t>檢附修正後表件。</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本府定期於</a:t>
            </a:r>
            <a:r>
              <a:rPr lang="zh-TW" altLang="en-US" sz="2200" dirty="0">
                <a:solidFill>
                  <a:srgbClr val="FF0000"/>
                </a:solidFill>
                <a:latin typeface="微軟正黑體" panose="020B0604030504040204" pitchFamily="34" charset="-120"/>
                <a:ea typeface="微軟正黑體" panose="020B0604030504040204" pitchFamily="34" charset="-120"/>
              </a:rPr>
              <a:t>每年度</a:t>
            </a:r>
            <a:r>
              <a:rPr lang="en-US" altLang="zh-TW" sz="2200" dirty="0">
                <a:solidFill>
                  <a:srgbClr val="FF0000"/>
                </a:solidFill>
                <a:latin typeface="微軟正黑體" panose="020B0604030504040204" pitchFamily="34" charset="-120"/>
                <a:ea typeface="微軟正黑體" panose="020B0604030504040204" pitchFamily="34" charset="-120"/>
              </a:rPr>
              <a:t>12</a:t>
            </a:r>
            <a:r>
              <a:rPr lang="zh-TW" altLang="en-US" sz="2200" dirty="0">
                <a:solidFill>
                  <a:srgbClr val="FF0000"/>
                </a:solidFill>
                <a:latin typeface="微軟正黑體" panose="020B0604030504040204" pitchFamily="34" charset="-120"/>
                <a:ea typeface="微軟正黑體" panose="020B0604030504040204" pitchFamily="34" charset="-120"/>
              </a:rPr>
              <a:t>月份</a:t>
            </a:r>
            <a:r>
              <a:rPr lang="zh-TW" altLang="en-US" sz="2200" dirty="0">
                <a:latin typeface="微軟正黑體" panose="020B0604030504040204" pitchFamily="34" charset="-120"/>
                <a:ea typeface="微軟正黑體" panose="020B0604030504040204" pitchFamily="34" charset="-120"/>
              </a:rPr>
              <a:t>函文提醒，學校如須重新完成備查，屆時依規辦理即可</a:t>
            </a:r>
            <a:r>
              <a:rPr lang="zh-TW" altLang="en-US" sz="2200" dirty="0" smtClean="0">
                <a:latin typeface="微軟正黑體" panose="020B0604030504040204" pitchFamily="34" charset="-120"/>
                <a:ea typeface="微軟正黑體" panose="020B0604030504040204" pitchFamily="34" charset="-120"/>
              </a:rPr>
              <a:t>。</a:t>
            </a:r>
            <a:endParaRPr lang="en-US" altLang="zh-CN"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20198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7048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如</a:t>
            </a:r>
            <a:r>
              <a:rPr lang="zh-TW" altLang="en-US" sz="2200" dirty="0">
                <a:latin typeface="微軟正黑體" panose="020B0604030504040204" pitchFamily="34" charset="-120"/>
                <a:ea typeface="微軟正黑體" panose="020B0604030504040204" pitchFamily="34" charset="-120"/>
              </a:rPr>
              <a:t>因</a:t>
            </a:r>
            <a:r>
              <a:rPr lang="zh-TW" altLang="en-US" sz="2200" u="sng" dirty="0">
                <a:latin typeface="微軟正黑體" panose="020B0604030504040204" pitchFamily="34" charset="-120"/>
                <a:ea typeface="微軟正黑體" panose="020B0604030504040204" pitchFamily="34" charset="-120"/>
              </a:rPr>
              <a:t>學生異動</a:t>
            </a:r>
            <a:r>
              <a:rPr lang="zh-TW" altLang="en-US" sz="2200" dirty="0">
                <a:latin typeface="微軟正黑體" panose="020B0604030504040204" pitchFamily="34" charset="-120"/>
                <a:ea typeface="微軟正黑體" panose="020B0604030504040204" pitchFamily="34" charset="-120"/>
              </a:rPr>
              <a:t>（新鑑定／失去或獲得身分、轉學、轉安置等）而產生學生名單、分組及課程安排</a:t>
            </a:r>
            <a:r>
              <a:rPr lang="zh-TW" altLang="en-US" sz="2200" dirty="0" smtClean="0">
                <a:latin typeface="微軟正黑體" panose="020B0604030504040204" pitchFamily="34" charset="-120"/>
                <a:ea typeface="微軟正黑體" panose="020B0604030504040204" pitchFamily="34" charset="-120"/>
              </a:rPr>
              <a:t>問題等，應透過</a:t>
            </a:r>
            <a:r>
              <a:rPr lang="zh-TW" altLang="en-US" sz="2200" dirty="0">
                <a:latin typeface="微軟正黑體" panose="020B0604030504040204" pitchFamily="34" charset="-120"/>
                <a:ea typeface="微軟正黑體" panose="020B0604030504040204" pitchFamily="34" charset="-120"/>
              </a:rPr>
              <a:t>特殊教育推行委員會審查其課程安排與分組適切性，並由課程發展委員會審議通過，</a:t>
            </a:r>
            <a:r>
              <a:rPr lang="zh-TW" altLang="en-US" sz="2800" b="1" dirty="0">
                <a:solidFill>
                  <a:srgbClr val="FF0000"/>
                </a:solidFill>
                <a:latin typeface="微軟正黑體" panose="020B0604030504040204" pitchFamily="34" charset="-120"/>
                <a:ea typeface="微軟正黑體" panose="020B0604030504040204" pitchFamily="34" charset="-120"/>
              </a:rPr>
              <a:t>應</a:t>
            </a:r>
            <a:r>
              <a:rPr lang="zh-TW" altLang="en-US" sz="2200" b="1" dirty="0">
                <a:latin typeface="微軟正黑體" panose="020B0604030504040204" pitchFamily="34" charset="-120"/>
                <a:ea typeface="微軟正黑體" panose="020B0604030504040204" pitchFamily="34" charset="-120"/>
              </a:rPr>
              <a:t>再行函文進行備查</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如因</a:t>
            </a:r>
            <a:r>
              <a:rPr lang="zh-TW" altLang="zh-TW" sz="2200" u="sng" dirty="0" smtClean="0">
                <a:latin typeface="微軟正黑體" panose="020B0604030504040204" pitchFamily="34" charset="-120"/>
                <a:ea typeface="微軟正黑體" panose="020B0604030504040204" pitchFamily="34" charset="-120"/>
              </a:rPr>
              <a:t>分組</a:t>
            </a:r>
            <a:r>
              <a:rPr lang="zh-TW" altLang="zh-TW" sz="2200" u="sng" dirty="0">
                <a:latin typeface="微軟正黑體" panose="020B0604030504040204" pitchFamily="34" charset="-120"/>
                <a:ea typeface="微軟正黑體" panose="020B0604030504040204" pitchFamily="34" charset="-120"/>
              </a:rPr>
              <a:t>變動</a:t>
            </a:r>
            <a:r>
              <a:rPr lang="zh-TW" altLang="zh-TW" sz="2200" dirty="0">
                <a:latin typeface="微軟正黑體" panose="020B0604030504040204" pitchFamily="34" charset="-120"/>
                <a:ea typeface="微軟正黑體" panose="020B0604030504040204" pitchFamily="34" charset="-120"/>
              </a:rPr>
              <a:t>：課程經實施後，發現不符合學生需求，需增加／減少原安排節數，或是另開設特殊需求領域課程等，應透過特殊教育推行委員會審查其課程安排與分組適切性，並由課程發展委員會審議通過，</a:t>
            </a:r>
            <a:r>
              <a:rPr lang="zh-TW" altLang="zh-TW" sz="2800" b="1" dirty="0">
                <a:solidFill>
                  <a:srgbClr val="FF0000"/>
                </a:solidFill>
                <a:latin typeface="微軟正黑體" panose="020B0604030504040204" pitchFamily="34" charset="-120"/>
                <a:ea typeface="微軟正黑體" panose="020B0604030504040204" pitchFamily="34" charset="-120"/>
              </a:rPr>
              <a:t>應</a:t>
            </a:r>
            <a:r>
              <a:rPr lang="zh-TW" altLang="zh-TW" sz="2200" b="1" dirty="0">
                <a:latin typeface="微軟正黑體" panose="020B0604030504040204" pitchFamily="34" charset="-120"/>
                <a:ea typeface="微軟正黑體" panose="020B0604030504040204" pitchFamily="34" charset="-120"/>
              </a:rPr>
              <a:t>再行函文進行備查</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4532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92415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如因</a:t>
            </a:r>
            <a:r>
              <a:rPr lang="zh-TW" altLang="en-US" sz="2200" u="sng" dirty="0">
                <a:latin typeface="微軟正黑體" panose="020B0604030504040204" pitchFamily="34" charset="-120"/>
                <a:ea typeface="微軟正黑體" panose="020B0604030504040204" pitchFamily="34" charset="-120"/>
              </a:rPr>
              <a:t>教師</a:t>
            </a:r>
            <a:r>
              <a:rPr lang="zh-TW" altLang="en-US" sz="2200" u="sng" dirty="0" smtClean="0">
                <a:latin typeface="微軟正黑體" panose="020B0604030504040204" pitchFamily="34" charset="-120"/>
                <a:ea typeface="微軟正黑體" panose="020B0604030504040204" pitchFamily="34" charset="-120"/>
              </a:rPr>
              <a:t>異動</a:t>
            </a:r>
            <a:r>
              <a:rPr lang="zh-TW" altLang="en-US" sz="2200" dirty="0" smtClean="0">
                <a:latin typeface="微軟正黑體" panose="020B0604030504040204" pitchFamily="34" charset="-120"/>
                <a:ea typeface="微軟正黑體" panose="020B0604030504040204" pitchFamily="34" charset="-120"/>
              </a:rPr>
              <a:t>（縣內外介聘、職務輪調、減授課節數等）而產生相關表件內容不同，屬微小</a:t>
            </a:r>
            <a:r>
              <a:rPr lang="zh-TW" altLang="en-US" sz="2200" dirty="0">
                <a:latin typeface="微軟正黑體" panose="020B0604030504040204" pitchFamily="34" charset="-120"/>
                <a:ea typeface="微軟正黑體" panose="020B0604030504040204" pitchFamily="34" charset="-120"/>
              </a:rPr>
              <a:t>異動，依規完成校內相關會議審查通過即可，</a:t>
            </a:r>
            <a:r>
              <a:rPr lang="zh-TW" altLang="en-US" sz="2800" b="1" dirty="0">
                <a:solidFill>
                  <a:srgbClr val="FF0000"/>
                </a:solidFill>
                <a:latin typeface="微軟正黑體" panose="020B0604030504040204" pitchFamily="34" charset="-120"/>
                <a:ea typeface="微軟正黑體" panose="020B0604030504040204" pitchFamily="34" charset="-120"/>
              </a:rPr>
              <a:t>不須</a:t>
            </a:r>
            <a:r>
              <a:rPr lang="zh-TW" altLang="en-US" sz="2200" dirty="0">
                <a:latin typeface="微軟正黑體" panose="020B0604030504040204" pitchFamily="34" charset="-120"/>
                <a:ea typeface="微軟正黑體" panose="020B0604030504040204" pitchFamily="34" charset="-120"/>
              </a:rPr>
              <a:t>再行函文進行備查</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凡</a:t>
            </a:r>
            <a:r>
              <a:rPr lang="zh-TW" altLang="zh-TW" sz="2200" dirty="0">
                <a:latin typeface="微軟正黑體" panose="020B0604030504040204" pitchFamily="34" charset="-120"/>
                <a:ea typeface="微軟正黑體" panose="020B0604030504040204" pitchFamily="34" charset="-120"/>
              </a:rPr>
              <a:t>涉及</a:t>
            </a:r>
            <a:r>
              <a:rPr lang="zh-TW" altLang="zh-TW" sz="2200" i="1" dirty="0">
                <a:latin typeface="微軟正黑體" panose="020B0604030504040204" pitchFamily="34" charset="-120"/>
                <a:ea typeface="微軟正黑體" panose="020B0604030504040204" pitchFamily="34" charset="-120"/>
              </a:rPr>
              <a:t>課程安排</a:t>
            </a:r>
            <a:r>
              <a:rPr lang="zh-TW" altLang="zh-TW" sz="2200" dirty="0">
                <a:latin typeface="微軟正黑體" panose="020B0604030504040204" pitchFamily="34" charset="-120"/>
                <a:ea typeface="微軟正黑體" panose="020B0604030504040204" pitchFamily="34" charset="-120"/>
              </a:rPr>
              <a:t>、</a:t>
            </a:r>
            <a:r>
              <a:rPr lang="zh-TW" altLang="zh-TW" sz="2200" i="1" dirty="0">
                <a:latin typeface="微軟正黑體" panose="020B0604030504040204" pitchFamily="34" charset="-120"/>
                <a:ea typeface="微軟正黑體" panose="020B0604030504040204" pitchFamily="34" charset="-120"/>
              </a:rPr>
              <a:t>學生分組編排</a:t>
            </a:r>
            <a:r>
              <a:rPr lang="zh-TW" altLang="zh-TW" sz="2200" dirty="0">
                <a:latin typeface="微軟正黑體" panose="020B0604030504040204" pitchFamily="34" charset="-120"/>
                <a:ea typeface="微軟正黑體" panose="020B0604030504040204" pitchFamily="34" charset="-120"/>
              </a:rPr>
              <a:t>、</a:t>
            </a:r>
            <a:r>
              <a:rPr lang="zh-TW" altLang="zh-TW" sz="2200" i="1" dirty="0">
                <a:latin typeface="微軟正黑體" panose="020B0604030504040204" pitchFamily="34" charset="-120"/>
                <a:ea typeface="微軟正黑體" panose="020B0604030504040204" pitchFamily="34" charset="-120"/>
              </a:rPr>
              <a:t>學生分組人數與授課節數</a:t>
            </a:r>
            <a:r>
              <a:rPr lang="zh-TW" altLang="zh-TW" sz="2200" dirty="0">
                <a:latin typeface="微軟正黑體" panose="020B0604030504040204" pitchFamily="34" charset="-120"/>
                <a:ea typeface="微軟正黑體" panose="020B0604030504040204" pitchFamily="34" charset="-120"/>
              </a:rPr>
              <a:t>等調整，</a:t>
            </a:r>
            <a:r>
              <a:rPr lang="zh-TW" altLang="zh-TW" sz="2200" b="1" dirty="0">
                <a:latin typeface="微軟正黑體" panose="020B0604030504040204" pitchFamily="34" charset="-120"/>
                <a:ea typeface="微軟正黑體" panose="020B0604030504040204" pitchFamily="34" charset="-120"/>
              </a:rPr>
              <a:t>皆須</a:t>
            </a:r>
            <a:r>
              <a:rPr lang="zh-TW" altLang="zh-TW" sz="2200" dirty="0">
                <a:latin typeface="微軟正黑體" panose="020B0604030504040204" pitchFamily="34" charset="-120"/>
                <a:ea typeface="微軟正黑體" panose="020B0604030504040204" pitchFamily="34" charset="-120"/>
              </a:rPr>
              <a:t>召開相關會議審查或審議，並函文縣府</a:t>
            </a:r>
            <a:r>
              <a:rPr lang="zh-TW" altLang="zh-TW" sz="2200" dirty="0" smtClean="0">
                <a:latin typeface="微軟正黑體" panose="020B0604030504040204" pitchFamily="34" charset="-120"/>
                <a:ea typeface="微軟正黑體" panose="020B0604030504040204" pitchFamily="34" charset="-120"/>
              </a:rPr>
              <a:t>。公文</a:t>
            </a:r>
            <a:r>
              <a:rPr lang="zh-TW" altLang="zh-TW" sz="2200" dirty="0">
                <a:latin typeface="微軟正黑體" panose="020B0604030504040204" pitchFamily="34" charset="-120"/>
                <a:ea typeface="微軟正黑體" panose="020B0604030504040204" pitchFamily="34" charset="-120"/>
              </a:rPr>
              <a:t>內容包含：敘明調整原因及更動表件內容，並檢附相關會議紀錄即可，</a:t>
            </a:r>
            <a:r>
              <a:rPr lang="zh-TW" altLang="zh-TW" sz="2800" b="1" dirty="0">
                <a:solidFill>
                  <a:srgbClr val="FF0000"/>
                </a:solidFill>
                <a:latin typeface="微軟正黑體" panose="020B0604030504040204" pitchFamily="34" charset="-120"/>
                <a:ea typeface="微軟正黑體" panose="020B0604030504040204" pitchFamily="34" charset="-120"/>
              </a:rPr>
              <a:t>不必</a:t>
            </a:r>
            <a:r>
              <a:rPr lang="zh-TW" altLang="zh-TW" sz="2200" dirty="0">
                <a:latin typeface="微軟正黑體" panose="020B0604030504040204" pitchFamily="34" charset="-120"/>
                <a:ea typeface="微軟正黑體" panose="020B0604030504040204" pitchFamily="34" charset="-120"/>
              </a:rPr>
              <a:t>檢附修正後表件。</a:t>
            </a: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21075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846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marL="1162050" indent="-887413">
              <a:lnSpc>
                <a:spcPct val="150000"/>
              </a:lnSpc>
              <a:buNone/>
            </a:pPr>
            <a:r>
              <a:rPr lang="zh-TW" altLang="zh-TW" sz="2200" dirty="0">
                <a:latin typeface="微軟正黑體" panose="020B0604030504040204" pitchFamily="34" charset="-120"/>
                <a:ea typeface="微軟正黑體" panose="020B0604030504040204" pitchFamily="34" charset="-120"/>
              </a:rPr>
              <a:t>主旨：檢陳本校</a:t>
            </a:r>
            <a:r>
              <a:rPr lang="en-US" altLang="zh-TW" sz="2200" dirty="0" smtClean="0">
                <a:latin typeface="微軟正黑體" panose="020B0604030504040204" pitchFamily="34" charset="-120"/>
                <a:ea typeface="微軟正黑體" panose="020B0604030504040204" pitchFamily="34" charset="-120"/>
              </a:rPr>
              <a:t>114</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度特殊教育課程計畫備查作業異動或調整案，請鑒核。</a:t>
            </a:r>
          </a:p>
          <a:p>
            <a:pPr marL="274638">
              <a:buNone/>
            </a:pPr>
            <a:r>
              <a:rPr lang="zh-TW" altLang="zh-TW" sz="1800" dirty="0" smtClean="0">
                <a:latin typeface="微軟正黑體" panose="020B0604030504040204" pitchFamily="34" charset="-120"/>
                <a:ea typeface="微軟正黑體" panose="020B0604030504040204" pitchFamily="34" charset="-120"/>
              </a:rPr>
              <a:t>附件：</a:t>
            </a:r>
            <a:r>
              <a:rPr lang="en-US" altLang="zh-TW" sz="1600" dirty="0" smtClean="0">
                <a:latin typeface="微軟正黑體" panose="020B0604030504040204" pitchFamily="34" charset="-120"/>
                <a:ea typeface="微軟正黑體" panose="020B0604030504040204" pitchFamily="34" charset="-120"/>
              </a:rPr>
              <a:t>C02</a:t>
            </a:r>
            <a:r>
              <a:rPr lang="zh-TW" altLang="zh-TW" sz="1600" dirty="0" smtClean="0">
                <a:latin typeface="微軟正黑體" panose="020B0604030504040204" pitchFamily="34" charset="-120"/>
                <a:ea typeface="微軟正黑體" panose="020B0604030504040204" pitchFamily="34" charset="-120"/>
              </a:rPr>
              <a:t>特推會會議紀錄</a:t>
            </a:r>
            <a:r>
              <a:rPr lang="zh-TW" altLang="en-US" sz="1600" dirty="0">
                <a:latin typeface="微軟正黑體" panose="020B0604030504040204" pitchFamily="34" charset="-120"/>
                <a:ea typeface="微軟正黑體" panose="020B0604030504040204" pitchFamily="34" charset="-120"/>
              </a:rPr>
              <a:t>（含簽到表</a:t>
            </a:r>
            <a:r>
              <a:rPr lang="zh-TW" altLang="en-US" sz="1600" dirty="0" smtClean="0">
                <a:latin typeface="微軟正黑體" panose="020B0604030504040204" pitchFamily="34" charset="-120"/>
                <a:ea typeface="微軟正黑體" panose="020B0604030504040204" pitchFamily="34" charset="-120"/>
              </a:rPr>
              <a:t>）</a:t>
            </a:r>
            <a:r>
              <a:rPr lang="zh-TW" altLang="zh-TW"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C03</a:t>
            </a:r>
            <a:r>
              <a:rPr lang="zh-TW" altLang="zh-TW" sz="1600" dirty="0" smtClean="0">
                <a:latin typeface="微軟正黑體" panose="020B0604030504040204" pitchFamily="34" charset="-120"/>
                <a:ea typeface="微軟正黑體" panose="020B0604030504040204" pitchFamily="34" charset="-120"/>
              </a:rPr>
              <a:t>課發會會議紀錄</a:t>
            </a:r>
            <a:r>
              <a:rPr lang="zh-TW" altLang="en-US" sz="1600" dirty="0" smtClean="0">
                <a:latin typeface="微軟正黑體" panose="020B0604030504040204" pitchFamily="34" charset="-120"/>
                <a:ea typeface="微軟正黑體" panose="020B0604030504040204" pitchFamily="34" charset="-120"/>
              </a:rPr>
              <a:t>（含簽到表）</a:t>
            </a:r>
            <a:endParaRPr lang="zh-TW" altLang="zh-TW" sz="1600" dirty="0" smtClean="0">
              <a:latin typeface="微軟正黑體" panose="020B0604030504040204" pitchFamily="34" charset="-120"/>
              <a:ea typeface="微軟正黑體" panose="020B0604030504040204" pitchFamily="34" charset="-120"/>
            </a:endParaRPr>
          </a:p>
          <a:p>
            <a:pPr marL="274638">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marL="534988" algn="just" eaLnBrk="1" hangingPunct="1">
              <a:lnSpc>
                <a:spcPct val="15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一</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依據鈞府</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日府教輔特字第</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號函辦理</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1071563" indent="-536575" algn="just" eaLnBrk="1" hangingPunct="1">
              <a:lnSpc>
                <a:spcPct val="150000"/>
              </a:lnSpc>
              <a:spcBef>
                <a:spcPct val="0"/>
              </a:spcBef>
              <a:buNone/>
              <a:defRPr/>
            </a:pPr>
            <a:r>
              <a:rPr lang="zh-TW" altLang="en-US" sz="2200" dirty="0">
                <a:latin typeface="微軟正黑體" panose="020B0604030504040204" pitchFamily="34" charset="-120"/>
                <a:ea typeface="微軟正黑體" panose="020B0604030504040204" pitchFamily="34" charset="-120"/>
              </a:rPr>
              <a:t>二、</a:t>
            </a:r>
            <a:r>
              <a:rPr lang="zh-TW" altLang="zh-TW" sz="2200" dirty="0">
                <a:latin typeface="微軟正黑體" panose="020B0604030504040204" pitchFamily="34" charset="-120"/>
                <a:ea typeface="微軟正黑體" panose="020B0604030504040204" pitchFamily="34" charset="-120"/>
              </a:rPr>
              <a:t>鈞府前</a:t>
            </a:r>
            <a:r>
              <a:rPr lang="zh-TW" altLang="zh-TW" sz="2200" dirty="0" smtClean="0">
                <a:latin typeface="微軟正黑體" panose="020B0604030504040204" pitchFamily="34" charset="-120"/>
                <a:ea typeface="微軟正黑體" panose="020B0604030504040204" pitchFamily="34" charset="-120"/>
              </a:rPr>
              <a:t>以</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a:t>
            </a:r>
            <a:r>
              <a:rPr lang="zh-TW" altLang="zh-TW" sz="2200" dirty="0" smtClean="0">
                <a:latin typeface="微軟正黑體" panose="020B0604030504040204" pitchFamily="34" charset="-120"/>
                <a:ea typeface="微軟正黑體" panose="020B0604030504040204" pitchFamily="34" charset="-120"/>
              </a:rPr>
              <a:t>府</a:t>
            </a:r>
            <a:r>
              <a:rPr lang="zh-TW" altLang="zh-TW" sz="2200" dirty="0">
                <a:latin typeface="微軟正黑體" panose="020B0604030504040204" pitchFamily="34" charset="-120"/>
                <a:ea typeface="微軟正黑體" panose="020B0604030504040204" pitchFamily="34" charset="-120"/>
              </a:rPr>
              <a:t>教學字</a:t>
            </a:r>
            <a:r>
              <a:rPr lang="zh-TW" altLang="zh-TW" sz="2200" dirty="0" smtClean="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號</a:t>
            </a:r>
            <a:r>
              <a:rPr lang="zh-TW" altLang="zh-TW" sz="2200" dirty="0">
                <a:latin typeface="微軟正黑體" panose="020B0604030504040204" pitchFamily="34" charset="-120"/>
                <a:ea typeface="微軟正黑體" panose="020B0604030504040204" pitchFamily="34" charset="-120"/>
              </a:rPr>
              <a:t>函核備本校課程計畫通過。</a:t>
            </a:r>
            <a:r>
              <a:rPr lang="zh-TW" altLang="zh-TW" sz="2200" dirty="0" smtClean="0">
                <a:latin typeface="微軟正黑體" panose="020B0604030504040204" pitchFamily="34" charset="-120"/>
                <a:ea typeface="微軟正黑體" panose="020B0604030504040204" pitchFamily="34" charset="-120"/>
              </a:rPr>
              <a:t>本校原有</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特殊教育學生接受巡迴輔導</a:t>
            </a:r>
            <a:r>
              <a:rPr lang="zh-TW" altLang="zh-TW" sz="2200" dirty="0" smtClean="0">
                <a:latin typeface="微軟正黑體" panose="020B0604030504040204" pitchFamily="34" charset="-120"/>
                <a:ea typeface="微軟正黑體" panose="020B0604030504040204" pitchFamily="34" charset="-120"/>
              </a:rPr>
              <a:t>服務</a:t>
            </a:r>
            <a:r>
              <a:rPr lang="en-US" altLang="zh-TW" sz="2200" dirty="0" smtClean="0">
                <a:latin typeface="微軟正黑體" panose="020B0604030504040204" pitchFamily="34" charset="-120"/>
                <a:ea typeface="微軟正黑體" panose="020B0604030504040204" pitchFamily="34" charset="-120"/>
              </a:rPr>
              <a:t>/OO</a:t>
            </a:r>
            <a:r>
              <a:rPr lang="zh-TW" altLang="en-US" sz="2200" dirty="0" smtClean="0">
                <a:latin typeface="微軟正黑體" panose="020B0604030504040204" pitchFamily="34" charset="-120"/>
                <a:ea typeface="微軟正黑體" panose="020B0604030504040204" pitchFamily="34" charset="-120"/>
              </a:rPr>
              <a:t>特殊教育服務</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因</a:t>
            </a:r>
            <a:r>
              <a:rPr lang="en-US" altLang="zh-TW" sz="2200" dirty="0" smtClean="0">
                <a:latin typeface="微軟正黑體" panose="020B0604030504040204" pitchFamily="34" charset="-120"/>
                <a:ea typeface="微軟正黑體" panose="020B0604030504040204" pitchFamily="34" charset="-120"/>
              </a:rPr>
              <a:t>114</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度新</a:t>
            </a:r>
            <a:r>
              <a:rPr lang="zh-TW" altLang="zh-TW" sz="2200" dirty="0" smtClean="0">
                <a:latin typeface="微軟正黑體" panose="020B0604030504040204" pitchFamily="34" charset="-120"/>
                <a:ea typeface="微軟正黑體" panose="020B0604030504040204" pitchFamily="34" charset="-120"/>
              </a:rPr>
              <a:t>安置</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異動</a:t>
            </a:r>
            <a:r>
              <a:rPr lang="zh-TW" altLang="zh-TW" sz="2200" dirty="0" smtClean="0">
                <a:latin typeface="微軟正黑體" panose="020B0604030504040204" pitchFamily="34" charset="-120"/>
                <a:ea typeface="微軟正黑體" panose="020B0604030504040204" pitchFamily="34" charset="-120"/>
              </a:rPr>
              <a:t>學生</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，學生</a:t>
            </a:r>
            <a:r>
              <a:rPr lang="zh-TW" altLang="zh-TW" sz="2200" dirty="0" smtClean="0">
                <a:latin typeface="微軟正黑體" panose="020B0604030504040204" pitchFamily="34" charset="-120"/>
                <a:ea typeface="微軟正黑體" panose="020B0604030504040204" pitchFamily="34" charset="-120"/>
              </a:rPr>
              <a:t>併入</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離開</a:t>
            </a:r>
            <a:r>
              <a:rPr lang="zh-TW" altLang="zh-TW" sz="2200" dirty="0" smtClean="0">
                <a:latin typeface="微軟正黑體" panose="020B0604030504040204" pitchFamily="34" charset="-120"/>
                <a:ea typeface="微軟正黑體" panose="020B0604030504040204" pitchFamily="34" charset="-120"/>
              </a:rPr>
              <a:t>原有</a:t>
            </a:r>
            <a:r>
              <a:rPr lang="zh-TW" altLang="zh-TW" sz="2200" dirty="0">
                <a:latin typeface="微軟正黑體" panose="020B0604030504040204" pitchFamily="34" charset="-120"/>
                <a:ea typeface="微軟正黑體" panose="020B0604030504040204" pitchFamily="34" charset="-120"/>
              </a:rPr>
              <a:t>分組課程授課，學生名單與分組表件更動，修正各班型表件後進行審議及</a:t>
            </a:r>
            <a:r>
              <a:rPr lang="zh-TW" altLang="zh-TW" sz="2200" dirty="0" smtClean="0">
                <a:latin typeface="微軟正黑體" panose="020B0604030504040204" pitchFamily="34" charset="-120"/>
                <a:ea typeface="微軟正黑體" panose="020B0604030504040204" pitchFamily="34" charset="-120"/>
              </a:rPr>
              <a:t>備查</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961270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496" y="274638"/>
            <a:ext cx="9001000"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公私立國民中小學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備查</a:t>
            </a:r>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實施</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432000"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2240485"/>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zh-TW" sz="2400" dirty="0">
                <a:latin typeface="微軟正黑體" panose="020B0604030504040204" pitchFamily="34" charset="-120"/>
                <a:ea typeface="微軟正黑體" panose="020B0604030504040204" pitchFamily="34" charset="-120"/>
              </a:rPr>
              <a:t>須將特殊教育學生之課程規劃送學校特殊教育推行委員會審</a:t>
            </a:r>
            <a:r>
              <a:rPr lang="zh-TW" altLang="en-US" sz="2400" dirty="0">
                <a:latin typeface="微軟正黑體" panose="020B0604030504040204" pitchFamily="34" charset="-120"/>
                <a:ea typeface="微軟正黑體" panose="020B0604030504040204" pitchFamily="34" charset="-120"/>
              </a:rPr>
              <a:t>查</a:t>
            </a:r>
            <a:r>
              <a:rPr lang="zh-TW" altLang="zh-TW" sz="2400" dirty="0">
                <a:latin typeface="微軟正黑體" panose="020B0604030504040204" pitchFamily="34" charset="-120"/>
                <a:ea typeface="微軟正黑體" panose="020B0604030504040204" pitchFamily="34" charset="-120"/>
              </a:rPr>
              <a:t>，融入學校課程計畫後，再送學校課程發展委員會</a:t>
            </a:r>
            <a:r>
              <a:rPr lang="zh-TW" altLang="en-US" sz="2400" dirty="0">
                <a:latin typeface="微軟正黑體" panose="020B0604030504040204" pitchFamily="34" charset="-120"/>
                <a:ea typeface="微軟正黑體" panose="020B0604030504040204" pitchFamily="34" charset="-120"/>
              </a:rPr>
              <a:t>審議</a:t>
            </a:r>
            <a:r>
              <a:rPr lang="zh-TW" altLang="zh-TW" sz="2400" dirty="0">
                <a:latin typeface="微軟正黑體" panose="020B0604030504040204" pitchFamily="34" charset="-120"/>
                <a:ea typeface="微軟正黑體" panose="020B0604030504040204" pitchFamily="34" charset="-120"/>
              </a:rPr>
              <a:t>通過並陳報本府備查後</a:t>
            </a:r>
            <a:r>
              <a:rPr lang="zh-TW" altLang="zh-TW" sz="2400" dirty="0" smtClean="0">
                <a:latin typeface="微軟正黑體" panose="020B0604030504040204" pitchFamily="34" charset="-120"/>
                <a:ea typeface="微軟正黑體" panose="020B0604030504040204" pitchFamily="34" charset="-120"/>
              </a:rPr>
              <a:t>實施</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學校課程發展委員會</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包含特殊教育教師</a:t>
            </a:r>
            <a:r>
              <a:rPr lang="zh-TW" altLang="zh-TW" sz="2400" dirty="0">
                <a:latin typeface="微軟正黑體" panose="020B0604030504040204" pitchFamily="34" charset="-120"/>
                <a:ea typeface="微軟正黑體" panose="020B0604030504040204" pitchFamily="34" charset="-120"/>
              </a:rPr>
              <a:t>及</a:t>
            </a:r>
            <a:r>
              <a:rPr lang="zh-TW" altLang="zh-TW" sz="2400" b="1" dirty="0">
                <a:latin typeface="微軟正黑體" panose="020B0604030504040204" pitchFamily="34" charset="-120"/>
                <a:ea typeface="微軟正黑體" panose="020B0604030504040204" pitchFamily="34" charset="-120"/>
              </a:rPr>
              <a:t>家長代表</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12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7847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marL="274638">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marL="534988" lvl="0">
              <a:lnSpc>
                <a:spcPct val="150000"/>
              </a:lnSpc>
              <a:buNone/>
            </a:pPr>
            <a:r>
              <a:rPr lang="zh-TW" altLang="en-US" sz="2200" dirty="0">
                <a:latin typeface="微軟正黑體" panose="020B0604030504040204" pitchFamily="34" charset="-120"/>
                <a:ea typeface="微軟正黑體" panose="020B0604030504040204" pitchFamily="34" charset="-120"/>
              </a:rPr>
              <a:t>三、</a:t>
            </a:r>
            <a:r>
              <a:rPr lang="zh-TW" altLang="zh-TW" sz="2200" dirty="0">
                <a:latin typeface="微軟正黑體" panose="020B0604030504040204" pitchFamily="34" charset="-120"/>
                <a:ea typeface="微軟正黑體" panose="020B0604030504040204" pitchFamily="34" charset="-120"/>
              </a:rPr>
              <a:t>特殊教育課程計畫異動表件計○件，修正內容如下：</a:t>
            </a:r>
          </a:p>
          <a:p>
            <a:pPr marL="901700" lvl="1" indent="0"/>
            <a:r>
              <a:rPr lang="en-US" altLang="zh-TW" sz="2200" dirty="0" smtClean="0">
                <a:latin typeface="微軟正黑體" panose="020B0604030504040204" pitchFamily="34" charset="-120"/>
                <a:ea typeface="微軟正黑體" panose="020B0604030504040204" pitchFamily="34" charset="-120"/>
              </a:rPr>
              <a:t>C01</a:t>
            </a:r>
            <a:r>
              <a:rPr lang="zh-TW" altLang="zh-TW" sz="2200" dirty="0" smtClean="0">
                <a:latin typeface="微軟正黑體" panose="020B0604030504040204" pitchFamily="34" charset="-120"/>
                <a:ea typeface="微軟正黑體" panose="020B0604030504040204" pitchFamily="34" charset="-120"/>
              </a:rPr>
              <a:t>特</a:t>
            </a:r>
            <a:r>
              <a:rPr lang="zh-TW" altLang="zh-TW" sz="2200" dirty="0">
                <a:latin typeface="微軟正黑體" panose="020B0604030504040204" pitchFamily="34" charset="-120"/>
                <a:ea typeface="微軟正黑體" panose="020B0604030504040204" pitchFamily="34" charset="-120"/>
              </a:rPr>
              <a:t>教現況調查表：修正○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endParaRPr lang="en-US"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C04</a:t>
            </a:r>
            <a:r>
              <a:rPr lang="zh-TW" altLang="en-US" sz="2200" dirty="0">
                <a:latin typeface="微軟正黑體" panose="020B0604030504040204" pitchFamily="34" charset="-120"/>
                <a:ea typeface="微軟正黑體" panose="020B0604030504040204" pitchFamily="34" charset="-120"/>
              </a:rPr>
              <a:t>學校</a:t>
            </a:r>
            <a:r>
              <a:rPr lang="zh-TW" altLang="zh-TW" sz="2200" dirty="0" smtClean="0">
                <a:latin typeface="微軟正黑體" panose="020B0604030504040204" pitchFamily="34" charset="-120"/>
                <a:ea typeface="微軟正黑體" panose="020B0604030504040204" pitchFamily="34" charset="-120"/>
              </a:rPr>
              <a:t>自我</a:t>
            </a:r>
            <a:r>
              <a:rPr lang="zh-TW" altLang="zh-TW" sz="2200" dirty="0">
                <a:latin typeface="微軟正黑體" panose="020B0604030504040204" pitchFamily="34" charset="-120"/>
                <a:ea typeface="微軟正黑體" panose="020B0604030504040204" pitchFamily="34" charset="-120"/>
              </a:rPr>
              <a:t>檢核表：修正○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endParaRPr lang="en-US" altLang="zh-TW" sz="2200" dirty="0" smtClean="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C05</a:t>
            </a:r>
            <a:r>
              <a:rPr lang="zh-TW" altLang="zh-TW" sz="2200" dirty="0" smtClean="0">
                <a:latin typeface="微軟正黑體" panose="020B0604030504040204" pitchFamily="34" charset="-120"/>
                <a:ea typeface="微軟正黑體" panose="020B0604030504040204" pitchFamily="34" charset="-120"/>
              </a:rPr>
              <a:t>學生</a:t>
            </a:r>
            <a:r>
              <a:rPr lang="zh-TW" altLang="zh-TW" sz="2200" dirty="0">
                <a:latin typeface="微軟正黑體" panose="020B0604030504040204" pitchFamily="34" charset="-120"/>
                <a:ea typeface="微軟正黑體" panose="020B0604030504040204" pitchFamily="34" charset="-120"/>
              </a:rPr>
              <a:t>需求彙整表：修正</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C06</a:t>
            </a:r>
            <a:r>
              <a:rPr lang="zh-TW" altLang="zh-TW" sz="2200" dirty="0" smtClean="0">
                <a:latin typeface="微軟正黑體" panose="020B0604030504040204" pitchFamily="34" charset="-120"/>
                <a:ea typeface="微軟正黑體" panose="020B0604030504040204" pitchFamily="34" charset="-120"/>
              </a:rPr>
              <a:t>課程</a:t>
            </a:r>
            <a:r>
              <a:rPr lang="zh-TW" altLang="zh-TW" sz="2200" dirty="0">
                <a:latin typeface="微軟正黑體" panose="020B0604030504040204" pitchFamily="34" charset="-120"/>
                <a:ea typeface="微軟正黑體" panose="020B0604030504040204" pitchFamily="34" charset="-120"/>
              </a:rPr>
              <a:t>與教學調整計畫：修正○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endParaRPr lang="en-US" altLang="zh-TW" sz="2200" dirty="0" smtClean="0">
              <a:latin typeface="微軟正黑體" panose="020B0604030504040204" pitchFamily="34" charset="-120"/>
              <a:ea typeface="微軟正黑體" panose="020B0604030504040204" pitchFamily="34" charset="-120"/>
            </a:endParaRPr>
          </a:p>
          <a:p>
            <a:pPr marL="901700" lvl="1" indent="0"/>
            <a:r>
              <a:rPr lang="en-US" altLang="zh-TW" sz="2200" dirty="0">
                <a:latin typeface="微軟正黑體" panose="020B0604030504040204" pitchFamily="34" charset="-120"/>
                <a:ea typeface="微軟正黑體" panose="020B0604030504040204" pitchFamily="34" charset="-120"/>
              </a:rPr>
              <a:t>C07</a:t>
            </a:r>
            <a:r>
              <a:rPr lang="zh-TW" altLang="zh-TW" sz="2200" dirty="0">
                <a:latin typeface="微軟正黑體" panose="020B0604030504040204" pitchFamily="34" charset="-120"/>
                <a:ea typeface="微軟正黑體" panose="020B0604030504040204" pitchFamily="34" charset="-120"/>
              </a:rPr>
              <a:t>學生上課分組教學一覽表：修正○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C08</a:t>
            </a:r>
            <a:r>
              <a:rPr lang="zh-TW" altLang="zh-TW" sz="2200" dirty="0" smtClean="0">
                <a:latin typeface="微軟正黑體" panose="020B0604030504040204" pitchFamily="34" charset="-120"/>
                <a:ea typeface="微軟正黑體" panose="020B0604030504040204" pitchFamily="34" charset="-120"/>
              </a:rPr>
              <a:t>領域</a:t>
            </a:r>
            <a:r>
              <a:rPr lang="zh-TW" altLang="zh-TW" sz="2200" dirty="0">
                <a:latin typeface="微軟正黑體" panose="020B0604030504040204" pitchFamily="34" charset="-120"/>
                <a:ea typeface="微軟正黑體" panose="020B0604030504040204" pitchFamily="34" charset="-120"/>
              </a:rPr>
              <a:t>教學計畫表：修正○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r>
              <a:rPr lang="zh-TW" altLang="en-US" sz="2200" dirty="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a:p>
            <a:pPr marL="901700" lvl="1" indent="0"/>
            <a:r>
              <a:rPr lang="en-US" altLang="zh-TW" sz="2200" dirty="0" smtClean="0">
                <a:latin typeface="微軟正黑體" panose="020B0604030504040204" pitchFamily="34" charset="-120"/>
                <a:ea typeface="微軟正黑體" panose="020B0604030504040204" pitchFamily="34" charset="-120"/>
              </a:rPr>
              <a:t>C09</a:t>
            </a:r>
            <a:r>
              <a:rPr lang="zh-TW" altLang="en-US" sz="2200" dirty="0" smtClean="0">
                <a:latin typeface="微軟正黑體" panose="020B0604030504040204" pitchFamily="34" charset="-120"/>
                <a:ea typeface="微軟正黑體" panose="020B0604030504040204" pitchFamily="34" charset="-120"/>
              </a:rPr>
              <a:t>間接服務課程規劃表</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修正○</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endParaRPr lang="en-US" altLang="zh-TW" sz="2200" dirty="0" smtClean="0">
              <a:latin typeface="微軟正黑體" panose="020B0604030504040204" pitchFamily="34" charset="-120"/>
              <a:ea typeface="微軟正黑體" panose="020B0604030504040204" pitchFamily="34" charset="-120"/>
            </a:endParaRPr>
          </a:p>
          <a:p>
            <a:pPr marL="1071563" lvl="1" indent="-536575">
              <a:lnSpc>
                <a:spcPct val="150000"/>
              </a:lnSpc>
              <a:buNone/>
            </a:pPr>
            <a:r>
              <a:rPr lang="zh-TW" altLang="en-US" sz="2200" dirty="0">
                <a:latin typeface="微軟正黑體" panose="020B0604030504040204" pitchFamily="34" charset="-120"/>
                <a:ea typeface="微軟正黑體" panose="020B0604030504040204" pitchFamily="34" charset="-120"/>
              </a:rPr>
              <a:t>四、</a:t>
            </a:r>
            <a:r>
              <a:rPr lang="zh-TW" altLang="zh-TW" sz="2200" dirty="0">
                <a:latin typeface="微軟正黑體" panose="020B0604030504040204" pitchFamily="34" charset="-120"/>
                <a:ea typeface="微軟正黑體" panose="020B0604030504040204" pitchFamily="34" charset="-120"/>
              </a:rPr>
              <a:t>檢陳本校因應特殊教育課程計畫調整異動召開之特殊教育推行委員會及課程發展委員會紀錄各</a:t>
            </a:r>
            <a:r>
              <a:rPr lang="en-US" altLang="zh-TW" sz="2200" dirty="0">
                <a:latin typeface="微軟正黑體" panose="020B0604030504040204" pitchFamily="34" charset="-120"/>
                <a:ea typeface="微軟正黑體" panose="020B0604030504040204" pitchFamily="34" charset="-120"/>
              </a:rPr>
              <a:t>1</a:t>
            </a:r>
            <a:r>
              <a:rPr lang="zh-TW" altLang="zh-TW" sz="2200" dirty="0">
                <a:latin typeface="微軟正黑體" panose="020B0604030504040204" pitchFamily="34" charset="-120"/>
                <a:ea typeface="微軟正黑體" panose="020B0604030504040204" pitchFamily="34" charset="-120"/>
              </a:rPr>
              <a:t>份</a:t>
            </a:r>
            <a:r>
              <a:rPr lang="zh-TW"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413616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435">
                                            <p:txEl>
                                              <p:pRg st="4" end="4"/>
                                            </p:txEl>
                                          </p:spTgt>
                                        </p:tgtEl>
                                        <p:attrNameLst>
                                          <p:attrName>style.visibility</p:attrName>
                                        </p:attrNameLst>
                                      </p:cBhvr>
                                      <p:to>
                                        <p:strVal val="visible"/>
                                      </p:to>
                                    </p:set>
                                    <p:animEffect transition="in" filter="fade">
                                      <p:cBhvr>
                                        <p:cTn id="43" dur="500"/>
                                        <p:tgtEl>
                                          <p:spTgt spid="18435">
                                            <p:txEl>
                                              <p:pRg st="4" end="4"/>
                                            </p:txEl>
                                          </p:spTgt>
                                        </p:tgtEl>
                                      </p:cBhvr>
                                    </p:animEffect>
                                    <p:anim calcmode="lin" valueType="num">
                                      <p:cBhvr>
                                        <p:cTn id="4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435">
                                            <p:txEl>
                                              <p:pRg st="5" end="5"/>
                                            </p:txEl>
                                          </p:spTgt>
                                        </p:tgtEl>
                                        <p:attrNameLst>
                                          <p:attrName>style.visibility</p:attrName>
                                        </p:attrNameLst>
                                      </p:cBhvr>
                                      <p:to>
                                        <p:strVal val="visible"/>
                                      </p:to>
                                    </p:set>
                                    <p:animEffect transition="in" filter="fade">
                                      <p:cBhvr>
                                        <p:cTn id="48" dur="500"/>
                                        <p:tgtEl>
                                          <p:spTgt spid="18435">
                                            <p:txEl>
                                              <p:pRg st="5" end="5"/>
                                            </p:txEl>
                                          </p:spTgt>
                                        </p:tgtEl>
                                      </p:cBhvr>
                                    </p:animEffect>
                                    <p:anim calcmode="lin" valueType="num">
                                      <p:cBhvr>
                                        <p:cTn id="4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435">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Effect transition="in" filter="fade">
                                      <p:cBhvr>
                                        <p:cTn id="53" dur="500"/>
                                        <p:tgtEl>
                                          <p:spTgt spid="18435">
                                            <p:txEl>
                                              <p:pRg st="6" end="6"/>
                                            </p:txEl>
                                          </p:spTgt>
                                        </p:tgtEl>
                                      </p:cBhvr>
                                    </p:animEffect>
                                    <p:anim calcmode="lin" valueType="num">
                                      <p:cBhvr>
                                        <p:cTn id="54"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435">
                                            <p:txEl>
                                              <p:pRg st="7" end="7"/>
                                            </p:txEl>
                                          </p:spTgt>
                                        </p:tgtEl>
                                        <p:attrNameLst>
                                          <p:attrName>style.visibility</p:attrName>
                                        </p:attrNameLst>
                                      </p:cBhvr>
                                      <p:to>
                                        <p:strVal val="visible"/>
                                      </p:to>
                                    </p:set>
                                    <p:animEffect transition="in" filter="fade">
                                      <p:cBhvr>
                                        <p:cTn id="58" dur="500"/>
                                        <p:tgtEl>
                                          <p:spTgt spid="18435">
                                            <p:txEl>
                                              <p:pRg st="7" end="7"/>
                                            </p:txEl>
                                          </p:spTgt>
                                        </p:tgtEl>
                                      </p:cBhvr>
                                    </p:animEffect>
                                    <p:anim calcmode="lin" valueType="num">
                                      <p:cBhvr>
                                        <p:cTn id="5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435">
                                            <p:txEl>
                                              <p:pRg st="8" end="8"/>
                                            </p:txEl>
                                          </p:spTgt>
                                        </p:tgtEl>
                                        <p:attrNameLst>
                                          <p:attrName>style.visibility</p:attrName>
                                        </p:attrNameLst>
                                      </p:cBhvr>
                                      <p:to>
                                        <p:strVal val="visible"/>
                                      </p:to>
                                    </p:set>
                                    <p:animEffect transition="in" filter="fade">
                                      <p:cBhvr>
                                        <p:cTn id="63" dur="500"/>
                                        <p:tgtEl>
                                          <p:spTgt spid="18435">
                                            <p:txEl>
                                              <p:pRg st="8" end="8"/>
                                            </p:txEl>
                                          </p:spTgt>
                                        </p:tgtEl>
                                      </p:cBhvr>
                                    </p:animEffect>
                                    <p:anim calcmode="lin" valueType="num">
                                      <p:cBhvr>
                                        <p:cTn id="64"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18435">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435">
                                            <p:txEl>
                                              <p:pRg st="9" end="9"/>
                                            </p:txEl>
                                          </p:spTgt>
                                        </p:tgtEl>
                                        <p:attrNameLst>
                                          <p:attrName>style.visibility</p:attrName>
                                        </p:attrNameLst>
                                      </p:cBhvr>
                                      <p:to>
                                        <p:strVal val="visible"/>
                                      </p:to>
                                    </p:set>
                                    <p:animEffect transition="in" filter="fade">
                                      <p:cBhvr>
                                        <p:cTn id="68" dur="500"/>
                                        <p:tgtEl>
                                          <p:spTgt spid="18435">
                                            <p:txEl>
                                              <p:pRg st="9" end="9"/>
                                            </p:txEl>
                                          </p:spTgt>
                                        </p:tgtEl>
                                      </p:cBhvr>
                                    </p:animEffect>
                                    <p:anim calcmode="lin" valueType="num">
                                      <p:cBhvr>
                                        <p:cTn id="69"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18435">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435">
                                            <p:txEl>
                                              <p:pRg st="10" end="10"/>
                                            </p:txEl>
                                          </p:spTgt>
                                        </p:tgtEl>
                                        <p:attrNameLst>
                                          <p:attrName>style.visibility</p:attrName>
                                        </p:attrNameLst>
                                      </p:cBhvr>
                                      <p:to>
                                        <p:strVal val="visible"/>
                                      </p:to>
                                    </p:set>
                                    <p:animEffect transition="in" filter="fade">
                                      <p:cBhvr>
                                        <p:cTn id="73" dur="500"/>
                                        <p:tgtEl>
                                          <p:spTgt spid="18435">
                                            <p:txEl>
                                              <p:pRg st="10" end="10"/>
                                            </p:txEl>
                                          </p:spTgt>
                                        </p:tgtEl>
                                      </p:cBhvr>
                                    </p:animEffect>
                                    <p:anim calcmode="lin" valueType="num">
                                      <p:cBhvr>
                                        <p:cTn id="74"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1843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4232" y="5229200"/>
            <a:ext cx="8494634"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課程計畫備查相關參考資料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南投縣學校特教推行委員會審查特教班課程計畫建議流程</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特殊教育課程</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計畫檢核繳交資料表</a:t>
            </a:r>
            <a:endPar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3</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南投縣國民中小學教育階段個別化教育計畫與課程運作參考期程</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南投縣特殊教育</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課程計畫備查項目評分</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a:latin typeface="微軟正黑體" panose="020B0604030504040204" pitchFamily="34" charset="-120"/>
                <a:ea typeface="微軟正黑體" panose="020B0604030504040204" pitchFamily="34" charset="-120"/>
              </a:rPr>
              <a:t>5</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zh-TW" altLang="zh-TW" sz="2200" dirty="0">
                <a:latin typeface="微軟正黑體" panose="020B0604030504040204" pitchFamily="34" charset="-120"/>
                <a:ea typeface="微軟正黑體" panose="020B0604030504040204" pitchFamily="34" charset="-120"/>
              </a:rPr>
              <a:t>高級中等以下學校特殊教育課程教材教法及評量實施</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en-US" altLang="zh-TW" sz="2200" dirty="0" smtClean="0">
                <a:latin typeface="微軟正黑體" panose="020B0604030504040204" pitchFamily="34" charset="-120"/>
                <a:ea typeface="微軟正黑體" panose="020B0604030504040204" pitchFamily="34" charset="-120"/>
              </a:rPr>
              <a:t>114</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度高級中等以下學校辦理特殊教育課程推動作業</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26506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課程計畫備查相關參考資料</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4027106261"/>
              </p:ext>
            </p:extLst>
          </p:nvPr>
        </p:nvGraphicFramePr>
        <p:xfrm>
          <a:off x="107507" y="1198200"/>
          <a:ext cx="8975139" cy="54711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075951">
                  <a:extLst>
                    <a:ext uri="{9D8B030D-6E8A-4147-A177-3AD203B41FA5}">
                      <a16:colId xmlns:a16="http://schemas.microsoft.com/office/drawing/2014/main" val="1233665208"/>
                    </a:ext>
                  </a:extLst>
                </a:gridCol>
                <a:gridCol w="359054">
                  <a:extLst>
                    <a:ext uri="{9D8B030D-6E8A-4147-A177-3AD203B41FA5}">
                      <a16:colId xmlns:a16="http://schemas.microsoft.com/office/drawing/2014/main" val="634226784"/>
                    </a:ext>
                  </a:extLst>
                </a:gridCol>
                <a:gridCol w="359054">
                  <a:extLst>
                    <a:ext uri="{9D8B030D-6E8A-4147-A177-3AD203B41FA5}">
                      <a16:colId xmlns:a16="http://schemas.microsoft.com/office/drawing/2014/main" val="1953747157"/>
                    </a:ext>
                  </a:extLst>
                </a:gridCol>
                <a:gridCol w="359054">
                  <a:extLst>
                    <a:ext uri="{9D8B030D-6E8A-4147-A177-3AD203B41FA5}">
                      <a16:colId xmlns:a16="http://schemas.microsoft.com/office/drawing/2014/main" val="2397329021"/>
                    </a:ext>
                  </a:extLst>
                </a:gridCol>
                <a:gridCol w="359054">
                  <a:extLst>
                    <a:ext uri="{9D8B030D-6E8A-4147-A177-3AD203B41FA5}">
                      <a16:colId xmlns:a16="http://schemas.microsoft.com/office/drawing/2014/main" val="842470066"/>
                    </a:ext>
                  </a:extLst>
                </a:gridCol>
                <a:gridCol w="359054">
                  <a:extLst>
                    <a:ext uri="{9D8B030D-6E8A-4147-A177-3AD203B41FA5}">
                      <a16:colId xmlns:a16="http://schemas.microsoft.com/office/drawing/2014/main" val="3494372851"/>
                    </a:ext>
                  </a:extLst>
                </a:gridCol>
                <a:gridCol w="359054">
                  <a:extLst>
                    <a:ext uri="{9D8B030D-6E8A-4147-A177-3AD203B41FA5}">
                      <a16:colId xmlns:a16="http://schemas.microsoft.com/office/drawing/2014/main" val="788915888"/>
                    </a:ext>
                  </a:extLst>
                </a:gridCol>
                <a:gridCol w="359054">
                  <a:extLst>
                    <a:ext uri="{9D8B030D-6E8A-4147-A177-3AD203B41FA5}">
                      <a16:colId xmlns:a16="http://schemas.microsoft.com/office/drawing/2014/main" val="1879977120"/>
                    </a:ext>
                  </a:extLst>
                </a:gridCol>
                <a:gridCol w="359054">
                  <a:extLst>
                    <a:ext uri="{9D8B030D-6E8A-4147-A177-3AD203B41FA5}">
                      <a16:colId xmlns:a16="http://schemas.microsoft.com/office/drawing/2014/main" val="475861541"/>
                    </a:ext>
                  </a:extLst>
                </a:gridCol>
                <a:gridCol w="359054">
                  <a:extLst>
                    <a:ext uri="{9D8B030D-6E8A-4147-A177-3AD203B41FA5}">
                      <a16:colId xmlns:a16="http://schemas.microsoft.com/office/drawing/2014/main" val="2232789577"/>
                    </a:ext>
                  </a:extLst>
                </a:gridCol>
                <a:gridCol w="359054">
                  <a:extLst>
                    <a:ext uri="{9D8B030D-6E8A-4147-A177-3AD203B41FA5}">
                      <a16:colId xmlns:a16="http://schemas.microsoft.com/office/drawing/2014/main" val="453114057"/>
                    </a:ext>
                  </a:extLst>
                </a:gridCol>
                <a:gridCol w="359054">
                  <a:extLst>
                    <a:ext uri="{9D8B030D-6E8A-4147-A177-3AD203B41FA5}">
                      <a16:colId xmlns:a16="http://schemas.microsoft.com/office/drawing/2014/main" val="1616910405"/>
                    </a:ext>
                  </a:extLst>
                </a:gridCol>
                <a:gridCol w="359054">
                  <a:extLst>
                    <a:ext uri="{9D8B030D-6E8A-4147-A177-3AD203B41FA5}">
                      <a16:colId xmlns:a16="http://schemas.microsoft.com/office/drawing/2014/main" val="3108318493"/>
                    </a:ext>
                  </a:extLst>
                </a:gridCol>
                <a:gridCol w="359054">
                  <a:extLst>
                    <a:ext uri="{9D8B030D-6E8A-4147-A177-3AD203B41FA5}">
                      <a16:colId xmlns:a16="http://schemas.microsoft.com/office/drawing/2014/main" val="1741618286"/>
                    </a:ext>
                  </a:extLst>
                </a:gridCol>
                <a:gridCol w="359054">
                  <a:extLst>
                    <a:ext uri="{9D8B030D-6E8A-4147-A177-3AD203B41FA5}">
                      <a16:colId xmlns:a16="http://schemas.microsoft.com/office/drawing/2014/main" val="1266954357"/>
                    </a:ext>
                  </a:extLst>
                </a:gridCol>
                <a:gridCol w="359054">
                  <a:extLst>
                    <a:ext uri="{9D8B030D-6E8A-4147-A177-3AD203B41FA5}">
                      <a16:colId xmlns:a16="http://schemas.microsoft.com/office/drawing/2014/main" val="3572706477"/>
                    </a:ext>
                  </a:extLst>
                </a:gridCol>
                <a:gridCol w="359054">
                  <a:extLst>
                    <a:ext uri="{9D8B030D-6E8A-4147-A177-3AD203B41FA5}">
                      <a16:colId xmlns:a16="http://schemas.microsoft.com/office/drawing/2014/main" val="2383671663"/>
                    </a:ext>
                  </a:extLst>
                </a:gridCol>
                <a:gridCol w="359054">
                  <a:extLst>
                    <a:ext uri="{9D8B030D-6E8A-4147-A177-3AD203B41FA5}">
                      <a16:colId xmlns:a16="http://schemas.microsoft.com/office/drawing/2014/main" val="3863905998"/>
                    </a:ext>
                  </a:extLst>
                </a:gridCol>
                <a:gridCol w="359054">
                  <a:extLst>
                    <a:ext uri="{9D8B030D-6E8A-4147-A177-3AD203B41FA5}">
                      <a16:colId xmlns:a16="http://schemas.microsoft.com/office/drawing/2014/main" val="3644338726"/>
                    </a:ext>
                  </a:extLst>
                </a:gridCol>
                <a:gridCol w="359054">
                  <a:extLst>
                    <a:ext uri="{9D8B030D-6E8A-4147-A177-3AD203B41FA5}">
                      <a16:colId xmlns:a16="http://schemas.microsoft.com/office/drawing/2014/main" val="3122599979"/>
                    </a:ext>
                  </a:extLst>
                </a:gridCol>
                <a:gridCol w="359054">
                  <a:extLst>
                    <a:ext uri="{9D8B030D-6E8A-4147-A177-3AD203B41FA5}">
                      <a16:colId xmlns:a16="http://schemas.microsoft.com/office/drawing/2014/main" val="1393862202"/>
                    </a:ext>
                  </a:extLst>
                </a:gridCol>
                <a:gridCol w="359054">
                  <a:extLst>
                    <a:ext uri="{9D8B030D-6E8A-4147-A177-3AD203B41FA5}">
                      <a16:colId xmlns:a16="http://schemas.microsoft.com/office/drawing/2014/main" val="1842643159"/>
                    </a:ext>
                  </a:extLst>
                </a:gridCol>
                <a:gridCol w="359054">
                  <a:extLst>
                    <a:ext uri="{9D8B030D-6E8A-4147-A177-3AD203B41FA5}">
                      <a16:colId xmlns:a16="http://schemas.microsoft.com/office/drawing/2014/main" val="3233033880"/>
                    </a:ext>
                  </a:extLst>
                </a:gridCol>
              </a:tblGrid>
              <a:tr h="0">
                <a:tc rowSpan="2">
                  <a:txBody>
                    <a:bodyPr/>
                    <a:lstStyle/>
                    <a:p>
                      <a:endParaRPr lang="zh-TW" altLang="en-US"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C01</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C02</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C03</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C04</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C05</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C06</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C07</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C08</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C09</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C10</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C11</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242406761"/>
                  </a:ext>
                </a:extLst>
              </a:tr>
              <a:tr h="0">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4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400" b="0"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073738"/>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集中式</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特教班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FF0000"/>
                          </a:solidFill>
                        </a:rPr>
                        <a:t>有開設間接服務課程才需檢附</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6847313"/>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分散式</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資源班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1254787"/>
                  </a:ext>
                </a:extLst>
              </a:tr>
              <a:tr h="0">
                <a:tc>
                  <a:txBody>
                    <a:bodyPr/>
                    <a:lstStyle/>
                    <a:p>
                      <a:pPr marL="0" indent="0"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各類巡迴輔導班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52644830"/>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受巡迴</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輔導學校</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34643866"/>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普通班</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marL="0" indent="0"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接受特教服務</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495252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特殊教育方案</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70646814"/>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資優</a:t>
                      </a:r>
                      <a:endParaRPr lang="en-US" altLang="zh-TW"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資源班</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a:effectLst/>
                          <a:latin typeface="Times New Roman" panose="02020603050405020304" pitchFamily="18" charset="0"/>
                          <a:ea typeface="標楷體" panose="03000509000000000000" pitchFamily="65" charset="-120"/>
                        </a:rPr>
                        <a:t>□</a:t>
                      </a:r>
                      <a:endParaRPr lang="zh-TW" sz="1200" kern="10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99223919"/>
                  </a:ext>
                </a:extLst>
              </a:tr>
              <a:tr h="0">
                <a:tc>
                  <a:txBody>
                    <a:bodyPr/>
                    <a:lstStyle/>
                    <a:p>
                      <a:pPr algn="ctr"/>
                      <a:r>
                        <a:rPr lang="zh-TW" altLang="en-US" sz="1500" b="1" kern="1200" dirty="0" smtClean="0">
                          <a:solidFill>
                            <a:schemeClr val="lt1"/>
                          </a:solidFill>
                          <a:latin typeface="SetoFont" panose="02000600000000000000" pitchFamily="2" charset="-120"/>
                          <a:ea typeface="SetoFont" panose="02000600000000000000" pitchFamily="2" charset="-120"/>
                          <a:cs typeface="SetoFont" panose="02000600000000000000" pitchFamily="2" charset="-120"/>
                        </a:rPr>
                        <a:t>資優教育方案</a:t>
                      </a:r>
                      <a:endParaRPr lang="zh-TW" altLang="en-US" sz="1500" b="1" kern="1200" dirty="0">
                        <a:solidFill>
                          <a:schemeClr val="lt1"/>
                        </a:solidFill>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zh-TW" sz="1200" kern="100" dirty="0">
                          <a:effectLst/>
                          <a:latin typeface="Times New Roman" panose="02020603050405020304" pitchFamily="18" charset="0"/>
                          <a:ea typeface="標楷體" panose="03000509000000000000" pitchFamily="65" charset="-120"/>
                        </a:rPr>
                        <a:t>□</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9181766"/>
                  </a:ext>
                </a:extLst>
              </a:tr>
            </a:tbl>
          </a:graphicData>
        </a:graphic>
      </p:graphicFrame>
      <p:sp>
        <p:nvSpPr>
          <p:cNvPr id="5" name="向上箭號圖說文字 4"/>
          <p:cNvSpPr/>
          <p:nvPr/>
        </p:nvSpPr>
        <p:spPr>
          <a:xfrm rot="16200000">
            <a:off x="7793657" y="-236877"/>
            <a:ext cx="1015663" cy="1700602"/>
          </a:xfrm>
          <a:prstGeom prst="upArrowCallout">
            <a:avLst>
              <a:gd name="adj1" fmla="val 100000"/>
              <a:gd name="adj2" fmla="val 50000"/>
              <a:gd name="adj3" fmla="val 35093"/>
              <a:gd name="adj4" fmla="val 7281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chorCtr="0">
            <a:spAutoFit/>
          </a:bodyPr>
          <a:lstStyle/>
          <a:p>
            <a:pPr marL="0" lvl="1" algn="ctr"/>
            <a:r>
              <a:rPr lang="zh-TW" altLang="zh-TW" dirty="0" smtClean="0">
                <a:solidFill>
                  <a:schemeClr val="tx1"/>
                </a:solidFill>
              </a:rPr>
              <a:t>□</a:t>
            </a:r>
            <a:r>
              <a:rPr lang="zh-TW" altLang="en-US" dirty="0" smtClean="0">
                <a:solidFill>
                  <a:schemeClr val="tx1"/>
                </a:solidFill>
              </a:rPr>
              <a:t>須</a:t>
            </a:r>
            <a:r>
              <a:rPr lang="zh-TW" altLang="zh-TW" dirty="0" smtClean="0">
                <a:solidFill>
                  <a:schemeClr val="tx1"/>
                </a:solidFill>
              </a:rPr>
              <a:t>備查</a:t>
            </a:r>
            <a:endParaRPr lang="en-US" altLang="zh-TW" dirty="0" smtClean="0">
              <a:solidFill>
                <a:schemeClr val="tx1"/>
              </a:solidFill>
            </a:endParaRPr>
          </a:p>
          <a:p>
            <a:pPr marL="0" lvl="1" algn="ctr"/>
            <a:r>
              <a:rPr lang="zh-TW" altLang="zh-TW" dirty="0" smtClean="0">
                <a:solidFill>
                  <a:schemeClr val="dk1"/>
                </a:solidFill>
              </a:rPr>
              <a:t>╳</a:t>
            </a:r>
            <a:r>
              <a:rPr lang="zh-TW" altLang="en-US" dirty="0" smtClean="0">
                <a:solidFill>
                  <a:schemeClr val="dk1"/>
                </a:solidFill>
              </a:rPr>
              <a:t>不必繳交</a:t>
            </a:r>
            <a:endParaRPr lang="zh-TW" altLang="en-US" dirty="0"/>
          </a:p>
          <a:p>
            <a:pPr marL="0" lvl="1" algn="ctr"/>
            <a:r>
              <a:rPr lang="zh-TW" altLang="zh-TW" dirty="0" smtClean="0">
                <a:solidFill>
                  <a:schemeClr val="dk1"/>
                </a:solidFill>
              </a:rPr>
              <a:t>○</a:t>
            </a:r>
            <a:r>
              <a:rPr lang="zh-TW" altLang="en-US" dirty="0" smtClean="0">
                <a:solidFill>
                  <a:schemeClr val="dk1"/>
                </a:solidFill>
              </a:rPr>
              <a:t>各校留存</a:t>
            </a:r>
            <a:endParaRPr lang="zh-TW" altLang="en-US" b="1" dirty="0">
              <a:solidFill>
                <a:schemeClr val="tx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9381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200" dirty="0">
                <a:latin typeface="微軟正黑體" panose="020B0604030504040204" pitchFamily="34" charset="-120"/>
                <a:ea typeface="微軟正黑體" panose="020B0604030504040204" pitchFamily="34" charset="-120"/>
              </a:rPr>
              <a:t>「□」註記者請與學校課程計畫併同報府備查，有檢附者</a:t>
            </a:r>
            <a:r>
              <a:rPr lang="zh-TW" altLang="zh-TW" sz="2200" dirty="0" smtClean="0">
                <a:latin typeface="微軟正黑體" panose="020B0604030504040204" pitchFamily="34" charset="-120"/>
                <a:ea typeface="微軟正黑體" panose="020B0604030504040204" pitchFamily="34" charset="-120"/>
              </a:rPr>
              <a:t>於□打</a:t>
            </a:r>
            <a:r>
              <a:rPr lang="zh-TW" altLang="zh-TW" sz="2200" dirty="0">
                <a:latin typeface="微軟正黑體" panose="020B0604030504040204" pitchFamily="34" charset="-120"/>
                <a:ea typeface="微軟正黑體" panose="020B0604030504040204" pitchFamily="34" charset="-120"/>
              </a:rPr>
              <a:t>勾</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註記</a:t>
            </a:r>
            <a:r>
              <a:rPr lang="zh-TW" altLang="zh-TW" sz="2200" dirty="0">
                <a:latin typeface="微軟正黑體" panose="020B0604030504040204" pitchFamily="34" charset="-120"/>
                <a:ea typeface="微軟正黑體" panose="020B0604030504040204" pitchFamily="34" charset="-120"/>
              </a:rPr>
              <a:t>者為不必繳交；</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」註記者不</a:t>
            </a:r>
            <a:r>
              <a:rPr lang="zh-TW" altLang="zh-TW" sz="2200" dirty="0">
                <a:latin typeface="微軟正黑體" panose="020B0604030504040204" pitchFamily="34" charset="-120"/>
                <a:ea typeface="微軟正黑體" panose="020B0604030504040204" pitchFamily="34" charset="-120"/>
              </a:rPr>
              <a:t>送課程計畫備查，惟教師課表及班級課表請於開學後</a:t>
            </a:r>
            <a:r>
              <a:rPr lang="en-US" altLang="zh-TW" sz="2200" dirty="0">
                <a:latin typeface="微軟正黑體" panose="020B0604030504040204" pitchFamily="34" charset="-120"/>
                <a:ea typeface="微軟正黑體" panose="020B0604030504040204" pitchFamily="34" charset="-120"/>
              </a:rPr>
              <a:t>2</a:t>
            </a:r>
            <a:r>
              <a:rPr lang="zh-TW" altLang="zh-TW" sz="2200" dirty="0">
                <a:latin typeface="微軟正黑體" panose="020B0604030504040204" pitchFamily="34" charset="-120"/>
                <a:ea typeface="微軟正黑體" panose="020B0604030504040204" pitchFamily="34" charset="-120"/>
              </a:rPr>
              <a:t>週內完成排定，並完成教務處或相關處室核章後留校存參；間接服務紀錄與統計表，請落實紀錄並定期交由特教業務承辦人彙整，呈報校長審核並依實逐級核章，紀錄表及統計表校內留存</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請</a:t>
            </a:r>
            <a:r>
              <a:rPr lang="zh-TW" altLang="zh-TW" sz="2200" dirty="0">
                <a:latin typeface="微軟正黑體" panose="020B0604030504040204" pitchFamily="34" charset="-120"/>
                <a:ea typeface="微軟正黑體" panose="020B0604030504040204" pitchFamily="34" charset="-120"/>
              </a:rPr>
              <a:t>各校所需繳交資料併同學校課程</a:t>
            </a:r>
            <a:r>
              <a:rPr lang="zh-TW" altLang="zh-TW" sz="2200" dirty="0" smtClean="0">
                <a:latin typeface="微軟正黑體" panose="020B0604030504040204" pitchFamily="34" charset="-120"/>
                <a:ea typeface="微軟正黑體" panose="020B0604030504040204" pitchFamily="34" charset="-120"/>
              </a:rPr>
              <a:t>計畫</a:t>
            </a:r>
            <a:r>
              <a:rPr lang="zh-TW" altLang="en-US" sz="2200"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先</a:t>
            </a:r>
            <a:r>
              <a:rPr lang="zh-TW" altLang="zh-TW" sz="2200" dirty="0" smtClean="0">
                <a:latin typeface="微軟正黑體" panose="020B0604030504040204" pitchFamily="34" charset="-120"/>
                <a:ea typeface="微軟正黑體" panose="020B0604030504040204" pitchFamily="34" charset="-120"/>
              </a:rPr>
              <a:t>提報</a:t>
            </a:r>
            <a:r>
              <a:rPr lang="zh-TW" altLang="zh-TW" sz="2200" dirty="0">
                <a:latin typeface="微軟正黑體" panose="020B0604030504040204" pitchFamily="34" charset="-120"/>
                <a:ea typeface="微軟正黑體" panose="020B0604030504040204" pitchFamily="34" charset="-120"/>
              </a:rPr>
              <a:t>特教推行委員會進行審查，</a:t>
            </a:r>
            <a:r>
              <a:rPr lang="zh-TW" altLang="zh-TW" sz="2800" b="1" dirty="0">
                <a:solidFill>
                  <a:srgbClr val="FF0000"/>
                </a:solidFill>
                <a:latin typeface="微軟正黑體" panose="020B0604030504040204" pitchFamily="34" charset="-120"/>
                <a:ea typeface="微軟正黑體" panose="020B0604030504040204" pitchFamily="34" charset="-120"/>
              </a:rPr>
              <a:t>後</a:t>
            </a:r>
            <a:r>
              <a:rPr lang="zh-TW" altLang="zh-TW" sz="2200" dirty="0">
                <a:latin typeface="微軟正黑體" panose="020B0604030504040204" pitchFamily="34" charset="-120"/>
                <a:ea typeface="微軟正黑體" panose="020B0604030504040204" pitchFamily="34" charset="-120"/>
              </a:rPr>
              <a:t>送課程發展委員會進行</a:t>
            </a:r>
            <a:r>
              <a:rPr lang="zh-TW" altLang="zh-TW" sz="2200" dirty="0" smtClean="0">
                <a:latin typeface="微軟正黑體" panose="020B0604030504040204" pitchFamily="34" charset="-120"/>
                <a:ea typeface="微軟正黑體" panose="020B0604030504040204" pitchFamily="34" charset="-120"/>
              </a:rPr>
              <a:t>審議</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84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109639" cy="646331"/>
          </a:xfrm>
          <a:prstGeom prst="rect">
            <a:avLst/>
          </a:prstGeom>
          <a:noFill/>
        </p:spPr>
        <p:txBody>
          <a:bodyPr wrap="none">
            <a:spAutoFit/>
          </a:bodyPr>
          <a:lstStyle/>
          <a:p>
            <a:pPr>
              <a:defRPr/>
            </a:pP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8469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wipe(left)">
                                      <p:cBhvr>
                                        <p:cTn id="16" dur="500"/>
                                        <p:tgtEl>
                                          <p:spTgt spid="18437"/>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500"/>
                                        <p:tgtEl>
                                          <p:spTgt spid="18435">
                                            <p:txEl>
                                              <p:pRg st="0" end="0"/>
                                            </p:txEl>
                                          </p:spTgt>
                                        </p:tgtEl>
                                      </p:cBhvr>
                                    </p:animEffect>
                                    <p:anim calcmode="lin" valueType="num">
                                      <p:cBhvr>
                                        <p:cTn id="2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22694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本府遴聘專家學者或資深特殊教育教師，進行各校特殊教育課程計畫備查，將依備查項目評分表所列內容，逐項確認是否完備。</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若學校呈現該錯誤樣態，則將依標示</a:t>
            </a:r>
            <a:r>
              <a:rPr lang="zh-TW" altLang="en-US" sz="2200" b="1" dirty="0" smtClean="0">
                <a:latin typeface="微軟正黑體" panose="020B0604030504040204" pitchFamily="34" charset="-120"/>
                <a:ea typeface="微軟正黑體" panose="020B0604030504040204" pitchFamily="34" charset="-120"/>
              </a:rPr>
              <a:t>螢光色塊</a:t>
            </a:r>
            <a:r>
              <a:rPr lang="zh-TW" altLang="en-US" sz="2200" dirty="0" smtClean="0">
                <a:latin typeface="微軟正黑體" panose="020B0604030504040204" pitchFamily="34" charset="-120"/>
                <a:ea typeface="微軟正黑體" panose="020B0604030504040204" pitchFamily="34" charset="-120"/>
              </a:rPr>
              <a:t>方式處理。</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例如：</a:t>
            </a:r>
            <a:endParaRPr lang="en-US" altLang="zh-TW" sz="2200" dirty="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a:t>
            </a:r>
            <a:r>
              <a:rPr lang="zh-TW" altLang="en-US" sz="2200" u="sng" dirty="0" smtClean="0">
                <a:latin typeface="微軟正黑體" panose="020B0604030504040204" pitchFamily="34" charset="-120"/>
                <a:ea typeface="微軟正黑體" panose="020B0604030504040204" pitchFamily="34" charset="-120"/>
              </a:rPr>
              <a:t>課程安排</a:t>
            </a:r>
            <a:r>
              <a:rPr lang="en-US" altLang="zh-TW" sz="2200" u="sng" dirty="0" smtClean="0">
                <a:latin typeface="微軟正黑體" panose="020B0604030504040204" pitchFamily="34" charset="-120"/>
                <a:ea typeface="微軟正黑體" panose="020B0604030504040204" pitchFamily="34" charset="-120"/>
              </a:rPr>
              <a:t>4-3</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未依規定將部定領域課程調整後之學習重點或能力指標加以註記（標碼、劃記）</a:t>
            </a:r>
            <a:r>
              <a:rPr lang="zh-TW" altLang="en-US" sz="2200" dirty="0" smtClean="0">
                <a:latin typeface="微軟正黑體" panose="020B0604030504040204" pitchFamily="34" charset="-120"/>
                <a:ea typeface="微軟正黑體" panose="020B0604030504040204" pitchFamily="34" charset="-120"/>
              </a:rPr>
              <a:t>」，則將列為「</a:t>
            </a:r>
            <a:r>
              <a:rPr lang="zh-TW" altLang="en-US" sz="2200" b="1" dirty="0" smtClean="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a:t>
            </a:r>
            <a:r>
              <a:rPr lang="zh-TW" altLang="en-US" sz="2200" u="sng" dirty="0" smtClean="0">
                <a:latin typeface="微軟正黑體" panose="020B0604030504040204" pitchFamily="34" charset="-120"/>
                <a:ea typeface="微軟正黑體" panose="020B0604030504040204" pitchFamily="34" charset="-120"/>
              </a:rPr>
              <a:t>行政事項</a:t>
            </a:r>
            <a:r>
              <a:rPr lang="en-US" altLang="zh-TW" sz="2200" u="sng" dirty="0" smtClean="0">
                <a:latin typeface="微軟正黑體" panose="020B0604030504040204" pitchFamily="34" charset="-120"/>
                <a:ea typeface="微軟正黑體" panose="020B0604030504040204" pitchFamily="34" charset="-120"/>
              </a:rPr>
              <a:t>5</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表件重要內容錯誤。（視情節嚴重程度而定）</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則</a:t>
            </a:r>
            <a:r>
              <a:rPr lang="zh-TW" altLang="en-US" sz="2200" dirty="0" smtClean="0">
                <a:latin typeface="微軟正黑體" panose="020B0604030504040204" pitchFamily="34" charset="-120"/>
                <a:ea typeface="微軟正黑體" panose="020B0604030504040204" pitchFamily="34" charset="-120"/>
              </a:rPr>
              <a:t>將視情形列為</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」或「</a:t>
            </a:r>
            <a:r>
              <a:rPr lang="zh-TW" altLang="en-US" sz="2200" b="1" dirty="0" smtClean="0">
                <a:solidFill>
                  <a:srgbClr val="FF0000"/>
                </a:solidFill>
                <a:latin typeface="微軟正黑體" panose="020B0604030504040204" pitchFamily="34" charset="-120"/>
                <a:ea typeface="微軟正黑體" panose="020B0604030504040204" pitchFamily="34" charset="-120"/>
              </a:rPr>
              <a:t>修正後再審</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84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課程計畫備查項目評分表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 name="矩形 1"/>
          <p:cNvSpPr/>
          <p:nvPr/>
        </p:nvSpPr>
        <p:spPr>
          <a:xfrm>
            <a:off x="5508104" y="2780928"/>
            <a:ext cx="1152128" cy="43204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065922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wipe(left)">
                                      <p:cBhvr>
                                        <p:cTn id="16" dur="500"/>
                                        <p:tgtEl>
                                          <p:spTgt spid="18437"/>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8435">
                                            <p:txEl>
                                              <p:pRg st="0" end="0"/>
                                            </p:txEl>
                                          </p:spTgt>
                                        </p:tgtEl>
                                        <p:attrNameLst>
                                          <p:attrName>style.visibility</p:attrName>
                                        </p:attrNameLst>
                                      </p:cBhvr>
                                      <p:to>
                                        <p:strVal val="visible"/>
                                      </p:to>
                                    </p:set>
                                    <p:animEffect transition="in" filter="fade">
                                      <p:cBhvr>
                                        <p:cTn id="20" dur="500"/>
                                        <p:tgtEl>
                                          <p:spTgt spid="18435">
                                            <p:txEl>
                                              <p:pRg st="0" end="0"/>
                                            </p:txEl>
                                          </p:spTgt>
                                        </p:tgtEl>
                                      </p:cBhvr>
                                    </p:animEffect>
                                    <p:anim calcmode="lin" valueType="num">
                                      <p:cBhvr>
                                        <p:cTn id="2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435">
                                            <p:txEl>
                                              <p:pRg st="1" end="1"/>
                                            </p:txEl>
                                          </p:spTgt>
                                        </p:tgtEl>
                                        <p:attrNameLst>
                                          <p:attrName>style.visibility</p:attrName>
                                        </p:attrNameLst>
                                      </p:cBhvr>
                                      <p:to>
                                        <p:strVal val="visible"/>
                                      </p:to>
                                    </p:set>
                                    <p:animEffect transition="in" filter="fade">
                                      <p:cBhvr>
                                        <p:cTn id="27" dur="500"/>
                                        <p:tgtEl>
                                          <p:spTgt spid="18435">
                                            <p:txEl>
                                              <p:pRg st="1" end="1"/>
                                            </p:txEl>
                                          </p:spTgt>
                                        </p:tgtEl>
                                      </p:cBhvr>
                                    </p:animEffect>
                                    <p:anim calcmode="lin" valueType="num">
                                      <p:cBhvr>
                                        <p:cTn id="2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2" end="2"/>
                                            </p:txEl>
                                          </p:spTgt>
                                        </p:tgtEl>
                                        <p:attrNameLst>
                                          <p:attrName>style.visibility</p:attrName>
                                        </p:attrNameLst>
                                      </p:cBhvr>
                                      <p:to>
                                        <p:strVal val="visible"/>
                                      </p:to>
                                    </p:set>
                                    <p:animEffect transition="in" filter="fade">
                                      <p:cBhvr>
                                        <p:cTn id="39" dur="500"/>
                                        <p:tgtEl>
                                          <p:spTgt spid="18435">
                                            <p:txEl>
                                              <p:pRg st="2" end="2"/>
                                            </p:txEl>
                                          </p:spTgt>
                                        </p:tgtEl>
                                      </p:cBhvr>
                                    </p:animEffect>
                                    <p:anim calcmode="lin" valueType="num">
                                      <p:cBhvr>
                                        <p:cTn id="40"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3" end="3"/>
                                            </p:txEl>
                                          </p:spTgt>
                                        </p:tgtEl>
                                        <p:attrNameLst>
                                          <p:attrName>style.visibility</p:attrName>
                                        </p:attrNameLst>
                                      </p:cBhvr>
                                      <p:to>
                                        <p:strVal val="visible"/>
                                      </p:to>
                                    </p:set>
                                    <p:animEffect transition="in" filter="fade">
                                      <p:cBhvr>
                                        <p:cTn id="46" dur="500"/>
                                        <p:tgtEl>
                                          <p:spTgt spid="18435">
                                            <p:txEl>
                                              <p:pRg st="3" end="3"/>
                                            </p:txEl>
                                          </p:spTgt>
                                        </p:tgtEl>
                                      </p:cBhvr>
                                    </p:animEffect>
                                    <p:anim calcmode="lin" valueType="num">
                                      <p:cBhvr>
                                        <p:cTn id="4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4" end="4"/>
                                            </p:txEl>
                                          </p:spTgt>
                                        </p:tgtEl>
                                        <p:attrNameLst>
                                          <p:attrName>style.visibility</p:attrName>
                                        </p:attrNameLst>
                                      </p:cBhvr>
                                      <p:to>
                                        <p:strVal val="visible"/>
                                      </p:to>
                                    </p:set>
                                    <p:animEffect transition="in" filter="fade">
                                      <p:cBhvr>
                                        <p:cTn id="53" dur="500"/>
                                        <p:tgtEl>
                                          <p:spTgt spid="18435">
                                            <p:txEl>
                                              <p:pRg st="4" end="4"/>
                                            </p:txEl>
                                          </p:spTgt>
                                        </p:tgtEl>
                                      </p:cBhvr>
                                    </p:animEffect>
                                    <p:anim calcmode="lin" valueType="num">
                                      <p:cBhvr>
                                        <p:cTn id="5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utoUpdateAnimBg="0"/>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64807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5"/>
              </a:rPr>
              <a:t>教育部國民及學前教育署－</a:t>
            </a:r>
            <a:r>
              <a:rPr lang="zh-TW" altLang="en-US" sz="2400" dirty="0">
                <a:hlinkClick r:id="rId5"/>
              </a:rPr>
              <a:t>新課綱推動相關法令規定</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1188" y="2276872"/>
            <a:ext cx="7776864" cy="3508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itchFamily="34" charset="-120"/>
                <a:ea typeface="微軟正黑體" pitchFamily="34" charset="-120"/>
                <a:hlinkClick r:id="rId5"/>
              </a:rPr>
              <a:t>教育部國民及學前教育署－優質特教發展網絡系統暨教學支援平台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6"/>
              </a:rPr>
              <a:t>首頁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7"/>
              </a:rPr>
              <a:t>12</a:t>
            </a:r>
            <a:r>
              <a:rPr lang="zh-TW" altLang="en-US" sz="2400" dirty="0">
                <a:latin typeface="微軟正黑體" pitchFamily="34" charset="-120"/>
                <a:ea typeface="微軟正黑體" pitchFamily="34" charset="-120"/>
                <a:hlinkClick r:id="rId7"/>
              </a:rPr>
              <a:t>年國教課程綱要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8"/>
              </a:rPr>
              <a:t>108</a:t>
            </a:r>
            <a:r>
              <a:rPr lang="zh-TW" altLang="en-US" sz="2400" dirty="0">
                <a:latin typeface="微軟正黑體" pitchFamily="34" charset="-120"/>
                <a:ea typeface="微軟正黑體" pitchFamily="34" charset="-120"/>
                <a:hlinkClick r:id="rId8"/>
              </a:rPr>
              <a:t>年課程綱要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9"/>
              </a:rPr>
              <a:t>108</a:t>
            </a:r>
            <a:r>
              <a:rPr lang="zh-TW" altLang="en-US" sz="2400" dirty="0">
                <a:latin typeface="微軟正黑體" pitchFamily="34" charset="-120"/>
                <a:ea typeface="微軟正黑體" pitchFamily="34" charset="-120"/>
                <a:hlinkClick r:id="rId9"/>
              </a:rPr>
              <a:t>年課程實施規範暨領綱</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39952" y="3068960"/>
            <a:ext cx="4668061" cy="3474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en-US" altLang="zh-TW" sz="2400" dirty="0" smtClean="0">
                <a:latin typeface="微軟正黑體" pitchFamily="34" charset="-120"/>
                <a:ea typeface="微軟正黑體" pitchFamily="34" charset="-120"/>
                <a:hlinkClick r:id="rId5"/>
              </a:rPr>
              <a:t>CIRN</a:t>
            </a:r>
            <a:r>
              <a:rPr lang="zh-TW" altLang="en-US" sz="2400" dirty="0" smtClean="0">
                <a:latin typeface="微軟正黑體" pitchFamily="34" charset="-120"/>
                <a:ea typeface="微軟正黑體" pitchFamily="34" charset="-120"/>
                <a:hlinkClick r:id="rId5"/>
              </a:rPr>
              <a:t>－國民中小學課程與教學資源整合平臺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itchFamily="34" charset="-120"/>
                <a:ea typeface="微軟正黑體" pitchFamily="34" charset="-120"/>
                <a:hlinkClick r:id="rId6"/>
              </a:rPr>
              <a:t>CIRN</a:t>
            </a:r>
            <a:r>
              <a:rPr lang="zh-TW" altLang="en-US" sz="2400" dirty="0" smtClean="0">
                <a:latin typeface="微軟正黑體" pitchFamily="34" charset="-120"/>
                <a:ea typeface="微軟正黑體" pitchFamily="34" charset="-120"/>
                <a:hlinkClick r:id="rId6"/>
              </a:rPr>
              <a:t>－十二年國教重大議題－議題融入說明手冊</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3528" y="2658954"/>
            <a:ext cx="8401610" cy="3591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smtClean="0">
                <a:latin typeface="微軟正黑體" pitchFamily="34" charset="-120"/>
                <a:ea typeface="微軟正黑體" pitchFamily="34" charset="-120"/>
                <a:hlinkClick r:id="rId5"/>
              </a:rPr>
              <a:t>國教教育研究院－特色資源－課程綱要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0543" y="2564904"/>
            <a:ext cx="712758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傳課程計畫</a:t>
            </a:r>
            <a:r>
              <a:rPr lang="zh-TW" altLang="en-US" sz="2400" dirty="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114/6/30</a:t>
            </a:r>
            <a:r>
              <a:rPr lang="zh-TW" altLang="en-US" sz="2400" dirty="0" smtClean="0">
                <a:solidFill>
                  <a:srgbClr val="FF0000"/>
                </a:solidFill>
                <a:latin typeface="微軟正黑體" pitchFamily="34" charset="-120"/>
                <a:ea typeface="微軟正黑體" pitchFamily="34" charset="-120"/>
              </a:rPr>
              <a:t>（週一）</a:t>
            </a:r>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上傳至本縣特</a:t>
            </a:r>
            <a:r>
              <a:rPr lang="zh-TW" altLang="en-US" sz="2400" dirty="0" smtClean="0">
                <a:latin typeface="微軟正黑體" pitchFamily="34" charset="-120"/>
                <a:ea typeface="微軟正黑體" pitchFamily="34" charset="-120"/>
              </a:rPr>
              <a:t>教資源中心網站（</a:t>
            </a:r>
            <a:r>
              <a:rPr lang="en-US" altLang="zh-TW" sz="2400" dirty="0" smtClean="0">
                <a:latin typeface="微軟正黑體" pitchFamily="34" charset="-120"/>
                <a:ea typeface="微軟正黑體" pitchFamily="34" charset="-120"/>
              </a:rPr>
              <a:t>http://spec.ntct.edu.tw/MemberArea/</a:t>
            </a:r>
            <a:r>
              <a:rPr lang="zh-TW" altLang="en-US" sz="2400" dirty="0" smtClean="0">
                <a:latin typeface="微軟正黑體" pitchFamily="34" charset="-120"/>
                <a:ea typeface="微軟正黑體" pitchFamily="34" charset="-120"/>
              </a:rPr>
              <a:t>），供委員預覽。</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檢視通過狀態：</a:t>
            </a:r>
            <a:r>
              <a:rPr lang="en-US" altLang="zh-TW" sz="2400" dirty="0" smtClean="0">
                <a:solidFill>
                  <a:srgbClr val="FF0000"/>
                </a:solidFill>
                <a:latin typeface="微軟正黑體" pitchFamily="34" charset="-120"/>
                <a:ea typeface="微軟正黑體" pitchFamily="34" charset="-120"/>
              </a:rPr>
              <a:t> 114/7/7</a:t>
            </a:r>
            <a:r>
              <a:rPr lang="zh-TW" altLang="en-US" sz="2400" dirty="0" smtClean="0">
                <a:solidFill>
                  <a:srgbClr val="FF0000"/>
                </a:solidFill>
                <a:latin typeface="微軟正黑體" pitchFamily="34" charset="-120"/>
                <a:ea typeface="微軟正黑體" pitchFamily="34" charset="-120"/>
              </a:rPr>
              <a:t>（週一）</a:t>
            </a:r>
            <a:r>
              <a:rPr lang="zh-TW" altLang="en-US" sz="2400" dirty="0" smtClean="0">
                <a:latin typeface="微軟正黑體" pitchFamily="34" charset="-120"/>
                <a:ea typeface="微軟正黑體" pitchFamily="34" charset="-120"/>
              </a:rPr>
              <a:t>前至網站檢視委員意見並依委員回饋意見修正課程計畫內容。</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請於</a:t>
            </a:r>
            <a:r>
              <a:rPr lang="en-US" altLang="zh-TW" sz="2400" dirty="0" smtClean="0">
                <a:solidFill>
                  <a:srgbClr val="FF0000"/>
                </a:solidFill>
                <a:latin typeface="微軟正黑體" pitchFamily="34" charset="-120"/>
                <a:ea typeface="微軟正黑體" pitchFamily="34" charset="-120"/>
              </a:rPr>
              <a:t>114/7/7</a:t>
            </a:r>
            <a:r>
              <a:rPr lang="zh-TW" altLang="en-US" sz="2400" dirty="0" smtClean="0">
                <a:solidFill>
                  <a:srgbClr val="FF0000"/>
                </a:solidFill>
                <a:latin typeface="微軟正黑體" pitchFamily="34" charset="-120"/>
                <a:ea typeface="微軟正黑體" pitchFamily="34" charset="-120"/>
              </a:rPr>
              <a:t>（週一）</a:t>
            </a:r>
            <a:r>
              <a:rPr lang="zh-TW" altLang="en-US" sz="2400" dirty="0" smtClean="0">
                <a:latin typeface="微軟正黑體" pitchFamily="34" charset="-120"/>
                <a:ea typeface="微軟正黑體" pitchFamily="34" charset="-120"/>
              </a:rPr>
              <a:t>前確認通過狀態，如為「</a:t>
            </a:r>
            <a:r>
              <a:rPr lang="zh-TW" altLang="en-US" sz="2400" b="1" dirty="0" smtClean="0">
                <a:latin typeface="微軟正黑體" pitchFamily="34" charset="-120"/>
                <a:ea typeface="微軟正黑體" pitchFamily="34" charset="-120"/>
              </a:rPr>
              <a:t>通過</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修正後通過</a:t>
            </a:r>
            <a:r>
              <a:rPr lang="zh-TW" altLang="en-US" sz="2400" dirty="0" smtClean="0">
                <a:latin typeface="微軟正黑體" pitchFamily="34" charset="-120"/>
                <a:ea typeface="微軟正黑體" pitchFamily="34" charset="-120"/>
              </a:rPr>
              <a:t>」即</a:t>
            </a:r>
            <a:r>
              <a:rPr lang="zh-TW" altLang="en-US" sz="2400" u="sng" dirty="0" smtClean="0">
                <a:latin typeface="微軟正黑體" pitchFamily="34" charset="-120"/>
                <a:ea typeface="微軟正黑體" pitchFamily="34" charset="-120"/>
              </a:rPr>
              <a:t>不必參與</a:t>
            </a:r>
            <a:r>
              <a:rPr lang="zh-TW" altLang="en-US" sz="2400" u="sng" dirty="0" smtClean="0">
                <a:solidFill>
                  <a:srgbClr val="FF0000"/>
                </a:solidFill>
                <a:latin typeface="微軟正黑體" pitchFamily="34" charset="-120"/>
                <a:ea typeface="微軟正黑體" pitchFamily="34" charset="-120"/>
              </a:rPr>
              <a:t>面審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修正後再審</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未通過</a:t>
            </a:r>
            <a:r>
              <a:rPr lang="zh-TW" altLang="en-US" sz="2400" dirty="0" smtClean="0">
                <a:latin typeface="微軟正黑體" pitchFamily="34" charset="-120"/>
                <a:ea typeface="微軟正黑體" pitchFamily="34" charset="-120"/>
              </a:rPr>
              <a:t>」，請</a:t>
            </a:r>
            <a:r>
              <a:rPr lang="zh-TW" altLang="en-US" sz="2400" u="sng" dirty="0" smtClean="0">
                <a:latin typeface="微軟正黑體" pitchFamily="34" charset="-120"/>
                <a:ea typeface="微軟正黑體" pitchFamily="34" charset="-120"/>
              </a:rPr>
              <a:t>務必出席</a:t>
            </a:r>
            <a:r>
              <a:rPr lang="zh-TW" altLang="en-US" sz="2400" u="sng" dirty="0">
                <a:solidFill>
                  <a:srgbClr val="FF0000"/>
                </a:solidFill>
                <a:latin typeface="微軟正黑體" pitchFamily="34" charset="-120"/>
                <a:ea typeface="微軟正黑體" pitchFamily="34" charset="-120"/>
              </a:rPr>
              <a:t>面</a:t>
            </a:r>
            <a:r>
              <a:rPr lang="zh-TW" altLang="en-US" sz="2400" u="sng" dirty="0" smtClean="0">
                <a:solidFill>
                  <a:srgbClr val="FF0000"/>
                </a:solidFill>
                <a:latin typeface="微軟正黑體" pitchFamily="34" charset="-120"/>
                <a:ea typeface="微軟正黑體" pitchFamily="34" charset="-120"/>
              </a:rPr>
              <a:t>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須</a:t>
            </a:r>
            <a:r>
              <a:rPr lang="zh-TW" altLang="en-US" sz="2400" dirty="0" smtClean="0">
                <a:latin typeface="微軟正黑體" pitchFamily="34" charset="-120"/>
                <a:ea typeface="微軟正黑體" pitchFamily="34" charset="-120"/>
              </a:rPr>
              <a:t>出席</a:t>
            </a:r>
            <a:r>
              <a:rPr lang="zh-TW" altLang="en-US" sz="2400" dirty="0">
                <a:solidFill>
                  <a:srgbClr val="FF0000"/>
                </a:solidFill>
                <a:latin typeface="微軟正黑體" pitchFamily="34" charset="-120"/>
                <a:ea typeface="微軟正黑體" pitchFamily="34" charset="-120"/>
              </a:rPr>
              <a:t>面</a:t>
            </a:r>
            <a:r>
              <a:rPr lang="zh-TW" altLang="en-US" sz="2400" dirty="0" smtClean="0">
                <a:solidFill>
                  <a:srgbClr val="FF0000"/>
                </a:solidFill>
                <a:latin typeface="微軟正黑體" pitchFamily="34" charset="-120"/>
                <a:ea typeface="微軟正黑體" pitchFamily="34" charset="-120"/>
              </a:rPr>
              <a:t>審</a:t>
            </a:r>
            <a:r>
              <a:rPr lang="zh-TW" altLang="en-US" sz="2400" dirty="0" smtClean="0">
                <a:latin typeface="微軟正黑體" pitchFamily="34" charset="-120"/>
                <a:ea typeface="微軟正黑體" pitchFamily="34" charset="-120"/>
              </a:rPr>
              <a:t>會議之學校，本</a:t>
            </a:r>
            <a:r>
              <a:rPr lang="zh-TW" altLang="en-US" sz="2400" dirty="0">
                <a:latin typeface="微軟正黑體" pitchFamily="34" charset="-120"/>
                <a:ea typeface="微軟正黑體" pitchFamily="34" charset="-120"/>
              </a:rPr>
              <a:t>府將</a:t>
            </a:r>
            <a:r>
              <a:rPr lang="zh-TW" altLang="en-US" sz="2400" dirty="0" smtClean="0">
                <a:latin typeface="微軟正黑體" pitchFamily="34" charset="-120"/>
                <a:ea typeface="微軟正黑體" pitchFamily="34" charset="-120"/>
              </a:rPr>
              <a:t>於</a:t>
            </a:r>
            <a:r>
              <a:rPr lang="en-US" altLang="zh-TW" sz="2400" dirty="0" smtClean="0">
                <a:solidFill>
                  <a:srgbClr val="FF0000"/>
                </a:solidFill>
                <a:latin typeface="微軟正黑體" pitchFamily="34" charset="-120"/>
                <a:ea typeface="微軟正黑體" pitchFamily="34" charset="-120"/>
              </a:rPr>
              <a:t>114/7/9</a:t>
            </a:r>
            <a:r>
              <a:rPr lang="zh-TW" altLang="en-US" sz="2400" dirty="0" smtClean="0">
                <a:solidFill>
                  <a:srgbClr val="FF0000"/>
                </a:solidFill>
                <a:latin typeface="微軟正黑體" pitchFamily="34" charset="-120"/>
                <a:ea typeface="微軟正黑體" pitchFamily="34" charset="-120"/>
              </a:rPr>
              <a:t>（週三）</a:t>
            </a:r>
            <a:r>
              <a:rPr lang="zh-TW" altLang="en-US" sz="2400" dirty="0" smtClean="0">
                <a:latin typeface="微軟正黑體" pitchFamily="34" charset="-120"/>
                <a:ea typeface="微軟正黑體" pitchFamily="34" charset="-120"/>
              </a:rPr>
              <a:t>前函文通知。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555790" y="375628"/>
            <a:ext cx="6032421"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檢覈方式</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49299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600" b="1" dirty="0">
                <a:latin typeface="王漢宗顏楷體繁" pitchFamily="2" charset="-120"/>
                <a:ea typeface="王漢宗顏楷體繁" pitchFamily="2" charset="-120"/>
              </a:rPr>
              <a:t>學校課程</a:t>
            </a:r>
            <a:r>
              <a:rPr lang="zh-TW" altLang="en-US" sz="2600" b="1" dirty="0" smtClean="0">
                <a:latin typeface="王漢宗顏楷體繁" pitchFamily="2" charset="-120"/>
                <a:ea typeface="王漢宗顏楷體繁" pitchFamily="2" charset="-120"/>
              </a:rPr>
              <a:t>計畫表件，應符合課</a:t>
            </a:r>
            <a:r>
              <a:rPr lang="zh-TW" altLang="en-US" sz="2600" b="1" dirty="0">
                <a:latin typeface="王漢宗顏楷體繁" pitchFamily="2" charset="-120"/>
                <a:ea typeface="王漢宗顏楷體繁" pitchFamily="2" charset="-120"/>
              </a:rPr>
              <a:t>綱應備要件。</a:t>
            </a:r>
            <a:endParaRPr lang="en-US" altLang="zh-TW" sz="26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600" b="1" dirty="0">
                <a:latin typeface="王漢宗顏楷體繁" pitchFamily="2" charset="-120"/>
                <a:ea typeface="王漢宗顏楷體繁" pitchFamily="2" charset="-120"/>
              </a:rPr>
              <a:t>填</a:t>
            </a:r>
            <a:r>
              <a:rPr lang="zh-TW" altLang="en-US" sz="2600" b="1" dirty="0" smtClean="0">
                <a:latin typeface="王漢宗顏楷體繁" pitchFamily="2" charset="-120"/>
                <a:ea typeface="王漢宗顏楷體繁" pitchFamily="2" charset="-120"/>
              </a:rPr>
              <a:t>妥各項表件，完成逐級</a:t>
            </a:r>
            <a:r>
              <a:rPr lang="zh-TW" altLang="en-US" sz="2600" b="1" dirty="0">
                <a:latin typeface="王漢宗顏楷體繁" pitchFamily="2" charset="-120"/>
                <a:ea typeface="王漢宗顏楷體繁" pitchFamily="2" charset="-120"/>
              </a:rPr>
              <a:t>核</a:t>
            </a:r>
            <a:r>
              <a:rPr lang="zh-TW" altLang="en-US" sz="2600" b="1" dirty="0" smtClean="0">
                <a:latin typeface="王漢宗顏楷體繁" pitchFamily="2" charset="-120"/>
                <a:ea typeface="王漢宗顏楷體繁" pitchFamily="2" charset="-120"/>
              </a:rPr>
              <a:t>章。</a:t>
            </a:r>
            <a:endParaRPr lang="en-US" altLang="zh-TW" sz="2600" b="1" dirty="0" smtClean="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600" b="1" dirty="0" smtClean="0">
                <a:latin typeface="王漢宗顏楷體繁" pitchFamily="2" charset="-120"/>
                <a:ea typeface="王漢宗顏楷體繁" pitchFamily="2" charset="-120"/>
              </a:rPr>
              <a:t>規定時間內</a:t>
            </a:r>
            <a:r>
              <a:rPr lang="zh-TW" altLang="en-US" sz="2600" b="1" dirty="0">
                <a:latin typeface="王漢宗顏楷體繁" pitchFamily="2" charset="-120"/>
                <a:ea typeface="王漢宗顏楷體繁" pitchFamily="2" charset="-120"/>
              </a:rPr>
              <a:t>檢視</a:t>
            </a:r>
            <a:r>
              <a:rPr lang="zh-TW" altLang="en-US" sz="2600" b="1" dirty="0" smtClean="0">
                <a:latin typeface="王漢宗顏楷體繁" pitchFamily="2" charset="-120"/>
                <a:ea typeface="王漢宗顏楷體繁" pitchFamily="2" charset="-120"/>
              </a:rPr>
              <a:t>通過狀態、回饋意見並完成修正。</a:t>
            </a:r>
            <a:endParaRPr lang="en-US" altLang="zh-TW" sz="26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600" b="1" dirty="0">
                <a:latin typeface="王漢宗顏楷體繁" pitchFamily="2" charset="-120"/>
                <a:ea typeface="王漢宗顏楷體繁" pitchFamily="2" charset="-120"/>
              </a:rPr>
              <a:t>學校課程計畫備查通過，請務必公告校</a:t>
            </a:r>
            <a:r>
              <a:rPr lang="zh-TW" altLang="en-US" sz="2600" b="1" dirty="0" smtClean="0">
                <a:latin typeface="王漢宗顏楷體繁" pitchFamily="2" charset="-120"/>
                <a:ea typeface="王漢宗顏楷體繁" pitchFamily="2" charset="-120"/>
              </a:rPr>
              <a:t>網。</a:t>
            </a:r>
            <a:endParaRPr lang="en-US" altLang="zh-CN" sz="2600" b="1" dirty="0">
              <a:latin typeface="王漢宗顏楷體繁" pitchFamily="2" charset="-120"/>
              <a:ea typeface="王漢宗顏楷體繁" pitchFamily="2" charset="-120"/>
            </a:endParaRPr>
          </a:p>
        </p:txBody>
      </p:sp>
      <p:cxnSp>
        <p:nvCxnSpPr>
          <p:cNvPr id="18437" name="直接连接符 5"/>
          <p:cNvCxnSpPr>
            <a:cxnSpLocks noChangeShapeType="1"/>
          </p:cNvCxnSpPr>
          <p:nvPr/>
        </p:nvCxnSpPr>
        <p:spPr bwMode="auto">
          <a:xfrm>
            <a:off x="611560" y="1052736"/>
            <a:ext cx="2088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注意事項</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0796" y="5313982"/>
            <a:ext cx="8802410"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學校課程計畫網站上</a:t>
            </a:r>
            <a:r>
              <a:rPr kumimoji="0" lang="zh-TW" altLang="en-US" sz="48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傳作業說明</a:t>
            </a:r>
          </a:p>
        </p:txBody>
      </p:sp>
    </p:spTree>
    <p:extLst>
      <p:ext uri="{BB962C8B-B14F-4D97-AF65-F5344CB8AC3E}">
        <p14:creationId xmlns:p14="http://schemas.microsoft.com/office/powerpoint/2010/main" val="73287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734518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8637044" cy="12926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南投縣特教資源中心網站</a:t>
            </a:r>
            <a: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
            </a:r>
            <a:b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br>
            <a:r>
              <a:rPr kumimoji="0" lang="en-US" altLang="zh-TW" sz="36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http://spec.ntct.edu.tw/MemberArea/</a:t>
            </a:r>
            <a:endParaRPr kumimoji="0" lang="zh-CN" altLang="en-US" sz="36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36513" y="2126310"/>
            <a:ext cx="9189065" cy="4759074"/>
          </a:xfrm>
          <a:prstGeom prst="rect">
            <a:avLst/>
          </a:prstGeom>
          <a:noFill/>
          <a:ln w="9525">
            <a:noFill/>
            <a:miter lim="800000"/>
            <a:headEnd/>
            <a:tailEnd/>
          </a:ln>
        </p:spPr>
      </p:pic>
      <p:sp>
        <p:nvSpPr>
          <p:cNvPr id="9" name="矩形 8"/>
          <p:cNvSpPr/>
          <p:nvPr/>
        </p:nvSpPr>
        <p:spPr>
          <a:xfrm>
            <a:off x="6228184" y="2204864"/>
            <a:ext cx="1836103" cy="40840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221443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5616624" cy="5184576"/>
          </a:xfrm>
        </p:spPr>
        <p:txBody>
          <a:bodyPr/>
          <a:lstStyle/>
          <a:p>
            <a:pPr algn="just"/>
            <a:r>
              <a:rPr lang="zh-TW" altLang="en-US" sz="2800" dirty="0" smtClean="0">
                <a:latin typeface="華康中特圓體" pitchFamily="49" charset="-120"/>
                <a:ea typeface="華康中特圓體" pitchFamily="49" charset="-120"/>
              </a:rPr>
              <a:t>輸入帳號、密碼及驗證碼。</a:t>
            </a:r>
            <a:endParaRPr lang="en-US" altLang="zh-TW" sz="2800" dirty="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系統預設學校帳號為</a:t>
            </a:r>
            <a:r>
              <a:rPr lang="zh-TW" altLang="en-US" sz="2800" dirty="0" smtClean="0">
                <a:solidFill>
                  <a:srgbClr val="FF0000"/>
                </a:solidFill>
                <a:latin typeface="華康中特圓體" pitchFamily="49" charset="-120"/>
                <a:ea typeface="華康中特圓體" pitchFamily="49" charset="-120"/>
              </a:rPr>
              <a:t>特</a:t>
            </a:r>
            <a:r>
              <a:rPr lang="zh-TW" altLang="en-US" sz="2800" dirty="0">
                <a:solidFill>
                  <a:srgbClr val="FF0000"/>
                </a:solidFill>
                <a:latin typeface="華康中特圓體" pitchFamily="49" charset="-120"/>
                <a:ea typeface="華康中特圓體" pitchFamily="49" charset="-120"/>
              </a:rPr>
              <a:t>教通報網</a:t>
            </a:r>
            <a:r>
              <a:rPr lang="zh-TW" altLang="en-US" sz="2800" dirty="0" smtClean="0">
                <a:solidFill>
                  <a:srgbClr val="FF0000"/>
                </a:solidFill>
                <a:latin typeface="華康中特圓體" pitchFamily="49" charset="-120"/>
                <a:ea typeface="華康中特圓體" pitchFamily="49" charset="-120"/>
              </a:rPr>
              <a:t>帳號</a:t>
            </a:r>
            <a:r>
              <a:rPr lang="zh-TW" altLang="en-US" sz="2800" dirty="0" smtClean="0">
                <a:latin typeface="華康中特圓體" pitchFamily="49" charset="-120"/>
                <a:ea typeface="華康中特圓體" pitchFamily="49" charset="-120"/>
              </a:rPr>
              <a:t>。</a:t>
            </a:r>
            <a:r>
              <a:rPr lang="zh-TW" altLang="en-US" sz="2600" dirty="0" smtClean="0">
                <a:latin typeface="華康中特圓體" pitchFamily="49" charset="-120"/>
                <a:ea typeface="華康中特圓體" pitchFamily="49" charset="-120"/>
              </a:rPr>
              <a:t>（例如：</a:t>
            </a:r>
            <a:r>
              <a:rPr lang="en-US" altLang="zh-TW" sz="2600" dirty="0" smtClean="0">
                <a:latin typeface="華康中特圓體" pitchFamily="49" charset="-120"/>
                <a:ea typeface="華康中特圓體" pitchFamily="49" charset="-120"/>
              </a:rPr>
              <a:t>84399</a:t>
            </a:r>
            <a:r>
              <a:rPr lang="zh-TW" altLang="en-US" sz="2600" dirty="0" smtClean="0">
                <a:latin typeface="華康中特圓體" pitchFamily="49" charset="-120"/>
                <a:ea typeface="華康中特圓體" pitchFamily="49" charset="-120"/>
              </a:rPr>
              <a:t>）</a:t>
            </a:r>
            <a:endParaRPr lang="en-US" altLang="zh-TW" sz="26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學校密碼為</a:t>
            </a:r>
            <a:r>
              <a:rPr lang="zh-TW" altLang="en-US" sz="2800" dirty="0" smtClean="0">
                <a:solidFill>
                  <a:srgbClr val="FF0000"/>
                </a:solidFill>
                <a:latin typeface="華康中特圓體" pitchFamily="49" charset="-120"/>
                <a:ea typeface="華康中特圓體" pitchFamily="49" charset="-120"/>
              </a:rPr>
              <a:t>重要移交資料</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a:p>
            <a:pPr algn="r">
              <a:buNone/>
            </a:pPr>
            <a:r>
              <a:rPr lang="zh-TW" altLang="en-US" sz="2600" dirty="0" smtClean="0">
                <a:latin typeface="華康中特圓體" pitchFamily="49" charset="-120"/>
                <a:ea typeface="華康中特圓體" pitchFamily="49" charset="-120"/>
              </a:rPr>
              <a:t> （詳見過往公文附件）</a:t>
            </a:r>
            <a:endParaRPr lang="en-US" altLang="zh-TW" sz="26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32856"/>
            <a:ext cx="3606093" cy="4388078"/>
          </a:xfrm>
          <a:prstGeom prst="rect">
            <a:avLst/>
          </a:prstGeom>
          <a:noFill/>
          <a:ln w="9525">
            <a:noFill/>
            <a:miter lim="800000"/>
            <a:headEnd/>
            <a:tailEnd/>
          </a:ln>
        </p:spPr>
      </p:pic>
      <p:sp>
        <p:nvSpPr>
          <p:cNvPr id="9" name="矩形 8"/>
          <p:cNvSpPr/>
          <p:nvPr/>
        </p:nvSpPr>
        <p:spPr>
          <a:xfrm>
            <a:off x="7654639" y="2733575"/>
            <a:ext cx="1021817" cy="33538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7457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19" y="1340768"/>
            <a:ext cx="5688633" cy="5184576"/>
          </a:xfrm>
        </p:spPr>
        <p:txBody>
          <a:bodyPr/>
          <a:lstStyle/>
          <a:p>
            <a:pPr algn="just"/>
            <a:r>
              <a:rPr lang="zh-TW" altLang="en-US" sz="2800" dirty="0" smtClean="0">
                <a:latin typeface="華康中特圓體" pitchFamily="49" charset="-120"/>
                <a:ea typeface="華康中特圓體" pitchFamily="49" charset="-120"/>
              </a:rPr>
              <a:t>如忘記密碼，請按「</a:t>
            </a:r>
            <a:r>
              <a:rPr lang="zh-TW" altLang="en-US" sz="2800" dirty="0" smtClean="0">
                <a:solidFill>
                  <a:srgbClr val="FF0000"/>
                </a:solidFill>
                <a:latin typeface="華康中特圓體" pitchFamily="49" charset="-120"/>
                <a:ea typeface="華康中特圓體" pitchFamily="49" charset="-120"/>
              </a:rPr>
              <a:t>忘記密碼</a:t>
            </a:r>
            <a:r>
              <a:rPr lang="zh-TW" altLang="en-US" sz="2800" dirty="0" smtClean="0">
                <a:latin typeface="華康中特圓體" pitchFamily="49" charset="-120"/>
                <a:ea typeface="華康中特圓體" pitchFamily="49" charset="-120"/>
              </a:rPr>
              <a:t>」輸入</a:t>
            </a:r>
            <a:r>
              <a:rPr lang="zh-TW" altLang="en-US" sz="2800" u="sng" dirty="0" smtClean="0">
                <a:latin typeface="華康中特圓體" pitchFamily="49" charset="-120"/>
                <a:ea typeface="華康中特圓體" pitchFamily="49" charset="-120"/>
              </a:rPr>
              <a:t>學校帳號</a:t>
            </a:r>
            <a:r>
              <a:rPr lang="zh-TW" altLang="en-US" sz="2800" dirty="0" smtClean="0">
                <a:latin typeface="華康中特圓體" pitchFamily="49" charset="-120"/>
                <a:ea typeface="華康中特圓體" pitchFamily="49" charset="-120"/>
              </a:rPr>
              <a:t>及</a:t>
            </a:r>
            <a:r>
              <a:rPr lang="zh-TW" altLang="en-US" sz="2800" u="sng" dirty="0" smtClean="0">
                <a:latin typeface="華康中特圓體" pitchFamily="49" charset="-120"/>
                <a:ea typeface="華康中特圓體" pitchFamily="49" charset="-120"/>
              </a:rPr>
              <a:t>承辦人</a:t>
            </a:r>
            <a:r>
              <a:rPr lang="en-US" altLang="zh-TW" sz="2800" u="sng" dirty="0" smtClean="0">
                <a:latin typeface="華康中特圓體" pitchFamily="49" charset="-120"/>
                <a:ea typeface="華康中特圓體" pitchFamily="49" charset="-120"/>
              </a:rPr>
              <a:t>E-mail</a:t>
            </a:r>
            <a:r>
              <a:rPr lang="zh-TW" altLang="en-US" sz="2800" dirty="0" smtClean="0">
                <a:latin typeface="華康中特圓體" pitchFamily="49" charset="-120"/>
                <a:ea typeface="華康中特圓體" pitchFamily="49" charset="-120"/>
              </a:rPr>
              <a:t>完成密碼變更，或來電詢問查詢並完成開通。</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特殊教育資源中心電話：</a:t>
            </a:r>
            <a:endParaRPr lang="en-US" altLang="zh-TW" sz="2800" dirty="0" smtClean="0">
              <a:latin typeface="華康中特圓體" pitchFamily="49" charset="-120"/>
              <a:ea typeface="華康中特圓體" pitchFamily="49" charset="-120"/>
            </a:endParaRPr>
          </a:p>
          <a:p>
            <a:pPr algn="just"/>
            <a:r>
              <a:rPr lang="en-US" altLang="zh-TW" sz="2800" dirty="0" smtClean="0">
                <a:latin typeface="華康中特圓體" pitchFamily="49" charset="-120"/>
                <a:ea typeface="華康中特圓體" pitchFamily="49" charset="-120"/>
              </a:rPr>
              <a:t>049-2562609</a:t>
            </a:r>
            <a:endParaRPr lang="en-US" altLang="zh-TW" sz="2800" dirty="0">
              <a:latin typeface="華康中特圓體" pitchFamily="49" charset="-120"/>
              <a:ea typeface="華康中特圓體" pitchFamily="49" charset="-120"/>
            </a:endParaRPr>
          </a:p>
          <a:p>
            <a:pPr algn="just"/>
            <a:r>
              <a:rPr lang="en-US" altLang="zh-TW" sz="2800" dirty="0" smtClean="0">
                <a:latin typeface="華康中特圓體" pitchFamily="49" charset="-120"/>
                <a:ea typeface="華康中特圓體" pitchFamily="49" charset="-120"/>
              </a:rPr>
              <a:t>049-2566501</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92830"/>
            <a:ext cx="3606093" cy="4268129"/>
          </a:xfrm>
          <a:prstGeom prst="rect">
            <a:avLst/>
          </a:prstGeom>
          <a:noFill/>
          <a:ln w="9525">
            <a:noFill/>
            <a:miter lim="800000"/>
            <a:headEnd/>
            <a:tailEnd/>
          </a:ln>
        </p:spPr>
      </p:pic>
      <p:sp>
        <p:nvSpPr>
          <p:cNvPr id="9" name="矩形 8"/>
          <p:cNvSpPr/>
          <p:nvPr/>
        </p:nvSpPr>
        <p:spPr>
          <a:xfrm>
            <a:off x="6732240" y="3212976"/>
            <a:ext cx="2088232" cy="93610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620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內容版面配置區 2"/>
          <p:cNvSpPr txBox="1">
            <a:spLocks/>
          </p:cNvSpPr>
          <p:nvPr/>
        </p:nvSpPr>
        <p:spPr bwMode="auto">
          <a:xfrm>
            <a:off x="4929163" y="1052514"/>
            <a:ext cx="4323357" cy="5688854"/>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將</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資料統一放在資料夾後，</a:t>
            </a:r>
            <a:r>
              <a:rPr kumimoji="0" lang="zh-TW" altLang="en-US" sz="2800" b="1"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壓縮成一個檔案</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，再上傳壓縮</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壓縮檔名稱</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4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國中</a:t>
            </a:r>
            <a:r>
              <a:rPr kumimoji="0" lang="en-US" altLang="zh-TW"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小課程</a:t>
            </a:r>
            <a:r>
              <a:rPr kumimoji="0" lang="zh-TW" altLang="en-US" sz="24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計畫－普</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教</a:t>
            </a:r>
            <a:endParaRPr kumimoji="0" lang="en-US" altLang="zh-TW" sz="24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4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國中</a:t>
            </a:r>
            <a:r>
              <a:rPr kumimoji="0" lang="en-US" altLang="zh-TW"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小課程</a:t>
            </a:r>
            <a:r>
              <a:rPr kumimoji="0" lang="zh-TW" altLang="en-US" sz="24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計畫－特</a:t>
            </a:r>
            <a:r>
              <a:rPr kumimoji="0" lang="zh-TW" altLang="en-US"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教</a:t>
            </a:r>
            <a:endParaRPr kumimoji="0" lang="en-US" altLang="zh-TW" sz="24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endParaRPr>
          </a:p>
          <a:p>
            <a:pPr marL="342900" lvl="0" indent="-342900">
              <a:spcBef>
                <a:spcPct val="20000"/>
              </a:spcBef>
              <a:buFont typeface="Arial" charset="0"/>
              <a:buChar char="•"/>
              <a:defRPr/>
            </a:pPr>
            <a:r>
              <a:rPr lang="zh-TW" altLang="en-US" sz="2800" dirty="0">
                <a:solidFill>
                  <a:srgbClr val="000000"/>
                </a:solidFill>
                <a:latin typeface="華康中圓體" pitchFamily="49" charset="-120"/>
                <a:ea typeface="華康中圓體" pitchFamily="49" charset="-120"/>
              </a:rPr>
              <a:t>如檔案太大，可以雲端連結方式，將連結貼在</a:t>
            </a:r>
            <a:r>
              <a:rPr lang="en-US" altLang="zh-TW" sz="2800" dirty="0">
                <a:solidFill>
                  <a:srgbClr val="000000"/>
                </a:solidFill>
                <a:latin typeface="華康中圓體" pitchFamily="49" charset="-120"/>
                <a:ea typeface="華康中圓體" pitchFamily="49" charset="-120"/>
              </a:rPr>
              <a:t>Word</a:t>
            </a:r>
            <a:r>
              <a:rPr lang="zh-TW" altLang="en-US" sz="2800" dirty="0">
                <a:solidFill>
                  <a:srgbClr val="000000"/>
                </a:solidFill>
                <a:latin typeface="華康中圓體" pitchFamily="49" charset="-120"/>
                <a:ea typeface="華康中圓體" pitchFamily="49" charset="-120"/>
              </a:rPr>
              <a:t>、文字文件中，轉成</a:t>
            </a:r>
            <a:r>
              <a:rPr lang="en-US" altLang="zh-TW" sz="2800" dirty="0">
                <a:solidFill>
                  <a:srgbClr val="000000"/>
                </a:solidFill>
                <a:latin typeface="華康中圓體" pitchFamily="49" charset="-120"/>
                <a:ea typeface="華康中圓體" pitchFamily="49" charset="-120"/>
              </a:rPr>
              <a:t>PDF</a:t>
            </a:r>
            <a:r>
              <a:rPr lang="zh-TW" altLang="en-US" sz="2800" dirty="0">
                <a:solidFill>
                  <a:srgbClr val="000000"/>
                </a:solidFill>
                <a:latin typeface="華康中圓體" pitchFamily="49" charset="-120"/>
                <a:ea typeface="華康中圓體" pitchFamily="49" charset="-120"/>
              </a:rPr>
              <a:t>檔案後再上傳</a:t>
            </a:r>
            <a:r>
              <a:rPr lang="zh-TW" altLang="en-US" sz="2800" dirty="0" smtClean="0">
                <a:solidFill>
                  <a:srgbClr val="000000"/>
                </a:solidFill>
                <a:latin typeface="華康中圓體" pitchFamily="49" charset="-120"/>
                <a:ea typeface="華康中圓體" pitchFamily="49" charset="-120"/>
              </a:rPr>
              <a:t>。</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p:txBody>
      </p:sp>
      <p:pic>
        <p:nvPicPr>
          <p:cNvPr id="1026" name="Picture 2" descr="C:\Users\user\Desktop\未命名.jpg"/>
          <p:cNvPicPr>
            <a:picLocks noChangeAspect="1" noChangeArrowheads="1"/>
          </p:cNvPicPr>
          <p:nvPr/>
        </p:nvPicPr>
        <p:blipFill>
          <a:blip r:embed="rId4" cstate="print"/>
          <a:stretch>
            <a:fillRect/>
          </a:stretch>
        </p:blipFill>
        <p:spPr bwMode="auto">
          <a:xfrm>
            <a:off x="323528" y="1340768"/>
            <a:ext cx="3347864" cy="3493425"/>
          </a:xfrm>
          <a:prstGeom prst="rect">
            <a:avLst/>
          </a:prstGeom>
          <a:noFill/>
          <a:effectLst>
            <a:outerShdw blurRad="50800" dist="38100" dir="2700000" algn="tl" rotWithShape="0">
              <a:prstClr val="black">
                <a:alpha val="40000"/>
              </a:prstClr>
            </a:outerShdw>
          </a:effectLst>
        </p:spPr>
      </p:pic>
      <p:pic>
        <p:nvPicPr>
          <p:cNvPr id="1027" name="Picture 3" descr="C:\Users\user\Desktop\未命名1.jpg"/>
          <p:cNvPicPr>
            <a:picLocks noChangeAspect="1" noChangeArrowheads="1"/>
          </p:cNvPicPr>
          <p:nvPr/>
        </p:nvPicPr>
        <p:blipFill>
          <a:blip r:embed="rId5" cstate="print"/>
          <a:srcRect/>
          <a:stretch>
            <a:fillRect/>
          </a:stretch>
        </p:blipFill>
        <p:spPr bwMode="auto">
          <a:xfrm>
            <a:off x="1763688" y="3505200"/>
            <a:ext cx="3165475" cy="3352800"/>
          </a:xfrm>
          <a:prstGeom prst="rect">
            <a:avLst/>
          </a:prstGeom>
          <a:noFill/>
          <a:effectLst>
            <a:outerShdw blurRad="50800" dist="38100" dir="2700000" algn="tl" rotWithShape="0">
              <a:prstClr val="black">
                <a:alpha val="40000"/>
              </a:prstClr>
            </a:outerShdw>
          </a:effectLst>
        </p:spPr>
      </p:pic>
      <p:sp>
        <p:nvSpPr>
          <p:cNvPr id="9" name="上彎箭號 8"/>
          <p:cNvSpPr/>
          <p:nvPr/>
        </p:nvSpPr>
        <p:spPr>
          <a:xfrm rot="5400000">
            <a:off x="577553" y="5059164"/>
            <a:ext cx="1500187" cy="1000125"/>
          </a:xfrm>
          <a:prstGeom prst="bentUpArrow">
            <a:avLst>
              <a:gd name="adj1" fmla="val 32699"/>
              <a:gd name="adj2" fmla="val 37992"/>
              <a:gd name="adj3" fmla="val 25000"/>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宋体"/>
              <a:cs typeface="+mn-cs"/>
            </a:endParaRPr>
          </a:p>
        </p:txBody>
      </p:sp>
      <p:cxnSp>
        <p:nvCxnSpPr>
          <p:cNvPr id="7" name="直接连接符 5"/>
          <p:cNvCxnSpPr>
            <a:cxnSpLocks noChangeShapeType="1"/>
          </p:cNvCxnSpPr>
          <p:nvPr/>
        </p:nvCxnSpPr>
        <p:spPr bwMode="auto">
          <a:xfrm>
            <a:off x="611188" y="1052514"/>
            <a:ext cx="367278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3954929"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檔案命名及上傳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2051720" y="5159641"/>
            <a:ext cx="2063499" cy="2855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4755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424936" cy="5184576"/>
          </a:xfrm>
        </p:spPr>
        <p:txBody>
          <a:bodyPr/>
          <a:lstStyle/>
          <a:p>
            <a:pPr algn="just"/>
            <a:r>
              <a:rPr lang="zh-TW" altLang="en-US" sz="2400" dirty="0" smtClean="0">
                <a:latin typeface="華康中特圓體" pitchFamily="49" charset="-120"/>
                <a:ea typeface="華康中特圓體" pitchFamily="49" charset="-120"/>
              </a:rPr>
              <a:t>登入後頁面如下圖。</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如出現系統提示，要求您修改或變更密碼，請不必理會。</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點選「資料上傳」。</a:t>
            </a:r>
            <a:endParaRPr lang="en-US" altLang="zh-TW" sz="24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0" y="2749285"/>
            <a:ext cx="9144000" cy="4108715"/>
          </a:xfrm>
          <a:prstGeom prst="rect">
            <a:avLst/>
          </a:prstGeom>
          <a:noFill/>
          <a:ln w="9525">
            <a:noFill/>
            <a:miter lim="800000"/>
            <a:headEnd/>
            <a:tailEnd/>
          </a:ln>
        </p:spPr>
      </p:pic>
      <p:sp>
        <p:nvSpPr>
          <p:cNvPr id="7" name="矩形 6"/>
          <p:cNvSpPr/>
          <p:nvPr/>
        </p:nvSpPr>
        <p:spPr>
          <a:xfrm>
            <a:off x="0" y="5877272"/>
            <a:ext cx="1619672"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矩形 8"/>
          <p:cNvSpPr/>
          <p:nvPr/>
        </p:nvSpPr>
        <p:spPr>
          <a:xfrm>
            <a:off x="4499992" y="4077072"/>
            <a:ext cx="1141228"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5868144" y="2749285"/>
            <a:ext cx="2368288" cy="1296144"/>
          </a:xfrm>
          <a:custGeom>
            <a:avLst/>
            <a:gdLst>
              <a:gd name="connsiteX0" fmla="*/ 0 w 2211862"/>
              <a:gd name="connsiteY0" fmla="*/ 0 h 691444"/>
              <a:gd name="connsiteX1" fmla="*/ 2211862 w 2211862"/>
              <a:gd name="connsiteY1" fmla="*/ 0 h 691444"/>
              <a:gd name="connsiteX2" fmla="*/ 2211862 w 2211862"/>
              <a:gd name="connsiteY2" fmla="*/ 691444 h 691444"/>
              <a:gd name="connsiteX3" fmla="*/ 0 w 2211862"/>
              <a:gd name="connsiteY3" fmla="*/ 691444 h 691444"/>
              <a:gd name="connsiteX4" fmla="*/ 0 w 2211862"/>
              <a:gd name="connsiteY4" fmla="*/ 0 h 69144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934" h="862132">
                <a:moveTo>
                  <a:pt x="195072" y="0"/>
                </a:moveTo>
                <a:lnTo>
                  <a:pt x="2406934" y="0"/>
                </a:lnTo>
                <a:lnTo>
                  <a:pt x="2406934" y="691444"/>
                </a:lnTo>
                <a:cubicBezTo>
                  <a:pt x="1633071" y="732084"/>
                  <a:pt x="261799" y="723956"/>
                  <a:pt x="0" y="862132"/>
                </a:cubicBezTo>
                <a:cubicBezTo>
                  <a:pt x="231648" y="566627"/>
                  <a:pt x="158496" y="271121"/>
                  <a:pt x="195072" y="0"/>
                </a:cubicBezTo>
                <a:close/>
              </a:path>
            </a:pathLst>
          </a:custGeom>
          <a:solidFill>
            <a:schemeClr val="accent5">
              <a:lumMod val="20000"/>
              <a:lumOff val="80000"/>
              <a:alpha val="90000"/>
            </a:schemeClr>
          </a:solidFill>
          <a:ln w="57150" cmpd="dbl">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Calibri"/>
                <a:ea typeface="和平粗楷" panose="02010601000101010101" pitchFamily="1" charset="-120"/>
                <a:cs typeface="+mn-cs"/>
              </a:rPr>
              <a:t>不必理會</a:t>
            </a:r>
            <a:endParaRPr kumimoji="0" lang="zh-TW" altLang="en-US" sz="3200" b="0" i="0" u="none" strike="noStrike" kern="1200" cap="none" spc="0" normalizeH="0" baseline="0" noProof="0" dirty="0">
              <a:ln>
                <a:noFill/>
              </a:ln>
              <a:solidFill>
                <a:srgbClr val="FF0000"/>
              </a:solidFill>
              <a:effectLst/>
              <a:uLnTx/>
              <a:uFillTx/>
              <a:latin typeface="Calibri"/>
              <a:ea typeface="和平粗楷" panose="02010601000101010101" pitchFamily="1" charset="-120"/>
              <a:cs typeface="+mn-cs"/>
            </a:endParaRPr>
          </a:p>
        </p:txBody>
      </p:sp>
    </p:spTree>
    <p:extLst>
      <p:ext uri="{BB962C8B-B14F-4D97-AF65-F5344CB8AC3E}">
        <p14:creationId xmlns:p14="http://schemas.microsoft.com/office/powerpoint/2010/main" val="19967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點選「資料上傳」後，可看到學校需上傳資料的標題。</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點選「</a:t>
            </a:r>
            <a:r>
              <a:rPr lang="zh-TW" altLang="en-US" sz="2800" dirty="0" smtClean="0">
                <a:latin typeface="王漢宗中仿宋繁" pitchFamily="2" charset="-120"/>
                <a:ea typeface="王漢宗中仿宋繁" pitchFamily="2" charset="-120"/>
              </a:rPr>
              <a:t>南投縣</a:t>
            </a:r>
            <a:r>
              <a:rPr lang="en-US" altLang="zh-TW" sz="2800" dirty="0" smtClean="0">
                <a:latin typeface="王漢宗中仿宋繁" pitchFamily="2" charset="-120"/>
                <a:ea typeface="王漢宗中仿宋繁" pitchFamily="2" charset="-120"/>
              </a:rPr>
              <a:t>11</a:t>
            </a:r>
            <a:r>
              <a:rPr lang="en-US" altLang="zh-TW" sz="2800" dirty="0">
                <a:latin typeface="王漢宗中仿宋繁" pitchFamily="2" charset="-120"/>
                <a:ea typeface="王漢宗中仿宋繁" pitchFamily="2" charset="-120"/>
              </a:rPr>
              <a:t>4</a:t>
            </a:r>
            <a:r>
              <a:rPr lang="zh-TW" altLang="en-US" sz="2800" dirty="0" smtClean="0">
                <a:latin typeface="王漢宗中仿宋繁" pitchFamily="2" charset="-120"/>
                <a:ea typeface="王漢宗中仿宋繁" pitchFamily="2" charset="-120"/>
              </a:rPr>
              <a:t>學年度學校課程計畫</a:t>
            </a:r>
            <a:r>
              <a:rPr lang="zh-TW" altLang="en-US" sz="2800" dirty="0" smtClean="0">
                <a:latin typeface="華康中特圓體" pitchFamily="49" charset="-120"/>
                <a:ea typeface="華康中特圓體" pitchFamily="49" charset="-120"/>
              </a:rPr>
              <a:t>」此列之「</a:t>
            </a:r>
            <a:r>
              <a:rPr lang="zh-TW" altLang="en-US" sz="2800" dirty="0" smtClean="0">
                <a:solidFill>
                  <a:srgbClr val="FF0000"/>
                </a:solidFill>
                <a:latin typeface="華康中特圓體" pitchFamily="49" charset="-120"/>
                <a:ea typeface="華康中特圓體" pitchFamily="49" charset="-120"/>
              </a:rPr>
              <a:t>上傳</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cstate="print"/>
          <a:stretch>
            <a:fillRect/>
          </a:stretch>
        </p:blipFill>
        <p:spPr bwMode="auto">
          <a:xfrm>
            <a:off x="-36512" y="4462776"/>
            <a:ext cx="9180512" cy="1990560"/>
          </a:xfrm>
          <a:prstGeom prst="rect">
            <a:avLst/>
          </a:prstGeom>
          <a:noFill/>
          <a:ln w="9525">
            <a:noFill/>
            <a:miter lim="800000"/>
            <a:headEnd/>
            <a:tailEnd/>
          </a:ln>
        </p:spPr>
      </p:pic>
      <p:sp>
        <p:nvSpPr>
          <p:cNvPr id="9" name="矩形 8"/>
          <p:cNvSpPr/>
          <p:nvPr/>
        </p:nvSpPr>
        <p:spPr>
          <a:xfrm>
            <a:off x="8208912" y="5589240"/>
            <a:ext cx="827584"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251520" y="5949280"/>
            <a:ext cx="7704856" cy="36004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7150">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865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1020089" y="2868527"/>
            <a:ext cx="7344816" cy="3942308"/>
          </a:xfrm>
          <a:prstGeom prst="rect">
            <a:avLst/>
          </a:prstGeom>
        </p:spPr>
      </p:pic>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選擇檔案，將正確之</a:t>
            </a:r>
            <a:r>
              <a:rPr lang="zh-TW" altLang="en-US" sz="2800" smtClean="0">
                <a:latin typeface="華康中特圓體" pitchFamily="49" charset="-120"/>
                <a:ea typeface="華康中特圓體" pitchFamily="49" charset="-120"/>
              </a:rPr>
              <a:t>課程計畫壓縮檔或雲端連結檔案</a:t>
            </a:r>
            <a:r>
              <a:rPr lang="zh-TW" altLang="en-US" sz="2800" dirty="0" smtClean="0">
                <a:latin typeface="華康中特圓體" pitchFamily="49" charset="-120"/>
                <a:ea typeface="華康中特圓體" pitchFamily="49" charset="-120"/>
              </a:rPr>
              <a:t>上傳。</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後續點選「</a:t>
            </a:r>
            <a:r>
              <a:rPr lang="zh-TW" altLang="en-US" sz="2800" dirty="0" smtClean="0">
                <a:solidFill>
                  <a:srgbClr val="FF0000"/>
                </a:solidFill>
                <a:latin typeface="華康中特圓體" pitchFamily="49" charset="-120"/>
                <a:ea typeface="華康中特圓體" pitchFamily="49" charset="-120"/>
              </a:rPr>
              <a:t>確定送出</a:t>
            </a:r>
            <a:r>
              <a:rPr lang="zh-TW" altLang="en-US" sz="2800" dirty="0" smtClean="0">
                <a:latin typeface="華康中特圓體" pitchFamily="49" charset="-120"/>
                <a:ea typeface="華康中特圓體" pitchFamily="49" charset="-120"/>
              </a:rPr>
              <a:t>」即可。</a:t>
            </a:r>
            <a:endParaRPr lang="en-US" altLang="zh-TW" sz="2800" dirty="0" smtClean="0">
              <a:latin typeface="華康中特圓體" pitchFamily="49" charset="-120"/>
              <a:ea typeface="華康中特圓體" pitchFamily="49" charset="-120"/>
            </a:endParaRPr>
          </a:p>
          <a:p>
            <a:pPr marL="0" indent="0" algn="just">
              <a:buNone/>
            </a:pP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483768" y="5949280"/>
            <a:ext cx="1584176" cy="3063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矩形 7"/>
          <p:cNvSpPr/>
          <p:nvPr/>
        </p:nvSpPr>
        <p:spPr>
          <a:xfrm>
            <a:off x="2483768" y="6309320"/>
            <a:ext cx="1584176" cy="2172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76864"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55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上</a:t>
            </a:r>
            <a:r>
              <a:rPr lang="zh-TW" altLang="en-US" sz="2800" dirty="0">
                <a:latin typeface="華康中特圓體" pitchFamily="49" charset="-120"/>
                <a:ea typeface="華康中特圓體" pitchFamily="49" charset="-120"/>
              </a:rPr>
              <a:t>傳後若要</a:t>
            </a:r>
            <a:r>
              <a:rPr lang="zh-TW" altLang="en-US" sz="2800" dirty="0" smtClean="0">
                <a:latin typeface="華康中特圓體" pitchFamily="49" charset="-120"/>
                <a:ea typeface="華康中特圓體" pitchFamily="49" charset="-120"/>
              </a:rPr>
              <a:t>修正檔案，可以點選「</a:t>
            </a:r>
            <a:r>
              <a:rPr lang="zh-TW" altLang="en-US" sz="2800" dirty="0" smtClean="0">
                <a:solidFill>
                  <a:srgbClr val="FF0000"/>
                </a:solidFill>
                <a:latin typeface="華康中特圓體" pitchFamily="49" charset="-120"/>
                <a:ea typeface="華康中特圓體" pitchFamily="49" charset="-120"/>
              </a:rPr>
              <a:t>刪除</a:t>
            </a:r>
            <a:r>
              <a:rPr lang="zh-TW" altLang="en-US" sz="2800" dirty="0" smtClean="0">
                <a:latin typeface="華康中特圓體" pitchFamily="49" charset="-120"/>
                <a:ea typeface="華康中特圓體" pitchFamily="49" charset="-120"/>
              </a:rPr>
              <a:t>」或選擇要上傳的檔案後，再按</a:t>
            </a:r>
            <a:r>
              <a:rPr lang="zh-TW" altLang="en-US" sz="2800" dirty="0">
                <a:latin typeface="華康中特圓體" pitchFamily="49" charset="-120"/>
                <a:ea typeface="華康中特圓體" pitchFamily="49" charset="-120"/>
              </a:rPr>
              <a:t>「</a:t>
            </a:r>
            <a:r>
              <a:rPr lang="zh-TW" altLang="en-US" sz="2800" dirty="0">
                <a:solidFill>
                  <a:srgbClr val="FF0000"/>
                </a:solidFill>
                <a:latin typeface="華康中特圓體" pitchFamily="49" charset="-120"/>
                <a:ea typeface="華康中特圓體" pitchFamily="49" charset="-120"/>
              </a:rPr>
              <a:t>確定送出</a:t>
            </a:r>
            <a:r>
              <a:rPr lang="zh-TW" altLang="en-US" sz="2800" dirty="0">
                <a:latin typeface="華康中特圓體" pitchFamily="49" charset="-120"/>
                <a:ea typeface="華康中特圓體" pitchFamily="49" charset="-120"/>
              </a:rPr>
              <a:t>」即可</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544" y="2744636"/>
            <a:ext cx="8064896" cy="4034930"/>
          </a:xfrm>
          <a:prstGeom prst="rect">
            <a:avLst/>
          </a:prstGeom>
          <a:noFill/>
          <a:ln w="9525">
            <a:noFill/>
            <a:miter lim="800000"/>
            <a:headEnd/>
            <a:tailEnd/>
          </a:ln>
        </p:spPr>
      </p:pic>
      <p:sp>
        <p:nvSpPr>
          <p:cNvPr id="8" name="矩形 7"/>
          <p:cNvSpPr/>
          <p:nvPr/>
        </p:nvSpPr>
        <p:spPr>
          <a:xfrm>
            <a:off x="2411760" y="5661248"/>
            <a:ext cx="610910" cy="2880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956376"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2954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5861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書審作業</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114/6/30</a:t>
            </a:r>
            <a:r>
              <a:rPr lang="zh-TW" altLang="en-US" sz="2400" dirty="0" smtClean="0">
                <a:latin typeface="微軟正黑體" pitchFamily="34" charset="-120"/>
                <a:ea typeface="微軟正黑體" pitchFamily="34" charset="-120"/>
              </a:rPr>
              <a:t>（週一）至</a:t>
            </a:r>
            <a:r>
              <a:rPr lang="en-US" altLang="zh-TW" sz="2400" dirty="0" smtClean="0">
                <a:latin typeface="微軟正黑體" pitchFamily="34" charset="-120"/>
                <a:ea typeface="微軟正黑體" pitchFamily="34" charset="-120"/>
              </a:rPr>
              <a:t>7/4</a:t>
            </a:r>
            <a:r>
              <a:rPr lang="zh-TW" altLang="en-US" sz="2400" dirty="0" smtClean="0">
                <a:latin typeface="微軟正黑體" pitchFamily="34" charset="-120"/>
                <a:ea typeface="微軟正黑體" pitchFamily="34" charset="-120"/>
              </a:rPr>
              <a:t>（週五）</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面</a:t>
            </a:r>
            <a:r>
              <a:rPr lang="zh-TW" altLang="en-US" sz="2400" b="1" dirty="0" smtClean="0">
                <a:latin typeface="微軟正黑體" pitchFamily="34" charset="-120"/>
                <a:ea typeface="微軟正黑體" pitchFamily="34" charset="-120"/>
              </a:rPr>
              <a:t>審</a:t>
            </a:r>
            <a:r>
              <a:rPr lang="zh-TW" altLang="en-US" sz="2400" b="1" dirty="0">
                <a:latin typeface="微軟正黑體" pitchFamily="34" charset="-120"/>
                <a:ea typeface="微軟正黑體" pitchFamily="34" charset="-120"/>
              </a:rPr>
              <a:t>作業</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114/7/10</a:t>
            </a:r>
            <a:r>
              <a:rPr lang="zh-TW" altLang="en-US" sz="2400" dirty="0" smtClean="0">
                <a:latin typeface="微軟正黑體" pitchFamily="34" charset="-120"/>
                <a:ea typeface="微軟正黑體" pitchFamily="34" charset="-120"/>
              </a:rPr>
              <a:t>（週四）及</a:t>
            </a:r>
            <a:r>
              <a:rPr lang="en-US" altLang="zh-TW" sz="2400" dirty="0" smtClean="0">
                <a:latin typeface="微軟正黑體" pitchFamily="34" charset="-120"/>
                <a:ea typeface="微軟正黑體" pitchFamily="34" charset="-120"/>
              </a:rPr>
              <a:t>7/11</a:t>
            </a:r>
            <a:r>
              <a:rPr lang="zh-TW" altLang="en-US" sz="2400" dirty="0" smtClean="0">
                <a:latin typeface="微軟正黑體" pitchFamily="34" charset="-120"/>
                <a:ea typeface="微軟正黑體" pitchFamily="34" charset="-120"/>
              </a:rPr>
              <a:t>（週五）</a:t>
            </a:r>
            <a:endParaRPr lang="en-US" altLang="zh-TW" sz="2400" b="1"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方式：</a:t>
            </a:r>
            <a:r>
              <a:rPr lang="en-US" altLang="zh-TW" sz="2200" dirty="0" smtClean="0">
                <a:latin typeface="微軟正黑體" pitchFamily="34" charset="-120"/>
                <a:ea typeface="微軟正黑體" pitchFamily="34" charset="-120"/>
              </a:rPr>
              <a:t>Google</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Meet</a:t>
            </a:r>
            <a:r>
              <a:rPr lang="zh-TW" altLang="en-US" sz="2200" dirty="0" smtClean="0">
                <a:latin typeface="微軟正黑體" pitchFamily="34" charset="-120"/>
                <a:ea typeface="微軟正黑體" pitchFamily="34" charset="-120"/>
              </a:rPr>
              <a:t>線</a:t>
            </a:r>
            <a:r>
              <a:rPr lang="zh-TW" altLang="en-US" sz="2200" dirty="0">
                <a:latin typeface="微軟正黑體" pitchFamily="34" charset="-120"/>
                <a:ea typeface="微軟正黑體" pitchFamily="34" charset="-120"/>
              </a:rPr>
              <a:t>上方式進行</a:t>
            </a:r>
            <a:r>
              <a:rPr lang="zh-TW" altLang="en-US" sz="2200" u="sng" dirty="0" smtClean="0">
                <a:latin typeface="微軟正黑體" pitchFamily="34" charset="-120"/>
                <a:ea typeface="微軟正黑體" pitchFamily="34" charset="-120"/>
              </a:rPr>
              <a:t>視訊面審會議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複</a:t>
            </a:r>
            <a:r>
              <a:rPr lang="zh-TW" altLang="en-US" sz="2400" b="1" dirty="0">
                <a:latin typeface="微軟正黑體" pitchFamily="34" charset="-120"/>
                <a:ea typeface="微軟正黑體" pitchFamily="34" charset="-120"/>
              </a:rPr>
              <a:t>審作業</a:t>
            </a:r>
            <a:r>
              <a:rPr lang="zh-TW" altLang="en-US" sz="2400" dirty="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114/7/12</a:t>
            </a:r>
            <a:r>
              <a:rPr lang="zh-TW" altLang="en-US" sz="2400" dirty="0" smtClean="0">
                <a:latin typeface="微軟正黑體" pitchFamily="34" charset="-120"/>
                <a:ea typeface="微軟正黑體" pitchFamily="34" charset="-120"/>
              </a:rPr>
              <a:t>（週六）至</a:t>
            </a:r>
            <a:r>
              <a:rPr lang="en-US" altLang="zh-TW" sz="2400" dirty="0" smtClean="0">
                <a:latin typeface="微軟正黑體" pitchFamily="34" charset="-120"/>
                <a:ea typeface="微軟正黑體" pitchFamily="34" charset="-120"/>
              </a:rPr>
              <a:t>7/20</a:t>
            </a:r>
            <a:r>
              <a:rPr lang="zh-TW" altLang="en-US" sz="2400" dirty="0" smtClean="0">
                <a:latin typeface="微軟正黑體" pitchFamily="34" charset="-120"/>
                <a:ea typeface="微軟正黑體" pitchFamily="34" charset="-120"/>
              </a:rPr>
              <a:t>（週日）</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公告</a:t>
            </a:r>
            <a:r>
              <a:rPr lang="zh-TW" altLang="en-US" sz="2400" b="1" dirty="0" smtClean="0">
                <a:latin typeface="微軟正黑體" pitchFamily="34" charset="-120"/>
                <a:ea typeface="微軟正黑體" pitchFamily="34" charset="-120"/>
              </a:rPr>
              <a:t>作業</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114</a:t>
            </a:r>
            <a:r>
              <a:rPr lang="zh-TW" altLang="en-US" sz="2400" dirty="0" smtClean="0">
                <a:latin typeface="微軟正黑體" pitchFamily="34" charset="-120"/>
                <a:ea typeface="微軟正黑體" pitchFamily="34" charset="-120"/>
              </a:rPr>
              <a:t>年</a:t>
            </a:r>
            <a:r>
              <a:rPr lang="en-US" altLang="zh-TW" sz="2400" dirty="0">
                <a:latin typeface="微軟正黑體" pitchFamily="34" charset="-120"/>
                <a:ea typeface="微軟正黑體" pitchFamily="34" charset="-120"/>
              </a:rPr>
              <a:t>7</a:t>
            </a:r>
            <a:r>
              <a:rPr lang="zh-TW" altLang="en-US" sz="2400" dirty="0" smtClean="0">
                <a:latin typeface="微軟正黑體" pitchFamily="34" charset="-120"/>
                <a:ea typeface="微軟正黑體" pitchFamily="34" charset="-120"/>
              </a:rPr>
              <a:t>月</a:t>
            </a:r>
            <a:r>
              <a:rPr lang="en-US" altLang="zh-TW" sz="2400" dirty="0" smtClean="0">
                <a:latin typeface="微軟正黑體" pitchFamily="34" charset="-120"/>
                <a:ea typeface="微軟正黑體" pitchFamily="34" charset="-120"/>
              </a:rPr>
              <a:t>30</a:t>
            </a:r>
            <a:r>
              <a:rPr lang="zh-TW" altLang="en-US" sz="2400" dirty="0" smtClean="0">
                <a:latin typeface="微軟正黑體" pitchFamily="34" charset="-120"/>
                <a:ea typeface="微軟正黑體" pitchFamily="34" charset="-120"/>
              </a:rPr>
              <a:t>日前公布</a:t>
            </a:r>
            <a:r>
              <a:rPr lang="zh-TW" altLang="en-US" sz="2400" dirty="0">
                <a:latin typeface="微軟正黑體" pitchFamily="34" charset="-120"/>
                <a:ea typeface="微軟正黑體" pitchFamily="34" charset="-120"/>
              </a:rPr>
              <a:t>備查結果</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a:latin typeface="微軟正黑體" pitchFamily="34" charset="-120"/>
                <a:ea typeface="微軟正黑體" pitchFamily="34" charset="-120"/>
              </a:rPr>
              <a:t>掛網填報</a:t>
            </a:r>
            <a:r>
              <a:rPr lang="zh-TW" altLang="en-US" sz="2400" dirty="0" smtClean="0">
                <a:latin typeface="微軟正黑體" pitchFamily="34" charset="-120"/>
                <a:ea typeface="微軟正黑體" pitchFamily="34" charset="-120"/>
              </a:rPr>
              <a:t>：請於本府公告備查結果後，將課程計畫（含本府核准公文日期及字號）掛置</a:t>
            </a:r>
            <a:r>
              <a:rPr lang="zh-TW" altLang="en-US" sz="2400" dirty="0">
                <a:latin typeface="微軟正黑體" pitchFamily="34" charset="-120"/>
                <a:ea typeface="微軟正黑體" pitchFamily="34" charset="-120"/>
              </a:rPr>
              <a:t>學校網站首頁明顯之處，</a:t>
            </a:r>
            <a:r>
              <a:rPr lang="zh-TW" altLang="zh-TW" sz="2400" dirty="0">
                <a:latin typeface="微軟正黑體" pitchFamily="34" charset="-120"/>
                <a:ea typeface="微軟正黑體" pitchFamily="34" charset="-120"/>
              </a:rPr>
              <a:t>填報內容必須與通過備查之課程計畫</a:t>
            </a:r>
            <a:r>
              <a:rPr lang="zh-TW" altLang="zh-TW" sz="2400" b="1" dirty="0">
                <a:latin typeface="微軟正黑體" pitchFamily="34" charset="-120"/>
                <a:ea typeface="微軟正黑體" pitchFamily="34" charset="-120"/>
              </a:rPr>
              <a:t>完全相符</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第二學期課程計畫更動之學校於</a:t>
            </a:r>
            <a:r>
              <a:rPr lang="en-US" altLang="zh-TW" sz="2400" dirty="0" smtClean="0">
                <a:latin typeface="微軟正黑體" pitchFamily="34" charset="-120"/>
                <a:ea typeface="微軟正黑體" pitchFamily="34" charset="-120"/>
              </a:rPr>
              <a:t>115/1/21</a:t>
            </a:r>
            <a:r>
              <a:rPr lang="zh-TW" altLang="en-US" sz="2400" dirty="0" smtClean="0">
                <a:latin typeface="微軟正黑體" pitchFamily="34" charset="-120"/>
                <a:ea typeface="微軟正黑體" pitchFamily="34" charset="-120"/>
              </a:rPr>
              <a:t>（週三）</a:t>
            </a:r>
            <a:r>
              <a:rPr lang="zh-TW" altLang="en-US" sz="2400" dirty="0">
                <a:latin typeface="微軟正黑體" pitchFamily="34" charset="-120"/>
                <a:ea typeface="微軟正黑體" pitchFamily="34" charset="-120"/>
              </a:rPr>
              <a:t>前敘明調整</a:t>
            </a:r>
            <a:r>
              <a:rPr lang="zh-TW" altLang="en-US" sz="2400" dirty="0" smtClean="0">
                <a:latin typeface="微軟正黑體" pitchFamily="34" charset="-120"/>
                <a:ea typeface="微軟正黑體" pitchFamily="34" charset="-120"/>
              </a:rPr>
              <a:t>原因及異動表件內容</a:t>
            </a:r>
            <a:r>
              <a:rPr lang="zh-TW" altLang="zh-TW" sz="2400" dirty="0" smtClean="0">
                <a:latin typeface="微軟正黑體" pitchFamily="34" charset="-120"/>
                <a:ea typeface="微軟正黑體" pitchFamily="34" charset="-120"/>
              </a:rPr>
              <a:t>，函</a:t>
            </a:r>
            <a:r>
              <a:rPr lang="zh-TW" altLang="zh-TW" sz="2400" dirty="0">
                <a:latin typeface="微軟正黑體" pitchFamily="34" charset="-120"/>
                <a:ea typeface="微軟正黑體" pitchFamily="34" charset="-120"/>
              </a:rPr>
              <a:t>報本府進行備查</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555790" y="375628"/>
            <a:ext cx="6032421"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檢覈方式</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69040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374775"/>
            <a:ext cx="7921625" cy="57849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請於上傳後確認是否正確上傳。</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309634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確認上傳狀態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4904" y="4347589"/>
            <a:ext cx="12706486" cy="2366669"/>
          </a:xfrm>
          <a:prstGeom prst="rect">
            <a:avLst/>
          </a:prstGeom>
          <a:noFill/>
        </p:spPr>
      </p:pic>
      <p:sp>
        <p:nvSpPr>
          <p:cNvPr id="9" name="矩形 8"/>
          <p:cNvSpPr/>
          <p:nvPr/>
        </p:nvSpPr>
        <p:spPr>
          <a:xfrm>
            <a:off x="3959932" y="5589240"/>
            <a:ext cx="1224136" cy="1125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440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stretch>
            <a:fillRect/>
          </a:stretch>
        </p:blipFill>
        <p:spPr>
          <a:xfrm>
            <a:off x="539552" y="2852936"/>
            <a:ext cx="7344816" cy="3942308"/>
          </a:xfrm>
          <a:prstGeom prst="rect">
            <a:avLst/>
          </a:prstGeom>
        </p:spPr>
      </p:pic>
      <p:sp>
        <p:nvSpPr>
          <p:cNvPr id="18435" name="TextBox 5"/>
          <p:cNvSpPr txBox="1">
            <a:spLocks noChangeArrowheads="1"/>
          </p:cNvSpPr>
          <p:nvPr/>
        </p:nvSpPr>
        <p:spPr bwMode="auto">
          <a:xfrm>
            <a:off x="611188" y="1374775"/>
            <a:ext cx="7921625" cy="113249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5"/>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並於面審前至上傳平台</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檢視委員</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回饋</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意見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（點選「</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上傳</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」即可進入檢視頁面），</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做為面審前之最後修正。</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6879004" cy="1197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86583"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確認審核狀態及委員回饋意見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827584" y="4869160"/>
            <a:ext cx="2808312"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1314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於</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114</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年</a:t>
            </a:r>
            <a:r>
              <a:rPr lang="en-US" altLang="zh-TW" sz="2400" dirty="0">
                <a:solidFill>
                  <a:srgbClr val="000000"/>
                </a:solidFill>
                <a:latin typeface="微軟正黑體" pitchFamily="34" charset="-120"/>
                <a:ea typeface="微軟正黑體" pitchFamily="34" charset="-120"/>
              </a:rPr>
              <a:t>6</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月</a:t>
            </a:r>
            <a:r>
              <a:rPr lang="en-US" altLang="zh-TW" sz="2400" noProof="0" dirty="0" smtClean="0">
                <a:solidFill>
                  <a:srgbClr val="000000"/>
                </a:solidFill>
                <a:latin typeface="微軟正黑體" pitchFamily="34" charset="-120"/>
                <a:ea typeface="微軟正黑體" pitchFamily="34" charset="-120"/>
              </a:rPr>
              <a:t>30</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日（週</a:t>
            </a:r>
            <a:r>
              <a:rPr lang="zh-TW" altLang="en-US" sz="2400" dirty="0">
                <a:solidFill>
                  <a:srgbClr val="000000"/>
                </a:solidFill>
                <a:latin typeface="微軟正黑體" pitchFamily="34" charset="-120"/>
                <a:ea typeface="微軟正黑體" pitchFamily="34" charset="-120"/>
              </a:rPr>
              <a:t>一</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將課程計畫備查相關資料上傳至本</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縣特教資源中心網站。</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lvl="0" indent="-342900" algn="just" eaLnBrk="1" hangingPunct="1">
              <a:lnSpc>
                <a:spcPct val="150000"/>
              </a:lnSpc>
              <a:spcBef>
                <a:spcPct val="0"/>
              </a:spcBef>
              <a:buBlip>
                <a:blip r:embed="rId4"/>
              </a:buBlip>
              <a:defRPr/>
            </a:pPr>
            <a:r>
              <a:rPr lang="zh-TW" altLang="en-US" sz="2400" dirty="0">
                <a:solidFill>
                  <a:srgbClr val="000000"/>
                </a:solidFill>
                <a:latin typeface="微軟正黑體" pitchFamily="34" charset="-120"/>
                <a:ea typeface="微軟正黑體" pitchFamily="34" charset="-120"/>
              </a:rPr>
              <a:t>請於</a:t>
            </a:r>
            <a:r>
              <a:rPr lang="en-US" altLang="zh-TW" sz="2400" dirty="0" smtClean="0">
                <a:solidFill>
                  <a:srgbClr val="000000"/>
                </a:solidFill>
                <a:latin typeface="微軟正黑體" pitchFamily="34" charset="-120"/>
                <a:ea typeface="微軟正黑體" pitchFamily="34" charset="-120"/>
              </a:rPr>
              <a:t>114</a:t>
            </a:r>
            <a:r>
              <a:rPr lang="zh-TW" altLang="en-US" sz="2400" dirty="0" smtClean="0">
                <a:solidFill>
                  <a:srgbClr val="000000"/>
                </a:solidFill>
                <a:latin typeface="微軟正黑體" pitchFamily="34" charset="-120"/>
                <a:ea typeface="微軟正黑體" pitchFamily="34" charset="-120"/>
              </a:rPr>
              <a:t>年</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月</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日</a:t>
            </a:r>
            <a:r>
              <a:rPr lang="zh-TW" altLang="en-US" sz="2400" dirty="0">
                <a:solidFill>
                  <a:srgbClr val="000000"/>
                </a:solidFill>
                <a:latin typeface="微軟正黑體" pitchFamily="34" charset="-120"/>
                <a:ea typeface="微軟正黑體" pitchFamily="34" charset="-120"/>
              </a:rPr>
              <a:t>（</a:t>
            </a:r>
            <a:r>
              <a:rPr lang="zh-TW" altLang="en-US" sz="2400" dirty="0" smtClean="0">
                <a:solidFill>
                  <a:srgbClr val="000000"/>
                </a:solidFill>
                <a:latin typeface="微軟正黑體" pitchFamily="34" charset="-120"/>
                <a:ea typeface="微軟正黑體" pitchFamily="34" charset="-120"/>
              </a:rPr>
              <a:t>週一）前至網站確認學校通過狀態及委員回饋意見。（作為確認是否</a:t>
            </a:r>
            <a:r>
              <a:rPr lang="zh-TW" altLang="en-US" sz="2400" b="1" u="sng" dirty="0" smtClean="0">
                <a:solidFill>
                  <a:srgbClr val="000000"/>
                </a:solidFill>
                <a:latin typeface="微軟正黑體" pitchFamily="34" charset="-120"/>
                <a:ea typeface="微軟正黑體" pitchFamily="34" charset="-120"/>
              </a:rPr>
              <a:t>出席視訊面審會議</a:t>
            </a:r>
            <a:r>
              <a:rPr lang="zh-TW" altLang="en-US" sz="2400" dirty="0" smtClean="0">
                <a:solidFill>
                  <a:srgbClr val="000000"/>
                </a:solidFill>
                <a:latin typeface="微軟正黑體" pitchFamily="34" charset="-120"/>
                <a:ea typeface="微軟正黑體" pitchFamily="34" charset="-120"/>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上</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傳之資料（圖片檔、</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PDF</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檔及</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Word</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檔皆可），惟請</a:t>
            </a:r>
            <a:r>
              <a:rPr kumimoji="0" lang="zh-TW" altLang="en-US" sz="2400" b="1" i="0" u="sng"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標明檔案名稱</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，以利彙整與審核。</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將</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上述</a:t>
            </a:r>
            <a:r>
              <a:rPr kumimoji="0" lang="zh-TW" altLang="en-US" sz="2400" b="1" i="0" u="none" strike="noStrike" kern="1200" cap="none" spc="0" normalizeH="0" baseline="0" noProof="0" dirty="0" smtClean="0">
                <a:ln>
                  <a:noFill/>
                </a:ln>
                <a:solidFill>
                  <a:srgbClr val="EA0808"/>
                </a:solidFill>
                <a:effectLst/>
                <a:uLnTx/>
                <a:uFillTx/>
                <a:latin typeface="微軟正黑體" pitchFamily="34" charset="-120"/>
                <a:ea typeface="微軟正黑體" pitchFamily="34" charset="-120"/>
                <a:cs typeface="+mn-cs"/>
              </a:rPr>
              <a:t>所有檔案</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放置於資料夾</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中</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，後</a:t>
            </a:r>
            <a:r>
              <a:rPr kumimoji="0" lang="zh-TW" altLang="en-US" sz="24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加壓成壓縮檔</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再進行上傳</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請上傳</a:t>
            </a:r>
            <a:r>
              <a:rPr kumimoji="0" lang="zh-TW" altLang="en-US" sz="2400" b="0" i="0" u="sng"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普教</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及</a:t>
            </a:r>
            <a:r>
              <a:rPr kumimoji="0" lang="zh-TW" altLang="en-US" sz="2400" b="0" i="0" u="sng"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特教</a:t>
            </a:r>
            <a:r>
              <a:rPr kumimoji="0" lang="zh-TW" altLang="en-US" sz="2400" b="1"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各一份</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壓縮檔。</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確認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是否上傳成功。</a:t>
            </a:r>
            <a:endParaRPr kumimoji="0" lang="en-US" altLang="zh-CN"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注意事項</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029794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7651" name="文字版面配置區 2"/>
          <p:cNvSpPr>
            <a:spLocks noGrp="1"/>
          </p:cNvSpPr>
          <p:nvPr>
            <p:ph type="body" idx="1"/>
          </p:nvPr>
        </p:nvSpPr>
        <p:spPr/>
        <p:txBody>
          <a:bodyPr/>
          <a:lstStyle/>
          <a:p>
            <a:endParaRPr lang="zh-TW" altLang="en-US"/>
          </a:p>
        </p:txBody>
      </p:sp>
      <p:pic>
        <p:nvPicPr>
          <p:cNvPr id="29699" name="TextBox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7912" y="1438771"/>
            <a:ext cx="4881202" cy="3662610"/>
          </a:xfrm>
          <a:prstGeom prst="rect">
            <a:avLst/>
          </a:prstGeom>
          <a:noFill/>
          <a:ln>
            <a:noFill/>
          </a:ln>
          <a:effectLst>
            <a:glow rad="1206500">
              <a:schemeClr val="accent1">
                <a:alpha val="43000"/>
              </a:schemeClr>
            </a:glow>
            <a:outerShdw blurRad="647700" dist="965200" dir="8940000" sx="33000" sy="33000" algn="ctr" rotWithShape="0">
              <a:srgbClr val="000000">
                <a:alpha val="43137"/>
              </a:srgbClr>
            </a:outerShdw>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anim calcmode="lin" valueType="num">
                                      <p:cBhvr>
                                        <p:cTn id="8" dur="2000" fill="hold"/>
                                        <p:tgtEl>
                                          <p:spTgt spid="29699"/>
                                        </p:tgtEl>
                                        <p:attrNameLst>
                                          <p:attrName>ppt_x</p:attrName>
                                        </p:attrNameLst>
                                      </p:cBhvr>
                                      <p:tavLst>
                                        <p:tav tm="0">
                                          <p:val>
                                            <p:strVal val="#ppt_x"/>
                                          </p:val>
                                        </p:tav>
                                        <p:tav tm="100000">
                                          <p:val>
                                            <p:strVal val="#ppt_x"/>
                                          </p:val>
                                        </p:tav>
                                      </p:tavLst>
                                    </p:anim>
                                    <p:anim calcmode="lin" valueType="num">
                                      <p:cBhvr>
                                        <p:cTn id="9" dur="2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124222" y="5229200"/>
            <a:ext cx="2954656"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綜合座談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填寫本次說明會回饋單。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reurl.cc/2KKnon</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59228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877711"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填寫回饋單</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下載表件。 </a:t>
            </a:r>
            <a:r>
              <a:rPr lang="en-US" altLang="zh-TW" sz="2400" dirty="0" smtClean="0">
                <a:latin typeface="微軟正黑體" pitchFamily="34" charset="-120"/>
                <a:ea typeface="微軟正黑體" pitchFamily="34" charset="-120"/>
                <a:hlinkClick r:id="rId5"/>
              </a:rPr>
              <a:t>https</a:t>
            </a:r>
            <a:r>
              <a:rPr lang="en-US" altLang="zh-TW" sz="2400" dirty="0">
                <a:latin typeface="微軟正黑體" pitchFamily="34" charset="-120"/>
                <a:ea typeface="微軟正黑體" pitchFamily="34" charset="-120"/>
                <a:hlinkClick r:id="rId5"/>
              </a:rPr>
              <a:t>://</a:t>
            </a:r>
            <a:r>
              <a:rPr lang="en-US" altLang="zh-TW" sz="2400" dirty="0" smtClean="0">
                <a:latin typeface="微軟正黑體" pitchFamily="34" charset="-120"/>
                <a:ea typeface="微軟正黑體" pitchFamily="34" charset="-120"/>
                <a:hlinkClick r:id="rId5"/>
              </a:rPr>
              <a:t>reurl.cc/lzzqVj</a:t>
            </a:r>
            <a:r>
              <a:rPr lang="zh-TW" altLang="en-US" sz="2400" dirty="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3086680" cy="24224"/>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表件下載連結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extLst>
      <p:ext uri="{BB962C8B-B14F-4D97-AF65-F5344CB8AC3E}">
        <p14:creationId xmlns:p14="http://schemas.microsoft.com/office/powerpoint/2010/main" val="2491297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4150689411"/>
              </p:ext>
            </p:extLst>
          </p:nvPr>
        </p:nvGraphicFramePr>
        <p:xfrm>
          <a:off x="1475656" y="1268760"/>
          <a:ext cx="643237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直接连接符 5"/>
          <p:cNvCxnSpPr>
            <a:cxnSpLocks noChangeShapeType="1"/>
          </p:cNvCxnSpPr>
          <p:nvPr/>
        </p:nvCxnSpPr>
        <p:spPr bwMode="auto">
          <a:xfrm>
            <a:off x="432000" y="1052514"/>
            <a:ext cx="82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1555790" y="375628"/>
            <a:ext cx="6032421"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a:t>
            </a:r>
            <a:r>
              <a:rPr lang="zh-TW" altLang="zh-TW"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重要</a:t>
            </a:r>
            <a:r>
              <a:rPr lang="zh-TW" altLang="en-US" sz="38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8030</TotalTime>
  <Pages>0</Pages>
  <Words>7818</Words>
  <Characters>0</Characters>
  <Application>Microsoft Office PowerPoint</Application>
  <DocSecurity>0</DocSecurity>
  <PresentationFormat>如螢幕大小 (4:3)</PresentationFormat>
  <Lines>0</Lines>
  <Paragraphs>847</Paragraphs>
  <Slides>86</Slides>
  <Notes>86</Notes>
  <HiddenSlides>0</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86</vt:i4>
      </vt:variant>
    </vt:vector>
  </HeadingPairs>
  <TitlesOfParts>
    <vt:vector size="105" baseType="lpstr">
      <vt:lpstr>Adobe 宋体 Std L</vt:lpstr>
      <vt:lpstr>微软雅黑</vt:lpstr>
      <vt:lpstr>SetoFont</vt:lpstr>
      <vt:lpstr>宋体</vt:lpstr>
      <vt:lpstr>王漢宗中仿宋繁</vt:lpstr>
      <vt:lpstr>王漢宗顏楷體繁</vt:lpstr>
      <vt:lpstr>和平粗楷</vt:lpstr>
      <vt:lpstr>華康中特圓體</vt:lpstr>
      <vt:lpstr>華康中圓體</vt:lpstr>
      <vt:lpstr>華康仿宋體W6</vt:lpstr>
      <vt:lpstr>微軟正黑體</vt:lpstr>
      <vt:lpstr>新細明體</vt:lpstr>
      <vt:lpstr>標楷體</vt:lpstr>
      <vt:lpstr>Arial</vt:lpstr>
      <vt:lpstr>Calibri</vt:lpstr>
      <vt:lpstr>Times New Roman</vt:lpstr>
      <vt:lpstr>Wingdings 2</vt:lpstr>
      <vt:lpstr>Office 主题​​</vt:lpstr>
      <vt:lpstr>1_Office 主题</vt:lpstr>
      <vt:lpstr>PowerPoint 簡報</vt:lpstr>
      <vt:lpstr>PowerPoint 簡報</vt:lpstr>
      <vt:lpstr>PowerPoint 簡報</vt:lpstr>
      <vt:lpstr>學校課程計畫表件公文</vt:lpstr>
      <vt:lpstr>公私立國民中小學課程計畫備查實施計畫</vt:lpstr>
      <vt:lpstr>公私立國民中小學課程計畫備查實施計畫</vt:lpstr>
      <vt:lpstr>PowerPoint 簡報</vt:lpstr>
      <vt:lpstr>PowerPoint 簡報</vt:lpstr>
      <vt:lpstr>PowerPoint 簡報</vt:lpstr>
      <vt:lpstr>特殊教育課程計畫備查流程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寰蒋涓浗</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特教課程計畫備查說明簡報</dc:title>
  <dc:creator>南投縣特教資源中心</dc:creator>
  <cp:lastModifiedBy>user</cp:lastModifiedBy>
  <cp:revision>585</cp:revision>
  <cp:lastPrinted>2024-04-29T09:38:02Z</cp:lastPrinted>
  <dcterms:created xsi:type="dcterms:W3CDTF">2009-10-19T13:23:48Z</dcterms:created>
  <dcterms:modified xsi:type="dcterms:W3CDTF">2025-04-29T06:46:00Z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