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25"/>
  </p:notesMasterIdLst>
  <p:handoutMasterIdLst>
    <p:handoutMasterId r:id="rId26"/>
  </p:handoutMasterIdLst>
  <p:sldIdLst>
    <p:sldId id="275" r:id="rId3"/>
    <p:sldId id="334" r:id="rId4"/>
    <p:sldId id="335" r:id="rId5"/>
    <p:sldId id="336" r:id="rId6"/>
    <p:sldId id="337" r:id="rId7"/>
    <p:sldId id="339" r:id="rId8"/>
    <p:sldId id="340" r:id="rId9"/>
    <p:sldId id="341" r:id="rId10"/>
    <p:sldId id="342" r:id="rId11"/>
    <p:sldId id="343" r:id="rId12"/>
    <p:sldId id="347" r:id="rId13"/>
    <p:sldId id="356" r:id="rId14"/>
    <p:sldId id="350" r:id="rId15"/>
    <p:sldId id="351" r:id="rId16"/>
    <p:sldId id="360" r:id="rId17"/>
    <p:sldId id="352" r:id="rId18"/>
    <p:sldId id="353" r:id="rId19"/>
    <p:sldId id="354" r:id="rId20"/>
    <p:sldId id="355" r:id="rId21"/>
    <p:sldId id="359" r:id="rId22"/>
    <p:sldId id="357" r:id="rId23"/>
    <p:sldId id="358" r:id="rId24"/>
  </p:sldIdLst>
  <p:sldSz cx="9144000" cy="6858000" type="screen4x3"/>
  <p:notesSz cx="6858000" cy="9144000"/>
  <p:defaultTextStyle>
    <a:defPPr>
      <a:defRPr lang="zh-CN"/>
    </a:defPPr>
    <a:lvl1pPr algn="l" rtl="0" eaLnBrk="0" fontAlgn="base" hangingPunct="0">
      <a:spcBef>
        <a:spcPct val="0"/>
      </a:spcBef>
      <a:spcAft>
        <a:spcPct val="0"/>
      </a:spcAft>
      <a:defRPr kern="1200">
        <a:solidFill>
          <a:schemeClr val="tx1"/>
        </a:solidFill>
        <a:latin typeface="Arial" charset="0"/>
        <a:ea typeface="宋体" pitchFamily="2" charset="-122"/>
        <a:cs typeface="+mn-cs"/>
      </a:defRPr>
    </a:lvl1pPr>
    <a:lvl2pPr marL="457200" algn="l" rtl="0" eaLnBrk="0" fontAlgn="base" hangingPunct="0">
      <a:spcBef>
        <a:spcPct val="0"/>
      </a:spcBef>
      <a:spcAft>
        <a:spcPct val="0"/>
      </a:spcAft>
      <a:defRPr kern="1200">
        <a:solidFill>
          <a:schemeClr val="tx1"/>
        </a:solidFill>
        <a:latin typeface="Arial" charset="0"/>
        <a:ea typeface="宋体" pitchFamily="2" charset="-122"/>
        <a:cs typeface="+mn-cs"/>
      </a:defRPr>
    </a:lvl2pPr>
    <a:lvl3pPr marL="914400" algn="l" rtl="0" eaLnBrk="0" fontAlgn="base" hangingPunct="0">
      <a:spcBef>
        <a:spcPct val="0"/>
      </a:spcBef>
      <a:spcAft>
        <a:spcPct val="0"/>
      </a:spcAft>
      <a:defRPr kern="1200">
        <a:solidFill>
          <a:schemeClr val="tx1"/>
        </a:solidFill>
        <a:latin typeface="Arial" charset="0"/>
        <a:ea typeface="宋体" pitchFamily="2" charset="-122"/>
        <a:cs typeface="+mn-cs"/>
      </a:defRPr>
    </a:lvl3pPr>
    <a:lvl4pPr marL="1371600" algn="l" rtl="0" eaLnBrk="0" fontAlgn="base" hangingPunct="0">
      <a:spcBef>
        <a:spcPct val="0"/>
      </a:spcBef>
      <a:spcAft>
        <a:spcPct val="0"/>
      </a:spcAft>
      <a:defRPr kern="1200">
        <a:solidFill>
          <a:schemeClr val="tx1"/>
        </a:solidFill>
        <a:latin typeface="Arial" charset="0"/>
        <a:ea typeface="宋体" pitchFamily="2" charset="-122"/>
        <a:cs typeface="+mn-cs"/>
      </a:defRPr>
    </a:lvl4pPr>
    <a:lvl5pPr marL="1828800" algn="l" rtl="0" eaLnBrk="0" fontAlgn="base" hangingPunct="0">
      <a:spcBef>
        <a:spcPct val="0"/>
      </a:spcBef>
      <a:spcAft>
        <a:spcPct val="0"/>
      </a:spcAft>
      <a:defRPr kern="1200">
        <a:solidFill>
          <a:schemeClr val="tx1"/>
        </a:solidFill>
        <a:latin typeface="Arial" charset="0"/>
        <a:ea typeface="宋体" pitchFamily="2" charset="-122"/>
        <a:cs typeface="+mn-cs"/>
      </a:defRPr>
    </a:lvl5pPr>
    <a:lvl6pPr marL="2286000" algn="l" defTabSz="914400" rtl="0" eaLnBrk="1" latinLnBrk="0" hangingPunct="1">
      <a:defRPr kern="1200">
        <a:solidFill>
          <a:schemeClr val="tx1"/>
        </a:solidFill>
        <a:latin typeface="Arial" charset="0"/>
        <a:ea typeface="宋体" pitchFamily="2" charset="-122"/>
        <a:cs typeface="+mn-cs"/>
      </a:defRPr>
    </a:lvl6pPr>
    <a:lvl7pPr marL="2743200" algn="l" defTabSz="914400" rtl="0" eaLnBrk="1" latinLnBrk="0" hangingPunct="1">
      <a:defRPr kern="1200">
        <a:solidFill>
          <a:schemeClr val="tx1"/>
        </a:solidFill>
        <a:latin typeface="Arial" charset="0"/>
        <a:ea typeface="宋体" pitchFamily="2" charset="-122"/>
        <a:cs typeface="+mn-cs"/>
      </a:defRPr>
    </a:lvl7pPr>
    <a:lvl8pPr marL="3200400" algn="l" defTabSz="914400" rtl="0" eaLnBrk="1" latinLnBrk="0" hangingPunct="1">
      <a:defRPr kern="1200">
        <a:solidFill>
          <a:schemeClr val="tx1"/>
        </a:solidFill>
        <a:latin typeface="Arial" charset="0"/>
        <a:ea typeface="宋体" pitchFamily="2" charset="-122"/>
        <a:cs typeface="+mn-cs"/>
      </a:defRPr>
    </a:lvl8pPr>
    <a:lvl9pPr marL="3657600" algn="l" defTabSz="914400" rtl="0" eaLnBrk="1" latinLnBrk="0" hangingPunct="1">
      <a:defRPr kern="1200">
        <a:solidFill>
          <a:schemeClr val="tx1"/>
        </a:solidFill>
        <a:latin typeface="Arial" charset="0"/>
        <a:ea typeface="宋体" pitchFamily="2" charset="-122"/>
        <a:cs typeface="+mn-cs"/>
      </a:defRPr>
    </a:lvl9pPr>
  </p:defaultTextStyle>
  <p:extLst>
    <p:ext uri="{EFAFB233-063F-42B5-8137-9DF3F51BA10A}">
      <p15:sldGuideLst xmlns:p15="http://schemas.microsoft.com/office/powerpoint/2012/main">
        <p15:guide id="1" orient="horz" pos="2568">
          <p15:clr>
            <a:srgbClr val="A4A3A4"/>
          </p15:clr>
        </p15:guide>
        <p15:guide id="2" pos="306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3E59F"/>
    <a:srgbClr val="E3ABFF"/>
    <a:srgbClr val="CC66FF"/>
    <a:srgbClr val="FFCCCC"/>
    <a:srgbClr val="E63A3A"/>
    <a:srgbClr val="EA0808"/>
    <a:srgbClr val="FFFFFF"/>
    <a:srgbClr val="FF99FF"/>
    <a:srgbClr val="99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淺色樣式 3 - 輔色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8799B23B-EC83-4686-B30A-512413B5E67A}" styleName="淺色樣式 3 - 輔色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C89EF96-8CEA-46FF-86C4-4CE0E7609802}" styleName="淺色樣式 3 - 輔色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淺色樣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676" autoAdjust="0"/>
    <p:restoredTop sz="94685" autoAdjust="0"/>
  </p:normalViewPr>
  <p:slideViewPr>
    <p:cSldViewPr>
      <p:cViewPr varScale="1">
        <p:scale>
          <a:sx n="71" d="100"/>
          <a:sy n="71" d="100"/>
        </p:scale>
        <p:origin x="744" y="78"/>
      </p:cViewPr>
      <p:guideLst>
        <p:guide orient="horz" pos="2568"/>
        <p:guide pos="306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5" d="100"/>
          <a:sy n="65" d="100"/>
        </p:scale>
        <p:origin x="243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783247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B9510E-4B4B-49C1-B132-D4A53AA79068}" type="datetimeFigureOut">
              <a:rPr lang="zh-TW" altLang="en-US" smtClean="0"/>
              <a:pPr/>
              <a:t>2025/4/28</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589E7D-CE48-4CCF-BDB0-DC828F803DAA}"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70E874B9-F6C4-4FF5-989B-362911376411}" type="slidenum">
              <a:rPr lang="zh-TW" altLang="en-US" smtClean="0"/>
              <a:pPr/>
              <a:t>2</a:t>
            </a:fld>
            <a:endParaRPr lang="zh-TW"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70E874B9-F6C4-4FF5-989B-362911376411}" type="slidenum">
              <a:rPr lang="zh-TW" altLang="en-US" smtClean="0"/>
              <a:pPr/>
              <a:t>11</a:t>
            </a:fld>
            <a:endParaRPr lang="zh-TW"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70E874B9-F6C4-4FF5-989B-362911376411}" type="slidenum">
              <a:rPr lang="zh-TW" altLang="en-US" smtClean="0"/>
              <a:pPr/>
              <a:t>12</a:t>
            </a:fld>
            <a:endParaRPr lang="zh-TW" altLang="en-US"/>
          </a:p>
        </p:txBody>
      </p:sp>
    </p:spTree>
    <p:extLst>
      <p:ext uri="{BB962C8B-B14F-4D97-AF65-F5344CB8AC3E}">
        <p14:creationId xmlns:p14="http://schemas.microsoft.com/office/powerpoint/2010/main" val="15861494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70E874B9-F6C4-4FF5-989B-362911376411}" type="slidenum">
              <a:rPr lang="zh-TW" altLang="en-US" smtClean="0"/>
              <a:pPr/>
              <a:t>13</a:t>
            </a:fld>
            <a:endParaRPr lang="zh-TW"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70E874B9-F6C4-4FF5-989B-362911376411}" type="slidenum">
              <a:rPr lang="zh-TW" altLang="en-US" smtClean="0"/>
              <a:pPr/>
              <a:t>14</a:t>
            </a:fld>
            <a:endParaRPr lang="zh-TW"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70E874B9-F6C4-4FF5-989B-362911376411}" type="slidenum">
              <a:rPr lang="zh-TW" altLang="en-US" smtClean="0"/>
              <a:pPr/>
              <a:t>15</a:t>
            </a:fld>
            <a:endParaRPr lang="zh-TW" altLang="en-US"/>
          </a:p>
        </p:txBody>
      </p:sp>
    </p:spTree>
    <p:extLst>
      <p:ext uri="{BB962C8B-B14F-4D97-AF65-F5344CB8AC3E}">
        <p14:creationId xmlns:p14="http://schemas.microsoft.com/office/powerpoint/2010/main" val="482295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70E874B9-F6C4-4FF5-989B-362911376411}" type="slidenum">
              <a:rPr lang="zh-TW" altLang="en-US" smtClean="0"/>
              <a:pPr/>
              <a:t>16</a:t>
            </a:fld>
            <a:endParaRPr lang="zh-TW" altLang="en-US"/>
          </a:p>
        </p:txBody>
      </p:sp>
    </p:spTree>
    <p:extLst>
      <p:ext uri="{BB962C8B-B14F-4D97-AF65-F5344CB8AC3E}">
        <p14:creationId xmlns:p14="http://schemas.microsoft.com/office/powerpoint/2010/main" val="6441370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70E874B9-F6C4-4FF5-989B-362911376411}" type="slidenum">
              <a:rPr lang="zh-TW" altLang="en-US" smtClean="0"/>
              <a:pPr/>
              <a:t>17</a:t>
            </a:fld>
            <a:endParaRPr lang="zh-TW" altLang="en-US"/>
          </a:p>
        </p:txBody>
      </p:sp>
    </p:spTree>
    <p:extLst>
      <p:ext uri="{BB962C8B-B14F-4D97-AF65-F5344CB8AC3E}">
        <p14:creationId xmlns:p14="http://schemas.microsoft.com/office/powerpoint/2010/main" val="8878331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70E874B9-F6C4-4FF5-989B-362911376411}" type="slidenum">
              <a:rPr lang="zh-TW" altLang="en-US" smtClean="0"/>
              <a:pPr/>
              <a:t>18</a:t>
            </a:fld>
            <a:endParaRPr lang="zh-TW" altLang="en-US"/>
          </a:p>
        </p:txBody>
      </p:sp>
    </p:spTree>
    <p:extLst>
      <p:ext uri="{BB962C8B-B14F-4D97-AF65-F5344CB8AC3E}">
        <p14:creationId xmlns:p14="http://schemas.microsoft.com/office/powerpoint/2010/main" val="28532887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70E874B9-F6C4-4FF5-989B-362911376411}" type="slidenum">
              <a:rPr lang="zh-TW" altLang="en-US" smtClean="0"/>
              <a:pPr/>
              <a:t>19</a:t>
            </a:fld>
            <a:endParaRPr lang="zh-TW" altLang="en-US"/>
          </a:p>
        </p:txBody>
      </p:sp>
    </p:spTree>
    <p:extLst>
      <p:ext uri="{BB962C8B-B14F-4D97-AF65-F5344CB8AC3E}">
        <p14:creationId xmlns:p14="http://schemas.microsoft.com/office/powerpoint/2010/main" val="29326542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70E874B9-F6C4-4FF5-989B-362911376411}" type="slidenum">
              <a:rPr lang="zh-TW" altLang="en-US" smtClean="0"/>
              <a:pPr/>
              <a:t>20</a:t>
            </a:fld>
            <a:endParaRPr lang="zh-TW" altLang="en-US"/>
          </a:p>
        </p:txBody>
      </p:sp>
    </p:spTree>
    <p:extLst>
      <p:ext uri="{BB962C8B-B14F-4D97-AF65-F5344CB8AC3E}">
        <p14:creationId xmlns:p14="http://schemas.microsoft.com/office/powerpoint/2010/main" val="41203925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70E874B9-F6C4-4FF5-989B-362911376411}" type="slidenum">
              <a:rPr lang="zh-TW" altLang="en-US" smtClean="0"/>
              <a:pPr/>
              <a:t>3</a:t>
            </a:fld>
            <a:endParaRPr lang="zh-TW"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70E874B9-F6C4-4FF5-989B-362911376411}" type="slidenum">
              <a:rPr lang="zh-TW" altLang="en-US" smtClean="0"/>
              <a:pPr/>
              <a:t>21</a:t>
            </a:fld>
            <a:endParaRPr lang="zh-TW" altLang="en-US"/>
          </a:p>
        </p:txBody>
      </p:sp>
    </p:spTree>
    <p:extLst>
      <p:ext uri="{BB962C8B-B14F-4D97-AF65-F5344CB8AC3E}">
        <p14:creationId xmlns:p14="http://schemas.microsoft.com/office/powerpoint/2010/main" val="10540733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70E874B9-F6C4-4FF5-989B-362911376411}" type="slidenum">
              <a:rPr lang="zh-TW" altLang="en-US" smtClean="0"/>
              <a:pPr/>
              <a:t>22</a:t>
            </a:fld>
            <a:endParaRPr lang="zh-TW" altLang="en-US"/>
          </a:p>
        </p:txBody>
      </p:sp>
    </p:spTree>
    <p:extLst>
      <p:ext uri="{BB962C8B-B14F-4D97-AF65-F5344CB8AC3E}">
        <p14:creationId xmlns:p14="http://schemas.microsoft.com/office/powerpoint/2010/main" val="32864049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70E874B9-F6C4-4FF5-989B-362911376411}" type="slidenum">
              <a:rPr lang="zh-TW" altLang="en-US" smtClean="0"/>
              <a:pPr/>
              <a:t>4</a:t>
            </a:fld>
            <a:endParaRPr lang="zh-TW"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70E874B9-F6C4-4FF5-989B-362911376411}" type="slidenum">
              <a:rPr lang="zh-TW" altLang="en-US" smtClean="0"/>
              <a:pPr/>
              <a:t>5</a:t>
            </a:fld>
            <a:endParaRPr lang="zh-TW"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70E874B9-F6C4-4FF5-989B-362911376411}" type="slidenum">
              <a:rPr lang="zh-TW" altLang="en-US" smtClean="0"/>
              <a:pPr/>
              <a:t>6</a:t>
            </a:fld>
            <a:endParaRPr lang="zh-TW"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70E874B9-F6C4-4FF5-989B-362911376411}" type="slidenum">
              <a:rPr lang="zh-TW" altLang="en-US" smtClean="0"/>
              <a:pPr/>
              <a:t>7</a:t>
            </a:fld>
            <a:endParaRPr lang="zh-TW"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70E874B9-F6C4-4FF5-989B-362911376411}" type="slidenum">
              <a:rPr lang="zh-TW" altLang="en-US" smtClean="0"/>
              <a:pPr/>
              <a:t>8</a:t>
            </a:fld>
            <a:endParaRPr lang="zh-TW"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70E874B9-F6C4-4FF5-989B-362911376411}" type="slidenum">
              <a:rPr lang="zh-TW" altLang="en-US" smtClean="0"/>
              <a:pPr/>
              <a:t>9</a:t>
            </a:fld>
            <a:endParaRPr lang="zh-TW"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fld id="{70E874B9-F6C4-4FF5-989B-362911376411}" type="slidenum">
              <a:rPr lang="zh-TW" altLang="en-US" smtClean="0"/>
              <a:pPr/>
              <a:t>10</a:t>
            </a:fld>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
        <p:nvSpPr>
          <p:cNvPr id="4" name="日期占位符 3"/>
          <p:cNvSpPr>
            <a:spLocks noGrp="1" noChangeArrowheads="1"/>
          </p:cNvSpPr>
          <p:nvPr>
            <p:ph type="dt" sz="half" idx="10"/>
          </p:nvPr>
        </p:nvSpPr>
        <p:spPr>
          <a:ln/>
        </p:spPr>
        <p:txBody>
          <a:bodyPr/>
          <a:lstStyle>
            <a:lvl1pPr>
              <a:defRPr/>
            </a:lvl1pPr>
          </a:lstStyle>
          <a:p>
            <a:pPr>
              <a:defRPr/>
            </a:pPr>
            <a:fld id="{F54A58B9-DAA4-4C24-A687-1A2034C5FF27}" type="datetimeFigureOut">
              <a:rPr lang="zh-CN" altLang="en-US"/>
              <a:pPr>
                <a:defRPr/>
              </a:pPr>
              <a:t>2025/4/28</a:t>
            </a:fld>
            <a:endParaRPr lang="zh-CN" altLang="en-US"/>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a:ln/>
        </p:spPr>
        <p:txBody>
          <a:bodyPr/>
          <a:lstStyle>
            <a:lvl1pPr>
              <a:defRPr/>
            </a:lvl1pPr>
          </a:lstStyle>
          <a:p>
            <a:pPr>
              <a:defRPr/>
            </a:pPr>
            <a:fld id="{B7645487-77A6-419E-AE31-09C41C4E7A16}" type="slidenum">
              <a:rPr lang="zh-CN" altLang="en-US"/>
              <a:pPr>
                <a:defRPr/>
              </a:pPr>
              <a:t>‹#›</a:t>
            </a:fld>
            <a:endParaRPr lang="zh-CN" altLang="en-US"/>
          </a:p>
        </p:txBody>
      </p:sp>
    </p:spTree>
    <p:extLst>
      <p:ext uri="{BB962C8B-B14F-4D97-AF65-F5344CB8AC3E}">
        <p14:creationId xmlns:p14="http://schemas.microsoft.com/office/powerpoint/2010/main" val="1384416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noChangeArrowheads="1"/>
          </p:cNvSpPr>
          <p:nvPr>
            <p:ph type="dt" sz="half" idx="10"/>
          </p:nvPr>
        </p:nvSpPr>
        <p:spPr>
          <a:ln/>
        </p:spPr>
        <p:txBody>
          <a:bodyPr/>
          <a:lstStyle>
            <a:lvl1pPr>
              <a:defRPr/>
            </a:lvl1pPr>
          </a:lstStyle>
          <a:p>
            <a:pPr>
              <a:defRPr/>
            </a:pPr>
            <a:fld id="{05216E2F-A564-46CC-BB33-A94ADF0E4846}" type="datetimeFigureOut">
              <a:rPr lang="zh-CN" altLang="en-US"/>
              <a:pPr>
                <a:defRPr/>
              </a:pPr>
              <a:t>2025/4/28</a:t>
            </a:fld>
            <a:endParaRPr lang="zh-CN" altLang="en-US"/>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a:ln/>
        </p:spPr>
        <p:txBody>
          <a:bodyPr/>
          <a:lstStyle>
            <a:lvl1pPr>
              <a:defRPr/>
            </a:lvl1pPr>
          </a:lstStyle>
          <a:p>
            <a:pPr>
              <a:defRPr/>
            </a:pPr>
            <a:fld id="{17DF6422-301C-49D4-8A88-B9F5B4743D84}" type="slidenum">
              <a:rPr lang="zh-CN" altLang="en-US"/>
              <a:pPr>
                <a:defRPr/>
              </a:pPr>
              <a:t>‹#›</a:t>
            </a:fld>
            <a:endParaRPr lang="zh-CN" altLang="en-US"/>
          </a:p>
        </p:txBody>
      </p:sp>
    </p:spTree>
    <p:extLst>
      <p:ext uri="{BB962C8B-B14F-4D97-AF65-F5344CB8AC3E}">
        <p14:creationId xmlns:p14="http://schemas.microsoft.com/office/powerpoint/2010/main" val="3011926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noChangeArrowheads="1"/>
          </p:cNvSpPr>
          <p:nvPr>
            <p:ph type="dt" sz="half" idx="10"/>
          </p:nvPr>
        </p:nvSpPr>
        <p:spPr>
          <a:ln/>
        </p:spPr>
        <p:txBody>
          <a:bodyPr/>
          <a:lstStyle>
            <a:lvl1pPr>
              <a:defRPr/>
            </a:lvl1pPr>
          </a:lstStyle>
          <a:p>
            <a:pPr>
              <a:defRPr/>
            </a:pPr>
            <a:fld id="{F20084A7-1493-4B13-BF09-2BE625B5DA2C}" type="datetimeFigureOut">
              <a:rPr lang="zh-CN" altLang="en-US"/>
              <a:pPr>
                <a:defRPr/>
              </a:pPr>
              <a:t>2025/4/28</a:t>
            </a:fld>
            <a:endParaRPr lang="zh-CN" altLang="en-US"/>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a:ln/>
        </p:spPr>
        <p:txBody>
          <a:bodyPr/>
          <a:lstStyle>
            <a:lvl1pPr>
              <a:defRPr/>
            </a:lvl1pPr>
          </a:lstStyle>
          <a:p>
            <a:pPr>
              <a:defRPr/>
            </a:pPr>
            <a:fld id="{1BD9B5A5-8DBB-4137-A5FB-ECF861136878}" type="slidenum">
              <a:rPr lang="zh-CN" altLang="en-US"/>
              <a:pPr>
                <a:defRPr/>
              </a:pPr>
              <a:t>‹#›</a:t>
            </a:fld>
            <a:endParaRPr lang="zh-CN" altLang="en-US"/>
          </a:p>
        </p:txBody>
      </p:sp>
    </p:spTree>
    <p:extLst>
      <p:ext uri="{BB962C8B-B14F-4D97-AF65-F5344CB8AC3E}">
        <p14:creationId xmlns:p14="http://schemas.microsoft.com/office/powerpoint/2010/main" val="39711690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
        <p:nvSpPr>
          <p:cNvPr id="4" name="日期占位符 3"/>
          <p:cNvSpPr>
            <a:spLocks noGrp="1" noChangeArrowheads="1"/>
          </p:cNvSpPr>
          <p:nvPr>
            <p:ph type="dt" sz="half" idx="10"/>
          </p:nvPr>
        </p:nvSpPr>
        <p:spPr>
          <a:ln/>
        </p:spPr>
        <p:txBody>
          <a:bodyPr/>
          <a:lstStyle>
            <a:lvl1pPr>
              <a:defRPr/>
            </a:lvl1pPr>
          </a:lstStyle>
          <a:p>
            <a:pPr>
              <a:defRPr/>
            </a:pPr>
            <a:fld id="{47F548F9-615E-4895-B961-02227A1CC5D2}" type="datetimeFigureOut">
              <a:rPr lang="zh-CN" altLang="en-US"/>
              <a:pPr>
                <a:defRPr/>
              </a:pPr>
              <a:t>2025/4/28</a:t>
            </a:fld>
            <a:endParaRPr lang="zh-CN" altLang="en-US"/>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a:ln/>
        </p:spPr>
        <p:txBody>
          <a:bodyPr/>
          <a:lstStyle>
            <a:lvl1pPr>
              <a:defRPr/>
            </a:lvl1pPr>
          </a:lstStyle>
          <a:p>
            <a:pPr>
              <a:defRPr/>
            </a:pPr>
            <a:fld id="{915884FE-E438-4656-A842-6C6C465355CC}" type="slidenum">
              <a:rPr lang="zh-CN" altLang="en-US"/>
              <a:pPr>
                <a:defRPr/>
              </a:pPr>
              <a:t>‹#›</a:t>
            </a:fld>
            <a:endParaRPr lang="zh-CN" altLang="en-US"/>
          </a:p>
        </p:txBody>
      </p:sp>
    </p:spTree>
    <p:extLst>
      <p:ext uri="{BB962C8B-B14F-4D97-AF65-F5344CB8AC3E}">
        <p14:creationId xmlns:p14="http://schemas.microsoft.com/office/powerpoint/2010/main" val="1219672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noChangeArrowheads="1"/>
          </p:cNvSpPr>
          <p:nvPr>
            <p:ph type="dt" sz="half" idx="10"/>
          </p:nvPr>
        </p:nvSpPr>
        <p:spPr>
          <a:ln/>
        </p:spPr>
        <p:txBody>
          <a:bodyPr/>
          <a:lstStyle>
            <a:lvl1pPr>
              <a:defRPr/>
            </a:lvl1pPr>
          </a:lstStyle>
          <a:p>
            <a:pPr>
              <a:defRPr/>
            </a:pPr>
            <a:fld id="{7F5B2C78-570B-4797-8B4E-C08EDE06AC2B}" type="datetimeFigureOut">
              <a:rPr lang="zh-CN" altLang="en-US"/>
              <a:pPr>
                <a:defRPr/>
              </a:pPr>
              <a:t>2025/4/28</a:t>
            </a:fld>
            <a:endParaRPr lang="zh-CN" altLang="en-US"/>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a:ln/>
        </p:spPr>
        <p:txBody>
          <a:bodyPr/>
          <a:lstStyle>
            <a:lvl1pPr>
              <a:defRPr/>
            </a:lvl1pPr>
          </a:lstStyle>
          <a:p>
            <a:pPr>
              <a:defRPr/>
            </a:pPr>
            <a:fld id="{4BCBCE7B-46AF-434F-94EE-C3477123331B}" type="slidenum">
              <a:rPr lang="zh-CN" altLang="en-US"/>
              <a:pPr>
                <a:defRPr/>
              </a:pPr>
              <a:t>‹#›</a:t>
            </a:fld>
            <a:endParaRPr lang="zh-CN" altLang="en-US"/>
          </a:p>
        </p:txBody>
      </p:sp>
    </p:spTree>
    <p:extLst>
      <p:ext uri="{BB962C8B-B14F-4D97-AF65-F5344CB8AC3E}">
        <p14:creationId xmlns:p14="http://schemas.microsoft.com/office/powerpoint/2010/main" val="14348661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日期占位符 3"/>
          <p:cNvSpPr>
            <a:spLocks noGrp="1" noChangeArrowheads="1"/>
          </p:cNvSpPr>
          <p:nvPr>
            <p:ph type="dt" sz="half" idx="10"/>
          </p:nvPr>
        </p:nvSpPr>
        <p:spPr>
          <a:ln/>
        </p:spPr>
        <p:txBody>
          <a:bodyPr/>
          <a:lstStyle>
            <a:lvl1pPr>
              <a:defRPr/>
            </a:lvl1pPr>
          </a:lstStyle>
          <a:p>
            <a:pPr>
              <a:defRPr/>
            </a:pPr>
            <a:fld id="{6787D4F6-4191-4661-97FC-EBA6D9D7155D}" type="datetimeFigureOut">
              <a:rPr lang="zh-CN" altLang="en-US"/>
              <a:pPr>
                <a:defRPr/>
              </a:pPr>
              <a:t>2025/4/28</a:t>
            </a:fld>
            <a:endParaRPr lang="zh-CN" altLang="en-US"/>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a:ln/>
        </p:spPr>
        <p:txBody>
          <a:bodyPr/>
          <a:lstStyle>
            <a:lvl1pPr>
              <a:defRPr/>
            </a:lvl1pPr>
          </a:lstStyle>
          <a:p>
            <a:pPr>
              <a:defRPr/>
            </a:pPr>
            <a:fld id="{F9E4662A-4DD0-44AB-BBB8-49D03D244E3D}" type="slidenum">
              <a:rPr lang="zh-CN" altLang="en-US"/>
              <a:pPr>
                <a:defRPr/>
              </a:pPr>
              <a:t>‹#›</a:t>
            </a:fld>
            <a:endParaRPr lang="zh-CN" altLang="en-US"/>
          </a:p>
        </p:txBody>
      </p:sp>
    </p:spTree>
    <p:extLst>
      <p:ext uri="{BB962C8B-B14F-4D97-AF65-F5344CB8AC3E}">
        <p14:creationId xmlns:p14="http://schemas.microsoft.com/office/powerpoint/2010/main" val="22406780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2858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285875"/>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3"/>
          <p:cNvSpPr>
            <a:spLocks noGrp="1" noChangeArrowheads="1"/>
          </p:cNvSpPr>
          <p:nvPr>
            <p:ph type="dt" sz="half" idx="10"/>
          </p:nvPr>
        </p:nvSpPr>
        <p:spPr>
          <a:ln/>
        </p:spPr>
        <p:txBody>
          <a:bodyPr/>
          <a:lstStyle>
            <a:lvl1pPr>
              <a:defRPr/>
            </a:lvl1pPr>
          </a:lstStyle>
          <a:p>
            <a:pPr>
              <a:defRPr/>
            </a:pPr>
            <a:fld id="{8C8BFDEE-E542-43C3-8204-C7603DFDA346}" type="datetimeFigureOut">
              <a:rPr lang="zh-CN" altLang="en-US"/>
              <a:pPr>
                <a:defRPr/>
              </a:pPr>
              <a:t>2025/4/28</a:t>
            </a:fld>
            <a:endParaRPr lang="zh-CN" altLang="en-US"/>
          </a:p>
        </p:txBody>
      </p:sp>
      <p:sp>
        <p:nvSpPr>
          <p:cNvPr id="6"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7" name="灯片编号占位符 5"/>
          <p:cNvSpPr>
            <a:spLocks noGrp="1" noChangeArrowheads="1"/>
          </p:cNvSpPr>
          <p:nvPr>
            <p:ph type="sldNum" sz="quarter" idx="12"/>
          </p:nvPr>
        </p:nvSpPr>
        <p:spPr>
          <a:ln/>
        </p:spPr>
        <p:txBody>
          <a:bodyPr/>
          <a:lstStyle>
            <a:lvl1pPr>
              <a:defRPr/>
            </a:lvl1pPr>
          </a:lstStyle>
          <a:p>
            <a:pPr>
              <a:defRPr/>
            </a:pPr>
            <a:fld id="{86A811EC-3AFF-4CEE-B514-838FF020606E}" type="slidenum">
              <a:rPr lang="zh-CN" altLang="en-US"/>
              <a:pPr>
                <a:defRPr/>
              </a:pPr>
              <a:t>‹#›</a:t>
            </a:fld>
            <a:endParaRPr lang="zh-CN" altLang="en-US"/>
          </a:p>
        </p:txBody>
      </p:sp>
    </p:spTree>
    <p:extLst>
      <p:ext uri="{BB962C8B-B14F-4D97-AF65-F5344CB8AC3E}">
        <p14:creationId xmlns:p14="http://schemas.microsoft.com/office/powerpoint/2010/main" val="13260164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3"/>
          <p:cNvSpPr>
            <a:spLocks noGrp="1" noChangeArrowheads="1"/>
          </p:cNvSpPr>
          <p:nvPr>
            <p:ph type="dt" sz="half" idx="10"/>
          </p:nvPr>
        </p:nvSpPr>
        <p:spPr>
          <a:ln/>
        </p:spPr>
        <p:txBody>
          <a:bodyPr/>
          <a:lstStyle>
            <a:lvl1pPr>
              <a:defRPr/>
            </a:lvl1pPr>
          </a:lstStyle>
          <a:p>
            <a:pPr>
              <a:defRPr/>
            </a:pPr>
            <a:fld id="{44882AE6-0BC0-43E7-8810-290972F7BBE2}" type="datetimeFigureOut">
              <a:rPr lang="zh-CN" altLang="en-US"/>
              <a:pPr>
                <a:defRPr/>
              </a:pPr>
              <a:t>2025/4/28</a:t>
            </a:fld>
            <a:endParaRPr lang="zh-CN" altLang="en-US"/>
          </a:p>
        </p:txBody>
      </p:sp>
      <p:sp>
        <p:nvSpPr>
          <p:cNvPr id="8"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9" name="灯片编号占位符 5"/>
          <p:cNvSpPr>
            <a:spLocks noGrp="1" noChangeArrowheads="1"/>
          </p:cNvSpPr>
          <p:nvPr>
            <p:ph type="sldNum" sz="quarter" idx="12"/>
          </p:nvPr>
        </p:nvSpPr>
        <p:spPr>
          <a:ln/>
        </p:spPr>
        <p:txBody>
          <a:bodyPr/>
          <a:lstStyle>
            <a:lvl1pPr>
              <a:defRPr/>
            </a:lvl1pPr>
          </a:lstStyle>
          <a:p>
            <a:pPr>
              <a:defRPr/>
            </a:pPr>
            <a:fld id="{A6FFE95C-8117-4D83-ADCC-D5A24B3AD227}" type="slidenum">
              <a:rPr lang="zh-CN" altLang="en-US"/>
              <a:pPr>
                <a:defRPr/>
              </a:pPr>
              <a:t>‹#›</a:t>
            </a:fld>
            <a:endParaRPr lang="zh-CN" altLang="en-US"/>
          </a:p>
        </p:txBody>
      </p:sp>
    </p:spTree>
    <p:extLst>
      <p:ext uri="{BB962C8B-B14F-4D97-AF65-F5344CB8AC3E}">
        <p14:creationId xmlns:p14="http://schemas.microsoft.com/office/powerpoint/2010/main" val="33819213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3"/>
          <p:cNvSpPr>
            <a:spLocks noGrp="1" noChangeArrowheads="1"/>
          </p:cNvSpPr>
          <p:nvPr>
            <p:ph type="dt" sz="half" idx="10"/>
          </p:nvPr>
        </p:nvSpPr>
        <p:spPr>
          <a:ln/>
        </p:spPr>
        <p:txBody>
          <a:bodyPr/>
          <a:lstStyle>
            <a:lvl1pPr>
              <a:defRPr/>
            </a:lvl1pPr>
          </a:lstStyle>
          <a:p>
            <a:pPr>
              <a:defRPr/>
            </a:pPr>
            <a:fld id="{91D49B81-A38A-4F58-861F-7328419B41EF}" type="datetimeFigureOut">
              <a:rPr lang="zh-CN" altLang="en-US"/>
              <a:pPr>
                <a:defRPr/>
              </a:pPr>
              <a:t>2025/4/28</a:t>
            </a:fld>
            <a:endParaRPr lang="zh-CN" altLang="en-US"/>
          </a:p>
        </p:txBody>
      </p:sp>
      <p:sp>
        <p:nvSpPr>
          <p:cNvPr id="4"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5" name="灯片编号占位符 5"/>
          <p:cNvSpPr>
            <a:spLocks noGrp="1" noChangeArrowheads="1"/>
          </p:cNvSpPr>
          <p:nvPr>
            <p:ph type="sldNum" sz="quarter" idx="12"/>
          </p:nvPr>
        </p:nvSpPr>
        <p:spPr>
          <a:ln/>
        </p:spPr>
        <p:txBody>
          <a:bodyPr/>
          <a:lstStyle>
            <a:lvl1pPr>
              <a:defRPr/>
            </a:lvl1pPr>
          </a:lstStyle>
          <a:p>
            <a:pPr>
              <a:defRPr/>
            </a:pPr>
            <a:fld id="{73CAC373-0D43-40B5-A06E-68C3D7E4E85F}" type="slidenum">
              <a:rPr lang="zh-CN" altLang="en-US"/>
              <a:pPr>
                <a:defRPr/>
              </a:pPr>
              <a:t>‹#›</a:t>
            </a:fld>
            <a:endParaRPr lang="zh-CN" altLang="en-US"/>
          </a:p>
        </p:txBody>
      </p:sp>
    </p:spTree>
    <p:extLst>
      <p:ext uri="{BB962C8B-B14F-4D97-AF65-F5344CB8AC3E}">
        <p14:creationId xmlns:p14="http://schemas.microsoft.com/office/powerpoint/2010/main" val="6975818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noChangeArrowheads="1"/>
          </p:cNvSpPr>
          <p:nvPr>
            <p:ph type="dt" sz="half" idx="10"/>
          </p:nvPr>
        </p:nvSpPr>
        <p:spPr>
          <a:ln/>
        </p:spPr>
        <p:txBody>
          <a:bodyPr/>
          <a:lstStyle>
            <a:lvl1pPr>
              <a:defRPr/>
            </a:lvl1pPr>
          </a:lstStyle>
          <a:p>
            <a:pPr>
              <a:defRPr/>
            </a:pPr>
            <a:fld id="{5758CEF4-F3DB-4DAC-99E6-3D5AE3C645BD}" type="datetimeFigureOut">
              <a:rPr lang="zh-CN" altLang="en-US"/>
              <a:pPr>
                <a:defRPr/>
              </a:pPr>
              <a:t>2025/4/28</a:t>
            </a:fld>
            <a:endParaRPr lang="zh-CN" altLang="en-US"/>
          </a:p>
        </p:txBody>
      </p:sp>
      <p:sp>
        <p:nvSpPr>
          <p:cNvPr id="3"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4" name="灯片编号占位符 5"/>
          <p:cNvSpPr>
            <a:spLocks noGrp="1" noChangeArrowheads="1"/>
          </p:cNvSpPr>
          <p:nvPr>
            <p:ph type="sldNum" sz="quarter" idx="12"/>
          </p:nvPr>
        </p:nvSpPr>
        <p:spPr>
          <a:ln/>
        </p:spPr>
        <p:txBody>
          <a:bodyPr/>
          <a:lstStyle>
            <a:lvl1pPr>
              <a:defRPr/>
            </a:lvl1pPr>
          </a:lstStyle>
          <a:p>
            <a:pPr>
              <a:defRPr/>
            </a:pPr>
            <a:fld id="{CDFE5FD4-20EC-4D0A-8ED9-4FD9C43F5CC9}" type="slidenum">
              <a:rPr lang="zh-CN" altLang="en-US"/>
              <a:pPr>
                <a:defRPr/>
              </a:pPr>
              <a:t>‹#›</a:t>
            </a:fld>
            <a:endParaRPr lang="zh-CN" altLang="en-US"/>
          </a:p>
        </p:txBody>
      </p:sp>
    </p:spTree>
    <p:extLst>
      <p:ext uri="{BB962C8B-B14F-4D97-AF65-F5344CB8AC3E}">
        <p14:creationId xmlns:p14="http://schemas.microsoft.com/office/powerpoint/2010/main" val="40465251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p:cNvSpPr>
            <a:spLocks noGrp="1" noChangeArrowheads="1"/>
          </p:cNvSpPr>
          <p:nvPr>
            <p:ph type="dt" sz="half" idx="10"/>
          </p:nvPr>
        </p:nvSpPr>
        <p:spPr>
          <a:ln/>
        </p:spPr>
        <p:txBody>
          <a:bodyPr/>
          <a:lstStyle>
            <a:lvl1pPr>
              <a:defRPr/>
            </a:lvl1pPr>
          </a:lstStyle>
          <a:p>
            <a:pPr>
              <a:defRPr/>
            </a:pPr>
            <a:fld id="{D6141EE3-727E-453A-BDE8-82C357392A42}" type="datetimeFigureOut">
              <a:rPr lang="zh-CN" altLang="en-US"/>
              <a:pPr>
                <a:defRPr/>
              </a:pPr>
              <a:t>2025/4/28</a:t>
            </a:fld>
            <a:endParaRPr lang="zh-CN" altLang="en-US"/>
          </a:p>
        </p:txBody>
      </p:sp>
      <p:sp>
        <p:nvSpPr>
          <p:cNvPr id="6"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7" name="灯片编号占位符 5"/>
          <p:cNvSpPr>
            <a:spLocks noGrp="1" noChangeArrowheads="1"/>
          </p:cNvSpPr>
          <p:nvPr>
            <p:ph type="sldNum" sz="quarter" idx="12"/>
          </p:nvPr>
        </p:nvSpPr>
        <p:spPr>
          <a:ln/>
        </p:spPr>
        <p:txBody>
          <a:bodyPr/>
          <a:lstStyle>
            <a:lvl1pPr>
              <a:defRPr/>
            </a:lvl1pPr>
          </a:lstStyle>
          <a:p>
            <a:pPr>
              <a:defRPr/>
            </a:pPr>
            <a:fld id="{D8967F38-C5B0-4991-BD9D-4642C1D22341}" type="slidenum">
              <a:rPr lang="zh-CN" altLang="en-US"/>
              <a:pPr>
                <a:defRPr/>
              </a:pPr>
              <a:t>‹#›</a:t>
            </a:fld>
            <a:endParaRPr lang="zh-CN" altLang="en-US"/>
          </a:p>
        </p:txBody>
      </p:sp>
    </p:spTree>
    <p:extLst>
      <p:ext uri="{BB962C8B-B14F-4D97-AF65-F5344CB8AC3E}">
        <p14:creationId xmlns:p14="http://schemas.microsoft.com/office/powerpoint/2010/main" val="4237590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noChangeArrowheads="1"/>
          </p:cNvSpPr>
          <p:nvPr>
            <p:ph type="dt" sz="half" idx="10"/>
          </p:nvPr>
        </p:nvSpPr>
        <p:spPr>
          <a:ln/>
        </p:spPr>
        <p:txBody>
          <a:bodyPr/>
          <a:lstStyle>
            <a:lvl1pPr>
              <a:defRPr/>
            </a:lvl1pPr>
          </a:lstStyle>
          <a:p>
            <a:pPr>
              <a:defRPr/>
            </a:pPr>
            <a:fld id="{4ED724A3-C5B4-490B-BCD2-9E18C38CBE33}" type="datetimeFigureOut">
              <a:rPr lang="zh-CN" altLang="en-US"/>
              <a:pPr>
                <a:defRPr/>
              </a:pPr>
              <a:t>2025/4/28</a:t>
            </a:fld>
            <a:endParaRPr lang="zh-CN" altLang="en-US"/>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a:ln/>
        </p:spPr>
        <p:txBody>
          <a:bodyPr/>
          <a:lstStyle>
            <a:lvl1pPr>
              <a:defRPr/>
            </a:lvl1pPr>
          </a:lstStyle>
          <a:p>
            <a:pPr>
              <a:defRPr/>
            </a:pPr>
            <a:fld id="{C561C6FE-9A48-4037-8709-FEAB68F25520}" type="slidenum">
              <a:rPr lang="zh-CN" altLang="en-US"/>
              <a:pPr>
                <a:defRPr/>
              </a:pPr>
              <a:t>‹#›</a:t>
            </a:fld>
            <a:endParaRPr lang="zh-CN" altLang="en-US"/>
          </a:p>
        </p:txBody>
      </p:sp>
    </p:spTree>
    <p:extLst>
      <p:ext uri="{BB962C8B-B14F-4D97-AF65-F5344CB8AC3E}">
        <p14:creationId xmlns:p14="http://schemas.microsoft.com/office/powerpoint/2010/main" val="15228485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p:cNvSpPr>
            <a:spLocks noGrp="1" noChangeArrowheads="1"/>
          </p:cNvSpPr>
          <p:nvPr>
            <p:ph type="dt" sz="half" idx="10"/>
          </p:nvPr>
        </p:nvSpPr>
        <p:spPr>
          <a:ln/>
        </p:spPr>
        <p:txBody>
          <a:bodyPr/>
          <a:lstStyle>
            <a:lvl1pPr>
              <a:defRPr/>
            </a:lvl1pPr>
          </a:lstStyle>
          <a:p>
            <a:pPr>
              <a:defRPr/>
            </a:pPr>
            <a:fld id="{B5F471D7-8A0C-4B54-85BA-8D9C074B4B79}" type="datetimeFigureOut">
              <a:rPr lang="zh-CN" altLang="en-US"/>
              <a:pPr>
                <a:defRPr/>
              </a:pPr>
              <a:t>2025/4/28</a:t>
            </a:fld>
            <a:endParaRPr lang="zh-CN" altLang="en-US"/>
          </a:p>
        </p:txBody>
      </p:sp>
      <p:sp>
        <p:nvSpPr>
          <p:cNvPr id="6"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7" name="灯片编号占位符 5"/>
          <p:cNvSpPr>
            <a:spLocks noGrp="1" noChangeArrowheads="1"/>
          </p:cNvSpPr>
          <p:nvPr>
            <p:ph type="sldNum" sz="quarter" idx="12"/>
          </p:nvPr>
        </p:nvSpPr>
        <p:spPr>
          <a:ln/>
        </p:spPr>
        <p:txBody>
          <a:bodyPr/>
          <a:lstStyle>
            <a:lvl1pPr>
              <a:defRPr/>
            </a:lvl1pPr>
          </a:lstStyle>
          <a:p>
            <a:pPr>
              <a:defRPr/>
            </a:pPr>
            <a:fld id="{DB07E1E7-7928-428D-8B9E-1602EE52AB3E}" type="slidenum">
              <a:rPr lang="zh-CN" altLang="en-US"/>
              <a:pPr>
                <a:defRPr/>
              </a:pPr>
              <a:t>‹#›</a:t>
            </a:fld>
            <a:endParaRPr lang="zh-CN" altLang="en-US"/>
          </a:p>
        </p:txBody>
      </p:sp>
    </p:spTree>
    <p:extLst>
      <p:ext uri="{BB962C8B-B14F-4D97-AF65-F5344CB8AC3E}">
        <p14:creationId xmlns:p14="http://schemas.microsoft.com/office/powerpoint/2010/main" val="19271440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noChangeArrowheads="1"/>
          </p:cNvSpPr>
          <p:nvPr>
            <p:ph type="dt" sz="half" idx="10"/>
          </p:nvPr>
        </p:nvSpPr>
        <p:spPr>
          <a:ln/>
        </p:spPr>
        <p:txBody>
          <a:bodyPr/>
          <a:lstStyle>
            <a:lvl1pPr>
              <a:defRPr/>
            </a:lvl1pPr>
          </a:lstStyle>
          <a:p>
            <a:pPr>
              <a:defRPr/>
            </a:pPr>
            <a:fld id="{D2D26252-7D5D-4770-9D04-39436295BB42}" type="datetimeFigureOut">
              <a:rPr lang="zh-CN" altLang="en-US"/>
              <a:pPr>
                <a:defRPr/>
              </a:pPr>
              <a:t>2025/4/28</a:t>
            </a:fld>
            <a:endParaRPr lang="zh-CN" altLang="en-US"/>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a:ln/>
        </p:spPr>
        <p:txBody>
          <a:bodyPr/>
          <a:lstStyle>
            <a:lvl1pPr>
              <a:defRPr/>
            </a:lvl1pPr>
          </a:lstStyle>
          <a:p>
            <a:pPr>
              <a:defRPr/>
            </a:pPr>
            <a:fld id="{AD4CE575-DD27-4C7D-A011-5E877FDF38CC}" type="slidenum">
              <a:rPr lang="zh-CN" altLang="en-US"/>
              <a:pPr>
                <a:defRPr/>
              </a:pPr>
              <a:t>‹#›</a:t>
            </a:fld>
            <a:endParaRPr lang="zh-CN" altLang="en-US"/>
          </a:p>
        </p:txBody>
      </p:sp>
    </p:spTree>
    <p:extLst>
      <p:ext uri="{BB962C8B-B14F-4D97-AF65-F5344CB8AC3E}">
        <p14:creationId xmlns:p14="http://schemas.microsoft.com/office/powerpoint/2010/main" val="422563991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0"/>
            <a:ext cx="20574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0"/>
            <a:ext cx="60198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noChangeArrowheads="1"/>
          </p:cNvSpPr>
          <p:nvPr>
            <p:ph type="dt" sz="half" idx="10"/>
          </p:nvPr>
        </p:nvSpPr>
        <p:spPr>
          <a:ln/>
        </p:spPr>
        <p:txBody>
          <a:bodyPr/>
          <a:lstStyle>
            <a:lvl1pPr>
              <a:defRPr/>
            </a:lvl1pPr>
          </a:lstStyle>
          <a:p>
            <a:pPr>
              <a:defRPr/>
            </a:pPr>
            <a:fld id="{E7E5F244-0190-450B-9163-432563666C4F}" type="datetimeFigureOut">
              <a:rPr lang="zh-CN" altLang="en-US"/>
              <a:pPr>
                <a:defRPr/>
              </a:pPr>
              <a:t>2025/4/28</a:t>
            </a:fld>
            <a:endParaRPr lang="zh-CN" altLang="en-US"/>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a:ln/>
        </p:spPr>
        <p:txBody>
          <a:bodyPr/>
          <a:lstStyle>
            <a:lvl1pPr>
              <a:defRPr/>
            </a:lvl1pPr>
          </a:lstStyle>
          <a:p>
            <a:pPr>
              <a:defRPr/>
            </a:pPr>
            <a:fld id="{C9B52F12-64E8-4194-8E7C-8A9CC4E885B8}" type="slidenum">
              <a:rPr lang="zh-CN" altLang="en-US"/>
              <a:pPr>
                <a:defRPr/>
              </a:pPr>
              <a:t>‹#›</a:t>
            </a:fld>
            <a:endParaRPr lang="zh-CN" altLang="en-US"/>
          </a:p>
        </p:txBody>
      </p:sp>
    </p:spTree>
    <p:extLst>
      <p:ext uri="{BB962C8B-B14F-4D97-AF65-F5344CB8AC3E}">
        <p14:creationId xmlns:p14="http://schemas.microsoft.com/office/powerpoint/2010/main" val="2365518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日期占位符 3"/>
          <p:cNvSpPr>
            <a:spLocks noGrp="1" noChangeArrowheads="1"/>
          </p:cNvSpPr>
          <p:nvPr>
            <p:ph type="dt" sz="half" idx="10"/>
          </p:nvPr>
        </p:nvSpPr>
        <p:spPr>
          <a:ln/>
        </p:spPr>
        <p:txBody>
          <a:bodyPr/>
          <a:lstStyle>
            <a:lvl1pPr>
              <a:defRPr/>
            </a:lvl1pPr>
          </a:lstStyle>
          <a:p>
            <a:pPr>
              <a:defRPr/>
            </a:pPr>
            <a:fld id="{C1DAC413-62D8-4B87-BF2A-7872857F5FC4}" type="datetimeFigureOut">
              <a:rPr lang="zh-CN" altLang="en-US"/>
              <a:pPr>
                <a:defRPr/>
              </a:pPr>
              <a:t>2025/4/28</a:t>
            </a:fld>
            <a:endParaRPr lang="zh-CN" altLang="en-US"/>
          </a:p>
        </p:txBody>
      </p:sp>
      <p:sp>
        <p:nvSpPr>
          <p:cNvPr id="5"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6" name="灯片编号占位符 5"/>
          <p:cNvSpPr>
            <a:spLocks noGrp="1" noChangeArrowheads="1"/>
          </p:cNvSpPr>
          <p:nvPr>
            <p:ph type="sldNum" sz="quarter" idx="12"/>
          </p:nvPr>
        </p:nvSpPr>
        <p:spPr>
          <a:ln/>
        </p:spPr>
        <p:txBody>
          <a:bodyPr/>
          <a:lstStyle>
            <a:lvl1pPr>
              <a:defRPr/>
            </a:lvl1pPr>
          </a:lstStyle>
          <a:p>
            <a:pPr>
              <a:defRPr/>
            </a:pPr>
            <a:fld id="{3AF6BDC2-2AA4-4677-9735-951F5208A6C5}" type="slidenum">
              <a:rPr lang="zh-CN" altLang="en-US"/>
              <a:pPr>
                <a:defRPr/>
              </a:pPr>
              <a:t>‹#›</a:t>
            </a:fld>
            <a:endParaRPr lang="zh-CN" altLang="en-US"/>
          </a:p>
        </p:txBody>
      </p:sp>
    </p:spTree>
    <p:extLst>
      <p:ext uri="{BB962C8B-B14F-4D97-AF65-F5344CB8AC3E}">
        <p14:creationId xmlns:p14="http://schemas.microsoft.com/office/powerpoint/2010/main" val="1270365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3"/>
          <p:cNvSpPr>
            <a:spLocks noGrp="1" noChangeArrowheads="1"/>
          </p:cNvSpPr>
          <p:nvPr>
            <p:ph type="dt" sz="half" idx="10"/>
          </p:nvPr>
        </p:nvSpPr>
        <p:spPr>
          <a:ln/>
        </p:spPr>
        <p:txBody>
          <a:bodyPr/>
          <a:lstStyle>
            <a:lvl1pPr>
              <a:defRPr/>
            </a:lvl1pPr>
          </a:lstStyle>
          <a:p>
            <a:pPr>
              <a:defRPr/>
            </a:pPr>
            <a:fld id="{080B7ADE-A127-4650-8B5A-EF17FF617F85}" type="datetimeFigureOut">
              <a:rPr lang="zh-CN" altLang="en-US"/>
              <a:pPr>
                <a:defRPr/>
              </a:pPr>
              <a:t>2025/4/28</a:t>
            </a:fld>
            <a:endParaRPr lang="zh-CN" altLang="en-US"/>
          </a:p>
        </p:txBody>
      </p:sp>
      <p:sp>
        <p:nvSpPr>
          <p:cNvPr id="6"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7" name="灯片编号占位符 5"/>
          <p:cNvSpPr>
            <a:spLocks noGrp="1" noChangeArrowheads="1"/>
          </p:cNvSpPr>
          <p:nvPr>
            <p:ph type="sldNum" sz="quarter" idx="12"/>
          </p:nvPr>
        </p:nvSpPr>
        <p:spPr>
          <a:ln/>
        </p:spPr>
        <p:txBody>
          <a:bodyPr/>
          <a:lstStyle>
            <a:lvl1pPr>
              <a:defRPr/>
            </a:lvl1pPr>
          </a:lstStyle>
          <a:p>
            <a:pPr>
              <a:defRPr/>
            </a:pPr>
            <a:fld id="{E1175C50-761C-438D-ADCF-3E50D36FAF3D}" type="slidenum">
              <a:rPr lang="zh-CN" altLang="en-US"/>
              <a:pPr>
                <a:defRPr/>
              </a:pPr>
              <a:t>‹#›</a:t>
            </a:fld>
            <a:endParaRPr lang="zh-CN" altLang="en-US"/>
          </a:p>
        </p:txBody>
      </p:sp>
    </p:spTree>
    <p:extLst>
      <p:ext uri="{BB962C8B-B14F-4D97-AF65-F5344CB8AC3E}">
        <p14:creationId xmlns:p14="http://schemas.microsoft.com/office/powerpoint/2010/main" val="1586381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3"/>
          <p:cNvSpPr>
            <a:spLocks noGrp="1" noChangeArrowheads="1"/>
          </p:cNvSpPr>
          <p:nvPr>
            <p:ph type="dt" sz="half" idx="10"/>
          </p:nvPr>
        </p:nvSpPr>
        <p:spPr>
          <a:ln/>
        </p:spPr>
        <p:txBody>
          <a:bodyPr/>
          <a:lstStyle>
            <a:lvl1pPr>
              <a:defRPr/>
            </a:lvl1pPr>
          </a:lstStyle>
          <a:p>
            <a:pPr>
              <a:defRPr/>
            </a:pPr>
            <a:fld id="{F960D6E8-A994-4934-9DB1-D0ECB71EEF5E}" type="datetimeFigureOut">
              <a:rPr lang="zh-CN" altLang="en-US"/>
              <a:pPr>
                <a:defRPr/>
              </a:pPr>
              <a:t>2025/4/28</a:t>
            </a:fld>
            <a:endParaRPr lang="zh-CN" altLang="en-US"/>
          </a:p>
        </p:txBody>
      </p:sp>
      <p:sp>
        <p:nvSpPr>
          <p:cNvPr id="8"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9" name="灯片编号占位符 5"/>
          <p:cNvSpPr>
            <a:spLocks noGrp="1" noChangeArrowheads="1"/>
          </p:cNvSpPr>
          <p:nvPr>
            <p:ph type="sldNum" sz="quarter" idx="12"/>
          </p:nvPr>
        </p:nvSpPr>
        <p:spPr>
          <a:ln/>
        </p:spPr>
        <p:txBody>
          <a:bodyPr/>
          <a:lstStyle>
            <a:lvl1pPr>
              <a:defRPr/>
            </a:lvl1pPr>
          </a:lstStyle>
          <a:p>
            <a:pPr>
              <a:defRPr/>
            </a:pPr>
            <a:fld id="{4B7D07E9-D9E6-4D80-88C5-432E04C1B8E9}" type="slidenum">
              <a:rPr lang="zh-CN" altLang="en-US"/>
              <a:pPr>
                <a:defRPr/>
              </a:pPr>
              <a:t>‹#›</a:t>
            </a:fld>
            <a:endParaRPr lang="zh-CN" altLang="en-US"/>
          </a:p>
        </p:txBody>
      </p:sp>
    </p:spTree>
    <p:extLst>
      <p:ext uri="{BB962C8B-B14F-4D97-AF65-F5344CB8AC3E}">
        <p14:creationId xmlns:p14="http://schemas.microsoft.com/office/powerpoint/2010/main" val="4034973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3"/>
          <p:cNvSpPr>
            <a:spLocks noGrp="1" noChangeArrowheads="1"/>
          </p:cNvSpPr>
          <p:nvPr>
            <p:ph type="dt" sz="half" idx="10"/>
          </p:nvPr>
        </p:nvSpPr>
        <p:spPr>
          <a:ln/>
        </p:spPr>
        <p:txBody>
          <a:bodyPr/>
          <a:lstStyle>
            <a:lvl1pPr>
              <a:defRPr/>
            </a:lvl1pPr>
          </a:lstStyle>
          <a:p>
            <a:pPr>
              <a:defRPr/>
            </a:pPr>
            <a:fld id="{A94E7F41-D328-4AFF-80E2-8FE86D3ED087}" type="datetimeFigureOut">
              <a:rPr lang="zh-CN" altLang="en-US"/>
              <a:pPr>
                <a:defRPr/>
              </a:pPr>
              <a:t>2025/4/28</a:t>
            </a:fld>
            <a:endParaRPr lang="zh-CN" altLang="en-US"/>
          </a:p>
        </p:txBody>
      </p:sp>
      <p:sp>
        <p:nvSpPr>
          <p:cNvPr id="4"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5" name="灯片编号占位符 5"/>
          <p:cNvSpPr>
            <a:spLocks noGrp="1" noChangeArrowheads="1"/>
          </p:cNvSpPr>
          <p:nvPr>
            <p:ph type="sldNum" sz="quarter" idx="12"/>
          </p:nvPr>
        </p:nvSpPr>
        <p:spPr>
          <a:ln/>
        </p:spPr>
        <p:txBody>
          <a:bodyPr/>
          <a:lstStyle>
            <a:lvl1pPr>
              <a:defRPr/>
            </a:lvl1pPr>
          </a:lstStyle>
          <a:p>
            <a:pPr>
              <a:defRPr/>
            </a:pPr>
            <a:fld id="{A95BBF1D-A948-4FD5-8D68-170B874CB7DB}" type="slidenum">
              <a:rPr lang="zh-CN" altLang="en-US"/>
              <a:pPr>
                <a:defRPr/>
              </a:pPr>
              <a:t>‹#›</a:t>
            </a:fld>
            <a:endParaRPr lang="zh-CN" altLang="en-US"/>
          </a:p>
        </p:txBody>
      </p:sp>
    </p:spTree>
    <p:extLst>
      <p:ext uri="{BB962C8B-B14F-4D97-AF65-F5344CB8AC3E}">
        <p14:creationId xmlns:p14="http://schemas.microsoft.com/office/powerpoint/2010/main" val="2727755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noChangeArrowheads="1"/>
          </p:cNvSpPr>
          <p:nvPr>
            <p:ph type="dt" sz="half" idx="10"/>
          </p:nvPr>
        </p:nvSpPr>
        <p:spPr>
          <a:ln/>
        </p:spPr>
        <p:txBody>
          <a:bodyPr/>
          <a:lstStyle>
            <a:lvl1pPr>
              <a:defRPr/>
            </a:lvl1pPr>
          </a:lstStyle>
          <a:p>
            <a:pPr>
              <a:defRPr/>
            </a:pPr>
            <a:fld id="{91AF2F31-1FEC-41D4-83D0-61B265E13809}" type="datetimeFigureOut">
              <a:rPr lang="zh-CN" altLang="en-US"/>
              <a:pPr>
                <a:defRPr/>
              </a:pPr>
              <a:t>2025/4/28</a:t>
            </a:fld>
            <a:endParaRPr lang="zh-CN" altLang="en-US"/>
          </a:p>
        </p:txBody>
      </p:sp>
      <p:sp>
        <p:nvSpPr>
          <p:cNvPr id="3"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4" name="灯片编号占位符 5"/>
          <p:cNvSpPr>
            <a:spLocks noGrp="1" noChangeArrowheads="1"/>
          </p:cNvSpPr>
          <p:nvPr>
            <p:ph type="sldNum" sz="quarter" idx="12"/>
          </p:nvPr>
        </p:nvSpPr>
        <p:spPr>
          <a:ln/>
        </p:spPr>
        <p:txBody>
          <a:bodyPr/>
          <a:lstStyle>
            <a:lvl1pPr>
              <a:defRPr/>
            </a:lvl1pPr>
          </a:lstStyle>
          <a:p>
            <a:pPr>
              <a:defRPr/>
            </a:pPr>
            <a:fld id="{502265A1-DA9D-48E7-91B3-E8922E8D9C06}" type="slidenum">
              <a:rPr lang="zh-CN" altLang="en-US"/>
              <a:pPr>
                <a:defRPr/>
              </a:pPr>
              <a:t>‹#›</a:t>
            </a:fld>
            <a:endParaRPr lang="zh-CN" altLang="en-US"/>
          </a:p>
        </p:txBody>
      </p:sp>
    </p:spTree>
    <p:extLst>
      <p:ext uri="{BB962C8B-B14F-4D97-AF65-F5344CB8AC3E}">
        <p14:creationId xmlns:p14="http://schemas.microsoft.com/office/powerpoint/2010/main" val="1018660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p:cNvSpPr>
            <a:spLocks noGrp="1" noChangeArrowheads="1"/>
          </p:cNvSpPr>
          <p:nvPr>
            <p:ph type="dt" sz="half" idx="10"/>
          </p:nvPr>
        </p:nvSpPr>
        <p:spPr>
          <a:ln/>
        </p:spPr>
        <p:txBody>
          <a:bodyPr/>
          <a:lstStyle>
            <a:lvl1pPr>
              <a:defRPr/>
            </a:lvl1pPr>
          </a:lstStyle>
          <a:p>
            <a:pPr>
              <a:defRPr/>
            </a:pPr>
            <a:fld id="{E12A40E3-A2DE-4F4F-BEBF-BCFF757F52F5}" type="datetimeFigureOut">
              <a:rPr lang="zh-CN" altLang="en-US"/>
              <a:pPr>
                <a:defRPr/>
              </a:pPr>
              <a:t>2025/4/28</a:t>
            </a:fld>
            <a:endParaRPr lang="zh-CN" altLang="en-US"/>
          </a:p>
        </p:txBody>
      </p:sp>
      <p:sp>
        <p:nvSpPr>
          <p:cNvPr id="6"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7" name="灯片编号占位符 5"/>
          <p:cNvSpPr>
            <a:spLocks noGrp="1" noChangeArrowheads="1"/>
          </p:cNvSpPr>
          <p:nvPr>
            <p:ph type="sldNum" sz="quarter" idx="12"/>
          </p:nvPr>
        </p:nvSpPr>
        <p:spPr>
          <a:ln/>
        </p:spPr>
        <p:txBody>
          <a:bodyPr/>
          <a:lstStyle>
            <a:lvl1pPr>
              <a:defRPr/>
            </a:lvl1pPr>
          </a:lstStyle>
          <a:p>
            <a:pPr>
              <a:defRPr/>
            </a:pPr>
            <a:fld id="{82A7AD67-38CE-45CF-B7EE-F7AD215489E4}" type="slidenum">
              <a:rPr lang="zh-CN" altLang="en-US"/>
              <a:pPr>
                <a:defRPr/>
              </a:pPr>
              <a:t>‹#›</a:t>
            </a:fld>
            <a:endParaRPr lang="zh-CN" altLang="en-US"/>
          </a:p>
        </p:txBody>
      </p:sp>
    </p:spTree>
    <p:extLst>
      <p:ext uri="{BB962C8B-B14F-4D97-AF65-F5344CB8AC3E}">
        <p14:creationId xmlns:p14="http://schemas.microsoft.com/office/powerpoint/2010/main" val="32307921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3"/>
          <p:cNvSpPr>
            <a:spLocks noGrp="1" noChangeArrowheads="1"/>
          </p:cNvSpPr>
          <p:nvPr>
            <p:ph type="dt" sz="half" idx="10"/>
          </p:nvPr>
        </p:nvSpPr>
        <p:spPr>
          <a:ln/>
        </p:spPr>
        <p:txBody>
          <a:bodyPr/>
          <a:lstStyle>
            <a:lvl1pPr>
              <a:defRPr/>
            </a:lvl1pPr>
          </a:lstStyle>
          <a:p>
            <a:pPr>
              <a:defRPr/>
            </a:pPr>
            <a:fld id="{C1FF258E-C325-4456-A741-4CD9FBFA9937}" type="datetimeFigureOut">
              <a:rPr lang="zh-CN" altLang="en-US"/>
              <a:pPr>
                <a:defRPr/>
              </a:pPr>
              <a:t>2025/4/28</a:t>
            </a:fld>
            <a:endParaRPr lang="zh-CN" altLang="en-US"/>
          </a:p>
        </p:txBody>
      </p:sp>
      <p:sp>
        <p:nvSpPr>
          <p:cNvPr id="6" name="页脚占位符 4"/>
          <p:cNvSpPr>
            <a:spLocks noGrp="1" noChangeArrowheads="1"/>
          </p:cNvSpPr>
          <p:nvPr>
            <p:ph type="ftr" sz="quarter" idx="11"/>
          </p:nvPr>
        </p:nvSpPr>
        <p:spPr>
          <a:ln/>
        </p:spPr>
        <p:txBody>
          <a:bodyPr/>
          <a:lstStyle>
            <a:lvl1pPr>
              <a:defRPr/>
            </a:lvl1pPr>
          </a:lstStyle>
          <a:p>
            <a:pPr>
              <a:defRPr/>
            </a:pPr>
            <a:endParaRPr lang="zh-CN" altLang="en-US"/>
          </a:p>
        </p:txBody>
      </p:sp>
      <p:sp>
        <p:nvSpPr>
          <p:cNvPr id="7" name="灯片编号占位符 5"/>
          <p:cNvSpPr>
            <a:spLocks noGrp="1" noChangeArrowheads="1"/>
          </p:cNvSpPr>
          <p:nvPr>
            <p:ph type="sldNum" sz="quarter" idx="12"/>
          </p:nvPr>
        </p:nvSpPr>
        <p:spPr>
          <a:ln/>
        </p:spPr>
        <p:txBody>
          <a:bodyPr/>
          <a:lstStyle>
            <a:lvl1pPr>
              <a:defRPr/>
            </a:lvl1pPr>
          </a:lstStyle>
          <a:p>
            <a:pPr>
              <a:defRPr/>
            </a:pPr>
            <a:fld id="{A6E3FED2-47D1-412B-82C7-DD782976F1D1}" type="slidenum">
              <a:rPr lang="zh-CN" altLang="en-US"/>
              <a:pPr>
                <a:defRPr/>
              </a:pPr>
              <a:t>‹#›</a:t>
            </a:fld>
            <a:endParaRPr lang="zh-CN" altLang="en-US"/>
          </a:p>
        </p:txBody>
      </p:sp>
    </p:spTree>
    <p:extLst>
      <p:ext uri="{BB962C8B-B14F-4D97-AF65-F5344CB8AC3E}">
        <p14:creationId xmlns:p14="http://schemas.microsoft.com/office/powerpoint/2010/main" val="3620193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2050" name="标题占位符 1"/>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zh-CN"/>
              <a:t>单击此处编辑母版标题样式</a:t>
            </a:r>
          </a:p>
        </p:txBody>
      </p:sp>
      <p:sp>
        <p:nvSpPr>
          <p:cNvPr id="2051" name="文本占位符 2"/>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zh-CN"/>
              <a:t>单击此处编辑母版文本样式</a:t>
            </a:r>
          </a:p>
          <a:p>
            <a:pPr lvl="1"/>
            <a:r>
              <a:rPr lang="zh-CN" altLang="zh-CN"/>
              <a:t>第二级</a:t>
            </a:r>
          </a:p>
          <a:p>
            <a:pPr lvl="2"/>
            <a:r>
              <a:rPr lang="zh-CN" altLang="zh-CN"/>
              <a:t>第三级</a:t>
            </a:r>
          </a:p>
          <a:p>
            <a:pPr lvl="3"/>
            <a:r>
              <a:rPr lang="zh-CN" altLang="zh-CN"/>
              <a:t>第四级</a:t>
            </a:r>
          </a:p>
          <a:p>
            <a:pPr lvl="4"/>
            <a:r>
              <a:rPr lang="zh-CN" altLang="zh-CN"/>
              <a:t>第五级</a:t>
            </a:r>
          </a:p>
        </p:txBody>
      </p:sp>
      <p:sp>
        <p:nvSpPr>
          <p:cNvPr id="2052" name="日期占位符 3"/>
          <p:cNvSpPr>
            <a:spLocks noGrp="1" noChangeArrowheads="1"/>
          </p:cNvSpPr>
          <p:nvPr>
            <p:ph type="dt" sz="half" idx="2"/>
          </p:nvPr>
        </p:nvSpPr>
        <p:spPr bwMode="auto">
          <a:xfrm>
            <a:off x="457200" y="6356350"/>
            <a:ext cx="2133600" cy="3651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mn-lt"/>
              </a:defRPr>
            </a:lvl1pPr>
          </a:lstStyle>
          <a:p>
            <a:pPr>
              <a:defRPr/>
            </a:pPr>
            <a:fld id="{FC05F95F-34F1-4793-B410-F09C1C5F0BB2}" type="datetimeFigureOut">
              <a:rPr lang="zh-CN" altLang="en-US"/>
              <a:pPr>
                <a:defRPr/>
              </a:pPr>
              <a:t>2025/4/28</a:t>
            </a:fld>
            <a:endParaRPr lang="zh-CN" altLang="en-US"/>
          </a:p>
        </p:txBody>
      </p:sp>
      <p:sp>
        <p:nvSpPr>
          <p:cNvPr id="2053" name="页脚占位符 4"/>
          <p:cNvSpPr>
            <a:spLocks noGrp="1" noChangeArrowheads="1"/>
          </p:cNvSpPr>
          <p:nvPr>
            <p:ph type="ftr" sz="quarter" idx="3"/>
          </p:nvPr>
        </p:nvSpPr>
        <p:spPr bwMode="auto">
          <a:xfrm>
            <a:off x="3124200" y="6356350"/>
            <a:ext cx="2895600" cy="3651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latin typeface="+mn-lt"/>
              </a:defRPr>
            </a:lvl1pPr>
          </a:lstStyle>
          <a:p>
            <a:pPr>
              <a:defRPr/>
            </a:pPr>
            <a:endParaRPr lang="zh-CN" altLang="en-US"/>
          </a:p>
        </p:txBody>
      </p:sp>
      <p:sp>
        <p:nvSpPr>
          <p:cNvPr id="2054" name="灯片编号占位符 5"/>
          <p:cNvSpPr>
            <a:spLocks noGrp="1" noChangeArrowheads="1"/>
          </p:cNvSpPr>
          <p:nvPr>
            <p:ph type="sldNum" sz="quarter" idx="4"/>
          </p:nvPr>
        </p:nvSpPr>
        <p:spPr bwMode="auto">
          <a:xfrm>
            <a:off x="6553200" y="6356350"/>
            <a:ext cx="2133600" cy="3651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itchFamily="34" charset="0"/>
              </a:defRPr>
            </a:lvl1pPr>
          </a:lstStyle>
          <a:p>
            <a:pPr>
              <a:defRPr/>
            </a:pPr>
            <a:fld id="{9035C8DC-7305-4F98-98A2-EC8E67B7D821}"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宋体" pitchFamily="2" charset="-122"/>
        </a:defRPr>
      </a:lvl2pPr>
      <a:lvl3pPr algn="ctr" rtl="0" eaLnBrk="0" fontAlgn="base" hangingPunct="0">
        <a:spcBef>
          <a:spcPct val="0"/>
        </a:spcBef>
        <a:spcAft>
          <a:spcPct val="0"/>
        </a:spcAft>
        <a:defRPr sz="4400">
          <a:solidFill>
            <a:schemeClr val="tx1"/>
          </a:solidFill>
          <a:latin typeface="Calibri" pitchFamily="34" charset="0"/>
          <a:ea typeface="宋体" pitchFamily="2" charset="-122"/>
        </a:defRPr>
      </a:lvl3pPr>
      <a:lvl4pPr algn="ctr" rtl="0" eaLnBrk="0" fontAlgn="base" hangingPunct="0">
        <a:spcBef>
          <a:spcPct val="0"/>
        </a:spcBef>
        <a:spcAft>
          <a:spcPct val="0"/>
        </a:spcAft>
        <a:defRPr sz="4400">
          <a:solidFill>
            <a:schemeClr val="tx1"/>
          </a:solidFill>
          <a:latin typeface="Calibri" pitchFamily="34" charset="0"/>
          <a:ea typeface="宋体" pitchFamily="2" charset="-122"/>
        </a:defRPr>
      </a:lvl4pPr>
      <a:lvl5pPr algn="ctr" rtl="0" eaLnBrk="0" fontAlgn="base" hangingPunct="0">
        <a:spcBef>
          <a:spcPct val="0"/>
        </a:spcBef>
        <a:spcAft>
          <a:spcPct val="0"/>
        </a:spcAft>
        <a:defRPr sz="4400">
          <a:solidFill>
            <a:schemeClr val="tx1"/>
          </a:solidFill>
          <a:latin typeface="Calibri" pitchFamily="34" charset="0"/>
          <a:ea typeface="宋体" pitchFamily="2" charset="-122"/>
        </a:defRPr>
      </a:lvl5pPr>
      <a:lvl6pPr marL="457200" algn="ctr" rtl="0" fontAlgn="base">
        <a:spcBef>
          <a:spcPct val="0"/>
        </a:spcBef>
        <a:spcAft>
          <a:spcPct val="0"/>
        </a:spcAft>
        <a:defRPr sz="4400">
          <a:solidFill>
            <a:schemeClr val="tx1"/>
          </a:solidFill>
          <a:latin typeface="Calibri" pitchFamily="34" charset="0"/>
          <a:ea typeface="宋体" pitchFamily="2" charset="-122"/>
        </a:defRPr>
      </a:lvl6pPr>
      <a:lvl7pPr marL="914400" algn="ctr" rtl="0" fontAlgn="base">
        <a:spcBef>
          <a:spcPct val="0"/>
        </a:spcBef>
        <a:spcAft>
          <a:spcPct val="0"/>
        </a:spcAft>
        <a:defRPr sz="4400">
          <a:solidFill>
            <a:schemeClr val="tx1"/>
          </a:solidFill>
          <a:latin typeface="Calibri" pitchFamily="34" charset="0"/>
          <a:ea typeface="宋体" pitchFamily="2" charset="-122"/>
        </a:defRPr>
      </a:lvl7pPr>
      <a:lvl8pPr marL="1371600" algn="ctr" rtl="0" fontAlgn="base">
        <a:spcBef>
          <a:spcPct val="0"/>
        </a:spcBef>
        <a:spcAft>
          <a:spcPct val="0"/>
        </a:spcAft>
        <a:defRPr sz="4400">
          <a:solidFill>
            <a:schemeClr val="tx1"/>
          </a:solidFill>
          <a:latin typeface="Calibri" pitchFamily="34" charset="0"/>
          <a:ea typeface="宋体" pitchFamily="2" charset="-122"/>
        </a:defRPr>
      </a:lvl8pPr>
      <a:lvl9pPr marL="1828800" algn="ctr" rtl="0" fontAlgn="base">
        <a:spcBef>
          <a:spcPct val="0"/>
        </a:spcBef>
        <a:spcAft>
          <a:spcPct val="0"/>
        </a:spcAft>
        <a:defRPr sz="4400">
          <a:solidFill>
            <a:schemeClr val="tx1"/>
          </a:solidFill>
          <a:latin typeface="Calibri" pitchFamily="34" charset="0"/>
          <a:ea typeface="宋体" pitchFamily="2" charset="-122"/>
        </a:defRPr>
      </a:lvl9pPr>
    </p:titleStyle>
    <p:bodyStyle>
      <a:lvl1pPr marL="342900" indent="-342900" algn="l" rtl="0" eaLnBrk="0" fontAlgn="base" hangingPunct="0">
        <a:spcBef>
          <a:spcPct val="20000"/>
        </a:spcBef>
        <a:spcAft>
          <a:spcPct val="0"/>
        </a:spcAft>
        <a:buFont typeface="Arial"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a:solidFill>
            <a:schemeClr val="tx1"/>
          </a:solidFill>
          <a:latin typeface="+mn-lt"/>
          <a:ea typeface="+mn-ea"/>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ea typeface="+mn-ea"/>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ea typeface="+mn-ea"/>
        </a:defRPr>
      </a:lvl4pPr>
      <a:lvl5pPr marL="2057400" indent="-228600" algn="l" rtl="0" eaLnBrk="0" fontAlgn="base" hangingPunct="0">
        <a:spcBef>
          <a:spcPct val="20000"/>
        </a:spcBef>
        <a:spcAft>
          <a:spcPct val="0"/>
        </a:spcAft>
        <a:buFont typeface="Arial" charset="0"/>
        <a:buChar char="»"/>
        <a:defRPr sz="2000">
          <a:solidFill>
            <a:schemeClr val="tx1"/>
          </a:solidFill>
          <a:latin typeface="+mn-lt"/>
          <a:ea typeface="+mn-ea"/>
        </a:defRPr>
      </a:lvl5pPr>
      <a:lvl6pPr marL="2514600" indent="-228600" algn="l" rtl="0" fontAlgn="base">
        <a:spcBef>
          <a:spcPct val="20000"/>
        </a:spcBef>
        <a:spcAft>
          <a:spcPct val="0"/>
        </a:spcAft>
        <a:buFont typeface="Arial" pitchFamily="34" charset="0"/>
        <a:buChar char="»"/>
        <a:defRPr sz="2000">
          <a:solidFill>
            <a:schemeClr val="tx1"/>
          </a:solidFill>
          <a:latin typeface="+mn-lt"/>
          <a:ea typeface="+mn-ea"/>
        </a:defRPr>
      </a:lvl6pPr>
      <a:lvl7pPr marL="2971800" indent="-228600" algn="l" rtl="0" fontAlgn="base">
        <a:spcBef>
          <a:spcPct val="20000"/>
        </a:spcBef>
        <a:spcAft>
          <a:spcPct val="0"/>
        </a:spcAft>
        <a:buFont typeface="Arial" pitchFamily="34" charset="0"/>
        <a:buChar char="»"/>
        <a:defRPr sz="2000">
          <a:solidFill>
            <a:schemeClr val="tx1"/>
          </a:solidFill>
          <a:latin typeface="+mn-lt"/>
          <a:ea typeface="+mn-ea"/>
        </a:defRPr>
      </a:lvl7pPr>
      <a:lvl8pPr marL="3429000" indent="-228600" algn="l" rtl="0" fontAlgn="base">
        <a:spcBef>
          <a:spcPct val="20000"/>
        </a:spcBef>
        <a:spcAft>
          <a:spcPct val="0"/>
        </a:spcAft>
        <a:buFont typeface="Arial" pitchFamily="34" charset="0"/>
        <a:buChar char="»"/>
        <a:defRPr sz="2000">
          <a:solidFill>
            <a:schemeClr val="tx1"/>
          </a:solidFill>
          <a:latin typeface="+mn-lt"/>
          <a:ea typeface="+mn-ea"/>
        </a:defRPr>
      </a:lvl8pPr>
      <a:lvl9pPr marL="3886200" indent="-228600" algn="l" rtl="0" fontAlgn="base">
        <a:spcBef>
          <a:spcPct val="20000"/>
        </a:spcBef>
        <a:spcAft>
          <a:spcPct val="0"/>
        </a:spcAft>
        <a:buFont typeface="Arial" pitchFamily="34" charset="0"/>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3074" name="标题占位符 1"/>
          <p:cNvSpPr>
            <a:spLocks noGrp="1" noChangeArrowheads="1"/>
          </p:cNvSpPr>
          <p:nvPr>
            <p:ph type="title"/>
          </p:nvPr>
        </p:nvSpPr>
        <p:spPr bwMode="auto">
          <a:xfrm>
            <a:off x="457200"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zh-CN"/>
              <a:t>单击此处编辑母版标题样式</a:t>
            </a:r>
          </a:p>
        </p:txBody>
      </p:sp>
      <p:sp>
        <p:nvSpPr>
          <p:cNvPr id="3075" name="文本占位符 2"/>
          <p:cNvSpPr>
            <a:spLocks noGrp="1" noChangeArrowheads="1"/>
          </p:cNvSpPr>
          <p:nvPr>
            <p:ph type="body" idx="1"/>
          </p:nvPr>
        </p:nvSpPr>
        <p:spPr bwMode="auto">
          <a:xfrm>
            <a:off x="457200" y="1285875"/>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zh-CN"/>
              <a:t>单击此处编辑母版文本样式</a:t>
            </a:r>
          </a:p>
          <a:p>
            <a:pPr lvl="1"/>
            <a:r>
              <a:rPr lang="zh-CN" altLang="zh-CN"/>
              <a:t>第二级</a:t>
            </a:r>
          </a:p>
          <a:p>
            <a:pPr lvl="2"/>
            <a:r>
              <a:rPr lang="zh-CN" altLang="zh-CN"/>
              <a:t>第三级</a:t>
            </a:r>
          </a:p>
          <a:p>
            <a:pPr lvl="3"/>
            <a:r>
              <a:rPr lang="zh-CN" altLang="zh-CN"/>
              <a:t>第四级</a:t>
            </a:r>
          </a:p>
          <a:p>
            <a:pPr lvl="4"/>
            <a:r>
              <a:rPr lang="zh-CN" altLang="zh-CN"/>
              <a:t>第五级</a:t>
            </a:r>
          </a:p>
        </p:txBody>
      </p:sp>
      <p:sp>
        <p:nvSpPr>
          <p:cNvPr id="3076" name="日期占位符 3"/>
          <p:cNvSpPr>
            <a:spLocks noGrp="1" noChangeArrowheads="1"/>
          </p:cNvSpPr>
          <p:nvPr>
            <p:ph type="dt" sz="half" idx="2"/>
          </p:nvPr>
        </p:nvSpPr>
        <p:spPr bwMode="auto">
          <a:xfrm>
            <a:off x="457200" y="6356350"/>
            <a:ext cx="2133600" cy="3651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itchFamily="34" charset="0"/>
              </a:defRPr>
            </a:lvl1pPr>
          </a:lstStyle>
          <a:p>
            <a:pPr>
              <a:defRPr/>
            </a:pPr>
            <a:fld id="{A2F32374-AEB8-4873-94B4-FF44193DFDC4}" type="datetimeFigureOut">
              <a:rPr lang="zh-CN" altLang="en-US"/>
              <a:pPr>
                <a:defRPr/>
              </a:pPr>
              <a:t>2025/4/28</a:t>
            </a:fld>
            <a:endParaRPr lang="zh-CN" altLang="en-US"/>
          </a:p>
        </p:txBody>
      </p:sp>
      <p:sp>
        <p:nvSpPr>
          <p:cNvPr id="3077" name="页脚占位符 4"/>
          <p:cNvSpPr>
            <a:spLocks noGrp="1" noChangeArrowheads="1"/>
          </p:cNvSpPr>
          <p:nvPr>
            <p:ph type="ftr" sz="quarter" idx="3"/>
          </p:nvPr>
        </p:nvSpPr>
        <p:spPr bwMode="auto">
          <a:xfrm>
            <a:off x="3124200" y="6356350"/>
            <a:ext cx="2895600" cy="3651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latin typeface="Calibri" pitchFamily="34" charset="0"/>
              </a:defRPr>
            </a:lvl1pPr>
          </a:lstStyle>
          <a:p>
            <a:pPr>
              <a:defRPr/>
            </a:pPr>
            <a:endParaRPr lang="zh-CN" altLang="en-US"/>
          </a:p>
        </p:txBody>
      </p:sp>
      <p:sp>
        <p:nvSpPr>
          <p:cNvPr id="3078" name="灯片编号占位符 5"/>
          <p:cNvSpPr>
            <a:spLocks noGrp="1" noChangeArrowheads="1"/>
          </p:cNvSpPr>
          <p:nvPr>
            <p:ph type="sldNum" sz="quarter" idx="4"/>
          </p:nvPr>
        </p:nvSpPr>
        <p:spPr bwMode="auto">
          <a:xfrm>
            <a:off x="6553200" y="6356350"/>
            <a:ext cx="2133600" cy="3651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itchFamily="34" charset="0"/>
              </a:defRPr>
            </a:lvl1pPr>
          </a:lstStyle>
          <a:p>
            <a:pPr>
              <a:defRPr/>
            </a:pPr>
            <a:fld id="{4736D563-E9C2-4A66-A605-8B39FCE1083F}"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Lst>
  <p:txStyles>
    <p:titleStyle>
      <a:lvl1pPr algn="l" rtl="0" eaLnBrk="0" fontAlgn="base" hangingPunct="0">
        <a:spcBef>
          <a:spcPct val="0"/>
        </a:spcBef>
        <a:spcAft>
          <a:spcPct val="0"/>
        </a:spcAft>
        <a:defRPr sz="3600" b="1">
          <a:solidFill>
            <a:srgbClr val="FFC000"/>
          </a:solidFill>
          <a:latin typeface="+mj-lt"/>
          <a:ea typeface="+mj-ea"/>
          <a:cs typeface="+mj-cs"/>
        </a:defRPr>
      </a:lvl1pPr>
      <a:lvl2pPr algn="l" rtl="0" eaLnBrk="0" fontAlgn="base" hangingPunct="0">
        <a:spcBef>
          <a:spcPct val="0"/>
        </a:spcBef>
        <a:spcAft>
          <a:spcPct val="0"/>
        </a:spcAft>
        <a:defRPr sz="3600" b="1">
          <a:solidFill>
            <a:srgbClr val="FFC000"/>
          </a:solidFill>
          <a:latin typeface="微软雅黑" pitchFamily="34" charset="-122"/>
          <a:ea typeface="微软雅黑" pitchFamily="34" charset="-122"/>
        </a:defRPr>
      </a:lvl2pPr>
      <a:lvl3pPr algn="l" rtl="0" eaLnBrk="0" fontAlgn="base" hangingPunct="0">
        <a:spcBef>
          <a:spcPct val="0"/>
        </a:spcBef>
        <a:spcAft>
          <a:spcPct val="0"/>
        </a:spcAft>
        <a:defRPr sz="3600" b="1">
          <a:solidFill>
            <a:srgbClr val="FFC000"/>
          </a:solidFill>
          <a:latin typeface="微软雅黑" pitchFamily="34" charset="-122"/>
          <a:ea typeface="微软雅黑" pitchFamily="34" charset="-122"/>
        </a:defRPr>
      </a:lvl3pPr>
      <a:lvl4pPr algn="l" rtl="0" eaLnBrk="0" fontAlgn="base" hangingPunct="0">
        <a:spcBef>
          <a:spcPct val="0"/>
        </a:spcBef>
        <a:spcAft>
          <a:spcPct val="0"/>
        </a:spcAft>
        <a:defRPr sz="3600" b="1">
          <a:solidFill>
            <a:srgbClr val="FFC000"/>
          </a:solidFill>
          <a:latin typeface="微软雅黑" pitchFamily="34" charset="-122"/>
          <a:ea typeface="微软雅黑" pitchFamily="34" charset="-122"/>
        </a:defRPr>
      </a:lvl4pPr>
      <a:lvl5pPr algn="l" rtl="0" eaLnBrk="0" fontAlgn="base" hangingPunct="0">
        <a:spcBef>
          <a:spcPct val="0"/>
        </a:spcBef>
        <a:spcAft>
          <a:spcPct val="0"/>
        </a:spcAft>
        <a:defRPr sz="3600" b="1">
          <a:solidFill>
            <a:srgbClr val="FFC000"/>
          </a:solidFill>
          <a:latin typeface="微软雅黑" pitchFamily="34" charset="-122"/>
          <a:ea typeface="微软雅黑" pitchFamily="34" charset="-122"/>
        </a:defRPr>
      </a:lvl5pPr>
      <a:lvl6pPr marL="457200" algn="l" rtl="0" eaLnBrk="0" fontAlgn="base" hangingPunct="0">
        <a:spcBef>
          <a:spcPct val="0"/>
        </a:spcBef>
        <a:spcAft>
          <a:spcPct val="0"/>
        </a:spcAft>
        <a:defRPr sz="3600" b="1">
          <a:solidFill>
            <a:srgbClr val="FFC000"/>
          </a:solidFill>
          <a:latin typeface="微软雅黑" pitchFamily="34" charset="-122"/>
          <a:ea typeface="微软雅黑" pitchFamily="34" charset="-122"/>
        </a:defRPr>
      </a:lvl6pPr>
      <a:lvl7pPr marL="914400" algn="l" rtl="0" eaLnBrk="0" fontAlgn="base" hangingPunct="0">
        <a:spcBef>
          <a:spcPct val="0"/>
        </a:spcBef>
        <a:spcAft>
          <a:spcPct val="0"/>
        </a:spcAft>
        <a:defRPr sz="3600" b="1">
          <a:solidFill>
            <a:srgbClr val="FFC000"/>
          </a:solidFill>
          <a:latin typeface="微软雅黑" pitchFamily="34" charset="-122"/>
          <a:ea typeface="微软雅黑" pitchFamily="34" charset="-122"/>
        </a:defRPr>
      </a:lvl7pPr>
      <a:lvl8pPr marL="1371600" algn="l" rtl="0" eaLnBrk="0" fontAlgn="base" hangingPunct="0">
        <a:spcBef>
          <a:spcPct val="0"/>
        </a:spcBef>
        <a:spcAft>
          <a:spcPct val="0"/>
        </a:spcAft>
        <a:defRPr sz="3600" b="1">
          <a:solidFill>
            <a:srgbClr val="FFC000"/>
          </a:solidFill>
          <a:latin typeface="微软雅黑" pitchFamily="34" charset="-122"/>
          <a:ea typeface="微软雅黑" pitchFamily="34" charset="-122"/>
        </a:defRPr>
      </a:lvl8pPr>
      <a:lvl9pPr marL="1828800" algn="l" rtl="0" eaLnBrk="0" fontAlgn="base" hangingPunct="0">
        <a:spcBef>
          <a:spcPct val="0"/>
        </a:spcBef>
        <a:spcAft>
          <a:spcPct val="0"/>
        </a:spcAft>
        <a:defRPr sz="3600" b="1">
          <a:solidFill>
            <a:srgbClr val="FFC000"/>
          </a:solidFill>
          <a:latin typeface="微软雅黑" pitchFamily="34" charset="-122"/>
          <a:ea typeface="微软雅黑" pitchFamily="34" charset="-122"/>
        </a:defRPr>
      </a:lvl9pPr>
    </p:titleStyle>
    <p:bodyStyle>
      <a:lvl1pPr marL="342900" indent="-342900" algn="l" rtl="0" eaLnBrk="0" fontAlgn="base" hangingPunct="0">
        <a:spcBef>
          <a:spcPct val="20000"/>
        </a:spcBef>
        <a:spcAft>
          <a:spcPct val="0"/>
        </a:spcAft>
        <a:buFont typeface="Arial"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a:solidFill>
            <a:schemeClr val="tx1"/>
          </a:solidFill>
          <a:latin typeface="+mn-lt"/>
          <a:ea typeface="+mn-ea"/>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ea typeface="+mn-ea"/>
        </a:defRPr>
      </a:lvl3pPr>
      <a:lvl4pPr marL="1600200" indent="-228600" algn="l" rtl="0" eaLnBrk="0" fontAlgn="base" hangingPunct="0">
        <a:spcBef>
          <a:spcPct val="20000"/>
        </a:spcBef>
        <a:spcAft>
          <a:spcPct val="0"/>
        </a:spcAft>
        <a:buFont typeface="Arial" charset="0"/>
        <a:buChar char="–"/>
        <a:defRPr sz="2000">
          <a:solidFill>
            <a:schemeClr val="tx1"/>
          </a:solidFill>
          <a:latin typeface="+mn-lt"/>
          <a:ea typeface="+mn-ea"/>
        </a:defRPr>
      </a:lvl4pPr>
      <a:lvl5pPr marL="2057400" indent="-228600" algn="l" rtl="0" eaLnBrk="0" fontAlgn="base" hangingPunct="0">
        <a:spcBef>
          <a:spcPct val="20000"/>
        </a:spcBef>
        <a:spcAft>
          <a:spcPct val="0"/>
        </a:spcAft>
        <a:buFont typeface="Arial" charset="0"/>
        <a:buChar char="»"/>
        <a:defRPr sz="2000">
          <a:solidFill>
            <a:schemeClr val="tx1"/>
          </a:solidFill>
          <a:latin typeface="+mn-lt"/>
          <a:ea typeface="+mn-ea"/>
        </a:defRPr>
      </a:lvl5pPr>
      <a:lvl6pPr marL="2514600" indent="-228600" algn="l" rtl="0" eaLnBrk="0" fontAlgn="base" hangingPunct="0">
        <a:spcBef>
          <a:spcPct val="20000"/>
        </a:spcBef>
        <a:spcAft>
          <a:spcPct val="0"/>
        </a:spcAft>
        <a:buFont typeface="Arial" pitchFamily="34" charset="0"/>
        <a:buChar char="»"/>
        <a:defRPr>
          <a:solidFill>
            <a:schemeClr val="tx1"/>
          </a:solidFill>
          <a:latin typeface="+mn-lt"/>
          <a:ea typeface="+mn-ea"/>
        </a:defRPr>
      </a:lvl6pPr>
      <a:lvl7pPr marL="2971800" indent="-228600" algn="l" rtl="0" eaLnBrk="0" fontAlgn="base" hangingPunct="0">
        <a:spcBef>
          <a:spcPct val="20000"/>
        </a:spcBef>
        <a:spcAft>
          <a:spcPct val="0"/>
        </a:spcAft>
        <a:buFont typeface="Arial" pitchFamily="34" charset="0"/>
        <a:buChar char="»"/>
        <a:defRPr>
          <a:solidFill>
            <a:schemeClr val="tx1"/>
          </a:solidFill>
          <a:latin typeface="+mn-lt"/>
          <a:ea typeface="+mn-ea"/>
        </a:defRPr>
      </a:lvl7pPr>
      <a:lvl8pPr marL="3429000" indent="-228600" algn="l" rtl="0" eaLnBrk="0" fontAlgn="base" hangingPunct="0">
        <a:spcBef>
          <a:spcPct val="20000"/>
        </a:spcBef>
        <a:spcAft>
          <a:spcPct val="0"/>
        </a:spcAft>
        <a:buFont typeface="Arial" pitchFamily="34" charset="0"/>
        <a:buChar char="»"/>
        <a:defRPr>
          <a:solidFill>
            <a:schemeClr val="tx1"/>
          </a:solidFill>
          <a:latin typeface="+mn-lt"/>
          <a:ea typeface="+mn-ea"/>
        </a:defRPr>
      </a:lvl8pPr>
      <a:lvl9pPr marL="3886200" indent="-228600" algn="l" rtl="0" eaLnBrk="0" fontAlgn="base" hangingPunct="0">
        <a:spcBef>
          <a:spcPct val="20000"/>
        </a:spcBef>
        <a:spcAft>
          <a:spcPct val="0"/>
        </a:spcAft>
        <a:buFont typeface="Arial" pitchFamily="34" charset="0"/>
        <a:buChar char="»"/>
        <a:defRPr>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8" name="矩形 7"/>
          <p:cNvSpPr/>
          <p:nvPr/>
        </p:nvSpPr>
        <p:spPr>
          <a:xfrm>
            <a:off x="3124221" y="5229200"/>
            <a:ext cx="2954656" cy="923330"/>
          </a:xfrm>
          <a:prstGeom prst="rect">
            <a:avLst/>
          </a:prstGeom>
          <a:noFill/>
        </p:spPr>
        <p:txBody>
          <a:bodyPr wrap="none">
            <a:spAutoFit/>
          </a:bodyPr>
          <a:lstStyle/>
          <a:p>
            <a:pPr algn="ctr">
              <a:defRPr/>
            </a:pPr>
            <a:r>
              <a:rPr lang="zh-TW" altLang="en-US" sz="5400" b="1"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微軟正黑體" pitchFamily="34" charset="-120"/>
                <a:ea typeface="微軟正黑體" pitchFamily="34" charset="-120"/>
              </a:rPr>
              <a:t>常見問答</a:t>
            </a:r>
            <a:endParaRPr lang="zh-TW" altLang="en-US" sz="54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微軟正黑體" pitchFamily="34" charset="-120"/>
              <a:ea typeface="微軟正黑體" pitchFamily="34" charset="-12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251520" y="274638"/>
            <a:ext cx="8568952" cy="1143000"/>
          </a:xfrm>
        </p:spPr>
        <p:txBody>
          <a:bodyPr>
            <a:noAutofit/>
          </a:bodyPr>
          <a:lstStyle/>
          <a:p>
            <a:r>
              <a:rPr lang="zh-TW" altLang="en-US" sz="3600" b="1" kern="1200" dirty="0" smtClean="0">
                <a:ln w="0"/>
                <a:solidFill>
                  <a:srgbClr val="002060"/>
                </a:solidFill>
                <a:effectLst>
                  <a:reflection blurRad="6350" stA="53000" endA="300" endPos="35500" dir="5400000" sy="-90000" algn="bl" rotWithShape="0"/>
                </a:effectLst>
                <a:latin typeface="微軟正黑體" pitchFamily="34" charset="-120"/>
                <a:ea typeface="微軟正黑體" pitchFamily="34" charset="-120"/>
                <a:cs typeface="+mn-cs"/>
              </a:rPr>
              <a:t>常見問答</a:t>
            </a:r>
            <a:endParaRPr lang="zh-TW" altLang="en-US" sz="3600" b="1" kern="1200" dirty="0">
              <a:ln w="0"/>
              <a:solidFill>
                <a:srgbClr val="002060"/>
              </a:solidFill>
              <a:effectLst>
                <a:reflection blurRad="6350" stA="53000" endA="300" endPos="35500" dir="5400000" sy="-90000" algn="bl" rotWithShape="0"/>
              </a:effectLst>
              <a:latin typeface="微軟正黑體" pitchFamily="34" charset="-120"/>
              <a:ea typeface="微軟正黑體" pitchFamily="34" charset="-120"/>
              <a:cs typeface="+mn-cs"/>
            </a:endParaRPr>
          </a:p>
        </p:txBody>
      </p:sp>
      <p:cxnSp>
        <p:nvCxnSpPr>
          <p:cNvPr id="17" name="直接连接符 5"/>
          <p:cNvCxnSpPr>
            <a:cxnSpLocks noChangeShapeType="1"/>
          </p:cNvCxnSpPr>
          <p:nvPr/>
        </p:nvCxnSpPr>
        <p:spPr bwMode="auto">
          <a:xfrm>
            <a:off x="3563888" y="1196752"/>
            <a:ext cx="2016224" cy="0"/>
          </a:xfrm>
          <a:prstGeom prst="line">
            <a:avLst/>
          </a:prstGeom>
          <a:noFill/>
          <a:ln w="38100">
            <a:solidFill>
              <a:srgbClr val="FFC000"/>
            </a:solidFill>
            <a:round/>
            <a:headEnd/>
            <a:tailEnd/>
          </a:ln>
          <a:extLst>
            <a:ext uri="{909E8E84-426E-40DD-AFC4-6F175D3DCCD1}">
              <a14:hiddenFill xmlns:a14="http://schemas.microsoft.com/office/drawing/2010/main">
                <a:noFill/>
              </a14:hiddenFill>
            </a:ext>
          </a:extLst>
        </p:spPr>
      </p:cxnSp>
      <p:sp>
        <p:nvSpPr>
          <p:cNvPr id="16" name="TextBox 5"/>
          <p:cNvSpPr txBox="1">
            <a:spLocks noChangeArrowheads="1"/>
          </p:cNvSpPr>
          <p:nvPr/>
        </p:nvSpPr>
        <p:spPr bwMode="auto">
          <a:xfrm>
            <a:off x="611188" y="1374775"/>
            <a:ext cx="7921625" cy="4524315"/>
          </a:xfrm>
          <a:prstGeom prst="rect">
            <a:avLst/>
          </a:prstGeom>
          <a:solidFill>
            <a:schemeClr val="accent5">
              <a:lumMod val="20000"/>
              <a:lumOff val="80000"/>
              <a:alpha val="85000"/>
            </a:schemeClr>
          </a:solidFill>
          <a:ln>
            <a:noFill/>
          </a:ln>
        </p:spPr>
        <p:txBody>
          <a:bodyPr>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9pPr>
          </a:lstStyle>
          <a:p>
            <a:pPr marL="342900" indent="-342900" algn="just" eaLnBrk="1" hangingPunct="1">
              <a:lnSpc>
                <a:spcPct val="150000"/>
              </a:lnSpc>
              <a:spcBef>
                <a:spcPct val="0"/>
              </a:spcBef>
              <a:buBlip>
                <a:blip r:embed="rId4"/>
              </a:buBlip>
              <a:defRPr/>
            </a:pPr>
            <a:r>
              <a:rPr lang="zh-TW" altLang="en-US" sz="2400" dirty="0" smtClean="0"/>
              <a:t>Ｑ６：因為要完成特殊教育課程計畫備查，須先彙整新舊生</a:t>
            </a:r>
            <a:r>
              <a:rPr lang="en-US" altLang="zh-TW" sz="2400" dirty="0" smtClean="0"/>
              <a:t>IEP</a:t>
            </a:r>
            <a:r>
              <a:rPr lang="zh-TW" altLang="en-US" sz="2400" dirty="0" smtClean="0"/>
              <a:t>並提報特推會審查，時程上是否與現行規定衝突？ </a:t>
            </a:r>
            <a:r>
              <a:rPr lang="en-US" altLang="zh-TW" sz="2400" dirty="0" smtClean="0"/>
              <a:t>(3/3)</a:t>
            </a:r>
          </a:p>
          <a:p>
            <a:pPr marL="342900" indent="-342900" algn="just" eaLnBrk="1" hangingPunct="1">
              <a:lnSpc>
                <a:spcPct val="150000"/>
              </a:lnSpc>
              <a:spcBef>
                <a:spcPct val="0"/>
              </a:spcBef>
              <a:buBlip>
                <a:blip r:embed="rId4"/>
              </a:buBlip>
              <a:defRPr/>
            </a:pPr>
            <a:r>
              <a:rPr lang="zh-TW" altLang="en-US" sz="2400" dirty="0" smtClean="0">
                <a:latin typeface="微軟正黑體" pitchFamily="34" charset="-120"/>
                <a:ea typeface="微軟正黑體" pitchFamily="34" charset="-120"/>
              </a:rPr>
              <a:t>Ａ：新安置學生或轉學生則需先依據轉學而來的</a:t>
            </a:r>
            <a:r>
              <a:rPr lang="en-US" altLang="zh-TW" sz="2400" dirty="0" smtClean="0">
                <a:latin typeface="微軟正黑體" pitchFamily="34" charset="-120"/>
                <a:ea typeface="微軟正黑體" pitchFamily="34" charset="-120"/>
              </a:rPr>
              <a:t>IEP</a:t>
            </a:r>
            <a:r>
              <a:rPr lang="zh-TW" altLang="en-US" sz="2400" dirty="0" smtClean="0">
                <a:latin typeface="微軟正黑體" pitchFamily="34" charset="-120"/>
                <a:ea typeface="微軟正黑體" pitchFamily="34" charset="-120"/>
              </a:rPr>
              <a:t>，可以繼續執行原教育目標，也可以修正教育目標，惟重新產生的需求，則需先經過</a:t>
            </a:r>
            <a:r>
              <a:rPr lang="en-US" altLang="zh-TW" sz="2400" dirty="0" smtClean="0">
                <a:latin typeface="微軟正黑體" pitchFamily="34" charset="-120"/>
                <a:ea typeface="微軟正黑體" pitchFamily="34" charset="-120"/>
              </a:rPr>
              <a:t>IEP</a:t>
            </a:r>
            <a:r>
              <a:rPr lang="zh-TW" altLang="en-US" sz="2400" dirty="0" smtClean="0">
                <a:latin typeface="微軟正黑體" pitchFamily="34" charset="-120"/>
                <a:ea typeface="微軟正黑體" pitchFamily="34" charset="-120"/>
              </a:rPr>
              <a:t>會議通過後，再送入特推會審查，若需要變動學校課程計畫，則需經課發會審議通過，循第</a:t>
            </a:r>
            <a:r>
              <a:rPr lang="en-US" altLang="zh-TW" sz="2400" dirty="0" smtClean="0">
                <a:latin typeface="微軟正黑體" pitchFamily="34" charset="-120"/>
                <a:ea typeface="微軟正黑體" pitchFamily="34" charset="-120"/>
              </a:rPr>
              <a:t>2</a:t>
            </a:r>
            <a:r>
              <a:rPr lang="zh-TW" altLang="en-US" sz="2400" dirty="0" smtClean="0">
                <a:latin typeface="微軟正黑體" pitchFamily="34" charset="-120"/>
                <a:ea typeface="微軟正黑體" pitchFamily="34" charset="-120"/>
              </a:rPr>
              <a:t>學期重新備查課程計畫事宜辦理</a:t>
            </a:r>
            <a:r>
              <a:rPr lang="zh-TW" altLang="zh-TW" sz="2400" dirty="0" smtClean="0">
                <a:latin typeface="微軟正黑體" pitchFamily="34" charset="-120"/>
                <a:ea typeface="微軟正黑體" pitchFamily="34" charset="-120"/>
              </a:rPr>
              <a:t>。</a:t>
            </a:r>
            <a:endParaRPr lang="en-US" altLang="zh-TW" sz="2400" dirty="0" smtClean="0">
              <a:latin typeface="微軟正黑體" pitchFamily="34" charset="-120"/>
              <a:ea typeface="微軟正黑體" pitchFamily="34" charset="-12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left)">
                                      <p:cBhvr>
                                        <p:cTn id="12" dur="500"/>
                                        <p:tgtEl>
                                          <p:spTgt spid="17"/>
                                        </p:tgtEl>
                                      </p:cBhvr>
                                    </p:animEffect>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16">
                                            <p:txEl>
                                              <p:pRg st="0" end="0"/>
                                            </p:txEl>
                                          </p:spTgt>
                                        </p:tgtEl>
                                        <p:attrNameLst>
                                          <p:attrName>style.visibility</p:attrName>
                                        </p:attrNameLst>
                                      </p:cBhvr>
                                      <p:to>
                                        <p:strVal val="visible"/>
                                      </p:to>
                                    </p:set>
                                    <p:animEffect transition="in" filter="fade">
                                      <p:cBhvr>
                                        <p:cTn id="16" dur="500"/>
                                        <p:tgtEl>
                                          <p:spTgt spid="16">
                                            <p:txEl>
                                              <p:pRg st="0" end="0"/>
                                            </p:txEl>
                                          </p:spTgt>
                                        </p:tgtEl>
                                      </p:cBhvr>
                                    </p:animEffect>
                                    <p:anim calcmode="lin" valueType="num">
                                      <p:cBhvr>
                                        <p:cTn id="17"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18" dur="5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16">
                                            <p:txEl>
                                              <p:pRg st="1" end="1"/>
                                            </p:txEl>
                                          </p:spTgt>
                                        </p:tgtEl>
                                        <p:attrNameLst>
                                          <p:attrName>style.visibility</p:attrName>
                                        </p:attrNameLst>
                                      </p:cBhvr>
                                      <p:to>
                                        <p:strVal val="visible"/>
                                      </p:to>
                                    </p:set>
                                    <p:animEffect transition="in" filter="fade">
                                      <p:cBhvr>
                                        <p:cTn id="23" dur="500"/>
                                        <p:tgtEl>
                                          <p:spTgt spid="16">
                                            <p:txEl>
                                              <p:pRg st="1" end="1"/>
                                            </p:txEl>
                                          </p:spTgt>
                                        </p:tgtEl>
                                      </p:cBhvr>
                                    </p:animEffect>
                                    <p:anim calcmode="lin" valueType="num">
                                      <p:cBhvr>
                                        <p:cTn id="24" dur="5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25" dur="5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6"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251520" y="274638"/>
            <a:ext cx="8568952" cy="1143000"/>
          </a:xfrm>
        </p:spPr>
        <p:txBody>
          <a:bodyPr>
            <a:noAutofit/>
          </a:bodyPr>
          <a:lstStyle/>
          <a:p>
            <a:r>
              <a:rPr lang="zh-TW" altLang="en-US" sz="3600" b="1" kern="1200" dirty="0" smtClean="0">
                <a:ln w="0"/>
                <a:solidFill>
                  <a:srgbClr val="002060"/>
                </a:solidFill>
                <a:effectLst>
                  <a:reflection blurRad="6350" stA="53000" endA="300" endPos="35500" dir="5400000" sy="-90000" algn="bl" rotWithShape="0"/>
                </a:effectLst>
                <a:latin typeface="微軟正黑體" pitchFamily="34" charset="-120"/>
                <a:ea typeface="微軟正黑體" pitchFamily="34" charset="-120"/>
                <a:cs typeface="+mn-cs"/>
              </a:rPr>
              <a:t>常見問答</a:t>
            </a:r>
            <a:endParaRPr lang="zh-TW" altLang="en-US" sz="3600" b="1" kern="1200" dirty="0">
              <a:ln w="0"/>
              <a:solidFill>
                <a:srgbClr val="002060"/>
              </a:solidFill>
              <a:effectLst>
                <a:reflection blurRad="6350" stA="53000" endA="300" endPos="35500" dir="5400000" sy="-90000" algn="bl" rotWithShape="0"/>
              </a:effectLst>
              <a:latin typeface="微軟正黑體" pitchFamily="34" charset="-120"/>
              <a:ea typeface="微軟正黑體" pitchFamily="34" charset="-120"/>
              <a:cs typeface="+mn-cs"/>
            </a:endParaRPr>
          </a:p>
        </p:txBody>
      </p:sp>
      <p:cxnSp>
        <p:nvCxnSpPr>
          <p:cNvPr id="17" name="直接连接符 5"/>
          <p:cNvCxnSpPr>
            <a:cxnSpLocks noChangeShapeType="1"/>
          </p:cNvCxnSpPr>
          <p:nvPr/>
        </p:nvCxnSpPr>
        <p:spPr bwMode="auto">
          <a:xfrm>
            <a:off x="3563888" y="1196752"/>
            <a:ext cx="2016224" cy="0"/>
          </a:xfrm>
          <a:prstGeom prst="line">
            <a:avLst/>
          </a:prstGeom>
          <a:noFill/>
          <a:ln w="38100">
            <a:solidFill>
              <a:srgbClr val="FFC000"/>
            </a:solidFill>
            <a:round/>
            <a:headEnd/>
            <a:tailEnd/>
          </a:ln>
          <a:extLst>
            <a:ext uri="{909E8E84-426E-40DD-AFC4-6F175D3DCCD1}">
              <a14:hiddenFill xmlns:a14="http://schemas.microsoft.com/office/drawing/2010/main">
                <a:noFill/>
              </a14:hiddenFill>
            </a:ext>
          </a:extLst>
        </p:spPr>
      </p:cxnSp>
      <p:sp>
        <p:nvSpPr>
          <p:cNvPr id="16" name="TextBox 5"/>
          <p:cNvSpPr txBox="1">
            <a:spLocks noChangeArrowheads="1"/>
          </p:cNvSpPr>
          <p:nvPr/>
        </p:nvSpPr>
        <p:spPr bwMode="auto">
          <a:xfrm>
            <a:off x="611188" y="1374775"/>
            <a:ext cx="7921625" cy="3416320"/>
          </a:xfrm>
          <a:prstGeom prst="rect">
            <a:avLst/>
          </a:prstGeom>
          <a:solidFill>
            <a:schemeClr val="accent5">
              <a:lumMod val="20000"/>
              <a:lumOff val="80000"/>
              <a:alpha val="85000"/>
            </a:schemeClr>
          </a:solidFill>
          <a:ln>
            <a:noFill/>
          </a:ln>
        </p:spPr>
        <p:txBody>
          <a:bodyPr>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9pPr>
          </a:lstStyle>
          <a:p>
            <a:pPr marL="342900" indent="-342900" algn="just" eaLnBrk="1" hangingPunct="1">
              <a:lnSpc>
                <a:spcPct val="150000"/>
              </a:lnSpc>
              <a:spcBef>
                <a:spcPct val="0"/>
              </a:spcBef>
              <a:buBlip>
                <a:blip r:embed="rId4"/>
              </a:buBlip>
              <a:defRPr/>
            </a:pPr>
            <a:r>
              <a:rPr lang="zh-TW" altLang="en-US" sz="2400" dirty="0" smtClean="0"/>
              <a:t>Ｑ</a:t>
            </a:r>
            <a:r>
              <a:rPr lang="zh-TW" altLang="en-US" sz="2400" dirty="0"/>
              <a:t>７</a:t>
            </a:r>
            <a:r>
              <a:rPr lang="zh-TW" altLang="en-US" sz="2400" dirty="0" smtClean="0"/>
              <a:t>：</a:t>
            </a:r>
            <a:r>
              <a:rPr lang="zh-TW" altLang="en-US" sz="2400" dirty="0" smtClean="0"/>
              <a:t>課程計畫備查時程緊迫，相關會議難以如期召開，且受巡迴輔導學校須與巡迴輔導教師協調會議時間，更難以如期辦理。</a:t>
            </a:r>
            <a:r>
              <a:rPr lang="en-US" altLang="zh-TW" sz="2400" dirty="0"/>
              <a:t>(1/2)</a:t>
            </a:r>
          </a:p>
          <a:p>
            <a:pPr marL="342900" indent="-342900" algn="just" eaLnBrk="1" hangingPunct="1">
              <a:lnSpc>
                <a:spcPct val="150000"/>
              </a:lnSpc>
              <a:spcBef>
                <a:spcPct val="0"/>
              </a:spcBef>
              <a:buBlip>
                <a:blip r:embed="rId4"/>
              </a:buBlip>
              <a:defRPr/>
            </a:pPr>
            <a:r>
              <a:rPr lang="zh-TW" altLang="en-US" sz="2400" dirty="0" smtClean="0">
                <a:latin typeface="微軟正黑體" pitchFamily="34" charset="-120"/>
                <a:ea typeface="微軟正黑體" pitchFamily="34" charset="-120"/>
              </a:rPr>
              <a:t>Ａ：依據總綱規定，課程計畫需於開學前完成備查。本縣課程計畫面審時間亦須配合普教期程訂</a:t>
            </a:r>
            <a:r>
              <a:rPr lang="zh-TW" altLang="en-US" sz="2400" dirty="0" smtClean="0">
                <a:latin typeface="微軟正黑體" pitchFamily="34" charset="-120"/>
                <a:ea typeface="微軟正黑體" pitchFamily="34" charset="-120"/>
              </a:rPr>
              <a:t>定。</a:t>
            </a:r>
            <a:endParaRPr lang="en-US" altLang="zh-TW" sz="2400" dirty="0" smtClean="0">
              <a:latin typeface="微軟正黑體" pitchFamily="34" charset="-120"/>
              <a:ea typeface="微軟正黑體" pitchFamily="34" charset="-120"/>
            </a:endParaRPr>
          </a:p>
          <a:p>
            <a:pPr marL="342900" indent="-342900" algn="just" eaLnBrk="1" hangingPunct="1">
              <a:lnSpc>
                <a:spcPct val="150000"/>
              </a:lnSpc>
              <a:spcBef>
                <a:spcPct val="0"/>
              </a:spcBef>
              <a:buBlip>
                <a:blip r:embed="rId4"/>
              </a:buBlip>
              <a:defRPr/>
            </a:pPr>
            <a:r>
              <a:rPr lang="zh-TW" altLang="zh-TW" sz="2400" dirty="0" smtClean="0">
                <a:latin typeface="微軟正黑體" pitchFamily="34" charset="-120"/>
                <a:ea typeface="微軟正黑體" pitchFamily="34" charset="-120"/>
              </a:rPr>
              <a:t>相關表件與備查作業期程將提早公告，俾利學校作業。</a:t>
            </a:r>
            <a:endParaRPr lang="en-US" altLang="zh-TW" sz="2400" dirty="0" smtClean="0">
              <a:latin typeface="微軟正黑體" pitchFamily="34" charset="-120"/>
              <a:ea typeface="微軟正黑體" pitchFamily="34" charset="-12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left)">
                                      <p:cBhvr>
                                        <p:cTn id="12" dur="500"/>
                                        <p:tgtEl>
                                          <p:spTgt spid="17"/>
                                        </p:tgtEl>
                                      </p:cBhvr>
                                    </p:animEffect>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16">
                                            <p:txEl>
                                              <p:pRg st="0" end="0"/>
                                            </p:txEl>
                                          </p:spTgt>
                                        </p:tgtEl>
                                        <p:attrNameLst>
                                          <p:attrName>style.visibility</p:attrName>
                                        </p:attrNameLst>
                                      </p:cBhvr>
                                      <p:to>
                                        <p:strVal val="visible"/>
                                      </p:to>
                                    </p:set>
                                    <p:animEffect transition="in" filter="fade">
                                      <p:cBhvr>
                                        <p:cTn id="16" dur="500"/>
                                        <p:tgtEl>
                                          <p:spTgt spid="16">
                                            <p:txEl>
                                              <p:pRg st="0" end="0"/>
                                            </p:txEl>
                                          </p:spTgt>
                                        </p:tgtEl>
                                      </p:cBhvr>
                                    </p:animEffect>
                                    <p:anim calcmode="lin" valueType="num">
                                      <p:cBhvr>
                                        <p:cTn id="17"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18" dur="5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16">
                                            <p:txEl>
                                              <p:pRg st="1" end="1"/>
                                            </p:txEl>
                                          </p:spTgt>
                                        </p:tgtEl>
                                        <p:attrNameLst>
                                          <p:attrName>style.visibility</p:attrName>
                                        </p:attrNameLst>
                                      </p:cBhvr>
                                      <p:to>
                                        <p:strVal val="visible"/>
                                      </p:to>
                                    </p:set>
                                    <p:animEffect transition="in" filter="fade">
                                      <p:cBhvr>
                                        <p:cTn id="23" dur="500"/>
                                        <p:tgtEl>
                                          <p:spTgt spid="16">
                                            <p:txEl>
                                              <p:pRg st="1" end="1"/>
                                            </p:txEl>
                                          </p:spTgt>
                                        </p:tgtEl>
                                      </p:cBhvr>
                                    </p:animEffect>
                                    <p:anim calcmode="lin" valueType="num">
                                      <p:cBhvr>
                                        <p:cTn id="24" dur="5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25" dur="5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16">
                                            <p:txEl>
                                              <p:pRg st="2" end="2"/>
                                            </p:txEl>
                                          </p:spTgt>
                                        </p:tgtEl>
                                        <p:attrNameLst>
                                          <p:attrName>style.visibility</p:attrName>
                                        </p:attrNameLst>
                                      </p:cBhvr>
                                      <p:to>
                                        <p:strVal val="visible"/>
                                      </p:to>
                                    </p:set>
                                    <p:animEffect transition="in" filter="fade">
                                      <p:cBhvr>
                                        <p:cTn id="30" dur="500"/>
                                        <p:tgtEl>
                                          <p:spTgt spid="16">
                                            <p:txEl>
                                              <p:pRg st="2" end="2"/>
                                            </p:txEl>
                                          </p:spTgt>
                                        </p:tgtEl>
                                      </p:cBhvr>
                                    </p:animEffect>
                                    <p:anim calcmode="lin" valueType="num">
                                      <p:cBhvr>
                                        <p:cTn id="31" dur="500" fill="hold"/>
                                        <p:tgtEl>
                                          <p:spTgt spid="16">
                                            <p:txEl>
                                              <p:pRg st="2" end="2"/>
                                            </p:txEl>
                                          </p:spTgt>
                                        </p:tgtEl>
                                        <p:attrNameLst>
                                          <p:attrName>ppt_x</p:attrName>
                                        </p:attrNameLst>
                                      </p:cBhvr>
                                      <p:tavLst>
                                        <p:tav tm="0">
                                          <p:val>
                                            <p:strVal val="#ppt_x"/>
                                          </p:val>
                                        </p:tav>
                                        <p:tav tm="100000">
                                          <p:val>
                                            <p:strVal val="#ppt_x"/>
                                          </p:val>
                                        </p:tav>
                                      </p:tavLst>
                                    </p:anim>
                                    <p:anim calcmode="lin" valueType="num">
                                      <p:cBhvr>
                                        <p:cTn id="32" dur="500" fill="hold"/>
                                        <p:tgtEl>
                                          <p:spTgt spid="16">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6"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251520" y="274638"/>
            <a:ext cx="8568952" cy="1143000"/>
          </a:xfrm>
        </p:spPr>
        <p:txBody>
          <a:bodyPr>
            <a:noAutofit/>
          </a:bodyPr>
          <a:lstStyle/>
          <a:p>
            <a:r>
              <a:rPr lang="zh-TW" altLang="en-US" sz="3600" b="1" kern="1200" dirty="0" smtClean="0">
                <a:ln w="0"/>
                <a:solidFill>
                  <a:srgbClr val="002060"/>
                </a:solidFill>
                <a:effectLst>
                  <a:reflection blurRad="6350" stA="53000" endA="300" endPos="35500" dir="5400000" sy="-90000" algn="bl" rotWithShape="0"/>
                </a:effectLst>
                <a:latin typeface="微軟正黑體" pitchFamily="34" charset="-120"/>
                <a:ea typeface="微軟正黑體" pitchFamily="34" charset="-120"/>
                <a:cs typeface="+mn-cs"/>
              </a:rPr>
              <a:t>常見問答</a:t>
            </a:r>
            <a:endParaRPr lang="zh-TW" altLang="en-US" sz="3600" b="1" kern="1200" dirty="0">
              <a:ln w="0"/>
              <a:solidFill>
                <a:srgbClr val="002060"/>
              </a:solidFill>
              <a:effectLst>
                <a:reflection blurRad="6350" stA="53000" endA="300" endPos="35500" dir="5400000" sy="-90000" algn="bl" rotWithShape="0"/>
              </a:effectLst>
              <a:latin typeface="微軟正黑體" pitchFamily="34" charset="-120"/>
              <a:ea typeface="微軟正黑體" pitchFamily="34" charset="-120"/>
              <a:cs typeface="+mn-cs"/>
            </a:endParaRPr>
          </a:p>
        </p:txBody>
      </p:sp>
      <p:cxnSp>
        <p:nvCxnSpPr>
          <p:cNvPr id="17" name="直接连接符 5"/>
          <p:cNvCxnSpPr>
            <a:cxnSpLocks noChangeShapeType="1"/>
          </p:cNvCxnSpPr>
          <p:nvPr/>
        </p:nvCxnSpPr>
        <p:spPr bwMode="auto">
          <a:xfrm>
            <a:off x="3563888" y="1196752"/>
            <a:ext cx="2016224" cy="0"/>
          </a:xfrm>
          <a:prstGeom prst="line">
            <a:avLst/>
          </a:prstGeom>
          <a:noFill/>
          <a:ln w="38100">
            <a:solidFill>
              <a:srgbClr val="FFC000"/>
            </a:solidFill>
            <a:round/>
            <a:headEnd/>
            <a:tailEnd/>
          </a:ln>
          <a:extLst>
            <a:ext uri="{909E8E84-426E-40DD-AFC4-6F175D3DCCD1}">
              <a14:hiddenFill xmlns:a14="http://schemas.microsoft.com/office/drawing/2010/main">
                <a:noFill/>
              </a14:hiddenFill>
            </a:ext>
          </a:extLst>
        </p:spPr>
      </p:cxnSp>
      <p:sp>
        <p:nvSpPr>
          <p:cNvPr id="16" name="TextBox 5"/>
          <p:cNvSpPr txBox="1">
            <a:spLocks noChangeArrowheads="1"/>
          </p:cNvSpPr>
          <p:nvPr/>
        </p:nvSpPr>
        <p:spPr bwMode="auto">
          <a:xfrm>
            <a:off x="611188" y="1374775"/>
            <a:ext cx="7921625" cy="5078313"/>
          </a:xfrm>
          <a:prstGeom prst="rect">
            <a:avLst/>
          </a:prstGeom>
          <a:solidFill>
            <a:schemeClr val="accent5">
              <a:lumMod val="20000"/>
              <a:lumOff val="80000"/>
              <a:alpha val="85000"/>
            </a:schemeClr>
          </a:solidFill>
          <a:ln>
            <a:noFill/>
          </a:ln>
        </p:spPr>
        <p:txBody>
          <a:bodyPr>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9pPr>
          </a:lstStyle>
          <a:p>
            <a:pPr marL="342900" indent="-342900" algn="just" eaLnBrk="1" hangingPunct="1">
              <a:lnSpc>
                <a:spcPct val="150000"/>
              </a:lnSpc>
              <a:spcBef>
                <a:spcPct val="0"/>
              </a:spcBef>
              <a:buBlip>
                <a:blip r:embed="rId4"/>
              </a:buBlip>
              <a:defRPr/>
            </a:pPr>
            <a:r>
              <a:rPr lang="zh-TW" altLang="en-US" sz="2400" dirty="0" smtClean="0"/>
              <a:t>Ｑ７：</a:t>
            </a:r>
            <a:r>
              <a:rPr lang="zh-TW" altLang="en-US" sz="2400" dirty="0" smtClean="0"/>
              <a:t>課程計畫備查時程緊迫，相關會議難以如期召開，且受巡迴輔導學校須與巡迴輔導教師協調會議時間，更難以如期辦理。</a:t>
            </a:r>
            <a:r>
              <a:rPr lang="en-US" altLang="zh-TW" sz="2400" dirty="0" smtClean="0"/>
              <a:t>(</a:t>
            </a:r>
            <a:r>
              <a:rPr lang="zh-TW" altLang="en-US" sz="2400" dirty="0" smtClean="0"/>
              <a:t>２</a:t>
            </a:r>
            <a:r>
              <a:rPr lang="en-US" altLang="zh-TW" sz="2400" dirty="0" smtClean="0"/>
              <a:t>/2</a:t>
            </a:r>
            <a:r>
              <a:rPr lang="en-US" altLang="zh-TW" sz="2400" dirty="0"/>
              <a:t>)</a:t>
            </a:r>
          </a:p>
          <a:p>
            <a:pPr marL="342900" indent="-342900" algn="just" eaLnBrk="1" hangingPunct="1">
              <a:lnSpc>
                <a:spcPct val="150000"/>
              </a:lnSpc>
              <a:spcBef>
                <a:spcPct val="0"/>
              </a:spcBef>
              <a:buBlip>
                <a:blip r:embed="rId4"/>
              </a:buBlip>
              <a:defRPr/>
            </a:pPr>
            <a:r>
              <a:rPr lang="zh-TW" altLang="en-US" sz="2400" dirty="0">
                <a:latin typeface="微軟正黑體" panose="020B0604030504040204" pitchFamily="34" charset="-120"/>
                <a:ea typeface="微軟正黑體" panose="020B0604030504040204" pitchFamily="34" charset="-120"/>
              </a:rPr>
              <a:t>Ａ：</a:t>
            </a:r>
            <a:r>
              <a:rPr lang="zh-TW" altLang="zh-TW" sz="2400" dirty="0">
                <a:latin typeface="微軟正黑體" panose="020B0604030504040204" pitchFamily="34" charset="-120"/>
                <a:ea typeface="微軟正黑體" panose="020B0604030504040204" pitchFamily="34" charset="-120"/>
              </a:rPr>
              <a:t>有關巡迴輔導教師至受巡迴輔導學校討論課程事宜，在巡迴輔導教師不影響課務情況下，巡迴輔導教師設班學校得本權責處理，供巡迴輔導教師至受巡迴輔導服務學校，與學校行政人員、導師或相關人員討論學生個別化教育計畫、課程安排或學習情形等。如有課務問題由巡迴輔導教師自理。</a:t>
            </a:r>
            <a:endParaRPr lang="en-US" altLang="zh-TW"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85119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left)">
                                      <p:cBhvr>
                                        <p:cTn id="12" dur="500"/>
                                        <p:tgtEl>
                                          <p:spTgt spid="17"/>
                                        </p:tgtEl>
                                      </p:cBhvr>
                                    </p:animEffect>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16">
                                            <p:txEl>
                                              <p:pRg st="0" end="0"/>
                                            </p:txEl>
                                          </p:spTgt>
                                        </p:tgtEl>
                                        <p:attrNameLst>
                                          <p:attrName>style.visibility</p:attrName>
                                        </p:attrNameLst>
                                      </p:cBhvr>
                                      <p:to>
                                        <p:strVal val="visible"/>
                                      </p:to>
                                    </p:set>
                                    <p:animEffect transition="in" filter="fade">
                                      <p:cBhvr>
                                        <p:cTn id="16" dur="500"/>
                                        <p:tgtEl>
                                          <p:spTgt spid="16">
                                            <p:txEl>
                                              <p:pRg st="0" end="0"/>
                                            </p:txEl>
                                          </p:spTgt>
                                        </p:tgtEl>
                                      </p:cBhvr>
                                    </p:animEffect>
                                    <p:anim calcmode="lin" valueType="num">
                                      <p:cBhvr>
                                        <p:cTn id="17"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18" dur="5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16">
                                            <p:txEl>
                                              <p:pRg st="1" end="1"/>
                                            </p:txEl>
                                          </p:spTgt>
                                        </p:tgtEl>
                                        <p:attrNameLst>
                                          <p:attrName>style.visibility</p:attrName>
                                        </p:attrNameLst>
                                      </p:cBhvr>
                                      <p:to>
                                        <p:strVal val="visible"/>
                                      </p:to>
                                    </p:set>
                                    <p:animEffect transition="in" filter="fade">
                                      <p:cBhvr>
                                        <p:cTn id="23" dur="500"/>
                                        <p:tgtEl>
                                          <p:spTgt spid="16">
                                            <p:txEl>
                                              <p:pRg st="1" end="1"/>
                                            </p:txEl>
                                          </p:spTgt>
                                        </p:tgtEl>
                                      </p:cBhvr>
                                    </p:animEffect>
                                    <p:anim calcmode="lin" valueType="num">
                                      <p:cBhvr>
                                        <p:cTn id="24" dur="5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25" dur="5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6"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251520" y="274638"/>
            <a:ext cx="8568952" cy="1143000"/>
          </a:xfrm>
        </p:spPr>
        <p:txBody>
          <a:bodyPr>
            <a:noAutofit/>
          </a:bodyPr>
          <a:lstStyle/>
          <a:p>
            <a:r>
              <a:rPr lang="zh-TW" altLang="en-US" sz="3600" b="1" kern="1200" dirty="0" smtClean="0">
                <a:ln w="0"/>
                <a:solidFill>
                  <a:srgbClr val="002060"/>
                </a:solidFill>
                <a:effectLst>
                  <a:reflection blurRad="6350" stA="53000" endA="300" endPos="35500" dir="5400000" sy="-90000" algn="bl" rotWithShape="0"/>
                </a:effectLst>
                <a:latin typeface="微軟正黑體" pitchFamily="34" charset="-120"/>
                <a:ea typeface="微軟正黑體" pitchFamily="34" charset="-120"/>
                <a:cs typeface="+mn-cs"/>
              </a:rPr>
              <a:t>常見問答</a:t>
            </a:r>
            <a:endParaRPr lang="zh-TW" altLang="en-US" sz="3600" b="1" kern="1200" dirty="0">
              <a:ln w="0"/>
              <a:solidFill>
                <a:srgbClr val="002060"/>
              </a:solidFill>
              <a:effectLst>
                <a:reflection blurRad="6350" stA="53000" endA="300" endPos="35500" dir="5400000" sy="-90000" algn="bl" rotWithShape="0"/>
              </a:effectLst>
              <a:latin typeface="微軟正黑體" pitchFamily="34" charset="-120"/>
              <a:ea typeface="微軟正黑體" pitchFamily="34" charset="-120"/>
              <a:cs typeface="+mn-cs"/>
            </a:endParaRPr>
          </a:p>
        </p:txBody>
      </p:sp>
      <p:cxnSp>
        <p:nvCxnSpPr>
          <p:cNvPr id="17" name="直接连接符 5"/>
          <p:cNvCxnSpPr>
            <a:cxnSpLocks noChangeShapeType="1"/>
          </p:cNvCxnSpPr>
          <p:nvPr/>
        </p:nvCxnSpPr>
        <p:spPr bwMode="auto">
          <a:xfrm>
            <a:off x="3563888" y="1196752"/>
            <a:ext cx="2016224" cy="0"/>
          </a:xfrm>
          <a:prstGeom prst="line">
            <a:avLst/>
          </a:prstGeom>
          <a:noFill/>
          <a:ln w="38100">
            <a:solidFill>
              <a:srgbClr val="FFC000"/>
            </a:solidFill>
            <a:round/>
            <a:headEnd/>
            <a:tailEnd/>
          </a:ln>
          <a:extLst>
            <a:ext uri="{909E8E84-426E-40DD-AFC4-6F175D3DCCD1}">
              <a14:hiddenFill xmlns:a14="http://schemas.microsoft.com/office/drawing/2010/main">
                <a:noFill/>
              </a14:hiddenFill>
            </a:ext>
          </a:extLst>
        </p:spPr>
      </p:cxnSp>
      <p:sp>
        <p:nvSpPr>
          <p:cNvPr id="16" name="TextBox 5"/>
          <p:cNvSpPr txBox="1">
            <a:spLocks noChangeArrowheads="1"/>
          </p:cNvSpPr>
          <p:nvPr/>
        </p:nvSpPr>
        <p:spPr bwMode="auto">
          <a:xfrm>
            <a:off x="611188" y="1374775"/>
            <a:ext cx="7921625" cy="3970318"/>
          </a:xfrm>
          <a:prstGeom prst="rect">
            <a:avLst/>
          </a:prstGeom>
          <a:solidFill>
            <a:schemeClr val="accent5">
              <a:lumMod val="20000"/>
              <a:lumOff val="80000"/>
              <a:alpha val="85000"/>
            </a:schemeClr>
          </a:solidFill>
          <a:ln>
            <a:noFill/>
          </a:ln>
        </p:spPr>
        <p:txBody>
          <a:bodyPr>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9pPr>
          </a:lstStyle>
          <a:p>
            <a:pPr marL="342900" indent="-342900" algn="just" eaLnBrk="1" hangingPunct="1">
              <a:lnSpc>
                <a:spcPct val="150000"/>
              </a:lnSpc>
              <a:spcBef>
                <a:spcPct val="0"/>
              </a:spcBef>
              <a:buBlip>
                <a:blip r:embed="rId4"/>
              </a:buBlip>
              <a:defRPr/>
            </a:pPr>
            <a:r>
              <a:rPr lang="zh-TW" altLang="en-US" sz="2400" dirty="0" smtClean="0"/>
              <a:t>Ｑ</a:t>
            </a:r>
            <a:r>
              <a:rPr lang="zh-TW" altLang="en-US" sz="2400" dirty="0"/>
              <a:t>８</a:t>
            </a:r>
            <a:r>
              <a:rPr lang="zh-TW" altLang="en-US" sz="2400" dirty="0" smtClean="0"/>
              <a:t>：</a:t>
            </a:r>
            <a:r>
              <a:rPr lang="zh-TW" altLang="en-US" sz="2400" dirty="0" smtClean="0"/>
              <a:t>巡迴輔導教師授課有規定一定是國語、數學嗎？是否可以安排其他課程？</a:t>
            </a:r>
            <a:endParaRPr lang="en-US" altLang="zh-TW" sz="2400" dirty="0" smtClean="0"/>
          </a:p>
          <a:p>
            <a:pPr marL="342900" indent="-342900" algn="just" eaLnBrk="1" hangingPunct="1">
              <a:lnSpc>
                <a:spcPct val="150000"/>
              </a:lnSpc>
              <a:spcBef>
                <a:spcPct val="0"/>
              </a:spcBef>
              <a:buBlip>
                <a:blip r:embed="rId4"/>
              </a:buBlip>
              <a:defRPr/>
            </a:pPr>
            <a:r>
              <a:rPr lang="zh-TW" altLang="en-US" sz="2400" dirty="0" smtClean="0">
                <a:latin typeface="微軟正黑體" pitchFamily="34" charset="-120"/>
                <a:ea typeface="微軟正黑體" pitchFamily="34" charset="-120"/>
              </a:rPr>
              <a:t>Ａ：開設課程須由受巡迴輔導學校與巡迴輔導教師共同討論，考量服務學生之狀況及特殊需求，</a:t>
            </a:r>
            <a:r>
              <a:rPr lang="zh-TW" altLang="en-US" sz="2400" u="sng" dirty="0" smtClean="0">
                <a:latin typeface="微軟正黑體" pitchFamily="34" charset="-120"/>
                <a:ea typeface="微軟正黑體" pitchFamily="34" charset="-120"/>
              </a:rPr>
              <a:t>課程開設以學生之特殊需求為原則</a:t>
            </a:r>
            <a:r>
              <a:rPr lang="zh-TW" altLang="en-US" sz="2400" dirty="0" smtClean="0">
                <a:latin typeface="微軟正黑體" pitchFamily="34" charset="-120"/>
                <a:ea typeface="微軟正黑體" pitchFamily="34" charset="-120"/>
              </a:rPr>
              <a:t>。</a:t>
            </a:r>
            <a:endParaRPr lang="en-US" altLang="zh-TW" sz="2400" dirty="0" smtClean="0">
              <a:latin typeface="微軟正黑體" pitchFamily="34" charset="-120"/>
              <a:ea typeface="微軟正黑體" pitchFamily="34" charset="-120"/>
            </a:endParaRPr>
          </a:p>
          <a:p>
            <a:pPr marL="342900" indent="-342900" algn="just" eaLnBrk="1" hangingPunct="1">
              <a:lnSpc>
                <a:spcPct val="150000"/>
              </a:lnSpc>
              <a:spcBef>
                <a:spcPct val="0"/>
              </a:spcBef>
              <a:buBlip>
                <a:blip r:embed="rId4"/>
              </a:buBlip>
              <a:defRPr/>
            </a:pPr>
            <a:r>
              <a:rPr lang="zh-TW" altLang="en-US" sz="2400" dirty="0" smtClean="0">
                <a:latin typeface="微軟正黑體" pitchFamily="34" charset="-120"/>
                <a:ea typeface="微軟正黑體" pitchFamily="34" charset="-120"/>
              </a:rPr>
              <a:t>巡迴輔導教師</a:t>
            </a:r>
            <a:r>
              <a:rPr lang="zh-TW" altLang="zh-TW" sz="2400" dirty="0" smtClean="0">
                <a:latin typeface="微軟正黑體" pitchFamily="34" charset="-120"/>
                <a:ea typeface="微軟正黑體" pitchFamily="34" charset="-120"/>
              </a:rPr>
              <a:t>所排課程之教學</a:t>
            </a:r>
            <a:r>
              <a:rPr lang="zh-TW" altLang="en-US" sz="2400" dirty="0" smtClean="0">
                <a:latin typeface="微軟正黑體" pitchFamily="34" charset="-120"/>
                <a:ea typeface="微軟正黑體" pitchFamily="34" charset="-120"/>
              </a:rPr>
              <a:t>，如服務學生需求相似，建議小組授課。</a:t>
            </a:r>
            <a:endParaRPr lang="en-US" altLang="zh-TW" sz="2400" dirty="0" smtClean="0">
              <a:latin typeface="微軟正黑體" pitchFamily="34" charset="-120"/>
              <a:ea typeface="微軟正黑體" pitchFamily="34" charset="-12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left)">
                                      <p:cBhvr>
                                        <p:cTn id="12" dur="500"/>
                                        <p:tgtEl>
                                          <p:spTgt spid="17"/>
                                        </p:tgtEl>
                                      </p:cBhvr>
                                    </p:animEffect>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16">
                                            <p:txEl>
                                              <p:pRg st="0" end="0"/>
                                            </p:txEl>
                                          </p:spTgt>
                                        </p:tgtEl>
                                        <p:attrNameLst>
                                          <p:attrName>style.visibility</p:attrName>
                                        </p:attrNameLst>
                                      </p:cBhvr>
                                      <p:to>
                                        <p:strVal val="visible"/>
                                      </p:to>
                                    </p:set>
                                    <p:animEffect transition="in" filter="fade">
                                      <p:cBhvr>
                                        <p:cTn id="16" dur="500"/>
                                        <p:tgtEl>
                                          <p:spTgt spid="16">
                                            <p:txEl>
                                              <p:pRg st="0" end="0"/>
                                            </p:txEl>
                                          </p:spTgt>
                                        </p:tgtEl>
                                      </p:cBhvr>
                                    </p:animEffect>
                                    <p:anim calcmode="lin" valueType="num">
                                      <p:cBhvr>
                                        <p:cTn id="17"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18" dur="5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42" presetClass="entr" presetSubtype="0" fill="hold" grpId="0" nodeType="afterEffect">
                                  <p:stCondLst>
                                    <p:cond delay="0"/>
                                  </p:stCondLst>
                                  <p:childTnLst>
                                    <p:set>
                                      <p:cBhvr>
                                        <p:cTn id="21" dur="1" fill="hold">
                                          <p:stCondLst>
                                            <p:cond delay="0"/>
                                          </p:stCondLst>
                                        </p:cTn>
                                        <p:tgtEl>
                                          <p:spTgt spid="16">
                                            <p:txEl>
                                              <p:pRg st="1" end="1"/>
                                            </p:txEl>
                                          </p:spTgt>
                                        </p:tgtEl>
                                        <p:attrNameLst>
                                          <p:attrName>style.visibility</p:attrName>
                                        </p:attrNameLst>
                                      </p:cBhvr>
                                      <p:to>
                                        <p:strVal val="visible"/>
                                      </p:to>
                                    </p:set>
                                    <p:animEffect transition="in" filter="fade">
                                      <p:cBhvr>
                                        <p:cTn id="22" dur="500"/>
                                        <p:tgtEl>
                                          <p:spTgt spid="16">
                                            <p:txEl>
                                              <p:pRg st="1" end="1"/>
                                            </p:txEl>
                                          </p:spTgt>
                                        </p:tgtEl>
                                      </p:cBhvr>
                                    </p:animEffect>
                                    <p:anim calcmode="lin" valueType="num">
                                      <p:cBhvr>
                                        <p:cTn id="23" dur="5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24" dur="5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16">
                                            <p:txEl>
                                              <p:pRg st="2" end="2"/>
                                            </p:txEl>
                                          </p:spTgt>
                                        </p:tgtEl>
                                        <p:attrNameLst>
                                          <p:attrName>style.visibility</p:attrName>
                                        </p:attrNameLst>
                                      </p:cBhvr>
                                      <p:to>
                                        <p:strVal val="visible"/>
                                      </p:to>
                                    </p:set>
                                    <p:animEffect transition="in" filter="fade">
                                      <p:cBhvr>
                                        <p:cTn id="28" dur="500"/>
                                        <p:tgtEl>
                                          <p:spTgt spid="16">
                                            <p:txEl>
                                              <p:pRg st="2" end="2"/>
                                            </p:txEl>
                                          </p:spTgt>
                                        </p:tgtEl>
                                      </p:cBhvr>
                                    </p:animEffect>
                                    <p:anim calcmode="lin" valueType="num">
                                      <p:cBhvr>
                                        <p:cTn id="29" dur="500" fill="hold"/>
                                        <p:tgtEl>
                                          <p:spTgt spid="16">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16">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6"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251520" y="274638"/>
            <a:ext cx="8568952" cy="1143000"/>
          </a:xfrm>
        </p:spPr>
        <p:txBody>
          <a:bodyPr>
            <a:noAutofit/>
          </a:bodyPr>
          <a:lstStyle/>
          <a:p>
            <a:r>
              <a:rPr lang="zh-TW" altLang="en-US" sz="3600" b="1" kern="1200" dirty="0" smtClean="0">
                <a:ln w="0"/>
                <a:solidFill>
                  <a:srgbClr val="002060"/>
                </a:solidFill>
                <a:effectLst>
                  <a:reflection blurRad="6350" stA="53000" endA="300" endPos="35500" dir="5400000" sy="-90000" algn="bl" rotWithShape="0"/>
                </a:effectLst>
                <a:latin typeface="微軟正黑體" pitchFamily="34" charset="-120"/>
                <a:ea typeface="微軟正黑體" pitchFamily="34" charset="-120"/>
                <a:cs typeface="+mn-cs"/>
              </a:rPr>
              <a:t>常見問答</a:t>
            </a:r>
            <a:endParaRPr lang="zh-TW" altLang="en-US" sz="3600" b="1" kern="1200" dirty="0">
              <a:ln w="0"/>
              <a:solidFill>
                <a:srgbClr val="002060"/>
              </a:solidFill>
              <a:effectLst>
                <a:reflection blurRad="6350" stA="53000" endA="300" endPos="35500" dir="5400000" sy="-90000" algn="bl" rotWithShape="0"/>
              </a:effectLst>
              <a:latin typeface="微軟正黑體" pitchFamily="34" charset="-120"/>
              <a:ea typeface="微軟正黑體" pitchFamily="34" charset="-120"/>
              <a:cs typeface="+mn-cs"/>
            </a:endParaRPr>
          </a:p>
        </p:txBody>
      </p:sp>
      <p:cxnSp>
        <p:nvCxnSpPr>
          <p:cNvPr id="17" name="直接连接符 5"/>
          <p:cNvCxnSpPr>
            <a:cxnSpLocks noChangeShapeType="1"/>
          </p:cNvCxnSpPr>
          <p:nvPr/>
        </p:nvCxnSpPr>
        <p:spPr bwMode="auto">
          <a:xfrm>
            <a:off x="3563888" y="1196752"/>
            <a:ext cx="2016224" cy="0"/>
          </a:xfrm>
          <a:prstGeom prst="line">
            <a:avLst/>
          </a:prstGeom>
          <a:noFill/>
          <a:ln w="38100">
            <a:solidFill>
              <a:srgbClr val="FFC000"/>
            </a:solidFill>
            <a:round/>
            <a:headEnd/>
            <a:tailEnd/>
          </a:ln>
          <a:extLst>
            <a:ext uri="{909E8E84-426E-40DD-AFC4-6F175D3DCCD1}">
              <a14:hiddenFill xmlns:a14="http://schemas.microsoft.com/office/drawing/2010/main">
                <a:noFill/>
              </a14:hiddenFill>
            </a:ext>
          </a:extLst>
        </p:spPr>
      </p:cxnSp>
      <p:sp>
        <p:nvSpPr>
          <p:cNvPr id="16" name="TextBox 5"/>
          <p:cNvSpPr txBox="1">
            <a:spLocks noChangeArrowheads="1"/>
          </p:cNvSpPr>
          <p:nvPr/>
        </p:nvSpPr>
        <p:spPr bwMode="auto">
          <a:xfrm>
            <a:off x="611188" y="1374775"/>
            <a:ext cx="7921625" cy="4524315"/>
          </a:xfrm>
          <a:prstGeom prst="rect">
            <a:avLst/>
          </a:prstGeom>
          <a:solidFill>
            <a:schemeClr val="accent5">
              <a:lumMod val="20000"/>
              <a:lumOff val="80000"/>
              <a:alpha val="85000"/>
            </a:schemeClr>
          </a:solidFill>
          <a:ln>
            <a:noFill/>
          </a:ln>
        </p:spPr>
        <p:txBody>
          <a:bodyPr>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9pPr>
          </a:lstStyle>
          <a:p>
            <a:pPr marL="342900" indent="-342900" algn="just" eaLnBrk="1" hangingPunct="1">
              <a:lnSpc>
                <a:spcPct val="150000"/>
              </a:lnSpc>
              <a:spcBef>
                <a:spcPct val="0"/>
              </a:spcBef>
              <a:buBlip>
                <a:blip r:embed="rId4"/>
              </a:buBlip>
              <a:defRPr/>
            </a:pPr>
            <a:r>
              <a:rPr lang="zh-TW" altLang="en-US" sz="2400" dirty="0" smtClean="0"/>
              <a:t>Ｑ９：</a:t>
            </a:r>
            <a:r>
              <a:rPr lang="zh-TW" altLang="en-US" sz="2400" dirty="0" smtClean="0"/>
              <a:t>分散式資源班排課有規定一定是國語、數學嗎？是否可以安排其他課程？</a:t>
            </a:r>
            <a:endParaRPr lang="en-US" altLang="zh-TW" sz="2400" dirty="0" smtClean="0"/>
          </a:p>
          <a:p>
            <a:pPr marL="342900" indent="-342900" algn="just" eaLnBrk="1" hangingPunct="1">
              <a:lnSpc>
                <a:spcPct val="150000"/>
              </a:lnSpc>
              <a:spcBef>
                <a:spcPct val="0"/>
              </a:spcBef>
              <a:buBlip>
                <a:blip r:embed="rId4"/>
              </a:buBlip>
              <a:defRPr/>
            </a:pPr>
            <a:r>
              <a:rPr lang="zh-TW" altLang="en-US" sz="2400" dirty="0" smtClean="0">
                <a:latin typeface="微軟正黑體" pitchFamily="34" charset="-120"/>
                <a:ea typeface="微軟正黑體" pitchFamily="34" charset="-120"/>
              </a:rPr>
              <a:t>Ａ：開設課程須由特殊教育教師考量服務學生之狀況及特殊需求，彙整全校特殊教育學生之需求表後，以</a:t>
            </a:r>
            <a:r>
              <a:rPr lang="zh-TW" altLang="en-US" sz="2400" u="sng" dirty="0" smtClean="0">
                <a:latin typeface="微軟正黑體" pitchFamily="34" charset="-120"/>
                <a:ea typeface="微軟正黑體" pitchFamily="34" charset="-120"/>
              </a:rPr>
              <a:t>學生之特殊需求為原則</a:t>
            </a:r>
            <a:r>
              <a:rPr lang="zh-TW" altLang="en-US" sz="2400" dirty="0" smtClean="0">
                <a:latin typeface="微軟正黑體" pitchFamily="34" charset="-120"/>
                <a:ea typeface="微軟正黑體" pitchFamily="34" charset="-120"/>
              </a:rPr>
              <a:t>。</a:t>
            </a:r>
            <a:endParaRPr lang="en-US" altLang="zh-TW" sz="2400" dirty="0" smtClean="0">
              <a:latin typeface="微軟正黑體" pitchFamily="34" charset="-120"/>
              <a:ea typeface="微軟正黑體" pitchFamily="34" charset="-120"/>
            </a:endParaRPr>
          </a:p>
          <a:p>
            <a:pPr marL="342900" indent="-342900" algn="just" eaLnBrk="1" hangingPunct="1">
              <a:lnSpc>
                <a:spcPct val="150000"/>
              </a:lnSpc>
              <a:spcBef>
                <a:spcPct val="0"/>
              </a:spcBef>
              <a:buBlip>
                <a:blip r:embed="rId4"/>
              </a:buBlip>
              <a:defRPr/>
            </a:pPr>
            <a:r>
              <a:rPr lang="zh-TW" altLang="en-US" sz="2400" dirty="0" smtClean="0">
                <a:latin typeface="微軟正黑體" pitchFamily="34" charset="-120"/>
                <a:ea typeface="微軟正黑體" pitchFamily="34" charset="-120"/>
              </a:rPr>
              <a:t>上述學生</a:t>
            </a:r>
            <a:r>
              <a:rPr lang="en-US" altLang="zh-TW" sz="2400" dirty="0" smtClean="0">
                <a:latin typeface="微軟正黑體" pitchFamily="34" charset="-120"/>
                <a:ea typeface="微軟正黑體" pitchFamily="34" charset="-120"/>
              </a:rPr>
              <a:t>IEP</a:t>
            </a:r>
            <a:r>
              <a:rPr lang="zh-TW" altLang="en-US" sz="2400" dirty="0" smtClean="0">
                <a:latin typeface="微軟正黑體" pitchFamily="34" charset="-120"/>
                <a:ea typeface="微軟正黑體" pitchFamily="34" charset="-120"/>
              </a:rPr>
              <a:t>、需求彙整表、分組排課狀況及開設課程（領域教學計畫表）請提報學校特推會審查通過，並提學校課發會審議通過，函報本府備查即可。</a:t>
            </a:r>
            <a:endParaRPr lang="en-US" altLang="zh-TW" sz="2400" dirty="0" smtClean="0">
              <a:latin typeface="微軟正黑體" pitchFamily="34" charset="-120"/>
              <a:ea typeface="微軟正黑體" pitchFamily="34" charset="-12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left)">
                                      <p:cBhvr>
                                        <p:cTn id="12" dur="500"/>
                                        <p:tgtEl>
                                          <p:spTgt spid="17"/>
                                        </p:tgtEl>
                                      </p:cBhvr>
                                    </p:animEffect>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16">
                                            <p:txEl>
                                              <p:pRg st="0" end="0"/>
                                            </p:txEl>
                                          </p:spTgt>
                                        </p:tgtEl>
                                        <p:attrNameLst>
                                          <p:attrName>style.visibility</p:attrName>
                                        </p:attrNameLst>
                                      </p:cBhvr>
                                      <p:to>
                                        <p:strVal val="visible"/>
                                      </p:to>
                                    </p:set>
                                    <p:animEffect transition="in" filter="fade">
                                      <p:cBhvr>
                                        <p:cTn id="16" dur="500"/>
                                        <p:tgtEl>
                                          <p:spTgt spid="16">
                                            <p:txEl>
                                              <p:pRg st="0" end="0"/>
                                            </p:txEl>
                                          </p:spTgt>
                                        </p:tgtEl>
                                      </p:cBhvr>
                                    </p:animEffect>
                                    <p:anim calcmode="lin" valueType="num">
                                      <p:cBhvr>
                                        <p:cTn id="17"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18" dur="5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42" presetClass="entr" presetSubtype="0" fill="hold" grpId="0" nodeType="afterEffect">
                                  <p:stCondLst>
                                    <p:cond delay="0"/>
                                  </p:stCondLst>
                                  <p:childTnLst>
                                    <p:set>
                                      <p:cBhvr>
                                        <p:cTn id="21" dur="1" fill="hold">
                                          <p:stCondLst>
                                            <p:cond delay="0"/>
                                          </p:stCondLst>
                                        </p:cTn>
                                        <p:tgtEl>
                                          <p:spTgt spid="16">
                                            <p:txEl>
                                              <p:pRg st="1" end="1"/>
                                            </p:txEl>
                                          </p:spTgt>
                                        </p:tgtEl>
                                        <p:attrNameLst>
                                          <p:attrName>style.visibility</p:attrName>
                                        </p:attrNameLst>
                                      </p:cBhvr>
                                      <p:to>
                                        <p:strVal val="visible"/>
                                      </p:to>
                                    </p:set>
                                    <p:animEffect transition="in" filter="fade">
                                      <p:cBhvr>
                                        <p:cTn id="22" dur="500"/>
                                        <p:tgtEl>
                                          <p:spTgt spid="16">
                                            <p:txEl>
                                              <p:pRg st="1" end="1"/>
                                            </p:txEl>
                                          </p:spTgt>
                                        </p:tgtEl>
                                      </p:cBhvr>
                                    </p:animEffect>
                                    <p:anim calcmode="lin" valueType="num">
                                      <p:cBhvr>
                                        <p:cTn id="23" dur="5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24" dur="5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16">
                                            <p:txEl>
                                              <p:pRg st="2" end="2"/>
                                            </p:txEl>
                                          </p:spTgt>
                                        </p:tgtEl>
                                        <p:attrNameLst>
                                          <p:attrName>style.visibility</p:attrName>
                                        </p:attrNameLst>
                                      </p:cBhvr>
                                      <p:to>
                                        <p:strVal val="visible"/>
                                      </p:to>
                                    </p:set>
                                    <p:animEffect transition="in" filter="fade">
                                      <p:cBhvr>
                                        <p:cTn id="29" dur="500"/>
                                        <p:tgtEl>
                                          <p:spTgt spid="16">
                                            <p:txEl>
                                              <p:pRg st="2" end="2"/>
                                            </p:txEl>
                                          </p:spTgt>
                                        </p:tgtEl>
                                      </p:cBhvr>
                                    </p:animEffect>
                                    <p:anim calcmode="lin" valueType="num">
                                      <p:cBhvr>
                                        <p:cTn id="30" dur="500" fill="hold"/>
                                        <p:tgtEl>
                                          <p:spTgt spid="16">
                                            <p:txEl>
                                              <p:pRg st="2" end="2"/>
                                            </p:txEl>
                                          </p:spTgt>
                                        </p:tgtEl>
                                        <p:attrNameLst>
                                          <p:attrName>ppt_x</p:attrName>
                                        </p:attrNameLst>
                                      </p:cBhvr>
                                      <p:tavLst>
                                        <p:tav tm="0">
                                          <p:val>
                                            <p:strVal val="#ppt_x"/>
                                          </p:val>
                                        </p:tav>
                                        <p:tav tm="100000">
                                          <p:val>
                                            <p:strVal val="#ppt_x"/>
                                          </p:val>
                                        </p:tav>
                                      </p:tavLst>
                                    </p:anim>
                                    <p:anim calcmode="lin" valueType="num">
                                      <p:cBhvr>
                                        <p:cTn id="31" dur="500" fill="hold"/>
                                        <p:tgtEl>
                                          <p:spTgt spid="16">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6"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251520" y="274638"/>
            <a:ext cx="8568952" cy="1143000"/>
          </a:xfrm>
        </p:spPr>
        <p:txBody>
          <a:bodyPr>
            <a:noAutofit/>
          </a:bodyPr>
          <a:lstStyle/>
          <a:p>
            <a:r>
              <a:rPr lang="zh-TW" altLang="en-US" sz="3600" b="1" kern="1200" dirty="0" smtClean="0">
                <a:ln w="0"/>
                <a:solidFill>
                  <a:srgbClr val="002060"/>
                </a:solidFill>
                <a:effectLst>
                  <a:reflection blurRad="6350" stA="53000" endA="300" endPos="35500" dir="5400000" sy="-90000" algn="bl" rotWithShape="0"/>
                </a:effectLst>
                <a:latin typeface="微軟正黑體" pitchFamily="34" charset="-120"/>
                <a:ea typeface="微軟正黑體" pitchFamily="34" charset="-120"/>
                <a:cs typeface="+mn-cs"/>
              </a:rPr>
              <a:t>常見問答</a:t>
            </a:r>
            <a:endParaRPr lang="zh-TW" altLang="en-US" sz="3600" b="1" kern="1200" dirty="0">
              <a:ln w="0"/>
              <a:solidFill>
                <a:srgbClr val="002060"/>
              </a:solidFill>
              <a:effectLst>
                <a:reflection blurRad="6350" stA="53000" endA="300" endPos="35500" dir="5400000" sy="-90000" algn="bl" rotWithShape="0"/>
              </a:effectLst>
              <a:latin typeface="微軟正黑體" pitchFamily="34" charset="-120"/>
              <a:ea typeface="微軟正黑體" pitchFamily="34" charset="-120"/>
              <a:cs typeface="+mn-cs"/>
            </a:endParaRPr>
          </a:p>
        </p:txBody>
      </p:sp>
      <p:cxnSp>
        <p:nvCxnSpPr>
          <p:cNvPr id="17" name="直接连接符 5"/>
          <p:cNvCxnSpPr>
            <a:cxnSpLocks noChangeShapeType="1"/>
          </p:cNvCxnSpPr>
          <p:nvPr/>
        </p:nvCxnSpPr>
        <p:spPr bwMode="auto">
          <a:xfrm>
            <a:off x="3563888" y="1196752"/>
            <a:ext cx="2016224" cy="0"/>
          </a:xfrm>
          <a:prstGeom prst="line">
            <a:avLst/>
          </a:prstGeom>
          <a:noFill/>
          <a:ln w="38100">
            <a:solidFill>
              <a:srgbClr val="FFC000"/>
            </a:solidFill>
            <a:round/>
            <a:headEnd/>
            <a:tailEnd/>
          </a:ln>
          <a:extLst>
            <a:ext uri="{909E8E84-426E-40DD-AFC4-6F175D3DCCD1}">
              <a14:hiddenFill xmlns:a14="http://schemas.microsoft.com/office/drawing/2010/main">
                <a:noFill/>
              </a14:hiddenFill>
            </a:ext>
          </a:extLst>
        </p:spPr>
      </p:cxnSp>
      <p:sp>
        <p:nvSpPr>
          <p:cNvPr id="16" name="TextBox 5"/>
          <p:cNvSpPr txBox="1">
            <a:spLocks noChangeArrowheads="1"/>
          </p:cNvSpPr>
          <p:nvPr/>
        </p:nvSpPr>
        <p:spPr bwMode="auto">
          <a:xfrm>
            <a:off x="611188" y="1374775"/>
            <a:ext cx="7921625" cy="3970318"/>
          </a:xfrm>
          <a:prstGeom prst="rect">
            <a:avLst/>
          </a:prstGeom>
          <a:solidFill>
            <a:schemeClr val="accent5">
              <a:lumMod val="20000"/>
              <a:lumOff val="80000"/>
              <a:alpha val="85000"/>
            </a:schemeClr>
          </a:solidFill>
          <a:ln>
            <a:noFill/>
          </a:ln>
        </p:spPr>
        <p:txBody>
          <a:bodyPr>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9pPr>
          </a:lstStyle>
          <a:p>
            <a:pPr marL="342900" indent="-342900" algn="just" eaLnBrk="1" hangingPunct="1">
              <a:lnSpc>
                <a:spcPct val="150000"/>
              </a:lnSpc>
              <a:spcBef>
                <a:spcPct val="0"/>
              </a:spcBef>
              <a:buBlip>
                <a:blip r:embed="rId4"/>
              </a:buBlip>
              <a:defRPr/>
            </a:pPr>
            <a:r>
              <a:rPr lang="zh-TW" altLang="en-US" sz="2400" dirty="0" smtClean="0"/>
              <a:t>Ｑ１０：</a:t>
            </a:r>
            <a:r>
              <a:rPr lang="zh-TW" altLang="zh-TW" sz="2400" dirty="0" smtClean="0"/>
              <a:t>是否</a:t>
            </a:r>
            <a:r>
              <a:rPr lang="zh-TW" altLang="zh-TW" sz="2400" dirty="0"/>
              <a:t>可說明「學生如何分組」及「學生課程抽離」的標準？</a:t>
            </a:r>
            <a:endParaRPr lang="en-US" altLang="zh-TW" sz="2400" dirty="0"/>
          </a:p>
          <a:p>
            <a:pPr marL="342900" indent="-342900" algn="just" eaLnBrk="1" hangingPunct="1">
              <a:lnSpc>
                <a:spcPct val="150000"/>
              </a:lnSpc>
              <a:spcBef>
                <a:spcPct val="0"/>
              </a:spcBef>
              <a:buBlip>
                <a:blip r:embed="rId4"/>
              </a:buBlip>
              <a:defRPr/>
            </a:pPr>
            <a:r>
              <a:rPr lang="zh-TW" altLang="en-US" sz="2400" dirty="0" smtClean="0">
                <a:latin typeface="微軟正黑體" pitchFamily="34" charset="-120"/>
                <a:ea typeface="微軟正黑體" pitchFamily="34" charset="-120"/>
              </a:rPr>
              <a:t>Ａ：</a:t>
            </a:r>
            <a:r>
              <a:rPr lang="zh-TW" altLang="zh-TW" sz="2400" dirty="0" smtClean="0">
                <a:latin typeface="微軟正黑體" pitchFamily="34" charset="-120"/>
                <a:ea typeface="微軟正黑體" pitchFamily="34" charset="-120"/>
              </a:rPr>
              <a:t>應</a:t>
            </a:r>
            <a:r>
              <a:rPr lang="zh-TW" altLang="zh-TW" sz="2400" dirty="0">
                <a:latin typeface="微軟正黑體" pitchFamily="34" charset="-120"/>
                <a:ea typeface="微軟正黑體" pitchFamily="34" charset="-120"/>
              </a:rPr>
              <a:t>依學生</a:t>
            </a:r>
            <a:r>
              <a:rPr lang="zh-TW" altLang="zh-TW" sz="2400" u="sng" dirty="0">
                <a:latin typeface="微軟正黑體" pitchFamily="34" charset="-120"/>
                <a:ea typeface="微軟正黑體" pitchFamily="34" charset="-120"/>
              </a:rPr>
              <a:t>個別化教育計畫內容</a:t>
            </a:r>
            <a:r>
              <a:rPr lang="zh-TW" altLang="zh-TW" sz="2400" u="sng" dirty="0" smtClean="0">
                <a:latin typeface="微軟正黑體" pitchFamily="34" charset="-120"/>
                <a:ea typeface="微軟正黑體" pitchFamily="34" charset="-120"/>
              </a:rPr>
              <a:t>及</a:t>
            </a:r>
            <a:r>
              <a:rPr lang="zh-TW" altLang="en-US" sz="2400" u="sng" dirty="0" smtClean="0">
                <a:latin typeface="微軟正黑體" pitchFamily="34" charset="-120"/>
                <a:ea typeface="微軟正黑體" pitchFamily="34" charset="-120"/>
              </a:rPr>
              <a:t>特殊教育</a:t>
            </a:r>
            <a:r>
              <a:rPr lang="zh-TW" altLang="zh-TW" sz="2400" u="sng" dirty="0" smtClean="0">
                <a:latin typeface="微軟正黑體" pitchFamily="34" charset="-120"/>
                <a:ea typeface="微軟正黑體" pitchFamily="34" charset="-120"/>
              </a:rPr>
              <a:t>需求</a:t>
            </a:r>
            <a:r>
              <a:rPr lang="zh-TW" altLang="zh-TW" sz="2400" dirty="0">
                <a:latin typeface="微軟正黑體" pitchFamily="34" charset="-120"/>
                <a:ea typeface="微軟正黑體" pitchFamily="34" charset="-120"/>
              </a:rPr>
              <a:t>，開設適宜之課程，並於特推會中確實審查課程安排適切性</a:t>
            </a:r>
            <a:r>
              <a:rPr lang="zh-TW" altLang="zh-TW" sz="2400" dirty="0" smtClean="0">
                <a:latin typeface="微軟正黑體" pitchFamily="34" charset="-120"/>
                <a:ea typeface="微軟正黑體" pitchFamily="34" charset="-120"/>
              </a:rPr>
              <a:t>。</a:t>
            </a:r>
            <a:endParaRPr lang="en-US" altLang="zh-TW" sz="2400" dirty="0" smtClean="0">
              <a:latin typeface="微軟正黑體" pitchFamily="34" charset="-120"/>
              <a:ea typeface="微軟正黑體" pitchFamily="34" charset="-120"/>
            </a:endParaRPr>
          </a:p>
          <a:p>
            <a:pPr marL="342900" indent="-342900" algn="just" eaLnBrk="1" hangingPunct="1">
              <a:lnSpc>
                <a:spcPct val="150000"/>
              </a:lnSpc>
              <a:spcBef>
                <a:spcPct val="0"/>
              </a:spcBef>
              <a:buBlip>
                <a:blip r:embed="rId4"/>
              </a:buBlip>
              <a:defRPr/>
            </a:pPr>
            <a:r>
              <a:rPr lang="zh-TW" altLang="zh-TW" sz="2400" dirty="0" smtClean="0">
                <a:latin typeface="微軟正黑體" pitchFamily="34" charset="-120"/>
                <a:ea typeface="微軟正黑體" pitchFamily="34" charset="-120"/>
              </a:rPr>
              <a:t>如</a:t>
            </a:r>
            <a:r>
              <a:rPr lang="zh-TW" altLang="zh-TW" sz="2400" dirty="0">
                <a:latin typeface="微軟正黑體" pitchFamily="34" charset="-120"/>
                <a:ea typeface="微軟正黑體" pitchFamily="34" charset="-120"/>
              </a:rPr>
              <a:t>學生特殊需求相似或年段相同，</a:t>
            </a:r>
            <a:r>
              <a:rPr lang="zh-TW" altLang="zh-TW" sz="2400" dirty="0" smtClean="0">
                <a:latin typeface="微軟正黑體" pitchFamily="34" charset="-120"/>
                <a:ea typeface="微軟正黑體" pitchFamily="34" charset="-120"/>
              </a:rPr>
              <a:t>則</a:t>
            </a:r>
            <a:r>
              <a:rPr lang="zh-TW" altLang="en-US" sz="2400" dirty="0" smtClean="0">
                <a:latin typeface="微軟正黑體" pitchFamily="34" charset="-120"/>
                <a:ea typeface="微軟正黑體" pitchFamily="34" charset="-120"/>
              </a:rPr>
              <a:t>可</a:t>
            </a:r>
            <a:r>
              <a:rPr lang="zh-TW" altLang="zh-TW" sz="2400" dirty="0" smtClean="0">
                <a:latin typeface="微軟正黑體" pitchFamily="34" charset="-120"/>
                <a:ea typeface="微軟正黑體" pitchFamily="34" charset="-120"/>
              </a:rPr>
              <a:t>安排</a:t>
            </a:r>
            <a:r>
              <a:rPr lang="zh-TW" altLang="zh-TW" sz="2400" dirty="0">
                <a:latin typeface="微軟正黑體" pitchFamily="34" charset="-120"/>
                <a:ea typeface="微軟正黑體" pitchFamily="34" charset="-120"/>
              </a:rPr>
              <a:t>同組</a:t>
            </a:r>
            <a:r>
              <a:rPr lang="zh-TW" altLang="zh-TW" sz="2400" dirty="0" smtClean="0">
                <a:latin typeface="微軟正黑體" pitchFamily="34" charset="-120"/>
                <a:ea typeface="微軟正黑體" pitchFamily="34" charset="-120"/>
              </a:rPr>
              <a:t>教學</a:t>
            </a:r>
            <a:r>
              <a:rPr lang="zh-TW" altLang="en-US" sz="2400" dirty="0" smtClean="0">
                <a:latin typeface="微軟正黑體" pitchFamily="34" charset="-120"/>
                <a:ea typeface="微軟正黑體" pitchFamily="34" charset="-120"/>
              </a:rPr>
              <a:t>。</a:t>
            </a:r>
            <a:endParaRPr lang="en-US" altLang="zh-TW" sz="2400" dirty="0" smtClean="0">
              <a:latin typeface="微軟正黑體" pitchFamily="34" charset="-120"/>
              <a:ea typeface="微軟正黑體" pitchFamily="34" charset="-120"/>
            </a:endParaRPr>
          </a:p>
          <a:p>
            <a:pPr marL="342900" indent="-342900" algn="just" eaLnBrk="1" hangingPunct="1">
              <a:lnSpc>
                <a:spcPct val="150000"/>
              </a:lnSpc>
              <a:spcBef>
                <a:spcPct val="0"/>
              </a:spcBef>
              <a:buBlip>
                <a:blip r:embed="rId4"/>
              </a:buBlip>
              <a:defRPr/>
            </a:pPr>
            <a:r>
              <a:rPr lang="zh-TW" altLang="zh-TW" sz="2400" dirty="0" smtClean="0">
                <a:latin typeface="微軟正黑體" pitchFamily="34" charset="-120"/>
                <a:ea typeface="微軟正黑體" pitchFamily="34" charset="-120"/>
              </a:rPr>
              <a:t>如學生分組</a:t>
            </a:r>
            <a:r>
              <a:rPr lang="zh-TW" altLang="zh-TW" sz="2400" dirty="0">
                <a:latin typeface="微軟正黑體" pitchFamily="34" charset="-120"/>
                <a:ea typeface="微軟正黑體" pitchFamily="34" charset="-120"/>
              </a:rPr>
              <a:t>人數不符規範，請於特推會中討論，敘明安排之原因，並於會議決議清楚呈現。</a:t>
            </a:r>
            <a:endParaRPr lang="en-US" altLang="zh-TW" sz="2400" dirty="0">
              <a:latin typeface="微軟正黑體" pitchFamily="34" charset="-120"/>
              <a:ea typeface="微軟正黑體" pitchFamily="34" charset="-120"/>
            </a:endParaRPr>
          </a:p>
        </p:txBody>
      </p:sp>
    </p:spTree>
    <p:extLst>
      <p:ext uri="{BB962C8B-B14F-4D97-AF65-F5344CB8AC3E}">
        <p14:creationId xmlns:p14="http://schemas.microsoft.com/office/powerpoint/2010/main" val="4168664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left)">
                                      <p:cBhvr>
                                        <p:cTn id="12" dur="500"/>
                                        <p:tgtEl>
                                          <p:spTgt spid="17"/>
                                        </p:tgtEl>
                                      </p:cBhvr>
                                    </p:animEffect>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16">
                                            <p:txEl>
                                              <p:pRg st="0" end="0"/>
                                            </p:txEl>
                                          </p:spTgt>
                                        </p:tgtEl>
                                        <p:attrNameLst>
                                          <p:attrName>style.visibility</p:attrName>
                                        </p:attrNameLst>
                                      </p:cBhvr>
                                      <p:to>
                                        <p:strVal val="visible"/>
                                      </p:to>
                                    </p:set>
                                    <p:animEffect transition="in" filter="fade">
                                      <p:cBhvr>
                                        <p:cTn id="16" dur="500"/>
                                        <p:tgtEl>
                                          <p:spTgt spid="16">
                                            <p:txEl>
                                              <p:pRg st="0" end="0"/>
                                            </p:txEl>
                                          </p:spTgt>
                                        </p:tgtEl>
                                      </p:cBhvr>
                                    </p:animEffect>
                                    <p:anim calcmode="lin" valueType="num">
                                      <p:cBhvr>
                                        <p:cTn id="17"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18" dur="5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42" presetClass="entr" presetSubtype="0" fill="hold" grpId="0" nodeType="afterEffect">
                                  <p:stCondLst>
                                    <p:cond delay="0"/>
                                  </p:stCondLst>
                                  <p:childTnLst>
                                    <p:set>
                                      <p:cBhvr>
                                        <p:cTn id="21" dur="1" fill="hold">
                                          <p:stCondLst>
                                            <p:cond delay="0"/>
                                          </p:stCondLst>
                                        </p:cTn>
                                        <p:tgtEl>
                                          <p:spTgt spid="16">
                                            <p:txEl>
                                              <p:pRg st="1" end="1"/>
                                            </p:txEl>
                                          </p:spTgt>
                                        </p:tgtEl>
                                        <p:attrNameLst>
                                          <p:attrName>style.visibility</p:attrName>
                                        </p:attrNameLst>
                                      </p:cBhvr>
                                      <p:to>
                                        <p:strVal val="visible"/>
                                      </p:to>
                                    </p:set>
                                    <p:animEffect transition="in" filter="fade">
                                      <p:cBhvr>
                                        <p:cTn id="22" dur="500"/>
                                        <p:tgtEl>
                                          <p:spTgt spid="16">
                                            <p:txEl>
                                              <p:pRg st="1" end="1"/>
                                            </p:txEl>
                                          </p:spTgt>
                                        </p:tgtEl>
                                      </p:cBhvr>
                                    </p:animEffect>
                                    <p:anim calcmode="lin" valueType="num">
                                      <p:cBhvr>
                                        <p:cTn id="23" dur="5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24" dur="5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16">
                                            <p:txEl>
                                              <p:pRg st="2" end="2"/>
                                            </p:txEl>
                                          </p:spTgt>
                                        </p:tgtEl>
                                        <p:attrNameLst>
                                          <p:attrName>style.visibility</p:attrName>
                                        </p:attrNameLst>
                                      </p:cBhvr>
                                      <p:to>
                                        <p:strVal val="visible"/>
                                      </p:to>
                                    </p:set>
                                    <p:animEffect transition="in" filter="fade">
                                      <p:cBhvr>
                                        <p:cTn id="28" dur="500"/>
                                        <p:tgtEl>
                                          <p:spTgt spid="16">
                                            <p:txEl>
                                              <p:pRg st="2" end="2"/>
                                            </p:txEl>
                                          </p:spTgt>
                                        </p:tgtEl>
                                      </p:cBhvr>
                                    </p:animEffect>
                                    <p:anim calcmode="lin" valueType="num">
                                      <p:cBhvr>
                                        <p:cTn id="29" dur="500" fill="hold"/>
                                        <p:tgtEl>
                                          <p:spTgt spid="16">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16">
                                            <p:txEl>
                                              <p:pRg st="2" end="2"/>
                                            </p:txEl>
                                          </p:spTgt>
                                        </p:tgtEl>
                                        <p:attrNameLst>
                                          <p:attrName>ppt_y</p:attrName>
                                        </p:attrNameLst>
                                      </p:cBhvr>
                                      <p:tavLst>
                                        <p:tav tm="0">
                                          <p:val>
                                            <p:strVal val="#ppt_y+.1"/>
                                          </p:val>
                                        </p:tav>
                                        <p:tav tm="100000">
                                          <p:val>
                                            <p:strVal val="#ppt_y"/>
                                          </p:val>
                                        </p:tav>
                                      </p:tavLst>
                                    </p:anim>
                                  </p:childTnLst>
                                </p:cTn>
                              </p:par>
                            </p:childTnLst>
                          </p:cTn>
                        </p:par>
                        <p:par>
                          <p:cTn id="31" fill="hold">
                            <p:stCondLst>
                              <p:cond delay="2500"/>
                            </p:stCondLst>
                            <p:childTnLst>
                              <p:par>
                                <p:cTn id="32" presetID="42" presetClass="entr" presetSubtype="0" fill="hold" grpId="0" nodeType="afterEffect">
                                  <p:stCondLst>
                                    <p:cond delay="0"/>
                                  </p:stCondLst>
                                  <p:childTnLst>
                                    <p:set>
                                      <p:cBhvr>
                                        <p:cTn id="33" dur="1" fill="hold">
                                          <p:stCondLst>
                                            <p:cond delay="0"/>
                                          </p:stCondLst>
                                        </p:cTn>
                                        <p:tgtEl>
                                          <p:spTgt spid="16">
                                            <p:txEl>
                                              <p:pRg st="3" end="3"/>
                                            </p:txEl>
                                          </p:spTgt>
                                        </p:tgtEl>
                                        <p:attrNameLst>
                                          <p:attrName>style.visibility</p:attrName>
                                        </p:attrNameLst>
                                      </p:cBhvr>
                                      <p:to>
                                        <p:strVal val="visible"/>
                                      </p:to>
                                    </p:set>
                                    <p:animEffect transition="in" filter="fade">
                                      <p:cBhvr>
                                        <p:cTn id="34" dur="500"/>
                                        <p:tgtEl>
                                          <p:spTgt spid="16">
                                            <p:txEl>
                                              <p:pRg st="3" end="3"/>
                                            </p:txEl>
                                          </p:spTgt>
                                        </p:tgtEl>
                                      </p:cBhvr>
                                    </p:animEffect>
                                    <p:anim calcmode="lin" valueType="num">
                                      <p:cBhvr>
                                        <p:cTn id="35" dur="500" fill="hold"/>
                                        <p:tgtEl>
                                          <p:spTgt spid="16">
                                            <p:txEl>
                                              <p:pRg st="3" end="3"/>
                                            </p:txEl>
                                          </p:spTgt>
                                        </p:tgtEl>
                                        <p:attrNameLst>
                                          <p:attrName>ppt_x</p:attrName>
                                        </p:attrNameLst>
                                      </p:cBhvr>
                                      <p:tavLst>
                                        <p:tav tm="0">
                                          <p:val>
                                            <p:strVal val="#ppt_x"/>
                                          </p:val>
                                        </p:tav>
                                        <p:tav tm="100000">
                                          <p:val>
                                            <p:strVal val="#ppt_x"/>
                                          </p:val>
                                        </p:tav>
                                      </p:tavLst>
                                    </p:anim>
                                    <p:anim calcmode="lin" valueType="num">
                                      <p:cBhvr>
                                        <p:cTn id="36" dur="500" fill="hold"/>
                                        <p:tgtEl>
                                          <p:spTgt spid="16">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6"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251520" y="274638"/>
            <a:ext cx="8568952" cy="1143000"/>
          </a:xfrm>
        </p:spPr>
        <p:txBody>
          <a:bodyPr>
            <a:noAutofit/>
          </a:bodyPr>
          <a:lstStyle/>
          <a:p>
            <a:r>
              <a:rPr lang="zh-TW" altLang="en-US" sz="3600" b="1" kern="1200" dirty="0" smtClean="0">
                <a:ln w="0"/>
                <a:solidFill>
                  <a:srgbClr val="002060"/>
                </a:solidFill>
                <a:effectLst>
                  <a:reflection blurRad="6350" stA="53000" endA="300" endPos="35500" dir="5400000" sy="-90000" algn="bl" rotWithShape="0"/>
                </a:effectLst>
                <a:latin typeface="微軟正黑體" pitchFamily="34" charset="-120"/>
                <a:ea typeface="微軟正黑體" pitchFamily="34" charset="-120"/>
                <a:cs typeface="+mn-cs"/>
              </a:rPr>
              <a:t>常見問答</a:t>
            </a:r>
            <a:endParaRPr lang="zh-TW" altLang="en-US" sz="3600" b="1" kern="1200" dirty="0">
              <a:ln w="0"/>
              <a:solidFill>
                <a:srgbClr val="002060"/>
              </a:solidFill>
              <a:effectLst>
                <a:reflection blurRad="6350" stA="53000" endA="300" endPos="35500" dir="5400000" sy="-90000" algn="bl" rotWithShape="0"/>
              </a:effectLst>
              <a:latin typeface="微軟正黑體" pitchFamily="34" charset="-120"/>
              <a:ea typeface="微軟正黑體" pitchFamily="34" charset="-120"/>
              <a:cs typeface="+mn-cs"/>
            </a:endParaRPr>
          </a:p>
        </p:txBody>
      </p:sp>
      <p:cxnSp>
        <p:nvCxnSpPr>
          <p:cNvPr id="17" name="直接连接符 5"/>
          <p:cNvCxnSpPr>
            <a:cxnSpLocks noChangeShapeType="1"/>
          </p:cNvCxnSpPr>
          <p:nvPr/>
        </p:nvCxnSpPr>
        <p:spPr bwMode="auto">
          <a:xfrm>
            <a:off x="3563888" y="1196752"/>
            <a:ext cx="2016224" cy="0"/>
          </a:xfrm>
          <a:prstGeom prst="line">
            <a:avLst/>
          </a:prstGeom>
          <a:noFill/>
          <a:ln w="38100">
            <a:solidFill>
              <a:srgbClr val="FFC000"/>
            </a:solidFill>
            <a:round/>
            <a:headEnd/>
            <a:tailEnd/>
          </a:ln>
          <a:extLst>
            <a:ext uri="{909E8E84-426E-40DD-AFC4-6F175D3DCCD1}">
              <a14:hiddenFill xmlns:a14="http://schemas.microsoft.com/office/drawing/2010/main">
                <a:noFill/>
              </a14:hiddenFill>
            </a:ext>
          </a:extLst>
        </p:spPr>
      </p:cxnSp>
      <p:sp>
        <p:nvSpPr>
          <p:cNvPr id="16" name="TextBox 5"/>
          <p:cNvSpPr txBox="1">
            <a:spLocks noChangeArrowheads="1"/>
          </p:cNvSpPr>
          <p:nvPr/>
        </p:nvSpPr>
        <p:spPr bwMode="auto">
          <a:xfrm>
            <a:off x="611188" y="1374775"/>
            <a:ext cx="7921625" cy="4524315"/>
          </a:xfrm>
          <a:prstGeom prst="rect">
            <a:avLst/>
          </a:prstGeom>
          <a:solidFill>
            <a:schemeClr val="accent5">
              <a:lumMod val="20000"/>
              <a:lumOff val="80000"/>
              <a:alpha val="85000"/>
            </a:schemeClr>
          </a:solidFill>
          <a:ln>
            <a:noFill/>
          </a:ln>
        </p:spPr>
        <p:txBody>
          <a:bodyPr>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9pPr>
          </a:lstStyle>
          <a:p>
            <a:pPr marL="342900" indent="-342900" algn="just" eaLnBrk="1" hangingPunct="1">
              <a:lnSpc>
                <a:spcPct val="150000"/>
              </a:lnSpc>
              <a:spcBef>
                <a:spcPct val="0"/>
              </a:spcBef>
              <a:buBlip>
                <a:blip r:embed="rId4"/>
              </a:buBlip>
              <a:defRPr/>
            </a:pPr>
            <a:r>
              <a:rPr lang="zh-TW" altLang="en-US" sz="2400" dirty="0" smtClean="0"/>
              <a:t>Ｑ１１：</a:t>
            </a:r>
            <a:r>
              <a:rPr lang="zh-TW" altLang="zh-TW" sz="2400" dirty="0" smtClean="0"/>
              <a:t>上下</a:t>
            </a:r>
            <a:r>
              <a:rPr lang="zh-TW" altLang="zh-TW" sz="2400" dirty="0"/>
              <a:t>學期</a:t>
            </a:r>
            <a:r>
              <a:rPr lang="zh-TW" altLang="zh-TW" sz="2400" dirty="0" smtClean="0"/>
              <a:t>若</a:t>
            </a:r>
            <a:r>
              <a:rPr lang="zh-TW" altLang="en-US" sz="2400" dirty="0" smtClean="0"/>
              <a:t>只</a:t>
            </a:r>
            <a:r>
              <a:rPr lang="zh-TW" altLang="zh-TW" sz="2400" dirty="0" smtClean="0"/>
              <a:t>有</a:t>
            </a:r>
            <a:r>
              <a:rPr lang="zh-TW" altLang="zh-TW" sz="2400" dirty="0"/>
              <a:t>非常微小的異動，例如：教師異動，學生變成非特（但課程沒有異動）</a:t>
            </a:r>
            <a:r>
              <a:rPr lang="zh-TW" altLang="zh-TW" sz="2400" dirty="0" smtClean="0"/>
              <a:t>，</a:t>
            </a:r>
            <a:r>
              <a:rPr lang="zh-TW" altLang="en-US" sz="2400" dirty="0" smtClean="0"/>
              <a:t>是否仍須</a:t>
            </a:r>
            <a:r>
              <a:rPr lang="zh-TW" altLang="zh-TW" sz="2400" dirty="0" smtClean="0"/>
              <a:t>依照規定召開</a:t>
            </a:r>
            <a:r>
              <a:rPr lang="zh-TW" altLang="zh-TW" sz="2400" dirty="0"/>
              <a:t>特推會、課發會</a:t>
            </a:r>
            <a:r>
              <a:rPr lang="zh-TW" altLang="zh-TW" sz="2400" dirty="0" smtClean="0"/>
              <a:t>，</a:t>
            </a:r>
            <a:r>
              <a:rPr lang="zh-TW" altLang="en-US" sz="2400" dirty="0" smtClean="0"/>
              <a:t>並進行</a:t>
            </a:r>
            <a:r>
              <a:rPr lang="zh-TW" altLang="zh-TW" sz="2400" dirty="0" smtClean="0"/>
              <a:t>函</a:t>
            </a:r>
            <a:r>
              <a:rPr lang="zh-TW" altLang="zh-TW" sz="2400" dirty="0"/>
              <a:t>文等相關</a:t>
            </a:r>
            <a:r>
              <a:rPr lang="zh-TW" altLang="zh-TW" sz="2400" dirty="0" smtClean="0"/>
              <a:t>事宜</a:t>
            </a:r>
            <a:r>
              <a:rPr lang="en-US" altLang="zh-TW" sz="2400" dirty="0"/>
              <a:t>?</a:t>
            </a:r>
          </a:p>
          <a:p>
            <a:pPr marL="342900" indent="-342900" algn="just" eaLnBrk="1" hangingPunct="1">
              <a:lnSpc>
                <a:spcPct val="150000"/>
              </a:lnSpc>
              <a:spcBef>
                <a:spcPct val="0"/>
              </a:spcBef>
              <a:buBlip>
                <a:blip r:embed="rId4"/>
              </a:buBlip>
              <a:defRPr/>
            </a:pPr>
            <a:r>
              <a:rPr lang="zh-TW" altLang="en-US" sz="2400" dirty="0" smtClean="0">
                <a:latin typeface="微軟正黑體" pitchFamily="34" charset="-120"/>
                <a:ea typeface="微軟正黑體" pitchFamily="34" charset="-120"/>
              </a:rPr>
              <a:t>Ａ：如因</a:t>
            </a:r>
            <a:r>
              <a:rPr lang="zh-TW" altLang="zh-TW" sz="2400" u="sng" dirty="0" smtClean="0">
                <a:latin typeface="微軟正黑體" pitchFamily="34" charset="-120"/>
                <a:ea typeface="微軟正黑體" pitchFamily="34" charset="-120"/>
              </a:rPr>
              <a:t>學生</a:t>
            </a:r>
            <a:r>
              <a:rPr lang="zh-TW" altLang="zh-TW" sz="2400" u="sng" dirty="0">
                <a:latin typeface="微軟正黑體" pitchFamily="34" charset="-120"/>
                <a:ea typeface="微軟正黑體" pitchFamily="34" charset="-120"/>
              </a:rPr>
              <a:t>異動</a:t>
            </a:r>
            <a:r>
              <a:rPr lang="zh-TW" altLang="zh-TW" sz="2400" dirty="0">
                <a:latin typeface="微軟正黑體" pitchFamily="34" charset="-120"/>
                <a:ea typeface="微軟正黑體" pitchFamily="34" charset="-120"/>
              </a:rPr>
              <a:t>而產生之分組問題，仍應透過特殊教育推行委員會審查其課程安排與分組適切性，非屬微小的異動。學生異動後如產生一對一教學之情事，仍應進行考量</a:t>
            </a:r>
            <a:r>
              <a:rPr lang="zh-TW" altLang="zh-TW" sz="2400" dirty="0" smtClean="0">
                <a:latin typeface="微軟正黑體" pitchFamily="34" charset="-120"/>
                <a:ea typeface="微軟正黑體" pitchFamily="34" charset="-120"/>
              </a:rPr>
              <a:t>。</a:t>
            </a:r>
            <a:r>
              <a:rPr lang="zh-TW" altLang="en-US" sz="2400" b="1" dirty="0" smtClean="0">
                <a:latin typeface="微軟正黑體" pitchFamily="34" charset="-120"/>
                <a:ea typeface="微軟正黑體" pitchFamily="34" charset="-120"/>
              </a:rPr>
              <a:t>惟</a:t>
            </a:r>
            <a:r>
              <a:rPr lang="zh-TW" altLang="en-US" sz="2400" u="sng" dirty="0" smtClean="0">
                <a:latin typeface="微軟正黑體" pitchFamily="34" charset="-120"/>
                <a:ea typeface="微軟正黑體" pitchFamily="34" charset="-120"/>
              </a:rPr>
              <a:t>教師異動</a:t>
            </a:r>
            <a:r>
              <a:rPr lang="zh-TW" altLang="en-US" sz="2400" dirty="0" smtClean="0">
                <a:latin typeface="微軟正黑體" pitchFamily="34" charset="-120"/>
                <a:ea typeface="微軟正黑體" pitchFamily="34" charset="-120"/>
              </a:rPr>
              <a:t>而產生相關表件內容不同，依規完成校內相關會議審查通過即可，</a:t>
            </a:r>
            <a:r>
              <a:rPr lang="zh-TW" altLang="en-US" sz="2400" b="1" dirty="0" smtClean="0">
                <a:latin typeface="微軟正黑體" pitchFamily="34" charset="-120"/>
                <a:ea typeface="微軟正黑體" pitchFamily="34" charset="-120"/>
              </a:rPr>
              <a:t>不須</a:t>
            </a:r>
            <a:r>
              <a:rPr lang="zh-TW" altLang="en-US" sz="2400" dirty="0" smtClean="0">
                <a:latin typeface="微軟正黑體" pitchFamily="34" charset="-120"/>
                <a:ea typeface="微軟正黑體" pitchFamily="34" charset="-120"/>
              </a:rPr>
              <a:t>再行函文備查。</a:t>
            </a:r>
            <a:endParaRPr lang="en-US" altLang="zh-TW" sz="2400" dirty="0">
              <a:latin typeface="微軟正黑體" pitchFamily="34" charset="-120"/>
              <a:ea typeface="微軟正黑體" pitchFamily="34" charset="-120"/>
            </a:endParaRPr>
          </a:p>
        </p:txBody>
      </p:sp>
    </p:spTree>
    <p:extLst>
      <p:ext uri="{BB962C8B-B14F-4D97-AF65-F5344CB8AC3E}">
        <p14:creationId xmlns:p14="http://schemas.microsoft.com/office/powerpoint/2010/main" val="3736364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left)">
                                      <p:cBhvr>
                                        <p:cTn id="12" dur="500"/>
                                        <p:tgtEl>
                                          <p:spTgt spid="17"/>
                                        </p:tgtEl>
                                      </p:cBhvr>
                                    </p:animEffect>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16">
                                            <p:txEl>
                                              <p:pRg st="0" end="0"/>
                                            </p:txEl>
                                          </p:spTgt>
                                        </p:tgtEl>
                                        <p:attrNameLst>
                                          <p:attrName>style.visibility</p:attrName>
                                        </p:attrNameLst>
                                      </p:cBhvr>
                                      <p:to>
                                        <p:strVal val="visible"/>
                                      </p:to>
                                    </p:set>
                                    <p:animEffect transition="in" filter="fade">
                                      <p:cBhvr>
                                        <p:cTn id="16" dur="500"/>
                                        <p:tgtEl>
                                          <p:spTgt spid="16">
                                            <p:txEl>
                                              <p:pRg st="0" end="0"/>
                                            </p:txEl>
                                          </p:spTgt>
                                        </p:tgtEl>
                                      </p:cBhvr>
                                    </p:animEffect>
                                    <p:anim calcmode="lin" valueType="num">
                                      <p:cBhvr>
                                        <p:cTn id="17"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18" dur="5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42" presetClass="entr" presetSubtype="0" fill="hold" grpId="0" nodeType="afterEffect">
                                  <p:stCondLst>
                                    <p:cond delay="0"/>
                                  </p:stCondLst>
                                  <p:childTnLst>
                                    <p:set>
                                      <p:cBhvr>
                                        <p:cTn id="21" dur="1" fill="hold">
                                          <p:stCondLst>
                                            <p:cond delay="0"/>
                                          </p:stCondLst>
                                        </p:cTn>
                                        <p:tgtEl>
                                          <p:spTgt spid="16">
                                            <p:txEl>
                                              <p:pRg st="1" end="1"/>
                                            </p:txEl>
                                          </p:spTgt>
                                        </p:tgtEl>
                                        <p:attrNameLst>
                                          <p:attrName>style.visibility</p:attrName>
                                        </p:attrNameLst>
                                      </p:cBhvr>
                                      <p:to>
                                        <p:strVal val="visible"/>
                                      </p:to>
                                    </p:set>
                                    <p:animEffect transition="in" filter="fade">
                                      <p:cBhvr>
                                        <p:cTn id="22" dur="500"/>
                                        <p:tgtEl>
                                          <p:spTgt spid="16">
                                            <p:txEl>
                                              <p:pRg st="1" end="1"/>
                                            </p:txEl>
                                          </p:spTgt>
                                        </p:tgtEl>
                                      </p:cBhvr>
                                    </p:animEffect>
                                    <p:anim calcmode="lin" valueType="num">
                                      <p:cBhvr>
                                        <p:cTn id="23" dur="5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24" dur="5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6"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251520" y="274638"/>
            <a:ext cx="8568952" cy="1143000"/>
          </a:xfrm>
        </p:spPr>
        <p:txBody>
          <a:bodyPr>
            <a:noAutofit/>
          </a:bodyPr>
          <a:lstStyle/>
          <a:p>
            <a:r>
              <a:rPr lang="zh-TW" altLang="en-US" sz="3600" b="1" kern="1200" dirty="0" smtClean="0">
                <a:ln w="0"/>
                <a:solidFill>
                  <a:srgbClr val="002060"/>
                </a:solidFill>
                <a:effectLst>
                  <a:reflection blurRad="6350" stA="53000" endA="300" endPos="35500" dir="5400000" sy="-90000" algn="bl" rotWithShape="0"/>
                </a:effectLst>
                <a:latin typeface="微軟正黑體" pitchFamily="34" charset="-120"/>
                <a:ea typeface="微軟正黑體" pitchFamily="34" charset="-120"/>
                <a:cs typeface="+mn-cs"/>
              </a:rPr>
              <a:t>常見問答</a:t>
            </a:r>
            <a:endParaRPr lang="zh-TW" altLang="en-US" sz="3600" b="1" kern="1200" dirty="0">
              <a:ln w="0"/>
              <a:solidFill>
                <a:srgbClr val="002060"/>
              </a:solidFill>
              <a:effectLst>
                <a:reflection blurRad="6350" stA="53000" endA="300" endPos="35500" dir="5400000" sy="-90000" algn="bl" rotWithShape="0"/>
              </a:effectLst>
              <a:latin typeface="微軟正黑體" pitchFamily="34" charset="-120"/>
              <a:ea typeface="微軟正黑體" pitchFamily="34" charset="-120"/>
              <a:cs typeface="+mn-cs"/>
            </a:endParaRPr>
          </a:p>
        </p:txBody>
      </p:sp>
      <p:cxnSp>
        <p:nvCxnSpPr>
          <p:cNvPr id="17" name="直接连接符 5"/>
          <p:cNvCxnSpPr>
            <a:cxnSpLocks noChangeShapeType="1"/>
          </p:cNvCxnSpPr>
          <p:nvPr/>
        </p:nvCxnSpPr>
        <p:spPr bwMode="auto">
          <a:xfrm>
            <a:off x="3563888" y="1196752"/>
            <a:ext cx="2016224" cy="0"/>
          </a:xfrm>
          <a:prstGeom prst="line">
            <a:avLst/>
          </a:prstGeom>
          <a:noFill/>
          <a:ln w="38100">
            <a:solidFill>
              <a:srgbClr val="FFC000"/>
            </a:solidFill>
            <a:round/>
            <a:headEnd/>
            <a:tailEnd/>
          </a:ln>
          <a:extLst>
            <a:ext uri="{909E8E84-426E-40DD-AFC4-6F175D3DCCD1}">
              <a14:hiddenFill xmlns:a14="http://schemas.microsoft.com/office/drawing/2010/main">
                <a:noFill/>
              </a14:hiddenFill>
            </a:ext>
          </a:extLst>
        </p:spPr>
      </p:cxnSp>
      <p:sp>
        <p:nvSpPr>
          <p:cNvPr id="16" name="TextBox 5"/>
          <p:cNvSpPr txBox="1">
            <a:spLocks noChangeArrowheads="1"/>
          </p:cNvSpPr>
          <p:nvPr/>
        </p:nvSpPr>
        <p:spPr bwMode="auto">
          <a:xfrm>
            <a:off x="611188" y="1374775"/>
            <a:ext cx="7921625" cy="2862322"/>
          </a:xfrm>
          <a:prstGeom prst="rect">
            <a:avLst/>
          </a:prstGeom>
          <a:solidFill>
            <a:schemeClr val="accent5">
              <a:lumMod val="20000"/>
              <a:lumOff val="80000"/>
              <a:alpha val="85000"/>
            </a:schemeClr>
          </a:solidFill>
          <a:ln>
            <a:noFill/>
          </a:ln>
        </p:spPr>
        <p:txBody>
          <a:bodyPr>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9pPr>
          </a:lstStyle>
          <a:p>
            <a:pPr marL="342900" indent="-342900" algn="just" eaLnBrk="1" hangingPunct="1">
              <a:lnSpc>
                <a:spcPct val="150000"/>
              </a:lnSpc>
              <a:spcBef>
                <a:spcPct val="0"/>
              </a:spcBef>
              <a:buBlip>
                <a:blip r:embed="rId4"/>
              </a:buBlip>
              <a:defRPr/>
            </a:pPr>
            <a:r>
              <a:rPr lang="zh-TW" altLang="en-US" sz="2400" dirty="0" smtClean="0"/>
              <a:t>Ｑ１２：</a:t>
            </a:r>
            <a:r>
              <a:rPr lang="zh-TW" altLang="zh-TW" sz="2400" dirty="0"/>
              <a:t>普教課程計畫中之學校背景分析，請教導主任補特教部分，常常會拖延</a:t>
            </a:r>
            <a:r>
              <a:rPr lang="zh-TW" altLang="zh-TW" sz="2400" dirty="0" smtClean="0"/>
              <a:t>多時</a:t>
            </a:r>
            <a:r>
              <a:rPr lang="zh-TW" altLang="en-US" sz="2400" dirty="0"/>
              <a:t>。</a:t>
            </a:r>
            <a:endParaRPr lang="en-US" altLang="zh-TW" sz="2400" dirty="0"/>
          </a:p>
          <a:p>
            <a:pPr marL="342900" indent="-342900" algn="just" eaLnBrk="1" hangingPunct="1">
              <a:lnSpc>
                <a:spcPct val="150000"/>
              </a:lnSpc>
              <a:spcBef>
                <a:spcPct val="0"/>
              </a:spcBef>
              <a:buBlip>
                <a:blip r:embed="rId4"/>
              </a:buBlip>
              <a:defRPr/>
            </a:pPr>
            <a:r>
              <a:rPr lang="zh-TW" altLang="en-US" sz="2400" dirty="0" smtClean="0">
                <a:latin typeface="微軟正黑體" pitchFamily="34" charset="-120"/>
                <a:ea typeface="微軟正黑體" pitchFamily="34" charset="-120"/>
              </a:rPr>
              <a:t>Ａ：</a:t>
            </a:r>
            <a:r>
              <a:rPr lang="zh-TW" altLang="zh-TW" sz="2400" dirty="0" smtClean="0">
                <a:latin typeface="微軟正黑體" pitchFamily="34" charset="-120"/>
                <a:ea typeface="微軟正黑體" pitchFamily="34" charset="-120"/>
              </a:rPr>
              <a:t>課程</a:t>
            </a:r>
            <a:r>
              <a:rPr lang="zh-TW" altLang="zh-TW" sz="2400" dirty="0">
                <a:latin typeface="微軟正黑體" pitchFamily="34" charset="-120"/>
                <a:ea typeface="微軟正黑體" pitchFamily="34" charset="-120"/>
              </a:rPr>
              <a:t>計畫備查每年約莫於</a:t>
            </a:r>
            <a:r>
              <a:rPr lang="en-US" altLang="zh-TW" sz="2400" dirty="0">
                <a:latin typeface="微軟正黑體" pitchFamily="34" charset="-120"/>
                <a:ea typeface="微軟正黑體" pitchFamily="34" charset="-120"/>
              </a:rPr>
              <a:t>7</a:t>
            </a:r>
            <a:r>
              <a:rPr lang="zh-TW" altLang="zh-TW" sz="2400" dirty="0">
                <a:latin typeface="微軟正黑體" pitchFamily="34" charset="-120"/>
                <a:ea typeface="微軟正黑體" pitchFamily="34" charset="-120"/>
              </a:rPr>
              <a:t>月份辦理，上下學期有調整異動課程計畫者約莫於</a:t>
            </a:r>
            <a:r>
              <a:rPr lang="en-US" altLang="zh-TW" sz="2400" dirty="0">
                <a:latin typeface="微軟正黑體" pitchFamily="34" charset="-120"/>
                <a:ea typeface="微軟正黑體" pitchFamily="34" charset="-120"/>
              </a:rPr>
              <a:t>1</a:t>
            </a:r>
            <a:r>
              <a:rPr lang="zh-TW" altLang="zh-TW" sz="2400" dirty="0">
                <a:latin typeface="微軟正黑體" pitchFamily="34" charset="-120"/>
                <a:ea typeface="微軟正黑體" pitchFamily="34" charset="-120"/>
              </a:rPr>
              <a:t>月份辦理，學校應將相關會議召開時程及程序列入規劃。</a:t>
            </a:r>
            <a:endParaRPr lang="en-US" altLang="zh-TW" sz="2400" dirty="0">
              <a:latin typeface="微軟正黑體" pitchFamily="34" charset="-120"/>
              <a:ea typeface="微軟正黑體" pitchFamily="34" charset="-120"/>
            </a:endParaRPr>
          </a:p>
        </p:txBody>
      </p:sp>
    </p:spTree>
    <p:extLst>
      <p:ext uri="{BB962C8B-B14F-4D97-AF65-F5344CB8AC3E}">
        <p14:creationId xmlns:p14="http://schemas.microsoft.com/office/powerpoint/2010/main" val="3814433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left)">
                                      <p:cBhvr>
                                        <p:cTn id="12" dur="500"/>
                                        <p:tgtEl>
                                          <p:spTgt spid="17"/>
                                        </p:tgtEl>
                                      </p:cBhvr>
                                    </p:animEffect>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16">
                                            <p:txEl>
                                              <p:pRg st="0" end="0"/>
                                            </p:txEl>
                                          </p:spTgt>
                                        </p:tgtEl>
                                        <p:attrNameLst>
                                          <p:attrName>style.visibility</p:attrName>
                                        </p:attrNameLst>
                                      </p:cBhvr>
                                      <p:to>
                                        <p:strVal val="visible"/>
                                      </p:to>
                                    </p:set>
                                    <p:animEffect transition="in" filter="fade">
                                      <p:cBhvr>
                                        <p:cTn id="16" dur="500"/>
                                        <p:tgtEl>
                                          <p:spTgt spid="16">
                                            <p:txEl>
                                              <p:pRg st="0" end="0"/>
                                            </p:txEl>
                                          </p:spTgt>
                                        </p:tgtEl>
                                      </p:cBhvr>
                                    </p:animEffect>
                                    <p:anim calcmode="lin" valueType="num">
                                      <p:cBhvr>
                                        <p:cTn id="17"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18" dur="5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42" presetClass="entr" presetSubtype="0" fill="hold" grpId="0" nodeType="afterEffect">
                                  <p:stCondLst>
                                    <p:cond delay="0"/>
                                  </p:stCondLst>
                                  <p:childTnLst>
                                    <p:set>
                                      <p:cBhvr>
                                        <p:cTn id="21" dur="1" fill="hold">
                                          <p:stCondLst>
                                            <p:cond delay="0"/>
                                          </p:stCondLst>
                                        </p:cTn>
                                        <p:tgtEl>
                                          <p:spTgt spid="16">
                                            <p:txEl>
                                              <p:pRg st="1" end="1"/>
                                            </p:txEl>
                                          </p:spTgt>
                                        </p:tgtEl>
                                        <p:attrNameLst>
                                          <p:attrName>style.visibility</p:attrName>
                                        </p:attrNameLst>
                                      </p:cBhvr>
                                      <p:to>
                                        <p:strVal val="visible"/>
                                      </p:to>
                                    </p:set>
                                    <p:animEffect transition="in" filter="fade">
                                      <p:cBhvr>
                                        <p:cTn id="22" dur="500"/>
                                        <p:tgtEl>
                                          <p:spTgt spid="16">
                                            <p:txEl>
                                              <p:pRg st="1" end="1"/>
                                            </p:txEl>
                                          </p:spTgt>
                                        </p:tgtEl>
                                      </p:cBhvr>
                                    </p:animEffect>
                                    <p:anim calcmode="lin" valueType="num">
                                      <p:cBhvr>
                                        <p:cTn id="23" dur="5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24" dur="5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6"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251520" y="274638"/>
            <a:ext cx="8568952" cy="1143000"/>
          </a:xfrm>
        </p:spPr>
        <p:txBody>
          <a:bodyPr>
            <a:noAutofit/>
          </a:bodyPr>
          <a:lstStyle/>
          <a:p>
            <a:r>
              <a:rPr lang="zh-TW" altLang="en-US" sz="3600" b="1" kern="1200" dirty="0" smtClean="0">
                <a:ln w="0"/>
                <a:solidFill>
                  <a:srgbClr val="002060"/>
                </a:solidFill>
                <a:effectLst>
                  <a:reflection blurRad="6350" stA="53000" endA="300" endPos="35500" dir="5400000" sy="-90000" algn="bl" rotWithShape="0"/>
                </a:effectLst>
                <a:latin typeface="微軟正黑體" pitchFamily="34" charset="-120"/>
                <a:ea typeface="微軟正黑體" pitchFamily="34" charset="-120"/>
                <a:cs typeface="+mn-cs"/>
              </a:rPr>
              <a:t>常見問答</a:t>
            </a:r>
            <a:endParaRPr lang="zh-TW" altLang="en-US" sz="3600" b="1" kern="1200" dirty="0">
              <a:ln w="0"/>
              <a:solidFill>
                <a:srgbClr val="002060"/>
              </a:solidFill>
              <a:effectLst>
                <a:reflection blurRad="6350" stA="53000" endA="300" endPos="35500" dir="5400000" sy="-90000" algn="bl" rotWithShape="0"/>
              </a:effectLst>
              <a:latin typeface="微軟正黑體" pitchFamily="34" charset="-120"/>
              <a:ea typeface="微軟正黑體" pitchFamily="34" charset="-120"/>
              <a:cs typeface="+mn-cs"/>
            </a:endParaRPr>
          </a:p>
        </p:txBody>
      </p:sp>
      <p:cxnSp>
        <p:nvCxnSpPr>
          <p:cNvPr id="17" name="直接连接符 5"/>
          <p:cNvCxnSpPr>
            <a:cxnSpLocks noChangeShapeType="1"/>
          </p:cNvCxnSpPr>
          <p:nvPr/>
        </p:nvCxnSpPr>
        <p:spPr bwMode="auto">
          <a:xfrm>
            <a:off x="3563888" y="1196752"/>
            <a:ext cx="2016224" cy="0"/>
          </a:xfrm>
          <a:prstGeom prst="line">
            <a:avLst/>
          </a:prstGeom>
          <a:noFill/>
          <a:ln w="38100">
            <a:solidFill>
              <a:srgbClr val="FFC000"/>
            </a:solidFill>
            <a:round/>
            <a:headEnd/>
            <a:tailEnd/>
          </a:ln>
          <a:extLst>
            <a:ext uri="{909E8E84-426E-40DD-AFC4-6F175D3DCCD1}">
              <a14:hiddenFill xmlns:a14="http://schemas.microsoft.com/office/drawing/2010/main">
                <a:noFill/>
              </a14:hiddenFill>
            </a:ext>
          </a:extLst>
        </p:spPr>
      </p:cxnSp>
      <p:sp>
        <p:nvSpPr>
          <p:cNvPr id="16" name="TextBox 5"/>
          <p:cNvSpPr txBox="1">
            <a:spLocks noChangeArrowheads="1"/>
          </p:cNvSpPr>
          <p:nvPr/>
        </p:nvSpPr>
        <p:spPr bwMode="auto">
          <a:xfrm>
            <a:off x="611188" y="1374775"/>
            <a:ext cx="7921625" cy="3970318"/>
          </a:xfrm>
          <a:prstGeom prst="rect">
            <a:avLst/>
          </a:prstGeom>
          <a:solidFill>
            <a:schemeClr val="accent5">
              <a:lumMod val="20000"/>
              <a:lumOff val="80000"/>
              <a:alpha val="85000"/>
            </a:schemeClr>
          </a:solidFill>
          <a:ln>
            <a:noFill/>
          </a:ln>
        </p:spPr>
        <p:txBody>
          <a:bodyPr>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9pPr>
          </a:lstStyle>
          <a:p>
            <a:pPr marL="342900" indent="-342900" algn="just" eaLnBrk="1" hangingPunct="1">
              <a:lnSpc>
                <a:spcPct val="150000"/>
              </a:lnSpc>
              <a:spcBef>
                <a:spcPct val="0"/>
              </a:spcBef>
              <a:buBlip>
                <a:blip r:embed="rId4"/>
              </a:buBlip>
              <a:defRPr/>
            </a:pPr>
            <a:r>
              <a:rPr lang="zh-TW" altLang="en-US" sz="2400" dirty="0" smtClean="0"/>
              <a:t>Ｑ１３：</a:t>
            </a:r>
            <a:r>
              <a:rPr lang="zh-TW" altLang="en-US" sz="2400" dirty="0" smtClean="0"/>
              <a:t>如能</a:t>
            </a:r>
            <a:r>
              <a:rPr lang="zh-TW" altLang="en-US" sz="2400" dirty="0"/>
              <a:t>提供課程計畫示例</a:t>
            </a:r>
            <a:r>
              <a:rPr lang="zh-TW" altLang="en-US" sz="2400" dirty="0" smtClean="0"/>
              <a:t>，學校在撰寫時更有依循的方向。</a:t>
            </a:r>
            <a:endParaRPr lang="en-US" altLang="zh-TW" sz="2400" dirty="0"/>
          </a:p>
          <a:p>
            <a:pPr marL="342900" indent="-342900" algn="just" eaLnBrk="1" hangingPunct="1">
              <a:lnSpc>
                <a:spcPct val="150000"/>
              </a:lnSpc>
              <a:spcBef>
                <a:spcPct val="0"/>
              </a:spcBef>
              <a:buBlip>
                <a:blip r:embed="rId4"/>
              </a:buBlip>
              <a:defRPr/>
            </a:pPr>
            <a:r>
              <a:rPr lang="zh-TW" altLang="en-US" sz="2400" dirty="0">
                <a:latin typeface="微軟正黑體" pitchFamily="34" charset="-120"/>
                <a:ea typeface="微軟正黑體" pitchFamily="34" charset="-120"/>
              </a:rPr>
              <a:t>Ａ：說明會手冊中已</a:t>
            </a:r>
            <a:r>
              <a:rPr lang="zh-TW" altLang="en-US" sz="2400" dirty="0" smtClean="0">
                <a:latin typeface="微軟正黑體" pitchFamily="34" charset="-120"/>
                <a:ea typeface="微軟正黑體" pitchFamily="34" charset="-120"/>
              </a:rPr>
              <a:t>提供各項表件示例</a:t>
            </a:r>
            <a:r>
              <a:rPr lang="zh-TW" altLang="en-US" sz="2400" dirty="0">
                <a:latin typeface="微軟正黑體" pitchFamily="34" charset="-120"/>
                <a:ea typeface="微軟正黑體" pitchFamily="34" charset="-120"/>
              </a:rPr>
              <a:t>，並於各班型分組中由講師及助理講師分享撰寫經驗。如能具體說明何處不夠清楚應更能聚焦審視，不了解處亦可隨時致電特殊教育資源中心詢問</a:t>
            </a:r>
            <a:r>
              <a:rPr lang="zh-TW" altLang="en-US" sz="2400" dirty="0" smtClean="0">
                <a:latin typeface="微軟正黑體" pitchFamily="34" charset="-120"/>
                <a:ea typeface="微軟正黑體" pitchFamily="34" charset="-120"/>
              </a:rPr>
              <a:t>。</a:t>
            </a:r>
            <a:r>
              <a:rPr lang="zh-TW" altLang="en-US" sz="2400" dirty="0">
                <a:latin typeface="微軟正黑體" pitchFamily="34" charset="-120"/>
                <a:ea typeface="微軟正黑體" pitchFamily="34" charset="-120"/>
              </a:rPr>
              <a:t>同時亦</a:t>
            </a:r>
            <a:r>
              <a:rPr lang="zh-TW" altLang="en-US" sz="2400" dirty="0" smtClean="0">
                <a:latin typeface="微軟正黑體" pitchFamily="34" charset="-120"/>
                <a:ea typeface="微軟正黑體" pitchFamily="34" charset="-120"/>
              </a:rPr>
              <a:t>鼓勵教師踴躍參與本府所辦理相關增能研習，增益教師對於課程規劃能力。</a:t>
            </a:r>
            <a:endParaRPr lang="en-US" altLang="zh-TW" sz="2400" dirty="0" smtClean="0">
              <a:latin typeface="微軟正黑體" pitchFamily="34" charset="-120"/>
              <a:ea typeface="微軟正黑體" pitchFamily="34" charset="-120"/>
            </a:endParaRPr>
          </a:p>
        </p:txBody>
      </p:sp>
    </p:spTree>
    <p:extLst>
      <p:ext uri="{BB962C8B-B14F-4D97-AF65-F5344CB8AC3E}">
        <p14:creationId xmlns:p14="http://schemas.microsoft.com/office/powerpoint/2010/main" val="3715795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left)">
                                      <p:cBhvr>
                                        <p:cTn id="12" dur="500"/>
                                        <p:tgtEl>
                                          <p:spTgt spid="17"/>
                                        </p:tgtEl>
                                      </p:cBhvr>
                                    </p:animEffect>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16">
                                            <p:txEl>
                                              <p:pRg st="0" end="0"/>
                                            </p:txEl>
                                          </p:spTgt>
                                        </p:tgtEl>
                                        <p:attrNameLst>
                                          <p:attrName>style.visibility</p:attrName>
                                        </p:attrNameLst>
                                      </p:cBhvr>
                                      <p:to>
                                        <p:strVal val="visible"/>
                                      </p:to>
                                    </p:set>
                                    <p:animEffect transition="in" filter="fade">
                                      <p:cBhvr>
                                        <p:cTn id="16" dur="500"/>
                                        <p:tgtEl>
                                          <p:spTgt spid="16">
                                            <p:txEl>
                                              <p:pRg st="0" end="0"/>
                                            </p:txEl>
                                          </p:spTgt>
                                        </p:tgtEl>
                                      </p:cBhvr>
                                    </p:animEffect>
                                    <p:anim calcmode="lin" valueType="num">
                                      <p:cBhvr>
                                        <p:cTn id="17"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18" dur="5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42" presetClass="entr" presetSubtype="0" fill="hold" grpId="0" nodeType="afterEffect">
                                  <p:stCondLst>
                                    <p:cond delay="0"/>
                                  </p:stCondLst>
                                  <p:childTnLst>
                                    <p:set>
                                      <p:cBhvr>
                                        <p:cTn id="21" dur="1" fill="hold">
                                          <p:stCondLst>
                                            <p:cond delay="0"/>
                                          </p:stCondLst>
                                        </p:cTn>
                                        <p:tgtEl>
                                          <p:spTgt spid="16">
                                            <p:txEl>
                                              <p:pRg st="1" end="1"/>
                                            </p:txEl>
                                          </p:spTgt>
                                        </p:tgtEl>
                                        <p:attrNameLst>
                                          <p:attrName>style.visibility</p:attrName>
                                        </p:attrNameLst>
                                      </p:cBhvr>
                                      <p:to>
                                        <p:strVal val="visible"/>
                                      </p:to>
                                    </p:set>
                                    <p:animEffect transition="in" filter="fade">
                                      <p:cBhvr>
                                        <p:cTn id="22" dur="500"/>
                                        <p:tgtEl>
                                          <p:spTgt spid="16">
                                            <p:txEl>
                                              <p:pRg st="1" end="1"/>
                                            </p:txEl>
                                          </p:spTgt>
                                        </p:tgtEl>
                                      </p:cBhvr>
                                    </p:animEffect>
                                    <p:anim calcmode="lin" valueType="num">
                                      <p:cBhvr>
                                        <p:cTn id="23" dur="5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24" dur="5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6"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251520" y="274638"/>
            <a:ext cx="8568952" cy="1143000"/>
          </a:xfrm>
        </p:spPr>
        <p:txBody>
          <a:bodyPr>
            <a:noAutofit/>
          </a:bodyPr>
          <a:lstStyle/>
          <a:p>
            <a:r>
              <a:rPr lang="zh-TW" altLang="en-US" sz="3600" b="1" kern="1200" dirty="0" smtClean="0">
                <a:ln w="0"/>
                <a:solidFill>
                  <a:srgbClr val="002060"/>
                </a:solidFill>
                <a:effectLst>
                  <a:reflection blurRad="6350" stA="53000" endA="300" endPos="35500" dir="5400000" sy="-90000" algn="bl" rotWithShape="0"/>
                </a:effectLst>
                <a:latin typeface="微軟正黑體" pitchFamily="34" charset="-120"/>
                <a:ea typeface="微軟正黑體" pitchFamily="34" charset="-120"/>
                <a:cs typeface="+mn-cs"/>
              </a:rPr>
              <a:t>常見問答</a:t>
            </a:r>
            <a:endParaRPr lang="zh-TW" altLang="en-US" sz="3600" b="1" kern="1200" dirty="0">
              <a:ln w="0"/>
              <a:solidFill>
                <a:srgbClr val="002060"/>
              </a:solidFill>
              <a:effectLst>
                <a:reflection blurRad="6350" stA="53000" endA="300" endPos="35500" dir="5400000" sy="-90000" algn="bl" rotWithShape="0"/>
              </a:effectLst>
              <a:latin typeface="微軟正黑體" pitchFamily="34" charset="-120"/>
              <a:ea typeface="微軟正黑體" pitchFamily="34" charset="-120"/>
              <a:cs typeface="+mn-cs"/>
            </a:endParaRPr>
          </a:p>
        </p:txBody>
      </p:sp>
      <p:cxnSp>
        <p:nvCxnSpPr>
          <p:cNvPr id="17" name="直接连接符 5"/>
          <p:cNvCxnSpPr>
            <a:cxnSpLocks noChangeShapeType="1"/>
          </p:cNvCxnSpPr>
          <p:nvPr/>
        </p:nvCxnSpPr>
        <p:spPr bwMode="auto">
          <a:xfrm>
            <a:off x="3563888" y="1196752"/>
            <a:ext cx="2016224" cy="0"/>
          </a:xfrm>
          <a:prstGeom prst="line">
            <a:avLst/>
          </a:prstGeom>
          <a:noFill/>
          <a:ln w="38100">
            <a:solidFill>
              <a:srgbClr val="FFC000"/>
            </a:solidFill>
            <a:round/>
            <a:headEnd/>
            <a:tailEnd/>
          </a:ln>
          <a:extLst>
            <a:ext uri="{909E8E84-426E-40DD-AFC4-6F175D3DCCD1}">
              <a14:hiddenFill xmlns:a14="http://schemas.microsoft.com/office/drawing/2010/main">
                <a:noFill/>
              </a14:hiddenFill>
            </a:ext>
          </a:extLst>
        </p:spPr>
      </p:cxnSp>
      <p:sp>
        <p:nvSpPr>
          <p:cNvPr id="16" name="TextBox 5"/>
          <p:cNvSpPr txBox="1">
            <a:spLocks noChangeArrowheads="1"/>
          </p:cNvSpPr>
          <p:nvPr/>
        </p:nvSpPr>
        <p:spPr bwMode="auto">
          <a:xfrm>
            <a:off x="611188" y="1374775"/>
            <a:ext cx="7921625" cy="3416320"/>
          </a:xfrm>
          <a:prstGeom prst="rect">
            <a:avLst/>
          </a:prstGeom>
          <a:solidFill>
            <a:schemeClr val="accent5">
              <a:lumMod val="20000"/>
              <a:lumOff val="80000"/>
              <a:alpha val="85000"/>
            </a:schemeClr>
          </a:solidFill>
          <a:ln>
            <a:noFill/>
          </a:ln>
        </p:spPr>
        <p:txBody>
          <a:bodyPr>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9pPr>
          </a:lstStyle>
          <a:p>
            <a:pPr marL="342900" indent="-342900" algn="just" eaLnBrk="1" hangingPunct="1">
              <a:lnSpc>
                <a:spcPct val="150000"/>
              </a:lnSpc>
              <a:spcBef>
                <a:spcPct val="0"/>
              </a:spcBef>
              <a:buBlip>
                <a:blip r:embed="rId4"/>
              </a:buBlip>
              <a:defRPr/>
            </a:pPr>
            <a:r>
              <a:rPr lang="zh-TW" altLang="en-US" sz="2400" dirty="0" smtClean="0"/>
              <a:t>Ｑ１４：</a:t>
            </a:r>
            <a:r>
              <a:rPr lang="zh-TW" altLang="en-US" sz="2400" dirty="0" smtClean="0"/>
              <a:t>希望能更清楚說明課程計畫備查標準，學校在推動時更有依循的方向。</a:t>
            </a:r>
            <a:endParaRPr lang="en-US" altLang="zh-TW" sz="2400" dirty="0"/>
          </a:p>
          <a:p>
            <a:pPr marL="342900" indent="-342900" algn="just" eaLnBrk="1" hangingPunct="1">
              <a:lnSpc>
                <a:spcPct val="150000"/>
              </a:lnSpc>
              <a:spcBef>
                <a:spcPct val="0"/>
              </a:spcBef>
              <a:buBlip>
                <a:blip r:embed="rId4"/>
              </a:buBlip>
              <a:defRPr/>
            </a:pPr>
            <a:r>
              <a:rPr lang="zh-TW" altLang="en-US" sz="2400" dirty="0" smtClean="0">
                <a:latin typeface="微軟正黑體" pitchFamily="34" charset="-120"/>
                <a:ea typeface="微軟正黑體" pitchFamily="34" charset="-120"/>
              </a:rPr>
              <a:t>Ａ：備查</a:t>
            </a:r>
            <a:r>
              <a:rPr lang="zh-TW" altLang="en-US" sz="2400" dirty="0">
                <a:latin typeface="微軟正黑體" pitchFamily="34" charset="-120"/>
                <a:ea typeface="微軟正黑體" pitchFamily="34" charset="-120"/>
              </a:rPr>
              <a:t>說明會中，會在各班型分組實務討論時，更詳加說明備查項目重點</a:t>
            </a:r>
            <a:r>
              <a:rPr lang="zh-TW" altLang="en-US" sz="2400" dirty="0" smtClean="0">
                <a:latin typeface="微軟正黑體" pitchFamily="34" charset="-120"/>
                <a:ea typeface="微軟正黑體" pitchFamily="34" charset="-120"/>
              </a:rPr>
              <a:t>。同時本縣訂有</a:t>
            </a:r>
            <a:r>
              <a:rPr lang="en-US" altLang="zh-TW" sz="2400" dirty="0" smtClean="0">
                <a:latin typeface="微軟正黑體" pitchFamily="34" charset="-120"/>
                <a:ea typeface="微軟正黑體" pitchFamily="34" charset="-120"/>
              </a:rPr>
              <a:t>《</a:t>
            </a:r>
            <a:r>
              <a:rPr lang="zh-TW" altLang="en-US" sz="2400" dirty="0" smtClean="0">
                <a:latin typeface="微軟正黑體" pitchFamily="34" charset="-120"/>
                <a:ea typeface="微軟正黑體" pitchFamily="34" charset="-120"/>
              </a:rPr>
              <a:t>南投縣特殊教育課程計畫備查項目評分表</a:t>
            </a:r>
            <a:r>
              <a:rPr lang="en-US" altLang="zh-TW" sz="2400" dirty="0" smtClean="0">
                <a:latin typeface="微軟正黑體" pitchFamily="34" charset="-120"/>
                <a:ea typeface="微軟正黑體" pitchFamily="34" charset="-120"/>
              </a:rPr>
              <a:t>》</a:t>
            </a:r>
            <a:r>
              <a:rPr lang="zh-TW" altLang="en-US" sz="2400" dirty="0" smtClean="0">
                <a:latin typeface="微軟正黑體" pitchFamily="34" charset="-120"/>
                <a:ea typeface="微軟正黑體" pitchFamily="34" charset="-120"/>
              </a:rPr>
              <a:t>，備查委員皆依此標準進行各校課程計畫之評分，列為是否須修正之依據。</a:t>
            </a:r>
            <a:endParaRPr lang="en-US" altLang="zh-TW" sz="2400" dirty="0" smtClean="0">
              <a:latin typeface="微軟正黑體" pitchFamily="34" charset="-120"/>
              <a:ea typeface="微軟正黑體" pitchFamily="34" charset="-120"/>
            </a:endParaRPr>
          </a:p>
        </p:txBody>
      </p:sp>
    </p:spTree>
    <p:extLst>
      <p:ext uri="{BB962C8B-B14F-4D97-AF65-F5344CB8AC3E}">
        <p14:creationId xmlns:p14="http://schemas.microsoft.com/office/powerpoint/2010/main" val="1077830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left)">
                                      <p:cBhvr>
                                        <p:cTn id="12" dur="500"/>
                                        <p:tgtEl>
                                          <p:spTgt spid="17"/>
                                        </p:tgtEl>
                                      </p:cBhvr>
                                    </p:animEffect>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16">
                                            <p:txEl>
                                              <p:pRg st="0" end="0"/>
                                            </p:txEl>
                                          </p:spTgt>
                                        </p:tgtEl>
                                        <p:attrNameLst>
                                          <p:attrName>style.visibility</p:attrName>
                                        </p:attrNameLst>
                                      </p:cBhvr>
                                      <p:to>
                                        <p:strVal val="visible"/>
                                      </p:to>
                                    </p:set>
                                    <p:animEffect transition="in" filter="fade">
                                      <p:cBhvr>
                                        <p:cTn id="16" dur="500"/>
                                        <p:tgtEl>
                                          <p:spTgt spid="16">
                                            <p:txEl>
                                              <p:pRg st="0" end="0"/>
                                            </p:txEl>
                                          </p:spTgt>
                                        </p:tgtEl>
                                      </p:cBhvr>
                                    </p:animEffect>
                                    <p:anim calcmode="lin" valueType="num">
                                      <p:cBhvr>
                                        <p:cTn id="17"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18" dur="5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42" presetClass="entr" presetSubtype="0" fill="hold" grpId="0" nodeType="afterEffect">
                                  <p:stCondLst>
                                    <p:cond delay="0"/>
                                  </p:stCondLst>
                                  <p:childTnLst>
                                    <p:set>
                                      <p:cBhvr>
                                        <p:cTn id="21" dur="1" fill="hold">
                                          <p:stCondLst>
                                            <p:cond delay="0"/>
                                          </p:stCondLst>
                                        </p:cTn>
                                        <p:tgtEl>
                                          <p:spTgt spid="16">
                                            <p:txEl>
                                              <p:pRg st="1" end="1"/>
                                            </p:txEl>
                                          </p:spTgt>
                                        </p:tgtEl>
                                        <p:attrNameLst>
                                          <p:attrName>style.visibility</p:attrName>
                                        </p:attrNameLst>
                                      </p:cBhvr>
                                      <p:to>
                                        <p:strVal val="visible"/>
                                      </p:to>
                                    </p:set>
                                    <p:animEffect transition="in" filter="fade">
                                      <p:cBhvr>
                                        <p:cTn id="22" dur="500"/>
                                        <p:tgtEl>
                                          <p:spTgt spid="16">
                                            <p:txEl>
                                              <p:pRg st="1" end="1"/>
                                            </p:txEl>
                                          </p:spTgt>
                                        </p:tgtEl>
                                      </p:cBhvr>
                                    </p:animEffect>
                                    <p:anim calcmode="lin" valueType="num">
                                      <p:cBhvr>
                                        <p:cTn id="23" dur="5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24" dur="5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6"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251520" y="274638"/>
            <a:ext cx="8568952" cy="1143000"/>
          </a:xfrm>
        </p:spPr>
        <p:txBody>
          <a:bodyPr>
            <a:noAutofit/>
          </a:bodyPr>
          <a:lstStyle/>
          <a:p>
            <a:r>
              <a:rPr lang="zh-TW" altLang="en-US" sz="3600" b="1" kern="1200" dirty="0" smtClean="0">
                <a:ln w="0"/>
                <a:solidFill>
                  <a:srgbClr val="002060"/>
                </a:solidFill>
                <a:effectLst>
                  <a:reflection blurRad="6350" stA="53000" endA="300" endPos="35500" dir="5400000" sy="-90000" algn="bl" rotWithShape="0"/>
                </a:effectLst>
                <a:latin typeface="微軟正黑體" pitchFamily="34" charset="-120"/>
                <a:ea typeface="微軟正黑體" pitchFamily="34" charset="-120"/>
                <a:cs typeface="+mn-cs"/>
              </a:rPr>
              <a:t>常見問答</a:t>
            </a:r>
            <a:endParaRPr lang="zh-TW" altLang="en-US" sz="3600" b="1" kern="1200" dirty="0">
              <a:ln w="0"/>
              <a:solidFill>
                <a:srgbClr val="002060"/>
              </a:solidFill>
              <a:effectLst>
                <a:reflection blurRad="6350" stA="53000" endA="300" endPos="35500" dir="5400000" sy="-90000" algn="bl" rotWithShape="0"/>
              </a:effectLst>
              <a:latin typeface="微軟正黑體" pitchFamily="34" charset="-120"/>
              <a:ea typeface="微軟正黑體" pitchFamily="34" charset="-120"/>
              <a:cs typeface="+mn-cs"/>
            </a:endParaRPr>
          </a:p>
        </p:txBody>
      </p:sp>
      <p:cxnSp>
        <p:nvCxnSpPr>
          <p:cNvPr id="17" name="直接连接符 5"/>
          <p:cNvCxnSpPr>
            <a:cxnSpLocks noChangeShapeType="1"/>
          </p:cNvCxnSpPr>
          <p:nvPr/>
        </p:nvCxnSpPr>
        <p:spPr bwMode="auto">
          <a:xfrm>
            <a:off x="3563888" y="1196752"/>
            <a:ext cx="2016224" cy="0"/>
          </a:xfrm>
          <a:prstGeom prst="line">
            <a:avLst/>
          </a:prstGeom>
          <a:noFill/>
          <a:ln w="38100">
            <a:solidFill>
              <a:srgbClr val="FFC000"/>
            </a:solidFill>
            <a:round/>
            <a:headEnd/>
            <a:tailEnd/>
          </a:ln>
          <a:extLst>
            <a:ext uri="{909E8E84-426E-40DD-AFC4-6F175D3DCCD1}">
              <a14:hiddenFill xmlns:a14="http://schemas.microsoft.com/office/drawing/2010/main">
                <a:noFill/>
              </a14:hiddenFill>
            </a:ext>
          </a:extLst>
        </p:spPr>
      </p:cxnSp>
      <p:sp>
        <p:nvSpPr>
          <p:cNvPr id="16" name="TextBox 5"/>
          <p:cNvSpPr txBox="1">
            <a:spLocks noChangeArrowheads="1"/>
          </p:cNvSpPr>
          <p:nvPr/>
        </p:nvSpPr>
        <p:spPr bwMode="auto">
          <a:xfrm>
            <a:off x="611188" y="1374775"/>
            <a:ext cx="7921625" cy="2862322"/>
          </a:xfrm>
          <a:prstGeom prst="rect">
            <a:avLst/>
          </a:prstGeom>
          <a:solidFill>
            <a:schemeClr val="accent5">
              <a:lumMod val="20000"/>
              <a:lumOff val="80000"/>
              <a:alpha val="85000"/>
            </a:schemeClr>
          </a:solidFill>
          <a:ln>
            <a:noFill/>
          </a:ln>
        </p:spPr>
        <p:txBody>
          <a:bodyPr>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9pPr>
          </a:lstStyle>
          <a:p>
            <a:pPr marL="342900" indent="-342900" eaLnBrk="1" hangingPunct="1">
              <a:lnSpc>
                <a:spcPct val="150000"/>
              </a:lnSpc>
              <a:spcBef>
                <a:spcPct val="0"/>
              </a:spcBef>
              <a:buBlip>
                <a:blip r:embed="rId4"/>
              </a:buBlip>
              <a:defRPr/>
            </a:pPr>
            <a:r>
              <a:rPr lang="zh-TW" altLang="en-US" sz="2400" dirty="0" smtClean="0"/>
              <a:t>Ｑ１：學校沒有特教生，要擬訂特殊教育課程計畫嗎？</a:t>
            </a:r>
            <a:endParaRPr lang="en-US" altLang="zh-TW" sz="2400" dirty="0" smtClean="0"/>
          </a:p>
          <a:p>
            <a:pPr marL="342900" indent="-342900" algn="just" eaLnBrk="1" hangingPunct="1">
              <a:lnSpc>
                <a:spcPct val="150000"/>
              </a:lnSpc>
              <a:spcBef>
                <a:spcPct val="0"/>
              </a:spcBef>
              <a:buBlip>
                <a:blip r:embed="rId4"/>
              </a:buBlip>
              <a:defRPr/>
            </a:pPr>
            <a:r>
              <a:rPr lang="zh-TW" altLang="en-US" sz="2400" dirty="0" smtClean="0">
                <a:latin typeface="微軟正黑體" pitchFamily="34" charset="-120"/>
                <a:ea typeface="微軟正黑體" pitchFamily="34" charset="-120"/>
              </a:rPr>
              <a:t>Ａ：不需要。惟學校於學期中有</a:t>
            </a:r>
            <a:r>
              <a:rPr lang="zh-TW" altLang="zh-TW" sz="2400" dirty="0" smtClean="0">
                <a:latin typeface="微軟正黑體" pitchFamily="34" charset="-120"/>
                <a:ea typeface="微軟正黑體" pitchFamily="34" charset="-120"/>
              </a:rPr>
              <a:t>新安置之特殊教育學生，相關資料</a:t>
            </a:r>
            <a:r>
              <a:rPr lang="zh-TW" altLang="en-US" sz="2400" dirty="0" smtClean="0">
                <a:latin typeface="微軟正黑體" pitchFamily="34" charset="-120"/>
                <a:ea typeface="微軟正黑體" pitchFamily="34" charset="-120"/>
              </a:rPr>
              <a:t>須</a:t>
            </a:r>
            <a:r>
              <a:rPr lang="zh-TW" altLang="zh-TW" sz="2400" dirty="0" smtClean="0">
                <a:latin typeface="微軟正黑體" pitchFamily="34" charset="-120"/>
                <a:ea typeface="微軟正黑體" pitchFamily="34" charset="-120"/>
              </a:rPr>
              <a:t>提報學校特殊教育推行委員會審查及課程發展委員會討論通過審議後，於</a:t>
            </a:r>
            <a:r>
              <a:rPr lang="zh-TW" altLang="en-US" sz="2400" dirty="0" smtClean="0">
                <a:latin typeface="微軟正黑體" pitchFamily="34" charset="-120"/>
                <a:ea typeface="微軟正黑體" pitchFamily="34" charset="-120"/>
              </a:rPr>
              <a:t>第</a:t>
            </a:r>
            <a:r>
              <a:rPr lang="en-US" altLang="zh-TW" sz="2400" dirty="0" smtClean="0">
                <a:latin typeface="微軟正黑體" pitchFamily="34" charset="-120"/>
                <a:ea typeface="微軟正黑體" pitchFamily="34" charset="-120"/>
              </a:rPr>
              <a:t>2</a:t>
            </a:r>
            <a:r>
              <a:rPr lang="zh-TW" altLang="en-US" sz="2400" dirty="0" smtClean="0">
                <a:latin typeface="微軟正黑體" pitchFamily="34" charset="-120"/>
                <a:ea typeface="微軟正黑體" pitchFamily="34" charset="-120"/>
              </a:rPr>
              <a:t>學期完成重新備查事宜即可。</a:t>
            </a:r>
            <a:endParaRPr lang="en-US" altLang="zh-TW" sz="2400" dirty="0">
              <a:latin typeface="微軟正黑體" pitchFamily="34" charset="-120"/>
              <a:ea typeface="微軟正黑體" pitchFamily="34" charset="-12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left)">
                                      <p:cBhvr>
                                        <p:cTn id="12" dur="500"/>
                                        <p:tgtEl>
                                          <p:spTgt spid="17"/>
                                        </p:tgtEl>
                                      </p:cBhvr>
                                    </p:animEffect>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16">
                                            <p:txEl>
                                              <p:pRg st="0" end="0"/>
                                            </p:txEl>
                                          </p:spTgt>
                                        </p:tgtEl>
                                        <p:attrNameLst>
                                          <p:attrName>style.visibility</p:attrName>
                                        </p:attrNameLst>
                                      </p:cBhvr>
                                      <p:to>
                                        <p:strVal val="visible"/>
                                      </p:to>
                                    </p:set>
                                    <p:animEffect transition="in" filter="fade">
                                      <p:cBhvr>
                                        <p:cTn id="16" dur="500"/>
                                        <p:tgtEl>
                                          <p:spTgt spid="16">
                                            <p:txEl>
                                              <p:pRg st="0" end="0"/>
                                            </p:txEl>
                                          </p:spTgt>
                                        </p:tgtEl>
                                      </p:cBhvr>
                                    </p:animEffect>
                                    <p:anim calcmode="lin" valueType="num">
                                      <p:cBhvr>
                                        <p:cTn id="17"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18" dur="5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16">
                                            <p:txEl>
                                              <p:pRg st="1" end="1"/>
                                            </p:txEl>
                                          </p:spTgt>
                                        </p:tgtEl>
                                        <p:attrNameLst>
                                          <p:attrName>style.visibility</p:attrName>
                                        </p:attrNameLst>
                                      </p:cBhvr>
                                      <p:to>
                                        <p:strVal val="visible"/>
                                      </p:to>
                                    </p:set>
                                    <p:animEffect transition="in" filter="fade">
                                      <p:cBhvr>
                                        <p:cTn id="23" dur="500"/>
                                        <p:tgtEl>
                                          <p:spTgt spid="16">
                                            <p:txEl>
                                              <p:pRg st="1" end="1"/>
                                            </p:txEl>
                                          </p:spTgt>
                                        </p:tgtEl>
                                      </p:cBhvr>
                                    </p:animEffect>
                                    <p:anim calcmode="lin" valueType="num">
                                      <p:cBhvr>
                                        <p:cTn id="24" dur="5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25" dur="5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6"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251520" y="274638"/>
            <a:ext cx="8568952" cy="1143000"/>
          </a:xfrm>
        </p:spPr>
        <p:txBody>
          <a:bodyPr>
            <a:noAutofit/>
          </a:bodyPr>
          <a:lstStyle/>
          <a:p>
            <a:r>
              <a:rPr lang="zh-TW" altLang="en-US" sz="3600" b="1" kern="1200" dirty="0" smtClean="0">
                <a:ln w="0"/>
                <a:solidFill>
                  <a:srgbClr val="002060"/>
                </a:solidFill>
                <a:effectLst>
                  <a:reflection blurRad="6350" stA="53000" endA="300" endPos="35500" dir="5400000" sy="-90000" algn="bl" rotWithShape="0"/>
                </a:effectLst>
                <a:latin typeface="微軟正黑體" pitchFamily="34" charset="-120"/>
                <a:ea typeface="微軟正黑體" pitchFamily="34" charset="-120"/>
                <a:cs typeface="+mn-cs"/>
              </a:rPr>
              <a:t>常見問答</a:t>
            </a:r>
            <a:endParaRPr lang="zh-TW" altLang="en-US" sz="3600" b="1" kern="1200" dirty="0">
              <a:ln w="0"/>
              <a:solidFill>
                <a:srgbClr val="002060"/>
              </a:solidFill>
              <a:effectLst>
                <a:reflection blurRad="6350" stA="53000" endA="300" endPos="35500" dir="5400000" sy="-90000" algn="bl" rotWithShape="0"/>
              </a:effectLst>
              <a:latin typeface="微軟正黑體" pitchFamily="34" charset="-120"/>
              <a:ea typeface="微軟正黑體" pitchFamily="34" charset="-120"/>
              <a:cs typeface="+mn-cs"/>
            </a:endParaRPr>
          </a:p>
        </p:txBody>
      </p:sp>
      <p:cxnSp>
        <p:nvCxnSpPr>
          <p:cNvPr id="17" name="直接连接符 5"/>
          <p:cNvCxnSpPr>
            <a:cxnSpLocks noChangeShapeType="1"/>
          </p:cNvCxnSpPr>
          <p:nvPr/>
        </p:nvCxnSpPr>
        <p:spPr bwMode="auto">
          <a:xfrm>
            <a:off x="3563888" y="1196752"/>
            <a:ext cx="2016224" cy="0"/>
          </a:xfrm>
          <a:prstGeom prst="line">
            <a:avLst/>
          </a:prstGeom>
          <a:noFill/>
          <a:ln w="38100">
            <a:solidFill>
              <a:srgbClr val="FFC000"/>
            </a:solidFill>
            <a:round/>
            <a:headEnd/>
            <a:tailEnd/>
          </a:ln>
          <a:extLst>
            <a:ext uri="{909E8E84-426E-40DD-AFC4-6F175D3DCCD1}">
              <a14:hiddenFill xmlns:a14="http://schemas.microsoft.com/office/drawing/2010/main">
                <a:noFill/>
              </a14:hiddenFill>
            </a:ext>
          </a:extLst>
        </p:spPr>
      </p:cxnSp>
      <p:sp>
        <p:nvSpPr>
          <p:cNvPr id="16" name="TextBox 5"/>
          <p:cNvSpPr txBox="1">
            <a:spLocks noChangeArrowheads="1"/>
          </p:cNvSpPr>
          <p:nvPr/>
        </p:nvSpPr>
        <p:spPr bwMode="auto">
          <a:xfrm>
            <a:off x="611188" y="1374775"/>
            <a:ext cx="7921625" cy="3970318"/>
          </a:xfrm>
          <a:prstGeom prst="rect">
            <a:avLst/>
          </a:prstGeom>
          <a:solidFill>
            <a:schemeClr val="accent5">
              <a:lumMod val="20000"/>
              <a:lumOff val="80000"/>
              <a:alpha val="85000"/>
            </a:schemeClr>
          </a:solidFill>
          <a:ln>
            <a:noFill/>
          </a:ln>
        </p:spPr>
        <p:txBody>
          <a:bodyPr>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9pPr>
          </a:lstStyle>
          <a:p>
            <a:pPr marL="342900" indent="-342900" algn="just" eaLnBrk="1" hangingPunct="1">
              <a:lnSpc>
                <a:spcPct val="150000"/>
              </a:lnSpc>
              <a:spcBef>
                <a:spcPct val="0"/>
              </a:spcBef>
              <a:buBlip>
                <a:blip r:embed="rId4"/>
              </a:buBlip>
              <a:defRPr/>
            </a:pPr>
            <a:r>
              <a:rPr lang="zh-TW" altLang="en-US" sz="2400" dirty="0" smtClean="0"/>
              <a:t>Ｑ１５：</a:t>
            </a:r>
            <a:r>
              <a:rPr lang="zh-TW" altLang="zh-TW" sz="2400" dirty="0" smtClean="0"/>
              <a:t>不同</a:t>
            </a:r>
            <a:r>
              <a:rPr lang="zh-TW" altLang="zh-TW" sz="2400" dirty="0"/>
              <a:t>的審查委員會有不同的審查標準，且審查的基準是什麼會讓人覺得疑惑，是否在審查前，審查委員對於課程計畫審查的共識是否要再更一致。</a:t>
            </a:r>
            <a:endParaRPr lang="en-US" altLang="zh-TW" sz="2400" dirty="0"/>
          </a:p>
          <a:p>
            <a:pPr marL="342900" indent="-342900" algn="just" eaLnBrk="1" hangingPunct="1">
              <a:lnSpc>
                <a:spcPct val="150000"/>
              </a:lnSpc>
              <a:spcBef>
                <a:spcPct val="0"/>
              </a:spcBef>
              <a:buBlip>
                <a:blip r:embed="rId4"/>
              </a:buBlip>
              <a:defRPr/>
            </a:pPr>
            <a:r>
              <a:rPr lang="zh-TW" altLang="en-US" sz="2400" dirty="0" smtClean="0">
                <a:latin typeface="微軟正黑體" pitchFamily="34" charset="-120"/>
                <a:ea typeface="微軟正黑體" pitchFamily="34" charset="-120"/>
              </a:rPr>
              <a:t>Ａ：備查</a:t>
            </a:r>
            <a:r>
              <a:rPr lang="zh-TW" altLang="en-US" sz="2400" dirty="0">
                <a:latin typeface="微軟正黑體" pitchFamily="34" charset="-120"/>
                <a:ea typeface="微軟正黑體" pitchFamily="34" charset="-120"/>
              </a:rPr>
              <a:t>說明會中，會在各班型分組實務討論時，更詳加說明備查項目重點。</a:t>
            </a:r>
            <a:r>
              <a:rPr lang="zh-TW" altLang="zh-TW" sz="2400" dirty="0">
                <a:latin typeface="微軟正黑體" pitchFamily="34" charset="-120"/>
                <a:ea typeface="微軟正黑體" pitchFamily="34" charset="-120"/>
              </a:rPr>
              <a:t>本縣特教課程計畫備查項目及標準皆依據《</a:t>
            </a:r>
            <a:r>
              <a:rPr lang="zh-TW" altLang="zh-TW" sz="2400" dirty="0" smtClean="0">
                <a:latin typeface="微軟正黑體" pitchFamily="34" charset="-120"/>
                <a:ea typeface="微軟正黑體" pitchFamily="34" charset="-120"/>
              </a:rPr>
              <a:t>南投縣特殊教育</a:t>
            </a:r>
            <a:r>
              <a:rPr lang="zh-TW" altLang="zh-TW" sz="2400" dirty="0">
                <a:latin typeface="微軟正黑體" pitchFamily="34" charset="-120"/>
                <a:ea typeface="微軟正黑體" pitchFamily="34" charset="-120"/>
              </a:rPr>
              <a:t>課程計畫備查評分項目表》，由各組備查委員針對備查項目逐一檢核，並列點標示。</a:t>
            </a:r>
            <a:endParaRPr lang="en-US" altLang="zh-TW" sz="2400" dirty="0">
              <a:latin typeface="微軟正黑體" pitchFamily="34" charset="-120"/>
              <a:ea typeface="微軟正黑體" pitchFamily="34" charset="-120"/>
            </a:endParaRPr>
          </a:p>
        </p:txBody>
      </p:sp>
    </p:spTree>
    <p:extLst>
      <p:ext uri="{BB962C8B-B14F-4D97-AF65-F5344CB8AC3E}">
        <p14:creationId xmlns:p14="http://schemas.microsoft.com/office/powerpoint/2010/main" val="3680800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left)">
                                      <p:cBhvr>
                                        <p:cTn id="12" dur="500"/>
                                        <p:tgtEl>
                                          <p:spTgt spid="17"/>
                                        </p:tgtEl>
                                      </p:cBhvr>
                                    </p:animEffect>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16">
                                            <p:txEl>
                                              <p:pRg st="0" end="0"/>
                                            </p:txEl>
                                          </p:spTgt>
                                        </p:tgtEl>
                                        <p:attrNameLst>
                                          <p:attrName>style.visibility</p:attrName>
                                        </p:attrNameLst>
                                      </p:cBhvr>
                                      <p:to>
                                        <p:strVal val="visible"/>
                                      </p:to>
                                    </p:set>
                                    <p:animEffect transition="in" filter="fade">
                                      <p:cBhvr>
                                        <p:cTn id="16" dur="500"/>
                                        <p:tgtEl>
                                          <p:spTgt spid="16">
                                            <p:txEl>
                                              <p:pRg st="0" end="0"/>
                                            </p:txEl>
                                          </p:spTgt>
                                        </p:tgtEl>
                                      </p:cBhvr>
                                    </p:animEffect>
                                    <p:anim calcmode="lin" valueType="num">
                                      <p:cBhvr>
                                        <p:cTn id="17"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18" dur="5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42" presetClass="entr" presetSubtype="0" fill="hold" grpId="0" nodeType="afterEffect">
                                  <p:stCondLst>
                                    <p:cond delay="0"/>
                                  </p:stCondLst>
                                  <p:childTnLst>
                                    <p:set>
                                      <p:cBhvr>
                                        <p:cTn id="21" dur="1" fill="hold">
                                          <p:stCondLst>
                                            <p:cond delay="0"/>
                                          </p:stCondLst>
                                        </p:cTn>
                                        <p:tgtEl>
                                          <p:spTgt spid="16">
                                            <p:txEl>
                                              <p:pRg st="1" end="1"/>
                                            </p:txEl>
                                          </p:spTgt>
                                        </p:tgtEl>
                                        <p:attrNameLst>
                                          <p:attrName>style.visibility</p:attrName>
                                        </p:attrNameLst>
                                      </p:cBhvr>
                                      <p:to>
                                        <p:strVal val="visible"/>
                                      </p:to>
                                    </p:set>
                                    <p:animEffect transition="in" filter="fade">
                                      <p:cBhvr>
                                        <p:cTn id="22" dur="500"/>
                                        <p:tgtEl>
                                          <p:spTgt spid="16">
                                            <p:txEl>
                                              <p:pRg st="1" end="1"/>
                                            </p:txEl>
                                          </p:spTgt>
                                        </p:tgtEl>
                                      </p:cBhvr>
                                    </p:animEffect>
                                    <p:anim calcmode="lin" valueType="num">
                                      <p:cBhvr>
                                        <p:cTn id="23" dur="5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24" dur="5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6"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251520" y="274638"/>
            <a:ext cx="8568952" cy="1143000"/>
          </a:xfrm>
        </p:spPr>
        <p:txBody>
          <a:bodyPr>
            <a:noAutofit/>
          </a:bodyPr>
          <a:lstStyle/>
          <a:p>
            <a:r>
              <a:rPr lang="zh-TW" altLang="en-US" sz="3600" b="1" kern="1200" dirty="0" smtClean="0">
                <a:ln w="0"/>
                <a:solidFill>
                  <a:srgbClr val="002060"/>
                </a:solidFill>
                <a:effectLst>
                  <a:reflection blurRad="6350" stA="53000" endA="300" endPos="35500" dir="5400000" sy="-90000" algn="bl" rotWithShape="0"/>
                </a:effectLst>
                <a:latin typeface="微軟正黑體" pitchFamily="34" charset="-120"/>
                <a:ea typeface="微軟正黑體" pitchFamily="34" charset="-120"/>
                <a:cs typeface="+mn-cs"/>
              </a:rPr>
              <a:t>常見問答</a:t>
            </a:r>
            <a:endParaRPr lang="zh-TW" altLang="en-US" sz="3600" b="1" kern="1200" dirty="0">
              <a:ln w="0"/>
              <a:solidFill>
                <a:srgbClr val="002060"/>
              </a:solidFill>
              <a:effectLst>
                <a:reflection blurRad="6350" stA="53000" endA="300" endPos="35500" dir="5400000" sy="-90000" algn="bl" rotWithShape="0"/>
              </a:effectLst>
              <a:latin typeface="微軟正黑體" pitchFamily="34" charset="-120"/>
              <a:ea typeface="微軟正黑體" pitchFamily="34" charset="-120"/>
              <a:cs typeface="+mn-cs"/>
            </a:endParaRPr>
          </a:p>
        </p:txBody>
      </p:sp>
      <p:cxnSp>
        <p:nvCxnSpPr>
          <p:cNvPr id="17" name="直接连接符 5"/>
          <p:cNvCxnSpPr>
            <a:cxnSpLocks noChangeShapeType="1"/>
          </p:cNvCxnSpPr>
          <p:nvPr/>
        </p:nvCxnSpPr>
        <p:spPr bwMode="auto">
          <a:xfrm>
            <a:off x="3563888" y="1196752"/>
            <a:ext cx="2016224" cy="0"/>
          </a:xfrm>
          <a:prstGeom prst="line">
            <a:avLst/>
          </a:prstGeom>
          <a:noFill/>
          <a:ln w="38100">
            <a:solidFill>
              <a:srgbClr val="FFC000"/>
            </a:solidFill>
            <a:round/>
            <a:headEnd/>
            <a:tailEnd/>
          </a:ln>
          <a:extLst>
            <a:ext uri="{909E8E84-426E-40DD-AFC4-6F175D3DCCD1}">
              <a14:hiddenFill xmlns:a14="http://schemas.microsoft.com/office/drawing/2010/main">
                <a:noFill/>
              </a14:hiddenFill>
            </a:ext>
          </a:extLst>
        </p:spPr>
      </p:cxnSp>
      <p:sp>
        <p:nvSpPr>
          <p:cNvPr id="16" name="TextBox 5"/>
          <p:cNvSpPr txBox="1">
            <a:spLocks noChangeArrowheads="1"/>
          </p:cNvSpPr>
          <p:nvPr/>
        </p:nvSpPr>
        <p:spPr bwMode="auto">
          <a:xfrm>
            <a:off x="611188" y="1374775"/>
            <a:ext cx="7921625" cy="3970318"/>
          </a:xfrm>
          <a:prstGeom prst="rect">
            <a:avLst/>
          </a:prstGeom>
          <a:solidFill>
            <a:schemeClr val="accent5">
              <a:lumMod val="20000"/>
              <a:lumOff val="80000"/>
              <a:alpha val="85000"/>
            </a:schemeClr>
          </a:solidFill>
          <a:ln>
            <a:noFill/>
          </a:ln>
        </p:spPr>
        <p:txBody>
          <a:bodyPr>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9pPr>
          </a:lstStyle>
          <a:p>
            <a:pPr marL="342900" indent="-342900" algn="just" eaLnBrk="1" hangingPunct="1">
              <a:lnSpc>
                <a:spcPct val="150000"/>
              </a:lnSpc>
              <a:spcBef>
                <a:spcPct val="0"/>
              </a:spcBef>
              <a:buBlip>
                <a:blip r:embed="rId4"/>
              </a:buBlip>
              <a:defRPr/>
            </a:pPr>
            <a:r>
              <a:rPr lang="zh-TW" altLang="en-US" sz="2400" dirty="0" smtClean="0"/>
              <a:t>Ｑ１６：</a:t>
            </a:r>
            <a:r>
              <a:rPr lang="zh-TW" altLang="en-US" sz="2400" dirty="0"/>
              <a:t>上傳網站流程複雜繁瑣，希望可以簡化流程</a:t>
            </a:r>
            <a:r>
              <a:rPr lang="zh-TW" altLang="en-US" sz="2400" dirty="0" smtClean="0"/>
              <a:t>。</a:t>
            </a:r>
            <a:endParaRPr lang="en-US" altLang="zh-TW" sz="2400" dirty="0" smtClean="0"/>
          </a:p>
          <a:p>
            <a:pPr marL="342900" indent="-342900" eaLnBrk="1" hangingPunct="1">
              <a:lnSpc>
                <a:spcPct val="150000"/>
              </a:lnSpc>
              <a:spcBef>
                <a:spcPct val="0"/>
              </a:spcBef>
              <a:buBlip>
                <a:blip r:embed="rId4"/>
              </a:buBlip>
              <a:defRPr/>
            </a:pPr>
            <a:r>
              <a:rPr lang="zh-TW" altLang="en-US" sz="2400" dirty="0" smtClean="0">
                <a:latin typeface="微軟正黑體" pitchFamily="34" charset="-120"/>
                <a:ea typeface="微軟正黑體" pitchFamily="34" charset="-120"/>
              </a:rPr>
              <a:t>Ａ：現行做法係至本</a:t>
            </a:r>
            <a:r>
              <a:rPr lang="zh-TW" altLang="en-US" sz="2400" dirty="0">
                <a:latin typeface="微軟正黑體" pitchFamily="34" charset="-120"/>
                <a:ea typeface="微軟正黑體" pitchFamily="34" charset="-120"/>
              </a:rPr>
              <a:t>縣特教資源中心網站，輸入學校端帳號、密碼及驗證碼後，登入後臺權限</a:t>
            </a:r>
            <a:r>
              <a:rPr lang="zh-TW" altLang="en-US" sz="2400" dirty="0" smtClean="0">
                <a:latin typeface="微軟正黑體" pitchFamily="34" charset="-120"/>
                <a:ea typeface="微軟正黑體" pitchFamily="34" charset="-120"/>
              </a:rPr>
              <a:t>，可</a:t>
            </a:r>
            <a:r>
              <a:rPr lang="zh-TW" altLang="en-US" sz="2400" dirty="0">
                <a:latin typeface="微軟正黑體" pitchFamily="34" charset="-120"/>
                <a:ea typeface="微軟正黑體" pitchFamily="34" charset="-120"/>
              </a:rPr>
              <a:t>在資料上傳欄位點選欲上傳項目</a:t>
            </a:r>
            <a:r>
              <a:rPr lang="zh-TW" altLang="en-US" sz="2400" dirty="0" smtClean="0">
                <a:latin typeface="微軟正黑體" pitchFamily="34" charset="-120"/>
                <a:ea typeface="微軟正黑體" pitchFamily="34" charset="-120"/>
              </a:rPr>
              <a:t>，即可完成上傳。操作步驟應不至太複雜繁瑣且於說明</a:t>
            </a:r>
            <a:r>
              <a:rPr lang="zh-TW" altLang="en-US" sz="2400" dirty="0">
                <a:latin typeface="微軟正黑體" pitchFamily="34" charset="-120"/>
                <a:ea typeface="微軟正黑體" pitchFamily="34" charset="-120"/>
              </a:rPr>
              <a:t>會</a:t>
            </a:r>
            <a:r>
              <a:rPr lang="zh-TW" altLang="en-US" sz="2400" dirty="0" smtClean="0">
                <a:latin typeface="微軟正黑體" pitchFamily="34" charset="-120"/>
                <a:ea typeface="微軟正黑體" pitchFamily="34" charset="-120"/>
              </a:rPr>
              <a:t>中有進行說明教學</a:t>
            </a:r>
            <a:r>
              <a:rPr lang="zh-TW" altLang="en-US" sz="2400" dirty="0">
                <a:latin typeface="微軟正黑體" pitchFamily="34" charset="-120"/>
                <a:ea typeface="微軟正黑體" pitchFamily="34" charset="-120"/>
              </a:rPr>
              <a:t>。如為輸入驗證碼較複雜，因涉及網路資訊安全問題，無法不進行此安全措施。</a:t>
            </a:r>
            <a:endParaRPr lang="en-US" altLang="zh-TW" sz="2400" dirty="0" smtClean="0">
              <a:latin typeface="微軟正黑體" pitchFamily="34" charset="-120"/>
              <a:ea typeface="微軟正黑體" pitchFamily="34" charset="-120"/>
            </a:endParaRPr>
          </a:p>
        </p:txBody>
      </p:sp>
    </p:spTree>
    <p:extLst>
      <p:ext uri="{BB962C8B-B14F-4D97-AF65-F5344CB8AC3E}">
        <p14:creationId xmlns:p14="http://schemas.microsoft.com/office/powerpoint/2010/main" val="3371781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left)">
                                      <p:cBhvr>
                                        <p:cTn id="12" dur="500"/>
                                        <p:tgtEl>
                                          <p:spTgt spid="17"/>
                                        </p:tgtEl>
                                      </p:cBhvr>
                                    </p:animEffect>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16">
                                            <p:txEl>
                                              <p:pRg st="0" end="0"/>
                                            </p:txEl>
                                          </p:spTgt>
                                        </p:tgtEl>
                                        <p:attrNameLst>
                                          <p:attrName>style.visibility</p:attrName>
                                        </p:attrNameLst>
                                      </p:cBhvr>
                                      <p:to>
                                        <p:strVal val="visible"/>
                                      </p:to>
                                    </p:set>
                                    <p:animEffect transition="in" filter="fade">
                                      <p:cBhvr>
                                        <p:cTn id="16" dur="500"/>
                                        <p:tgtEl>
                                          <p:spTgt spid="16">
                                            <p:txEl>
                                              <p:pRg st="0" end="0"/>
                                            </p:txEl>
                                          </p:spTgt>
                                        </p:tgtEl>
                                      </p:cBhvr>
                                    </p:animEffect>
                                    <p:anim calcmode="lin" valueType="num">
                                      <p:cBhvr>
                                        <p:cTn id="17"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18" dur="5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42" presetClass="entr" presetSubtype="0" fill="hold" grpId="0" nodeType="afterEffect">
                                  <p:stCondLst>
                                    <p:cond delay="0"/>
                                  </p:stCondLst>
                                  <p:childTnLst>
                                    <p:set>
                                      <p:cBhvr>
                                        <p:cTn id="21" dur="1" fill="hold">
                                          <p:stCondLst>
                                            <p:cond delay="0"/>
                                          </p:stCondLst>
                                        </p:cTn>
                                        <p:tgtEl>
                                          <p:spTgt spid="16">
                                            <p:txEl>
                                              <p:pRg st="1" end="1"/>
                                            </p:txEl>
                                          </p:spTgt>
                                        </p:tgtEl>
                                        <p:attrNameLst>
                                          <p:attrName>style.visibility</p:attrName>
                                        </p:attrNameLst>
                                      </p:cBhvr>
                                      <p:to>
                                        <p:strVal val="visible"/>
                                      </p:to>
                                    </p:set>
                                    <p:animEffect transition="in" filter="fade">
                                      <p:cBhvr>
                                        <p:cTn id="22" dur="500"/>
                                        <p:tgtEl>
                                          <p:spTgt spid="16">
                                            <p:txEl>
                                              <p:pRg st="1" end="1"/>
                                            </p:txEl>
                                          </p:spTgt>
                                        </p:tgtEl>
                                      </p:cBhvr>
                                    </p:animEffect>
                                    <p:anim calcmode="lin" valueType="num">
                                      <p:cBhvr>
                                        <p:cTn id="23" dur="5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24" dur="5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6"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251520" y="274638"/>
            <a:ext cx="8568952" cy="1143000"/>
          </a:xfrm>
        </p:spPr>
        <p:txBody>
          <a:bodyPr>
            <a:noAutofit/>
          </a:bodyPr>
          <a:lstStyle/>
          <a:p>
            <a:r>
              <a:rPr lang="zh-TW" altLang="en-US" sz="3600" b="1" kern="1200" dirty="0" smtClean="0">
                <a:ln w="0"/>
                <a:solidFill>
                  <a:srgbClr val="002060"/>
                </a:solidFill>
                <a:effectLst>
                  <a:reflection blurRad="6350" stA="53000" endA="300" endPos="35500" dir="5400000" sy="-90000" algn="bl" rotWithShape="0"/>
                </a:effectLst>
                <a:latin typeface="微軟正黑體" pitchFamily="34" charset="-120"/>
                <a:ea typeface="微軟正黑體" pitchFamily="34" charset="-120"/>
                <a:cs typeface="+mn-cs"/>
              </a:rPr>
              <a:t>常見問答</a:t>
            </a:r>
            <a:endParaRPr lang="zh-TW" altLang="en-US" sz="3600" b="1" kern="1200" dirty="0">
              <a:ln w="0"/>
              <a:solidFill>
                <a:srgbClr val="002060"/>
              </a:solidFill>
              <a:effectLst>
                <a:reflection blurRad="6350" stA="53000" endA="300" endPos="35500" dir="5400000" sy="-90000" algn="bl" rotWithShape="0"/>
              </a:effectLst>
              <a:latin typeface="微軟正黑體" pitchFamily="34" charset="-120"/>
              <a:ea typeface="微軟正黑體" pitchFamily="34" charset="-120"/>
              <a:cs typeface="+mn-cs"/>
            </a:endParaRPr>
          </a:p>
        </p:txBody>
      </p:sp>
      <p:cxnSp>
        <p:nvCxnSpPr>
          <p:cNvPr id="17" name="直接连接符 5"/>
          <p:cNvCxnSpPr>
            <a:cxnSpLocks noChangeShapeType="1"/>
          </p:cNvCxnSpPr>
          <p:nvPr/>
        </p:nvCxnSpPr>
        <p:spPr bwMode="auto">
          <a:xfrm>
            <a:off x="3563888" y="1196752"/>
            <a:ext cx="2016224" cy="0"/>
          </a:xfrm>
          <a:prstGeom prst="line">
            <a:avLst/>
          </a:prstGeom>
          <a:noFill/>
          <a:ln w="38100">
            <a:solidFill>
              <a:srgbClr val="FFC000"/>
            </a:solidFill>
            <a:round/>
            <a:headEnd/>
            <a:tailEnd/>
          </a:ln>
          <a:extLst>
            <a:ext uri="{909E8E84-426E-40DD-AFC4-6F175D3DCCD1}">
              <a14:hiddenFill xmlns:a14="http://schemas.microsoft.com/office/drawing/2010/main">
                <a:noFill/>
              </a14:hiddenFill>
            </a:ext>
          </a:extLst>
        </p:spPr>
      </p:cxnSp>
      <p:sp>
        <p:nvSpPr>
          <p:cNvPr id="16" name="TextBox 5"/>
          <p:cNvSpPr txBox="1">
            <a:spLocks noChangeArrowheads="1"/>
          </p:cNvSpPr>
          <p:nvPr/>
        </p:nvSpPr>
        <p:spPr bwMode="auto">
          <a:xfrm>
            <a:off x="611188" y="1374775"/>
            <a:ext cx="7921625" cy="3416320"/>
          </a:xfrm>
          <a:prstGeom prst="rect">
            <a:avLst/>
          </a:prstGeom>
          <a:solidFill>
            <a:schemeClr val="accent5">
              <a:lumMod val="20000"/>
              <a:lumOff val="80000"/>
              <a:alpha val="85000"/>
            </a:schemeClr>
          </a:solidFill>
          <a:ln>
            <a:noFill/>
          </a:ln>
        </p:spPr>
        <p:txBody>
          <a:bodyPr>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9pPr>
          </a:lstStyle>
          <a:p>
            <a:pPr marL="342900" indent="-342900" algn="just" eaLnBrk="1" hangingPunct="1">
              <a:lnSpc>
                <a:spcPct val="150000"/>
              </a:lnSpc>
              <a:spcBef>
                <a:spcPct val="0"/>
              </a:spcBef>
              <a:buBlip>
                <a:blip r:embed="rId4"/>
              </a:buBlip>
              <a:defRPr/>
            </a:pPr>
            <a:r>
              <a:rPr lang="zh-TW" altLang="en-US" sz="2400" dirty="0" smtClean="0"/>
              <a:t>Ｑ１７：</a:t>
            </a:r>
            <a:r>
              <a:rPr lang="zh-TW" altLang="en-US" sz="2400" dirty="0"/>
              <a:t>對於上傳網站的帳密，能否發電子文，或是公告時間較</a:t>
            </a:r>
            <a:r>
              <a:rPr lang="zh-TW" altLang="en-US" sz="2400" dirty="0" smtClean="0"/>
              <a:t>早呢？</a:t>
            </a:r>
            <a:endParaRPr lang="en-US" altLang="zh-TW" sz="2400" dirty="0" smtClean="0"/>
          </a:p>
          <a:p>
            <a:pPr marL="342900" indent="-342900" eaLnBrk="1" hangingPunct="1">
              <a:lnSpc>
                <a:spcPct val="150000"/>
              </a:lnSpc>
              <a:spcBef>
                <a:spcPct val="0"/>
              </a:spcBef>
              <a:buBlip>
                <a:blip r:embed="rId4"/>
              </a:buBlip>
              <a:defRPr/>
            </a:pPr>
            <a:r>
              <a:rPr lang="zh-TW" altLang="en-US" sz="2400" dirty="0" smtClean="0">
                <a:latin typeface="微軟正黑體" pitchFamily="34" charset="-120"/>
                <a:ea typeface="微軟正黑體" pitchFamily="34" charset="-120"/>
              </a:rPr>
              <a:t>Ａ：</a:t>
            </a:r>
            <a:r>
              <a:rPr lang="zh-TW" altLang="en-US" sz="2400" dirty="0">
                <a:latin typeface="微軟正黑體" pitchFamily="34" charset="-120"/>
                <a:ea typeface="微軟正黑體" pitchFamily="34" charset="-120"/>
              </a:rPr>
              <a:t>因電子公文發文涉及各校帳號密碼隱私性，故不以電子公文形式發布。</a:t>
            </a:r>
            <a:endParaRPr lang="en-US" altLang="zh-TW" sz="2400" dirty="0">
              <a:latin typeface="微軟正黑體" pitchFamily="34" charset="-120"/>
              <a:ea typeface="微軟正黑體" pitchFamily="34" charset="-120"/>
            </a:endParaRPr>
          </a:p>
          <a:p>
            <a:pPr marL="342900" indent="-342900" eaLnBrk="1" hangingPunct="1">
              <a:lnSpc>
                <a:spcPct val="150000"/>
              </a:lnSpc>
              <a:spcBef>
                <a:spcPct val="0"/>
              </a:spcBef>
              <a:buBlip>
                <a:blip r:embed="rId4"/>
              </a:buBlip>
              <a:defRPr/>
            </a:pPr>
            <a:r>
              <a:rPr lang="zh-TW" altLang="en-US" sz="2400" dirty="0" smtClean="0">
                <a:latin typeface="微軟正黑體" pitchFamily="34" charset="-120"/>
                <a:ea typeface="微軟正黑體" pitchFamily="34" charset="-120"/>
              </a:rPr>
              <a:t>有關</a:t>
            </a:r>
            <a:r>
              <a:rPr lang="zh-TW" altLang="en-US" sz="2400" dirty="0">
                <a:latin typeface="微軟正黑體" pitchFamily="34" charset="-120"/>
                <a:ea typeface="微軟正黑體" pitchFamily="34" charset="-120"/>
              </a:rPr>
              <a:t>網站之帳號</a:t>
            </a:r>
            <a:r>
              <a:rPr lang="zh-TW" altLang="en-US" sz="2400" dirty="0" smtClean="0">
                <a:latin typeface="微軟正黑體" pitchFamily="34" charset="-120"/>
                <a:ea typeface="微軟正黑體" pitchFamily="34" charset="-120"/>
              </a:rPr>
              <a:t>密碼，</a:t>
            </a:r>
            <a:r>
              <a:rPr lang="zh-TW" altLang="en-US" sz="2400" dirty="0">
                <a:latin typeface="微軟正黑體" pitchFamily="34" charset="-120"/>
                <a:ea typeface="微軟正黑體" pitchFamily="34" charset="-120"/>
              </a:rPr>
              <a:t>於說明會中已有說明，請學校列入重要移交資料，</a:t>
            </a:r>
            <a:r>
              <a:rPr lang="zh-TW" altLang="en-US" sz="2400" dirty="0" smtClean="0">
                <a:latin typeface="微軟正黑體" pitchFamily="34" charset="-120"/>
                <a:ea typeface="微軟正黑體" pitchFamily="34" charset="-120"/>
              </a:rPr>
              <a:t>並會</a:t>
            </a:r>
            <a:r>
              <a:rPr lang="zh-TW" altLang="en-US" sz="2400" dirty="0">
                <a:latin typeface="微軟正黑體" pitchFamily="34" charset="-120"/>
                <a:ea typeface="微軟正黑體" pitchFamily="34" charset="-120"/>
              </a:rPr>
              <a:t>辦相關業務單位</a:t>
            </a:r>
            <a:r>
              <a:rPr lang="zh-TW" altLang="en-US" sz="2400" dirty="0" smtClean="0">
                <a:latin typeface="微軟正黑體" pitchFamily="34" charset="-120"/>
                <a:ea typeface="微軟正黑體" pitchFamily="34" charset="-120"/>
              </a:rPr>
              <a:t>。</a:t>
            </a:r>
            <a:endParaRPr lang="en-US" altLang="zh-TW" sz="2400" dirty="0" smtClean="0">
              <a:latin typeface="微軟正黑體" pitchFamily="34" charset="-120"/>
              <a:ea typeface="微軟正黑體" pitchFamily="34" charset="-120"/>
            </a:endParaRPr>
          </a:p>
        </p:txBody>
      </p:sp>
    </p:spTree>
    <p:extLst>
      <p:ext uri="{BB962C8B-B14F-4D97-AF65-F5344CB8AC3E}">
        <p14:creationId xmlns:p14="http://schemas.microsoft.com/office/powerpoint/2010/main" val="2357691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left)">
                                      <p:cBhvr>
                                        <p:cTn id="12" dur="500"/>
                                        <p:tgtEl>
                                          <p:spTgt spid="17"/>
                                        </p:tgtEl>
                                      </p:cBhvr>
                                    </p:animEffect>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16">
                                            <p:txEl>
                                              <p:pRg st="0" end="0"/>
                                            </p:txEl>
                                          </p:spTgt>
                                        </p:tgtEl>
                                        <p:attrNameLst>
                                          <p:attrName>style.visibility</p:attrName>
                                        </p:attrNameLst>
                                      </p:cBhvr>
                                      <p:to>
                                        <p:strVal val="visible"/>
                                      </p:to>
                                    </p:set>
                                    <p:animEffect transition="in" filter="fade">
                                      <p:cBhvr>
                                        <p:cTn id="16" dur="500"/>
                                        <p:tgtEl>
                                          <p:spTgt spid="16">
                                            <p:txEl>
                                              <p:pRg st="0" end="0"/>
                                            </p:txEl>
                                          </p:spTgt>
                                        </p:tgtEl>
                                      </p:cBhvr>
                                    </p:animEffect>
                                    <p:anim calcmode="lin" valueType="num">
                                      <p:cBhvr>
                                        <p:cTn id="17"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18" dur="5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42" presetClass="entr" presetSubtype="0" fill="hold" grpId="0" nodeType="afterEffect">
                                  <p:stCondLst>
                                    <p:cond delay="0"/>
                                  </p:stCondLst>
                                  <p:childTnLst>
                                    <p:set>
                                      <p:cBhvr>
                                        <p:cTn id="21" dur="1" fill="hold">
                                          <p:stCondLst>
                                            <p:cond delay="0"/>
                                          </p:stCondLst>
                                        </p:cTn>
                                        <p:tgtEl>
                                          <p:spTgt spid="16">
                                            <p:txEl>
                                              <p:pRg st="1" end="1"/>
                                            </p:txEl>
                                          </p:spTgt>
                                        </p:tgtEl>
                                        <p:attrNameLst>
                                          <p:attrName>style.visibility</p:attrName>
                                        </p:attrNameLst>
                                      </p:cBhvr>
                                      <p:to>
                                        <p:strVal val="visible"/>
                                      </p:to>
                                    </p:set>
                                    <p:animEffect transition="in" filter="fade">
                                      <p:cBhvr>
                                        <p:cTn id="22" dur="500"/>
                                        <p:tgtEl>
                                          <p:spTgt spid="16">
                                            <p:txEl>
                                              <p:pRg st="1" end="1"/>
                                            </p:txEl>
                                          </p:spTgt>
                                        </p:tgtEl>
                                      </p:cBhvr>
                                    </p:animEffect>
                                    <p:anim calcmode="lin" valueType="num">
                                      <p:cBhvr>
                                        <p:cTn id="23" dur="5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24" dur="5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16">
                                            <p:txEl>
                                              <p:pRg st="2" end="2"/>
                                            </p:txEl>
                                          </p:spTgt>
                                        </p:tgtEl>
                                        <p:attrNameLst>
                                          <p:attrName>style.visibility</p:attrName>
                                        </p:attrNameLst>
                                      </p:cBhvr>
                                      <p:to>
                                        <p:strVal val="visible"/>
                                      </p:to>
                                    </p:set>
                                    <p:animEffect transition="in" filter="fade">
                                      <p:cBhvr>
                                        <p:cTn id="28" dur="500"/>
                                        <p:tgtEl>
                                          <p:spTgt spid="16">
                                            <p:txEl>
                                              <p:pRg st="2" end="2"/>
                                            </p:txEl>
                                          </p:spTgt>
                                        </p:tgtEl>
                                      </p:cBhvr>
                                    </p:animEffect>
                                    <p:anim calcmode="lin" valueType="num">
                                      <p:cBhvr>
                                        <p:cTn id="29" dur="500" fill="hold"/>
                                        <p:tgtEl>
                                          <p:spTgt spid="16">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16">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6"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251520" y="274638"/>
            <a:ext cx="8568952" cy="1143000"/>
          </a:xfrm>
        </p:spPr>
        <p:txBody>
          <a:bodyPr>
            <a:noAutofit/>
          </a:bodyPr>
          <a:lstStyle/>
          <a:p>
            <a:r>
              <a:rPr lang="zh-TW" altLang="en-US" sz="3600" b="1" kern="1200" dirty="0" smtClean="0">
                <a:ln w="0"/>
                <a:solidFill>
                  <a:srgbClr val="002060"/>
                </a:solidFill>
                <a:effectLst>
                  <a:reflection blurRad="6350" stA="53000" endA="300" endPos="35500" dir="5400000" sy="-90000" algn="bl" rotWithShape="0"/>
                </a:effectLst>
                <a:latin typeface="微軟正黑體" pitchFamily="34" charset="-120"/>
                <a:ea typeface="微軟正黑體" pitchFamily="34" charset="-120"/>
                <a:cs typeface="+mn-cs"/>
              </a:rPr>
              <a:t>常見問答</a:t>
            </a:r>
            <a:endParaRPr lang="zh-TW" altLang="en-US" sz="3600" b="1" kern="1200" dirty="0">
              <a:ln w="0"/>
              <a:solidFill>
                <a:srgbClr val="002060"/>
              </a:solidFill>
              <a:effectLst>
                <a:reflection blurRad="6350" stA="53000" endA="300" endPos="35500" dir="5400000" sy="-90000" algn="bl" rotWithShape="0"/>
              </a:effectLst>
              <a:latin typeface="微軟正黑體" pitchFamily="34" charset="-120"/>
              <a:ea typeface="微軟正黑體" pitchFamily="34" charset="-120"/>
              <a:cs typeface="+mn-cs"/>
            </a:endParaRPr>
          </a:p>
        </p:txBody>
      </p:sp>
      <p:cxnSp>
        <p:nvCxnSpPr>
          <p:cNvPr id="17" name="直接连接符 5"/>
          <p:cNvCxnSpPr>
            <a:cxnSpLocks noChangeShapeType="1"/>
          </p:cNvCxnSpPr>
          <p:nvPr/>
        </p:nvCxnSpPr>
        <p:spPr bwMode="auto">
          <a:xfrm>
            <a:off x="3563888" y="1196752"/>
            <a:ext cx="2016224" cy="0"/>
          </a:xfrm>
          <a:prstGeom prst="line">
            <a:avLst/>
          </a:prstGeom>
          <a:noFill/>
          <a:ln w="38100">
            <a:solidFill>
              <a:srgbClr val="FFC000"/>
            </a:solidFill>
            <a:round/>
            <a:headEnd/>
            <a:tailEnd/>
          </a:ln>
          <a:extLst>
            <a:ext uri="{909E8E84-426E-40DD-AFC4-6F175D3DCCD1}">
              <a14:hiddenFill xmlns:a14="http://schemas.microsoft.com/office/drawing/2010/main">
                <a:noFill/>
              </a14:hiddenFill>
            </a:ext>
          </a:extLst>
        </p:spPr>
      </p:cxnSp>
      <p:sp>
        <p:nvSpPr>
          <p:cNvPr id="16" name="TextBox 5"/>
          <p:cNvSpPr txBox="1">
            <a:spLocks noChangeArrowheads="1"/>
          </p:cNvSpPr>
          <p:nvPr/>
        </p:nvSpPr>
        <p:spPr bwMode="auto">
          <a:xfrm>
            <a:off x="611188" y="1374775"/>
            <a:ext cx="7921625" cy="3970318"/>
          </a:xfrm>
          <a:prstGeom prst="rect">
            <a:avLst/>
          </a:prstGeom>
          <a:solidFill>
            <a:schemeClr val="accent5">
              <a:lumMod val="20000"/>
              <a:lumOff val="80000"/>
              <a:alpha val="85000"/>
            </a:schemeClr>
          </a:solidFill>
          <a:ln>
            <a:noFill/>
          </a:ln>
        </p:spPr>
        <p:txBody>
          <a:bodyPr>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9pPr>
          </a:lstStyle>
          <a:p>
            <a:pPr marL="342900" indent="-342900" eaLnBrk="1" hangingPunct="1">
              <a:lnSpc>
                <a:spcPct val="150000"/>
              </a:lnSpc>
              <a:spcBef>
                <a:spcPct val="0"/>
              </a:spcBef>
              <a:buBlip>
                <a:blip r:embed="rId4"/>
              </a:buBlip>
              <a:defRPr/>
            </a:pPr>
            <a:r>
              <a:rPr lang="zh-TW" altLang="en-US" sz="2400" dirty="0" smtClean="0"/>
              <a:t>Ｑ２：學校無特教班但有特教生，要擬訂特殊教育課程計畫嗎？ </a:t>
            </a:r>
            <a:r>
              <a:rPr lang="en-US" altLang="zh-TW" sz="2400" dirty="0" smtClean="0"/>
              <a:t>(1/2)</a:t>
            </a:r>
          </a:p>
          <a:p>
            <a:pPr marL="342900" indent="-342900" algn="just" eaLnBrk="1" hangingPunct="1">
              <a:lnSpc>
                <a:spcPct val="150000"/>
              </a:lnSpc>
              <a:spcBef>
                <a:spcPct val="0"/>
              </a:spcBef>
              <a:buBlip>
                <a:blip r:embed="rId4"/>
              </a:buBlip>
              <a:defRPr/>
            </a:pPr>
            <a:r>
              <a:rPr lang="zh-TW" altLang="en-US" sz="2400" dirty="0" smtClean="0">
                <a:latin typeface="微軟正黑體" pitchFamily="34" charset="-120"/>
                <a:ea typeface="微軟正黑體" pitchFamily="34" charset="-120"/>
              </a:rPr>
              <a:t>Ａ：要。首先確認學生安置班型是否為下列班型：</a:t>
            </a:r>
            <a:endParaRPr lang="en-US" altLang="zh-TW" sz="2400" dirty="0" smtClean="0">
              <a:latin typeface="微軟正黑體" pitchFamily="34" charset="-120"/>
              <a:ea typeface="微軟正黑體" pitchFamily="34" charset="-120"/>
            </a:endParaRPr>
          </a:p>
          <a:p>
            <a:pPr marL="342900" indent="-342900" algn="just" eaLnBrk="1" hangingPunct="1">
              <a:lnSpc>
                <a:spcPct val="150000"/>
              </a:lnSpc>
              <a:spcBef>
                <a:spcPct val="0"/>
              </a:spcBef>
              <a:buBlip>
                <a:blip r:embed="rId4"/>
              </a:buBlip>
              <a:defRPr/>
            </a:pPr>
            <a:r>
              <a:rPr lang="zh-TW" altLang="en-US" sz="2400" dirty="0" smtClean="0">
                <a:latin typeface="微軟正黑體" pitchFamily="34" charset="-120"/>
                <a:ea typeface="微軟正黑體" pitchFamily="34" charset="-120"/>
              </a:rPr>
              <a:t>「巡迴輔導班」：與巡迴輔導教師與學校討論合作訂定學生</a:t>
            </a:r>
            <a:r>
              <a:rPr lang="en-US" altLang="zh-TW" sz="2400" dirty="0" smtClean="0">
                <a:latin typeface="微軟正黑體" pitchFamily="34" charset="-120"/>
                <a:ea typeface="微軟正黑體" pitchFamily="34" charset="-120"/>
              </a:rPr>
              <a:t>IEP</a:t>
            </a:r>
            <a:r>
              <a:rPr lang="zh-TW" altLang="en-US" sz="2400" dirty="0" smtClean="0">
                <a:latin typeface="微軟正黑體" pitchFamily="34" charset="-120"/>
                <a:ea typeface="微軟正黑體" pitchFamily="34" charset="-120"/>
              </a:rPr>
              <a:t>、特殊教育課程計畫表件，並經學生所屬學校特推會審查通過後，提學生所屬學校課發會審議通過。</a:t>
            </a:r>
            <a:endParaRPr lang="en-US" altLang="zh-TW" sz="2400" dirty="0" smtClean="0">
              <a:latin typeface="微軟正黑體" pitchFamily="34" charset="-120"/>
              <a:ea typeface="微軟正黑體" pitchFamily="34" charset="-120"/>
            </a:endParaRPr>
          </a:p>
          <a:p>
            <a:pPr marL="342900" indent="-342900" algn="just" eaLnBrk="1" hangingPunct="1">
              <a:lnSpc>
                <a:spcPct val="150000"/>
              </a:lnSpc>
              <a:spcBef>
                <a:spcPct val="0"/>
              </a:spcBef>
              <a:buBlip>
                <a:blip r:embed="rId4"/>
              </a:buBlip>
              <a:defRPr/>
            </a:pPr>
            <a:r>
              <a:rPr lang="zh-TW" altLang="en-US" sz="2400" dirty="0" smtClean="0">
                <a:latin typeface="微軟正黑體" pitchFamily="34" charset="-120"/>
                <a:ea typeface="微軟正黑體" pitchFamily="34" charset="-120"/>
              </a:rPr>
              <a:t>「在家教育班」：同巡迴輔導班辦理方式。</a:t>
            </a:r>
            <a:endParaRPr lang="en-US" altLang="zh-TW" sz="2400" dirty="0" smtClean="0">
              <a:latin typeface="微軟正黑體" pitchFamily="34" charset="-120"/>
              <a:ea typeface="微軟正黑體" pitchFamily="34" charset="-12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left)">
                                      <p:cBhvr>
                                        <p:cTn id="12" dur="500"/>
                                        <p:tgtEl>
                                          <p:spTgt spid="17"/>
                                        </p:tgtEl>
                                      </p:cBhvr>
                                    </p:animEffect>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16">
                                            <p:txEl>
                                              <p:pRg st="0" end="0"/>
                                            </p:txEl>
                                          </p:spTgt>
                                        </p:tgtEl>
                                        <p:attrNameLst>
                                          <p:attrName>style.visibility</p:attrName>
                                        </p:attrNameLst>
                                      </p:cBhvr>
                                      <p:to>
                                        <p:strVal val="visible"/>
                                      </p:to>
                                    </p:set>
                                    <p:animEffect transition="in" filter="fade">
                                      <p:cBhvr>
                                        <p:cTn id="16" dur="500"/>
                                        <p:tgtEl>
                                          <p:spTgt spid="16">
                                            <p:txEl>
                                              <p:pRg st="0" end="0"/>
                                            </p:txEl>
                                          </p:spTgt>
                                        </p:tgtEl>
                                      </p:cBhvr>
                                    </p:animEffect>
                                    <p:anim calcmode="lin" valueType="num">
                                      <p:cBhvr>
                                        <p:cTn id="17"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18" dur="5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16">
                                            <p:txEl>
                                              <p:pRg st="1" end="1"/>
                                            </p:txEl>
                                          </p:spTgt>
                                        </p:tgtEl>
                                        <p:attrNameLst>
                                          <p:attrName>style.visibility</p:attrName>
                                        </p:attrNameLst>
                                      </p:cBhvr>
                                      <p:to>
                                        <p:strVal val="visible"/>
                                      </p:to>
                                    </p:set>
                                    <p:animEffect transition="in" filter="fade">
                                      <p:cBhvr>
                                        <p:cTn id="23" dur="500"/>
                                        <p:tgtEl>
                                          <p:spTgt spid="16">
                                            <p:txEl>
                                              <p:pRg st="1" end="1"/>
                                            </p:txEl>
                                          </p:spTgt>
                                        </p:tgtEl>
                                      </p:cBhvr>
                                    </p:animEffect>
                                    <p:anim calcmode="lin" valueType="num">
                                      <p:cBhvr>
                                        <p:cTn id="24" dur="5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25" dur="5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16">
                                            <p:txEl>
                                              <p:pRg st="2" end="2"/>
                                            </p:txEl>
                                          </p:spTgt>
                                        </p:tgtEl>
                                        <p:attrNameLst>
                                          <p:attrName>style.visibility</p:attrName>
                                        </p:attrNameLst>
                                      </p:cBhvr>
                                      <p:to>
                                        <p:strVal val="visible"/>
                                      </p:to>
                                    </p:set>
                                    <p:animEffect transition="in" filter="fade">
                                      <p:cBhvr>
                                        <p:cTn id="30" dur="500"/>
                                        <p:tgtEl>
                                          <p:spTgt spid="16">
                                            <p:txEl>
                                              <p:pRg st="2" end="2"/>
                                            </p:txEl>
                                          </p:spTgt>
                                        </p:tgtEl>
                                      </p:cBhvr>
                                    </p:animEffect>
                                    <p:anim calcmode="lin" valueType="num">
                                      <p:cBhvr>
                                        <p:cTn id="31" dur="500" fill="hold"/>
                                        <p:tgtEl>
                                          <p:spTgt spid="16">
                                            <p:txEl>
                                              <p:pRg st="2" end="2"/>
                                            </p:txEl>
                                          </p:spTgt>
                                        </p:tgtEl>
                                        <p:attrNameLst>
                                          <p:attrName>ppt_x</p:attrName>
                                        </p:attrNameLst>
                                      </p:cBhvr>
                                      <p:tavLst>
                                        <p:tav tm="0">
                                          <p:val>
                                            <p:strVal val="#ppt_x"/>
                                          </p:val>
                                        </p:tav>
                                        <p:tav tm="100000">
                                          <p:val>
                                            <p:strVal val="#ppt_x"/>
                                          </p:val>
                                        </p:tav>
                                      </p:tavLst>
                                    </p:anim>
                                    <p:anim calcmode="lin" valueType="num">
                                      <p:cBhvr>
                                        <p:cTn id="32" dur="500" fill="hold"/>
                                        <p:tgtEl>
                                          <p:spTgt spid="1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16">
                                            <p:txEl>
                                              <p:pRg st="3" end="3"/>
                                            </p:txEl>
                                          </p:spTgt>
                                        </p:tgtEl>
                                        <p:attrNameLst>
                                          <p:attrName>style.visibility</p:attrName>
                                        </p:attrNameLst>
                                      </p:cBhvr>
                                      <p:to>
                                        <p:strVal val="visible"/>
                                      </p:to>
                                    </p:set>
                                    <p:animEffect transition="in" filter="fade">
                                      <p:cBhvr>
                                        <p:cTn id="37" dur="500"/>
                                        <p:tgtEl>
                                          <p:spTgt spid="16">
                                            <p:txEl>
                                              <p:pRg st="3" end="3"/>
                                            </p:txEl>
                                          </p:spTgt>
                                        </p:tgtEl>
                                      </p:cBhvr>
                                    </p:animEffect>
                                    <p:anim calcmode="lin" valueType="num">
                                      <p:cBhvr>
                                        <p:cTn id="38" dur="500" fill="hold"/>
                                        <p:tgtEl>
                                          <p:spTgt spid="16">
                                            <p:txEl>
                                              <p:pRg st="3" end="3"/>
                                            </p:txEl>
                                          </p:spTgt>
                                        </p:tgtEl>
                                        <p:attrNameLst>
                                          <p:attrName>ppt_x</p:attrName>
                                        </p:attrNameLst>
                                      </p:cBhvr>
                                      <p:tavLst>
                                        <p:tav tm="0">
                                          <p:val>
                                            <p:strVal val="#ppt_x"/>
                                          </p:val>
                                        </p:tav>
                                        <p:tav tm="100000">
                                          <p:val>
                                            <p:strVal val="#ppt_x"/>
                                          </p:val>
                                        </p:tav>
                                      </p:tavLst>
                                    </p:anim>
                                    <p:anim calcmode="lin" valueType="num">
                                      <p:cBhvr>
                                        <p:cTn id="39" dur="500" fill="hold"/>
                                        <p:tgtEl>
                                          <p:spTgt spid="16">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6"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251520" y="274638"/>
            <a:ext cx="8568952" cy="1143000"/>
          </a:xfrm>
        </p:spPr>
        <p:txBody>
          <a:bodyPr>
            <a:noAutofit/>
          </a:bodyPr>
          <a:lstStyle/>
          <a:p>
            <a:r>
              <a:rPr lang="zh-TW" altLang="en-US" sz="3600" b="1" kern="1200" dirty="0" smtClean="0">
                <a:ln w="0"/>
                <a:solidFill>
                  <a:srgbClr val="002060"/>
                </a:solidFill>
                <a:effectLst>
                  <a:reflection blurRad="6350" stA="53000" endA="300" endPos="35500" dir="5400000" sy="-90000" algn="bl" rotWithShape="0"/>
                </a:effectLst>
                <a:latin typeface="微軟正黑體" pitchFamily="34" charset="-120"/>
                <a:ea typeface="微軟正黑體" pitchFamily="34" charset="-120"/>
                <a:cs typeface="+mn-cs"/>
              </a:rPr>
              <a:t>常見問答</a:t>
            </a:r>
            <a:endParaRPr lang="zh-TW" altLang="en-US" sz="3600" b="1" kern="1200" dirty="0">
              <a:ln w="0"/>
              <a:solidFill>
                <a:srgbClr val="002060"/>
              </a:solidFill>
              <a:effectLst>
                <a:reflection blurRad="6350" stA="53000" endA="300" endPos="35500" dir="5400000" sy="-90000" algn="bl" rotWithShape="0"/>
              </a:effectLst>
              <a:latin typeface="微軟正黑體" pitchFamily="34" charset="-120"/>
              <a:ea typeface="微軟正黑體" pitchFamily="34" charset="-120"/>
              <a:cs typeface="+mn-cs"/>
            </a:endParaRPr>
          </a:p>
        </p:txBody>
      </p:sp>
      <p:cxnSp>
        <p:nvCxnSpPr>
          <p:cNvPr id="17" name="直接连接符 5"/>
          <p:cNvCxnSpPr>
            <a:cxnSpLocks noChangeShapeType="1"/>
          </p:cNvCxnSpPr>
          <p:nvPr/>
        </p:nvCxnSpPr>
        <p:spPr bwMode="auto">
          <a:xfrm>
            <a:off x="3563888" y="1196752"/>
            <a:ext cx="2016224" cy="0"/>
          </a:xfrm>
          <a:prstGeom prst="line">
            <a:avLst/>
          </a:prstGeom>
          <a:noFill/>
          <a:ln w="38100">
            <a:solidFill>
              <a:srgbClr val="FFC000"/>
            </a:solidFill>
            <a:round/>
            <a:headEnd/>
            <a:tailEnd/>
          </a:ln>
          <a:extLst>
            <a:ext uri="{909E8E84-426E-40DD-AFC4-6F175D3DCCD1}">
              <a14:hiddenFill xmlns:a14="http://schemas.microsoft.com/office/drawing/2010/main">
                <a:noFill/>
              </a14:hiddenFill>
            </a:ext>
          </a:extLst>
        </p:spPr>
      </p:cxnSp>
      <p:sp>
        <p:nvSpPr>
          <p:cNvPr id="16" name="TextBox 5"/>
          <p:cNvSpPr txBox="1">
            <a:spLocks noChangeArrowheads="1"/>
          </p:cNvSpPr>
          <p:nvPr/>
        </p:nvSpPr>
        <p:spPr bwMode="auto">
          <a:xfrm>
            <a:off x="611188" y="1374775"/>
            <a:ext cx="7921625" cy="5632311"/>
          </a:xfrm>
          <a:prstGeom prst="rect">
            <a:avLst/>
          </a:prstGeom>
          <a:solidFill>
            <a:schemeClr val="accent5">
              <a:lumMod val="20000"/>
              <a:lumOff val="80000"/>
              <a:alpha val="85000"/>
            </a:schemeClr>
          </a:solidFill>
          <a:ln>
            <a:noFill/>
          </a:ln>
        </p:spPr>
        <p:txBody>
          <a:bodyPr>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9pPr>
          </a:lstStyle>
          <a:p>
            <a:pPr marL="342900" indent="-342900" eaLnBrk="1" hangingPunct="1">
              <a:lnSpc>
                <a:spcPct val="150000"/>
              </a:lnSpc>
              <a:spcBef>
                <a:spcPct val="0"/>
              </a:spcBef>
              <a:buBlip>
                <a:blip r:embed="rId4"/>
              </a:buBlip>
              <a:defRPr/>
            </a:pPr>
            <a:r>
              <a:rPr lang="zh-TW" altLang="en-US" sz="2400" dirty="0" smtClean="0"/>
              <a:t>Ｑ２：學校無特教班但有特教生，要擬訂特殊教育課程計畫嗎？</a:t>
            </a:r>
            <a:r>
              <a:rPr lang="en-US" altLang="zh-TW" sz="2400" dirty="0" smtClean="0"/>
              <a:t> (2/2)</a:t>
            </a:r>
          </a:p>
          <a:p>
            <a:pPr marL="342900" indent="-342900" algn="just" eaLnBrk="1" hangingPunct="1">
              <a:lnSpc>
                <a:spcPct val="150000"/>
              </a:lnSpc>
              <a:spcBef>
                <a:spcPct val="0"/>
              </a:spcBef>
              <a:buBlip>
                <a:blip r:embed="rId4"/>
              </a:buBlip>
              <a:defRPr/>
            </a:pPr>
            <a:r>
              <a:rPr lang="zh-TW" altLang="en-US" sz="2400" dirty="0" smtClean="0">
                <a:latin typeface="微軟正黑體" pitchFamily="34" charset="-120"/>
                <a:ea typeface="微軟正黑體" pitchFamily="34" charset="-120"/>
              </a:rPr>
              <a:t>Ａ：要。首先確認學生安置班型是否為下列班型：</a:t>
            </a:r>
            <a:endParaRPr lang="en-US" altLang="zh-TW" sz="2400" dirty="0" smtClean="0">
              <a:latin typeface="微軟正黑體" pitchFamily="34" charset="-120"/>
              <a:ea typeface="微軟正黑體" pitchFamily="34" charset="-120"/>
            </a:endParaRPr>
          </a:p>
          <a:p>
            <a:pPr marL="342900" indent="-342900" algn="just" eaLnBrk="1" hangingPunct="1">
              <a:lnSpc>
                <a:spcPct val="150000"/>
              </a:lnSpc>
              <a:spcBef>
                <a:spcPct val="0"/>
              </a:spcBef>
              <a:buBlip>
                <a:blip r:embed="rId4"/>
              </a:buBlip>
              <a:defRPr/>
            </a:pPr>
            <a:r>
              <a:rPr lang="zh-TW" altLang="en-US" sz="2400" dirty="0" smtClean="0">
                <a:latin typeface="微軟正黑體" pitchFamily="34" charset="-120"/>
                <a:ea typeface="微軟正黑體" pitchFamily="34" charset="-120"/>
              </a:rPr>
              <a:t>「普通班接受特教服務」：由導師、專任教師及行政人員共同討論訂定學生</a:t>
            </a:r>
            <a:r>
              <a:rPr lang="en-US" altLang="zh-TW" sz="2400" dirty="0" smtClean="0">
                <a:latin typeface="微軟正黑體" pitchFamily="34" charset="-120"/>
                <a:ea typeface="微軟正黑體" pitchFamily="34" charset="-120"/>
              </a:rPr>
              <a:t>IEP</a:t>
            </a:r>
            <a:r>
              <a:rPr lang="zh-TW" altLang="en-US" sz="2400" dirty="0" smtClean="0">
                <a:latin typeface="微軟正黑體" pitchFamily="34" charset="-120"/>
                <a:ea typeface="微軟正黑體" pitchFamily="34" charset="-120"/>
              </a:rPr>
              <a:t>、特殊教育課程計畫表件，並經學生所屬學校特推會審查通過後，提學生所屬學校課發會審議通過。</a:t>
            </a:r>
            <a:endParaRPr lang="en-US" altLang="zh-TW" sz="2400" dirty="0" smtClean="0">
              <a:latin typeface="微軟正黑體" pitchFamily="34" charset="-120"/>
              <a:ea typeface="微軟正黑體" pitchFamily="34" charset="-120"/>
            </a:endParaRPr>
          </a:p>
          <a:p>
            <a:pPr marL="342900" indent="-342900" algn="just" eaLnBrk="1" hangingPunct="1">
              <a:lnSpc>
                <a:spcPct val="150000"/>
              </a:lnSpc>
              <a:spcBef>
                <a:spcPct val="0"/>
              </a:spcBef>
              <a:buBlip>
                <a:blip r:embed="rId4"/>
              </a:buBlip>
              <a:defRPr/>
            </a:pPr>
            <a:r>
              <a:rPr lang="en-US" altLang="zh-TW" sz="2400" b="1" dirty="0" smtClean="0">
                <a:latin typeface="微軟正黑體" pitchFamily="34" charset="-120"/>
                <a:ea typeface="微軟正黑體" pitchFamily="34" charset="-120"/>
              </a:rPr>
              <a:t>※</a:t>
            </a:r>
            <a:r>
              <a:rPr lang="zh-TW" altLang="en-US" sz="2400" b="1" dirty="0" smtClean="0">
                <a:latin typeface="微軟正黑體" pitchFamily="34" charset="-120"/>
                <a:ea typeface="微軟正黑體" pitchFamily="34" charset="-120"/>
              </a:rPr>
              <a:t>學生安置班型為巡迴輔導班，如因班級人數低於</a:t>
            </a:r>
            <a:r>
              <a:rPr lang="en-US" altLang="zh-TW" sz="2400" b="1" dirty="0" smtClean="0">
                <a:latin typeface="微軟正黑體" pitchFamily="34" charset="-120"/>
                <a:ea typeface="微軟正黑體" pitchFamily="34" charset="-120"/>
              </a:rPr>
              <a:t>5</a:t>
            </a:r>
            <a:r>
              <a:rPr lang="zh-TW" altLang="en-US" sz="2400" b="1" dirty="0" smtClean="0">
                <a:latin typeface="微軟正黑體" pitchFamily="34" charset="-120"/>
                <a:ea typeface="微軟正黑體" pitchFamily="34" charset="-120"/>
              </a:rPr>
              <a:t>人不派案者，屬「普通班接受特教服務」範疇。建議申請「特殊教育方案」以利提供學生相關服務。</a:t>
            </a:r>
            <a:endParaRPr lang="en-US" altLang="zh-TW" sz="2400" b="1" dirty="0">
              <a:latin typeface="微軟正黑體" pitchFamily="34" charset="-120"/>
              <a:ea typeface="微軟正黑體" pitchFamily="34" charset="-12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left)">
                                      <p:cBhvr>
                                        <p:cTn id="12" dur="500"/>
                                        <p:tgtEl>
                                          <p:spTgt spid="17"/>
                                        </p:tgtEl>
                                      </p:cBhvr>
                                    </p:animEffect>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16">
                                            <p:txEl>
                                              <p:pRg st="0" end="0"/>
                                            </p:txEl>
                                          </p:spTgt>
                                        </p:tgtEl>
                                        <p:attrNameLst>
                                          <p:attrName>style.visibility</p:attrName>
                                        </p:attrNameLst>
                                      </p:cBhvr>
                                      <p:to>
                                        <p:strVal val="visible"/>
                                      </p:to>
                                    </p:set>
                                    <p:animEffect transition="in" filter="fade">
                                      <p:cBhvr>
                                        <p:cTn id="16" dur="500"/>
                                        <p:tgtEl>
                                          <p:spTgt spid="16">
                                            <p:txEl>
                                              <p:pRg st="0" end="0"/>
                                            </p:txEl>
                                          </p:spTgt>
                                        </p:tgtEl>
                                      </p:cBhvr>
                                    </p:animEffect>
                                    <p:anim calcmode="lin" valueType="num">
                                      <p:cBhvr>
                                        <p:cTn id="17"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18" dur="5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16">
                                            <p:txEl>
                                              <p:pRg st="1" end="1"/>
                                            </p:txEl>
                                          </p:spTgt>
                                        </p:tgtEl>
                                        <p:attrNameLst>
                                          <p:attrName>style.visibility</p:attrName>
                                        </p:attrNameLst>
                                      </p:cBhvr>
                                      <p:to>
                                        <p:strVal val="visible"/>
                                      </p:to>
                                    </p:set>
                                    <p:animEffect transition="in" filter="fade">
                                      <p:cBhvr>
                                        <p:cTn id="23" dur="500"/>
                                        <p:tgtEl>
                                          <p:spTgt spid="16">
                                            <p:txEl>
                                              <p:pRg st="1" end="1"/>
                                            </p:txEl>
                                          </p:spTgt>
                                        </p:tgtEl>
                                      </p:cBhvr>
                                    </p:animEffect>
                                    <p:anim calcmode="lin" valueType="num">
                                      <p:cBhvr>
                                        <p:cTn id="24" dur="5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25" dur="5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16">
                                            <p:txEl>
                                              <p:pRg st="2" end="2"/>
                                            </p:txEl>
                                          </p:spTgt>
                                        </p:tgtEl>
                                        <p:attrNameLst>
                                          <p:attrName>style.visibility</p:attrName>
                                        </p:attrNameLst>
                                      </p:cBhvr>
                                      <p:to>
                                        <p:strVal val="visible"/>
                                      </p:to>
                                    </p:set>
                                    <p:animEffect transition="in" filter="fade">
                                      <p:cBhvr>
                                        <p:cTn id="30" dur="500"/>
                                        <p:tgtEl>
                                          <p:spTgt spid="16">
                                            <p:txEl>
                                              <p:pRg st="2" end="2"/>
                                            </p:txEl>
                                          </p:spTgt>
                                        </p:tgtEl>
                                      </p:cBhvr>
                                    </p:animEffect>
                                    <p:anim calcmode="lin" valueType="num">
                                      <p:cBhvr>
                                        <p:cTn id="31" dur="500" fill="hold"/>
                                        <p:tgtEl>
                                          <p:spTgt spid="16">
                                            <p:txEl>
                                              <p:pRg st="2" end="2"/>
                                            </p:txEl>
                                          </p:spTgt>
                                        </p:tgtEl>
                                        <p:attrNameLst>
                                          <p:attrName>ppt_x</p:attrName>
                                        </p:attrNameLst>
                                      </p:cBhvr>
                                      <p:tavLst>
                                        <p:tav tm="0">
                                          <p:val>
                                            <p:strVal val="#ppt_x"/>
                                          </p:val>
                                        </p:tav>
                                        <p:tav tm="100000">
                                          <p:val>
                                            <p:strVal val="#ppt_x"/>
                                          </p:val>
                                        </p:tav>
                                      </p:tavLst>
                                    </p:anim>
                                    <p:anim calcmode="lin" valueType="num">
                                      <p:cBhvr>
                                        <p:cTn id="32" dur="500" fill="hold"/>
                                        <p:tgtEl>
                                          <p:spTgt spid="1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16">
                                            <p:txEl>
                                              <p:pRg st="3" end="3"/>
                                            </p:txEl>
                                          </p:spTgt>
                                        </p:tgtEl>
                                        <p:attrNameLst>
                                          <p:attrName>style.visibility</p:attrName>
                                        </p:attrNameLst>
                                      </p:cBhvr>
                                      <p:to>
                                        <p:strVal val="visible"/>
                                      </p:to>
                                    </p:set>
                                    <p:animEffect transition="in" filter="fade">
                                      <p:cBhvr>
                                        <p:cTn id="37" dur="500"/>
                                        <p:tgtEl>
                                          <p:spTgt spid="16">
                                            <p:txEl>
                                              <p:pRg st="3" end="3"/>
                                            </p:txEl>
                                          </p:spTgt>
                                        </p:tgtEl>
                                      </p:cBhvr>
                                    </p:animEffect>
                                    <p:anim calcmode="lin" valueType="num">
                                      <p:cBhvr>
                                        <p:cTn id="38" dur="500" fill="hold"/>
                                        <p:tgtEl>
                                          <p:spTgt spid="16">
                                            <p:txEl>
                                              <p:pRg st="3" end="3"/>
                                            </p:txEl>
                                          </p:spTgt>
                                        </p:tgtEl>
                                        <p:attrNameLst>
                                          <p:attrName>ppt_x</p:attrName>
                                        </p:attrNameLst>
                                      </p:cBhvr>
                                      <p:tavLst>
                                        <p:tav tm="0">
                                          <p:val>
                                            <p:strVal val="#ppt_x"/>
                                          </p:val>
                                        </p:tav>
                                        <p:tav tm="100000">
                                          <p:val>
                                            <p:strVal val="#ppt_x"/>
                                          </p:val>
                                        </p:tav>
                                      </p:tavLst>
                                    </p:anim>
                                    <p:anim calcmode="lin" valueType="num">
                                      <p:cBhvr>
                                        <p:cTn id="39" dur="500" fill="hold"/>
                                        <p:tgtEl>
                                          <p:spTgt spid="16">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6"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251520" y="274638"/>
            <a:ext cx="8568952" cy="1143000"/>
          </a:xfrm>
        </p:spPr>
        <p:txBody>
          <a:bodyPr>
            <a:noAutofit/>
          </a:bodyPr>
          <a:lstStyle/>
          <a:p>
            <a:r>
              <a:rPr lang="zh-TW" altLang="en-US" sz="3600" b="1" kern="1200" dirty="0" smtClean="0">
                <a:ln w="0"/>
                <a:solidFill>
                  <a:srgbClr val="002060"/>
                </a:solidFill>
                <a:effectLst>
                  <a:reflection blurRad="6350" stA="53000" endA="300" endPos="35500" dir="5400000" sy="-90000" algn="bl" rotWithShape="0"/>
                </a:effectLst>
                <a:latin typeface="微軟正黑體" pitchFamily="34" charset="-120"/>
                <a:ea typeface="微軟正黑體" pitchFamily="34" charset="-120"/>
                <a:cs typeface="+mn-cs"/>
              </a:rPr>
              <a:t>常見問答</a:t>
            </a:r>
            <a:endParaRPr lang="zh-TW" altLang="en-US" sz="3600" b="1" kern="1200" dirty="0">
              <a:ln w="0"/>
              <a:solidFill>
                <a:srgbClr val="002060"/>
              </a:solidFill>
              <a:effectLst>
                <a:reflection blurRad="6350" stA="53000" endA="300" endPos="35500" dir="5400000" sy="-90000" algn="bl" rotWithShape="0"/>
              </a:effectLst>
              <a:latin typeface="微軟正黑體" pitchFamily="34" charset="-120"/>
              <a:ea typeface="微軟正黑體" pitchFamily="34" charset="-120"/>
              <a:cs typeface="+mn-cs"/>
            </a:endParaRPr>
          </a:p>
        </p:txBody>
      </p:sp>
      <p:cxnSp>
        <p:nvCxnSpPr>
          <p:cNvPr id="17" name="直接连接符 5"/>
          <p:cNvCxnSpPr>
            <a:cxnSpLocks noChangeShapeType="1"/>
          </p:cNvCxnSpPr>
          <p:nvPr/>
        </p:nvCxnSpPr>
        <p:spPr bwMode="auto">
          <a:xfrm>
            <a:off x="3563888" y="1196752"/>
            <a:ext cx="2016224" cy="0"/>
          </a:xfrm>
          <a:prstGeom prst="line">
            <a:avLst/>
          </a:prstGeom>
          <a:noFill/>
          <a:ln w="38100">
            <a:solidFill>
              <a:srgbClr val="FFC000"/>
            </a:solidFill>
            <a:round/>
            <a:headEnd/>
            <a:tailEnd/>
          </a:ln>
          <a:extLst>
            <a:ext uri="{909E8E84-426E-40DD-AFC4-6F175D3DCCD1}">
              <a14:hiddenFill xmlns:a14="http://schemas.microsoft.com/office/drawing/2010/main">
                <a:noFill/>
              </a14:hiddenFill>
            </a:ext>
          </a:extLst>
        </p:spPr>
      </p:cxnSp>
      <p:sp>
        <p:nvSpPr>
          <p:cNvPr id="16" name="TextBox 5"/>
          <p:cNvSpPr txBox="1">
            <a:spLocks noChangeArrowheads="1"/>
          </p:cNvSpPr>
          <p:nvPr/>
        </p:nvSpPr>
        <p:spPr bwMode="auto">
          <a:xfrm>
            <a:off x="611188" y="1374775"/>
            <a:ext cx="7921625" cy="5632311"/>
          </a:xfrm>
          <a:prstGeom prst="rect">
            <a:avLst/>
          </a:prstGeom>
          <a:solidFill>
            <a:schemeClr val="accent5">
              <a:lumMod val="20000"/>
              <a:lumOff val="80000"/>
              <a:alpha val="85000"/>
            </a:schemeClr>
          </a:solidFill>
          <a:ln>
            <a:noFill/>
          </a:ln>
        </p:spPr>
        <p:txBody>
          <a:bodyPr>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9pPr>
          </a:lstStyle>
          <a:p>
            <a:pPr marL="342900" indent="-342900" eaLnBrk="1" hangingPunct="1">
              <a:lnSpc>
                <a:spcPct val="150000"/>
              </a:lnSpc>
              <a:spcBef>
                <a:spcPct val="0"/>
              </a:spcBef>
              <a:buBlip>
                <a:blip r:embed="rId4"/>
              </a:buBlip>
              <a:defRPr/>
            </a:pPr>
            <a:r>
              <a:rPr lang="zh-TW" altLang="en-US" sz="2400" dirty="0" smtClean="0"/>
              <a:t>Ｑ３：巡迴輔導老師要如何擬訂服務學生之特殊教育課程計畫</a:t>
            </a:r>
            <a:r>
              <a:rPr lang="zh-TW" altLang="en-US" sz="2400" dirty="0" smtClean="0"/>
              <a:t>？</a:t>
            </a:r>
            <a:endParaRPr lang="en-US" altLang="zh-TW" sz="2400" dirty="0" smtClean="0"/>
          </a:p>
          <a:p>
            <a:pPr marL="342900" indent="-342900" eaLnBrk="1" hangingPunct="1">
              <a:lnSpc>
                <a:spcPct val="150000"/>
              </a:lnSpc>
              <a:spcBef>
                <a:spcPct val="0"/>
              </a:spcBef>
              <a:buBlip>
                <a:blip r:embed="rId4"/>
              </a:buBlip>
              <a:defRPr/>
            </a:pPr>
            <a:r>
              <a:rPr lang="zh-TW" altLang="en-US" sz="2400" dirty="0" smtClean="0"/>
              <a:t>Ａ：先確認巡迴輔導</a:t>
            </a:r>
            <a:r>
              <a:rPr lang="zh-TW" altLang="en-US" sz="2400" dirty="0" smtClean="0"/>
              <a:t>個案派案時間。</a:t>
            </a:r>
            <a:endParaRPr lang="en-US" altLang="zh-TW" sz="2400" dirty="0" smtClean="0"/>
          </a:p>
          <a:p>
            <a:pPr marL="342900" indent="-342900" algn="just" eaLnBrk="1" hangingPunct="1">
              <a:lnSpc>
                <a:spcPct val="150000"/>
              </a:lnSpc>
              <a:spcBef>
                <a:spcPct val="0"/>
              </a:spcBef>
              <a:buBlip>
                <a:blip r:embed="rId4"/>
              </a:buBlip>
              <a:defRPr/>
            </a:pPr>
            <a:r>
              <a:rPr lang="zh-TW" altLang="en-US" sz="2400" b="1" dirty="0" smtClean="0">
                <a:latin typeface="微軟正黑體" pitchFamily="34" charset="-120"/>
                <a:ea typeface="微軟正黑體" pitchFamily="34" charset="-120"/>
              </a:rPr>
              <a:t>於</a:t>
            </a:r>
            <a:r>
              <a:rPr lang="en-US" altLang="zh-TW" sz="2400" b="1" dirty="0" smtClean="0">
                <a:latin typeface="微軟正黑體" pitchFamily="34" charset="-120"/>
                <a:ea typeface="微軟正黑體" pitchFamily="34" charset="-120"/>
              </a:rPr>
              <a:t>7</a:t>
            </a:r>
            <a:r>
              <a:rPr lang="zh-TW" altLang="en-US" sz="2400" b="1" dirty="0" smtClean="0">
                <a:latin typeface="微軟正黑體" pitchFamily="34" charset="-120"/>
                <a:ea typeface="微軟正黑體" pitchFamily="34" charset="-120"/>
              </a:rPr>
              <a:t>月備查</a:t>
            </a:r>
            <a:r>
              <a:rPr lang="zh-TW" altLang="en-US" sz="2400" b="1" dirty="0" smtClean="0">
                <a:latin typeface="微軟正黑體" pitchFamily="34" charset="-120"/>
                <a:ea typeface="微軟正黑體" pitchFamily="34" charset="-120"/>
              </a:rPr>
              <a:t>前：</a:t>
            </a:r>
            <a:r>
              <a:rPr lang="zh-TW" altLang="en-US" sz="2400" dirty="0" smtClean="0">
                <a:latin typeface="微軟正黑體" pitchFamily="34" charset="-120"/>
                <a:ea typeface="微軟正黑體" pitchFamily="34" charset="-120"/>
              </a:rPr>
              <a:t>依據巡迴輔導初派名單，由巡迴輔導教師與受巡迴輔導學校合作擬訂，並經學生所屬學校特推會審查通過後，提學生所屬學校課發會審議通過。</a:t>
            </a:r>
            <a:endParaRPr lang="en-US" altLang="zh-TW" sz="2400" dirty="0" smtClean="0">
              <a:latin typeface="微軟正黑體" pitchFamily="34" charset="-120"/>
              <a:ea typeface="微軟正黑體" pitchFamily="34" charset="-120"/>
            </a:endParaRPr>
          </a:p>
          <a:p>
            <a:pPr marL="342900" indent="-342900" algn="just" eaLnBrk="1" hangingPunct="1">
              <a:lnSpc>
                <a:spcPct val="150000"/>
              </a:lnSpc>
              <a:spcBef>
                <a:spcPct val="0"/>
              </a:spcBef>
              <a:buBlip>
                <a:blip r:embed="rId4"/>
              </a:buBlip>
              <a:defRPr/>
            </a:pPr>
            <a:r>
              <a:rPr lang="zh-TW" altLang="en-US" sz="2400" b="1" dirty="0">
                <a:latin typeface="微軟正黑體" pitchFamily="34" charset="-120"/>
                <a:ea typeface="微軟正黑體" pitchFamily="34" charset="-120"/>
              </a:rPr>
              <a:t>於</a:t>
            </a:r>
            <a:r>
              <a:rPr lang="en-US" altLang="zh-TW" sz="2400" b="1" dirty="0">
                <a:latin typeface="微軟正黑體" pitchFamily="34" charset="-120"/>
                <a:ea typeface="微軟正黑體" pitchFamily="34" charset="-120"/>
              </a:rPr>
              <a:t>7</a:t>
            </a:r>
            <a:r>
              <a:rPr lang="zh-TW" altLang="en-US" sz="2400" b="1" dirty="0">
                <a:latin typeface="微軟正黑體" pitchFamily="34" charset="-120"/>
                <a:ea typeface="微軟正黑體" pitchFamily="34" charset="-120"/>
              </a:rPr>
              <a:t>月備查後</a:t>
            </a:r>
            <a:r>
              <a:rPr lang="zh-TW" altLang="en-US" sz="2400" b="1" dirty="0" smtClean="0">
                <a:latin typeface="微軟正黑體" pitchFamily="34" charset="-120"/>
                <a:ea typeface="微軟正黑體" pitchFamily="34" charset="-120"/>
              </a:rPr>
              <a:t>：</a:t>
            </a:r>
            <a:r>
              <a:rPr lang="zh-TW" altLang="en-US" sz="2400" dirty="0">
                <a:latin typeface="微軟正黑體" pitchFamily="34" charset="-120"/>
                <a:ea typeface="微軟正黑體" pitchFamily="34" charset="-120"/>
              </a:rPr>
              <a:t>俟完成派案後，由巡迴輔導教師與受巡迴輔導學校合作擬訂，並經學生所屬學校特推會審查通過後，提學生所屬學校課發會審議通過，</a:t>
            </a:r>
            <a:r>
              <a:rPr lang="zh-TW" altLang="zh-TW" sz="2400" dirty="0">
                <a:latin typeface="微軟正黑體" pitchFamily="34" charset="-120"/>
                <a:ea typeface="微軟正黑體" pitchFamily="34" charset="-120"/>
              </a:rPr>
              <a:t>於</a:t>
            </a:r>
            <a:r>
              <a:rPr lang="zh-TW" altLang="en-US" sz="2400" dirty="0">
                <a:latin typeface="微軟正黑體" pitchFamily="34" charset="-120"/>
                <a:ea typeface="微軟正黑體" pitchFamily="34" charset="-120"/>
              </a:rPr>
              <a:t>第</a:t>
            </a:r>
            <a:r>
              <a:rPr lang="en-US" altLang="zh-TW" sz="2400" dirty="0">
                <a:latin typeface="微軟正黑體" pitchFamily="34" charset="-120"/>
                <a:ea typeface="微軟正黑體" pitchFamily="34" charset="-120"/>
              </a:rPr>
              <a:t>2</a:t>
            </a:r>
            <a:r>
              <a:rPr lang="zh-TW" altLang="en-US" sz="2400" dirty="0">
                <a:latin typeface="微軟正黑體" pitchFamily="34" charset="-120"/>
                <a:ea typeface="微軟正黑體" pitchFamily="34" charset="-120"/>
              </a:rPr>
              <a:t>學期開始前</a:t>
            </a:r>
            <a:r>
              <a:rPr lang="zh-TW" altLang="zh-TW" sz="2400" dirty="0">
                <a:latin typeface="微軟正黑體" pitchFamily="34" charset="-120"/>
                <a:ea typeface="微軟正黑體" pitchFamily="34" charset="-120"/>
              </a:rPr>
              <a:t>函報本府</a:t>
            </a:r>
            <a:r>
              <a:rPr lang="zh-TW" altLang="en-US" sz="2400" dirty="0">
                <a:latin typeface="微軟正黑體" pitchFamily="34" charset="-120"/>
                <a:ea typeface="微軟正黑體" pitchFamily="34" charset="-120"/>
              </a:rPr>
              <a:t>完成</a:t>
            </a:r>
            <a:r>
              <a:rPr lang="zh-TW" altLang="zh-TW" sz="2400" dirty="0">
                <a:latin typeface="微軟正黑體" pitchFamily="34" charset="-120"/>
                <a:ea typeface="微軟正黑體" pitchFamily="34" charset="-120"/>
              </a:rPr>
              <a:t>重</a:t>
            </a:r>
            <a:r>
              <a:rPr lang="zh-TW" altLang="en-US" sz="2400" dirty="0">
                <a:latin typeface="微軟正黑體" pitchFamily="34" charset="-120"/>
                <a:ea typeface="微軟正黑體" pitchFamily="34" charset="-120"/>
              </a:rPr>
              <a:t>新</a:t>
            </a:r>
            <a:r>
              <a:rPr lang="zh-TW" altLang="zh-TW" sz="2400" dirty="0">
                <a:latin typeface="微軟正黑體" pitchFamily="34" charset="-120"/>
                <a:ea typeface="微軟正黑體" pitchFamily="34" charset="-120"/>
              </a:rPr>
              <a:t>備查。</a:t>
            </a:r>
            <a:endParaRPr lang="en-US" altLang="zh-TW" sz="2400" dirty="0">
              <a:latin typeface="微軟正黑體" pitchFamily="34" charset="-120"/>
              <a:ea typeface="微軟正黑體" pitchFamily="34" charset="-12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left)">
                                      <p:cBhvr>
                                        <p:cTn id="12" dur="500"/>
                                        <p:tgtEl>
                                          <p:spTgt spid="17"/>
                                        </p:tgtEl>
                                      </p:cBhvr>
                                    </p:animEffect>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16">
                                            <p:txEl>
                                              <p:pRg st="0" end="0"/>
                                            </p:txEl>
                                          </p:spTgt>
                                        </p:tgtEl>
                                        <p:attrNameLst>
                                          <p:attrName>style.visibility</p:attrName>
                                        </p:attrNameLst>
                                      </p:cBhvr>
                                      <p:to>
                                        <p:strVal val="visible"/>
                                      </p:to>
                                    </p:set>
                                    <p:animEffect transition="in" filter="fade">
                                      <p:cBhvr>
                                        <p:cTn id="16" dur="500"/>
                                        <p:tgtEl>
                                          <p:spTgt spid="16">
                                            <p:txEl>
                                              <p:pRg st="0" end="0"/>
                                            </p:txEl>
                                          </p:spTgt>
                                        </p:tgtEl>
                                      </p:cBhvr>
                                    </p:animEffect>
                                    <p:anim calcmode="lin" valueType="num">
                                      <p:cBhvr>
                                        <p:cTn id="17"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18" dur="5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16">
                                            <p:txEl>
                                              <p:pRg st="1" end="1"/>
                                            </p:txEl>
                                          </p:spTgt>
                                        </p:tgtEl>
                                        <p:attrNameLst>
                                          <p:attrName>style.visibility</p:attrName>
                                        </p:attrNameLst>
                                      </p:cBhvr>
                                      <p:to>
                                        <p:strVal val="visible"/>
                                      </p:to>
                                    </p:set>
                                    <p:animEffect transition="in" filter="fade">
                                      <p:cBhvr>
                                        <p:cTn id="23" dur="500"/>
                                        <p:tgtEl>
                                          <p:spTgt spid="16">
                                            <p:txEl>
                                              <p:pRg st="1" end="1"/>
                                            </p:txEl>
                                          </p:spTgt>
                                        </p:tgtEl>
                                      </p:cBhvr>
                                    </p:animEffect>
                                    <p:anim calcmode="lin" valueType="num">
                                      <p:cBhvr>
                                        <p:cTn id="24" dur="5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25" dur="5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16">
                                            <p:txEl>
                                              <p:pRg st="2" end="2"/>
                                            </p:txEl>
                                          </p:spTgt>
                                        </p:tgtEl>
                                        <p:attrNameLst>
                                          <p:attrName>style.visibility</p:attrName>
                                        </p:attrNameLst>
                                      </p:cBhvr>
                                      <p:to>
                                        <p:strVal val="visible"/>
                                      </p:to>
                                    </p:set>
                                    <p:animEffect transition="in" filter="fade">
                                      <p:cBhvr>
                                        <p:cTn id="30" dur="500"/>
                                        <p:tgtEl>
                                          <p:spTgt spid="16">
                                            <p:txEl>
                                              <p:pRg st="2" end="2"/>
                                            </p:txEl>
                                          </p:spTgt>
                                        </p:tgtEl>
                                      </p:cBhvr>
                                    </p:animEffect>
                                    <p:anim calcmode="lin" valueType="num">
                                      <p:cBhvr>
                                        <p:cTn id="31" dur="500" fill="hold"/>
                                        <p:tgtEl>
                                          <p:spTgt spid="16">
                                            <p:txEl>
                                              <p:pRg st="2" end="2"/>
                                            </p:txEl>
                                          </p:spTgt>
                                        </p:tgtEl>
                                        <p:attrNameLst>
                                          <p:attrName>ppt_x</p:attrName>
                                        </p:attrNameLst>
                                      </p:cBhvr>
                                      <p:tavLst>
                                        <p:tav tm="0">
                                          <p:val>
                                            <p:strVal val="#ppt_x"/>
                                          </p:val>
                                        </p:tav>
                                        <p:tav tm="100000">
                                          <p:val>
                                            <p:strVal val="#ppt_x"/>
                                          </p:val>
                                        </p:tav>
                                      </p:tavLst>
                                    </p:anim>
                                    <p:anim calcmode="lin" valueType="num">
                                      <p:cBhvr>
                                        <p:cTn id="32" dur="500" fill="hold"/>
                                        <p:tgtEl>
                                          <p:spTgt spid="1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16">
                                            <p:txEl>
                                              <p:pRg st="3" end="3"/>
                                            </p:txEl>
                                          </p:spTgt>
                                        </p:tgtEl>
                                        <p:attrNameLst>
                                          <p:attrName>style.visibility</p:attrName>
                                        </p:attrNameLst>
                                      </p:cBhvr>
                                      <p:to>
                                        <p:strVal val="visible"/>
                                      </p:to>
                                    </p:set>
                                    <p:animEffect transition="in" filter="fade">
                                      <p:cBhvr>
                                        <p:cTn id="37" dur="500"/>
                                        <p:tgtEl>
                                          <p:spTgt spid="16">
                                            <p:txEl>
                                              <p:pRg st="3" end="3"/>
                                            </p:txEl>
                                          </p:spTgt>
                                        </p:tgtEl>
                                      </p:cBhvr>
                                    </p:animEffect>
                                    <p:anim calcmode="lin" valueType="num">
                                      <p:cBhvr>
                                        <p:cTn id="38" dur="500" fill="hold"/>
                                        <p:tgtEl>
                                          <p:spTgt spid="16">
                                            <p:txEl>
                                              <p:pRg st="3" end="3"/>
                                            </p:txEl>
                                          </p:spTgt>
                                        </p:tgtEl>
                                        <p:attrNameLst>
                                          <p:attrName>ppt_x</p:attrName>
                                        </p:attrNameLst>
                                      </p:cBhvr>
                                      <p:tavLst>
                                        <p:tav tm="0">
                                          <p:val>
                                            <p:strVal val="#ppt_x"/>
                                          </p:val>
                                        </p:tav>
                                        <p:tav tm="100000">
                                          <p:val>
                                            <p:strVal val="#ppt_x"/>
                                          </p:val>
                                        </p:tav>
                                      </p:tavLst>
                                    </p:anim>
                                    <p:anim calcmode="lin" valueType="num">
                                      <p:cBhvr>
                                        <p:cTn id="39" dur="500" fill="hold"/>
                                        <p:tgtEl>
                                          <p:spTgt spid="16">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6"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251520" y="274638"/>
            <a:ext cx="8568952" cy="1143000"/>
          </a:xfrm>
        </p:spPr>
        <p:txBody>
          <a:bodyPr>
            <a:noAutofit/>
          </a:bodyPr>
          <a:lstStyle/>
          <a:p>
            <a:r>
              <a:rPr lang="zh-TW" altLang="en-US" sz="3600" b="1" kern="1200" dirty="0" smtClean="0">
                <a:ln w="0"/>
                <a:solidFill>
                  <a:srgbClr val="002060"/>
                </a:solidFill>
                <a:effectLst>
                  <a:reflection blurRad="6350" stA="53000" endA="300" endPos="35500" dir="5400000" sy="-90000" algn="bl" rotWithShape="0"/>
                </a:effectLst>
                <a:latin typeface="微軟正黑體" pitchFamily="34" charset="-120"/>
                <a:ea typeface="微軟正黑體" pitchFamily="34" charset="-120"/>
                <a:cs typeface="+mn-cs"/>
              </a:rPr>
              <a:t>常見問答</a:t>
            </a:r>
            <a:endParaRPr lang="zh-TW" altLang="en-US" sz="3600" b="1" kern="1200" dirty="0">
              <a:ln w="0"/>
              <a:solidFill>
                <a:srgbClr val="002060"/>
              </a:solidFill>
              <a:effectLst>
                <a:reflection blurRad="6350" stA="53000" endA="300" endPos="35500" dir="5400000" sy="-90000" algn="bl" rotWithShape="0"/>
              </a:effectLst>
              <a:latin typeface="微軟正黑體" pitchFamily="34" charset="-120"/>
              <a:ea typeface="微軟正黑體" pitchFamily="34" charset="-120"/>
              <a:cs typeface="+mn-cs"/>
            </a:endParaRPr>
          </a:p>
        </p:txBody>
      </p:sp>
      <p:cxnSp>
        <p:nvCxnSpPr>
          <p:cNvPr id="17" name="直接连接符 5"/>
          <p:cNvCxnSpPr>
            <a:cxnSpLocks noChangeShapeType="1"/>
          </p:cNvCxnSpPr>
          <p:nvPr/>
        </p:nvCxnSpPr>
        <p:spPr bwMode="auto">
          <a:xfrm>
            <a:off x="3563888" y="1196752"/>
            <a:ext cx="2016224" cy="0"/>
          </a:xfrm>
          <a:prstGeom prst="line">
            <a:avLst/>
          </a:prstGeom>
          <a:noFill/>
          <a:ln w="38100">
            <a:solidFill>
              <a:srgbClr val="FFC000"/>
            </a:solidFill>
            <a:round/>
            <a:headEnd/>
            <a:tailEnd/>
          </a:ln>
          <a:extLst>
            <a:ext uri="{909E8E84-426E-40DD-AFC4-6F175D3DCCD1}">
              <a14:hiddenFill xmlns:a14="http://schemas.microsoft.com/office/drawing/2010/main">
                <a:noFill/>
              </a14:hiddenFill>
            </a:ext>
          </a:extLst>
        </p:spPr>
      </p:cxnSp>
      <p:sp>
        <p:nvSpPr>
          <p:cNvPr id="16" name="TextBox 5"/>
          <p:cNvSpPr txBox="1">
            <a:spLocks noChangeArrowheads="1"/>
          </p:cNvSpPr>
          <p:nvPr/>
        </p:nvSpPr>
        <p:spPr bwMode="auto">
          <a:xfrm>
            <a:off x="611188" y="1374775"/>
            <a:ext cx="7921625" cy="1754326"/>
          </a:xfrm>
          <a:prstGeom prst="rect">
            <a:avLst/>
          </a:prstGeom>
          <a:solidFill>
            <a:schemeClr val="accent5">
              <a:lumMod val="20000"/>
              <a:lumOff val="80000"/>
              <a:alpha val="85000"/>
            </a:schemeClr>
          </a:solidFill>
          <a:ln>
            <a:noFill/>
          </a:ln>
        </p:spPr>
        <p:txBody>
          <a:bodyPr>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9pPr>
          </a:lstStyle>
          <a:p>
            <a:pPr marL="342900" indent="-342900" eaLnBrk="1" hangingPunct="1">
              <a:lnSpc>
                <a:spcPct val="150000"/>
              </a:lnSpc>
              <a:spcBef>
                <a:spcPct val="0"/>
              </a:spcBef>
              <a:buBlip>
                <a:blip r:embed="rId4"/>
              </a:buBlip>
              <a:defRPr/>
            </a:pPr>
            <a:r>
              <a:rPr lang="zh-TW" altLang="en-US" sz="2400" dirty="0" smtClean="0"/>
              <a:t>Ｑ４：學校有疑似特殊教育學生，要擬訂特殊教育課程計畫嗎？</a:t>
            </a:r>
            <a:endParaRPr lang="en-US" altLang="zh-TW" sz="2400" dirty="0" smtClean="0"/>
          </a:p>
          <a:p>
            <a:pPr marL="342900" indent="-342900" eaLnBrk="1" hangingPunct="1">
              <a:lnSpc>
                <a:spcPct val="150000"/>
              </a:lnSpc>
              <a:spcBef>
                <a:spcPct val="0"/>
              </a:spcBef>
              <a:buBlip>
                <a:blip r:embed="rId4"/>
              </a:buBlip>
              <a:defRPr/>
            </a:pPr>
            <a:r>
              <a:rPr lang="zh-TW" altLang="en-US" sz="2400" dirty="0" smtClean="0">
                <a:latin typeface="微軟正黑體" pitchFamily="34" charset="-120"/>
                <a:ea typeface="微軟正黑體" pitchFamily="34" charset="-120"/>
              </a:rPr>
              <a:t>Ａ：不用。疑似特殊教育學生須擬訂</a:t>
            </a:r>
            <a:r>
              <a:rPr lang="zh-TW" altLang="en-US" sz="2400" b="1" dirty="0" smtClean="0">
                <a:latin typeface="微軟正黑體" pitchFamily="34" charset="-120"/>
                <a:ea typeface="微軟正黑體" pitchFamily="34" charset="-120"/>
              </a:rPr>
              <a:t>疑似生服務計畫</a:t>
            </a:r>
            <a:r>
              <a:rPr lang="zh-TW" altLang="en-US" sz="2400" dirty="0" smtClean="0">
                <a:latin typeface="微軟正黑體" pitchFamily="34" charset="-120"/>
                <a:ea typeface="微軟正黑體" pitchFamily="34" charset="-120"/>
              </a:rPr>
              <a:t>。</a:t>
            </a:r>
            <a:endParaRPr lang="en-US" altLang="zh-TW" sz="2400" dirty="0">
              <a:latin typeface="微軟正黑體" pitchFamily="34" charset="-120"/>
              <a:ea typeface="微軟正黑體" pitchFamily="34" charset="-12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left)">
                                      <p:cBhvr>
                                        <p:cTn id="12" dur="500"/>
                                        <p:tgtEl>
                                          <p:spTgt spid="17"/>
                                        </p:tgtEl>
                                      </p:cBhvr>
                                    </p:animEffect>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16">
                                            <p:txEl>
                                              <p:pRg st="0" end="0"/>
                                            </p:txEl>
                                          </p:spTgt>
                                        </p:tgtEl>
                                        <p:attrNameLst>
                                          <p:attrName>style.visibility</p:attrName>
                                        </p:attrNameLst>
                                      </p:cBhvr>
                                      <p:to>
                                        <p:strVal val="visible"/>
                                      </p:to>
                                    </p:set>
                                    <p:animEffect transition="in" filter="fade">
                                      <p:cBhvr>
                                        <p:cTn id="16" dur="500"/>
                                        <p:tgtEl>
                                          <p:spTgt spid="16">
                                            <p:txEl>
                                              <p:pRg st="0" end="0"/>
                                            </p:txEl>
                                          </p:spTgt>
                                        </p:tgtEl>
                                      </p:cBhvr>
                                    </p:animEffect>
                                    <p:anim calcmode="lin" valueType="num">
                                      <p:cBhvr>
                                        <p:cTn id="17"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18" dur="5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16">
                                            <p:txEl>
                                              <p:pRg st="1" end="1"/>
                                            </p:txEl>
                                          </p:spTgt>
                                        </p:tgtEl>
                                        <p:attrNameLst>
                                          <p:attrName>style.visibility</p:attrName>
                                        </p:attrNameLst>
                                      </p:cBhvr>
                                      <p:to>
                                        <p:strVal val="visible"/>
                                      </p:to>
                                    </p:set>
                                    <p:animEffect transition="in" filter="fade">
                                      <p:cBhvr>
                                        <p:cTn id="23" dur="500"/>
                                        <p:tgtEl>
                                          <p:spTgt spid="16">
                                            <p:txEl>
                                              <p:pRg st="1" end="1"/>
                                            </p:txEl>
                                          </p:spTgt>
                                        </p:tgtEl>
                                      </p:cBhvr>
                                    </p:animEffect>
                                    <p:anim calcmode="lin" valueType="num">
                                      <p:cBhvr>
                                        <p:cTn id="24" dur="5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25" dur="5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6"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251520" y="274638"/>
            <a:ext cx="8568952" cy="1143000"/>
          </a:xfrm>
        </p:spPr>
        <p:txBody>
          <a:bodyPr>
            <a:noAutofit/>
          </a:bodyPr>
          <a:lstStyle/>
          <a:p>
            <a:r>
              <a:rPr lang="zh-TW" altLang="en-US" sz="3600" b="1" kern="1200" dirty="0" smtClean="0">
                <a:ln w="0"/>
                <a:solidFill>
                  <a:srgbClr val="002060"/>
                </a:solidFill>
                <a:effectLst>
                  <a:reflection blurRad="6350" stA="53000" endA="300" endPos="35500" dir="5400000" sy="-90000" algn="bl" rotWithShape="0"/>
                </a:effectLst>
                <a:latin typeface="微軟正黑體" pitchFamily="34" charset="-120"/>
                <a:ea typeface="微軟正黑體" pitchFamily="34" charset="-120"/>
                <a:cs typeface="+mn-cs"/>
              </a:rPr>
              <a:t>常見問答</a:t>
            </a:r>
            <a:endParaRPr lang="zh-TW" altLang="en-US" sz="3600" b="1" kern="1200" dirty="0">
              <a:ln w="0"/>
              <a:solidFill>
                <a:srgbClr val="002060"/>
              </a:solidFill>
              <a:effectLst>
                <a:reflection blurRad="6350" stA="53000" endA="300" endPos="35500" dir="5400000" sy="-90000" algn="bl" rotWithShape="0"/>
              </a:effectLst>
              <a:latin typeface="微軟正黑體" pitchFamily="34" charset="-120"/>
              <a:ea typeface="微軟正黑體" pitchFamily="34" charset="-120"/>
              <a:cs typeface="+mn-cs"/>
            </a:endParaRPr>
          </a:p>
        </p:txBody>
      </p:sp>
      <p:cxnSp>
        <p:nvCxnSpPr>
          <p:cNvPr id="17" name="直接连接符 5"/>
          <p:cNvCxnSpPr>
            <a:cxnSpLocks noChangeShapeType="1"/>
          </p:cNvCxnSpPr>
          <p:nvPr/>
        </p:nvCxnSpPr>
        <p:spPr bwMode="auto">
          <a:xfrm>
            <a:off x="3563888" y="1196752"/>
            <a:ext cx="2016224" cy="0"/>
          </a:xfrm>
          <a:prstGeom prst="line">
            <a:avLst/>
          </a:prstGeom>
          <a:noFill/>
          <a:ln w="38100">
            <a:solidFill>
              <a:srgbClr val="FFC000"/>
            </a:solidFill>
            <a:round/>
            <a:headEnd/>
            <a:tailEnd/>
          </a:ln>
          <a:extLst>
            <a:ext uri="{909E8E84-426E-40DD-AFC4-6F175D3DCCD1}">
              <a14:hiddenFill xmlns:a14="http://schemas.microsoft.com/office/drawing/2010/main">
                <a:noFill/>
              </a14:hiddenFill>
            </a:ext>
          </a:extLst>
        </p:spPr>
      </p:cxnSp>
      <p:sp>
        <p:nvSpPr>
          <p:cNvPr id="16" name="TextBox 5"/>
          <p:cNvSpPr txBox="1">
            <a:spLocks noChangeArrowheads="1"/>
          </p:cNvSpPr>
          <p:nvPr/>
        </p:nvSpPr>
        <p:spPr bwMode="auto">
          <a:xfrm>
            <a:off x="611188" y="1374775"/>
            <a:ext cx="7921625" cy="3970318"/>
          </a:xfrm>
          <a:prstGeom prst="rect">
            <a:avLst/>
          </a:prstGeom>
          <a:solidFill>
            <a:schemeClr val="accent5">
              <a:lumMod val="20000"/>
              <a:lumOff val="80000"/>
              <a:alpha val="85000"/>
            </a:schemeClr>
          </a:solidFill>
          <a:ln>
            <a:noFill/>
          </a:ln>
        </p:spPr>
        <p:txBody>
          <a:bodyPr>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9pPr>
          </a:lstStyle>
          <a:p>
            <a:pPr marL="342900" indent="-342900" eaLnBrk="1" hangingPunct="1">
              <a:lnSpc>
                <a:spcPct val="150000"/>
              </a:lnSpc>
              <a:spcBef>
                <a:spcPct val="0"/>
              </a:spcBef>
              <a:buBlip>
                <a:blip r:embed="rId4"/>
              </a:buBlip>
              <a:defRPr/>
            </a:pPr>
            <a:r>
              <a:rPr lang="zh-TW" altLang="en-US" sz="2400" dirty="0" smtClean="0"/>
              <a:t>Ｑ５：現有個案之教師於下學年度調動，有人員異動問題，校內又無接任教師情況下，課程計畫由誰擬訂？</a:t>
            </a:r>
            <a:endParaRPr lang="en-US" altLang="zh-TW" sz="2400" dirty="0" smtClean="0"/>
          </a:p>
          <a:p>
            <a:pPr marL="342900" indent="-342900" algn="just" eaLnBrk="1" hangingPunct="1">
              <a:lnSpc>
                <a:spcPct val="150000"/>
              </a:lnSpc>
              <a:spcBef>
                <a:spcPct val="0"/>
              </a:spcBef>
              <a:buBlip>
                <a:blip r:embed="rId4"/>
              </a:buBlip>
              <a:defRPr/>
            </a:pPr>
            <a:r>
              <a:rPr lang="zh-TW" altLang="en-US" sz="2400" dirty="0" smtClean="0">
                <a:latin typeface="微軟正黑體" pitchFamily="34" charset="-120"/>
                <a:ea typeface="微軟正黑體" pitchFamily="34" charset="-120"/>
              </a:rPr>
              <a:t>Ａ：</a:t>
            </a:r>
            <a:r>
              <a:rPr lang="zh-TW" altLang="zh-TW" sz="2400" dirty="0" smtClean="0">
                <a:latin typeface="微軟正黑體" pitchFamily="34" charset="-120"/>
                <a:ea typeface="微軟正黑體" pitchFamily="34" charset="-120"/>
              </a:rPr>
              <a:t>課程計畫為整體之預先規劃，</a:t>
            </a:r>
            <a:r>
              <a:rPr lang="zh-TW" altLang="en-US" sz="2400" dirty="0" smtClean="0">
                <a:latin typeface="微軟正黑體" pitchFamily="34" charset="-120"/>
                <a:ea typeface="微軟正黑體" pitchFamily="34" charset="-120"/>
              </a:rPr>
              <a:t>依據十二年國民基本教育課綱總綱規定學校課程計畫應於開學前完成備查，故應由現任教師撰寫，俟新教師接任後再就已備查之課程計畫進行滾動式修正，於學期中進行修正</a:t>
            </a:r>
            <a:r>
              <a:rPr lang="zh-TW" altLang="zh-TW" sz="2400" dirty="0" smtClean="0">
                <a:latin typeface="微軟正黑體" pitchFamily="34" charset="-120"/>
                <a:ea typeface="微軟正黑體" pitchFamily="34" charset="-120"/>
              </a:rPr>
              <a:t>調整，並循第</a:t>
            </a:r>
            <a:r>
              <a:rPr lang="en-US" altLang="zh-TW" sz="2400" dirty="0" smtClean="0">
                <a:latin typeface="微軟正黑體" pitchFamily="34" charset="-120"/>
                <a:ea typeface="微軟正黑體" pitchFamily="34" charset="-120"/>
              </a:rPr>
              <a:t>2</a:t>
            </a:r>
            <a:r>
              <a:rPr lang="zh-TW" altLang="zh-TW" sz="2400" dirty="0" smtClean="0">
                <a:latin typeface="微軟正黑體" pitchFamily="34" charset="-120"/>
                <a:ea typeface="微軟正黑體" pitchFamily="34" charset="-120"/>
              </a:rPr>
              <a:t>學期</a:t>
            </a:r>
            <a:r>
              <a:rPr lang="zh-TW" altLang="en-US" sz="2400" dirty="0" smtClean="0">
                <a:latin typeface="微軟正黑體" pitchFamily="34" charset="-120"/>
                <a:ea typeface="微軟正黑體" pitchFamily="34" charset="-120"/>
              </a:rPr>
              <a:t>重新</a:t>
            </a:r>
            <a:r>
              <a:rPr lang="zh-TW" altLang="zh-TW" sz="2400" dirty="0" smtClean="0">
                <a:latin typeface="微軟正黑體" pitchFamily="34" charset="-120"/>
                <a:ea typeface="微軟正黑體" pitchFamily="34" charset="-120"/>
              </a:rPr>
              <a:t>備查方式辦理。 </a:t>
            </a:r>
            <a:endParaRPr lang="en-US" altLang="zh-TW" sz="2400" dirty="0" smtClean="0">
              <a:latin typeface="微軟正黑體" pitchFamily="34" charset="-120"/>
              <a:ea typeface="微軟正黑體" pitchFamily="34" charset="-12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left)">
                                      <p:cBhvr>
                                        <p:cTn id="12" dur="500"/>
                                        <p:tgtEl>
                                          <p:spTgt spid="17"/>
                                        </p:tgtEl>
                                      </p:cBhvr>
                                    </p:animEffect>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16">
                                            <p:txEl>
                                              <p:pRg st="0" end="0"/>
                                            </p:txEl>
                                          </p:spTgt>
                                        </p:tgtEl>
                                        <p:attrNameLst>
                                          <p:attrName>style.visibility</p:attrName>
                                        </p:attrNameLst>
                                      </p:cBhvr>
                                      <p:to>
                                        <p:strVal val="visible"/>
                                      </p:to>
                                    </p:set>
                                    <p:animEffect transition="in" filter="fade">
                                      <p:cBhvr>
                                        <p:cTn id="16" dur="500"/>
                                        <p:tgtEl>
                                          <p:spTgt spid="16">
                                            <p:txEl>
                                              <p:pRg st="0" end="0"/>
                                            </p:txEl>
                                          </p:spTgt>
                                        </p:tgtEl>
                                      </p:cBhvr>
                                    </p:animEffect>
                                    <p:anim calcmode="lin" valueType="num">
                                      <p:cBhvr>
                                        <p:cTn id="17"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18" dur="5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16">
                                            <p:txEl>
                                              <p:pRg st="1" end="1"/>
                                            </p:txEl>
                                          </p:spTgt>
                                        </p:tgtEl>
                                        <p:attrNameLst>
                                          <p:attrName>style.visibility</p:attrName>
                                        </p:attrNameLst>
                                      </p:cBhvr>
                                      <p:to>
                                        <p:strVal val="visible"/>
                                      </p:to>
                                    </p:set>
                                    <p:animEffect transition="in" filter="fade">
                                      <p:cBhvr>
                                        <p:cTn id="23" dur="500"/>
                                        <p:tgtEl>
                                          <p:spTgt spid="16">
                                            <p:txEl>
                                              <p:pRg st="1" end="1"/>
                                            </p:txEl>
                                          </p:spTgt>
                                        </p:tgtEl>
                                      </p:cBhvr>
                                    </p:animEffect>
                                    <p:anim calcmode="lin" valueType="num">
                                      <p:cBhvr>
                                        <p:cTn id="24" dur="5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25" dur="5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6"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251520" y="274638"/>
            <a:ext cx="8568952" cy="1143000"/>
          </a:xfrm>
        </p:spPr>
        <p:txBody>
          <a:bodyPr>
            <a:noAutofit/>
          </a:bodyPr>
          <a:lstStyle/>
          <a:p>
            <a:r>
              <a:rPr lang="zh-TW" altLang="en-US" sz="3600" b="1" kern="1200" dirty="0" smtClean="0">
                <a:ln w="0"/>
                <a:solidFill>
                  <a:srgbClr val="002060"/>
                </a:solidFill>
                <a:effectLst>
                  <a:reflection blurRad="6350" stA="53000" endA="300" endPos="35500" dir="5400000" sy="-90000" algn="bl" rotWithShape="0"/>
                </a:effectLst>
                <a:latin typeface="微軟正黑體" pitchFamily="34" charset="-120"/>
                <a:ea typeface="微軟正黑體" pitchFamily="34" charset="-120"/>
                <a:cs typeface="+mn-cs"/>
              </a:rPr>
              <a:t>常見問答</a:t>
            </a:r>
            <a:endParaRPr lang="zh-TW" altLang="en-US" sz="3600" b="1" kern="1200" dirty="0">
              <a:ln w="0"/>
              <a:solidFill>
                <a:srgbClr val="002060"/>
              </a:solidFill>
              <a:effectLst>
                <a:reflection blurRad="6350" stA="53000" endA="300" endPos="35500" dir="5400000" sy="-90000" algn="bl" rotWithShape="0"/>
              </a:effectLst>
              <a:latin typeface="微軟正黑體" pitchFamily="34" charset="-120"/>
              <a:ea typeface="微軟正黑體" pitchFamily="34" charset="-120"/>
              <a:cs typeface="+mn-cs"/>
            </a:endParaRPr>
          </a:p>
        </p:txBody>
      </p:sp>
      <p:cxnSp>
        <p:nvCxnSpPr>
          <p:cNvPr id="17" name="直接连接符 5"/>
          <p:cNvCxnSpPr>
            <a:cxnSpLocks noChangeShapeType="1"/>
          </p:cNvCxnSpPr>
          <p:nvPr/>
        </p:nvCxnSpPr>
        <p:spPr bwMode="auto">
          <a:xfrm>
            <a:off x="3563888" y="1196752"/>
            <a:ext cx="2016224" cy="0"/>
          </a:xfrm>
          <a:prstGeom prst="line">
            <a:avLst/>
          </a:prstGeom>
          <a:noFill/>
          <a:ln w="38100">
            <a:solidFill>
              <a:srgbClr val="FFC000"/>
            </a:solidFill>
            <a:round/>
            <a:headEnd/>
            <a:tailEnd/>
          </a:ln>
          <a:extLst>
            <a:ext uri="{909E8E84-426E-40DD-AFC4-6F175D3DCCD1}">
              <a14:hiddenFill xmlns:a14="http://schemas.microsoft.com/office/drawing/2010/main">
                <a:noFill/>
              </a14:hiddenFill>
            </a:ext>
          </a:extLst>
        </p:spPr>
      </p:cxnSp>
      <p:sp>
        <p:nvSpPr>
          <p:cNvPr id="16" name="TextBox 5"/>
          <p:cNvSpPr txBox="1">
            <a:spLocks noChangeArrowheads="1"/>
          </p:cNvSpPr>
          <p:nvPr/>
        </p:nvSpPr>
        <p:spPr bwMode="auto">
          <a:xfrm>
            <a:off x="611188" y="1374775"/>
            <a:ext cx="7921625" cy="5078313"/>
          </a:xfrm>
          <a:prstGeom prst="rect">
            <a:avLst/>
          </a:prstGeom>
          <a:solidFill>
            <a:schemeClr val="accent5">
              <a:lumMod val="20000"/>
              <a:lumOff val="80000"/>
              <a:alpha val="85000"/>
            </a:schemeClr>
          </a:solidFill>
          <a:ln>
            <a:noFill/>
          </a:ln>
        </p:spPr>
        <p:txBody>
          <a:bodyPr>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9pPr>
          </a:lstStyle>
          <a:p>
            <a:pPr marL="342900" indent="-342900" algn="just" eaLnBrk="1" hangingPunct="1">
              <a:lnSpc>
                <a:spcPct val="150000"/>
              </a:lnSpc>
              <a:spcBef>
                <a:spcPct val="0"/>
              </a:spcBef>
              <a:buBlip>
                <a:blip r:embed="rId4"/>
              </a:buBlip>
              <a:defRPr/>
            </a:pPr>
            <a:r>
              <a:rPr lang="zh-TW" altLang="en-US" sz="2400" dirty="0" smtClean="0"/>
              <a:t>Ｑ６：依據特殊教育法，學校應於轉學生入學後</a:t>
            </a:r>
            <a:r>
              <a:rPr lang="en-US" altLang="zh-TW" sz="2400" dirty="0" smtClean="0"/>
              <a:t>1</a:t>
            </a:r>
            <a:r>
              <a:rPr lang="zh-TW" altLang="en-US" sz="2400" dirty="0" smtClean="0"/>
              <a:t>個月內訂定；其餘在學學生之個別化教育計畫（簡稱</a:t>
            </a:r>
            <a:r>
              <a:rPr lang="en-US" altLang="zh-TW" sz="2400" dirty="0" smtClean="0"/>
              <a:t>IEP</a:t>
            </a:r>
            <a:r>
              <a:rPr lang="zh-TW" altLang="en-US" sz="2400" dirty="0" smtClean="0"/>
              <a:t>），應於開學前訂定，新生應於開學前訂定初步個別化教育計畫，並於開學後一個月內檢討修正。但因為要完成特殊教育課程計畫備查，須先彙整新舊生</a:t>
            </a:r>
            <a:r>
              <a:rPr lang="en-US" altLang="zh-TW" sz="2400" dirty="0" smtClean="0"/>
              <a:t>IEP</a:t>
            </a:r>
            <a:r>
              <a:rPr lang="zh-TW" altLang="en-US" sz="2400" dirty="0" smtClean="0"/>
              <a:t>並提報特推會審查，時程上是否與現行規定衝突？ </a:t>
            </a:r>
            <a:r>
              <a:rPr lang="en-US" altLang="zh-TW" sz="2400" dirty="0" smtClean="0"/>
              <a:t>(1/3)</a:t>
            </a:r>
          </a:p>
          <a:p>
            <a:pPr marL="342900" indent="-342900" algn="just" eaLnBrk="1" hangingPunct="1">
              <a:lnSpc>
                <a:spcPct val="150000"/>
              </a:lnSpc>
              <a:spcBef>
                <a:spcPct val="0"/>
              </a:spcBef>
              <a:buBlip>
                <a:blip r:embed="rId4"/>
              </a:buBlip>
              <a:defRPr/>
            </a:pPr>
            <a:r>
              <a:rPr lang="zh-TW" altLang="en-US" sz="2400" dirty="0" smtClean="0">
                <a:latin typeface="微軟正黑體" pitchFamily="34" charset="-120"/>
                <a:ea typeface="微軟正黑體" pitchFamily="34" charset="-120"/>
              </a:rPr>
              <a:t>Ａ：依據特殊教育法第</a:t>
            </a:r>
            <a:r>
              <a:rPr lang="en-US" altLang="zh-TW" sz="2400" dirty="0" smtClean="0">
                <a:latin typeface="微軟正黑體" pitchFamily="34" charset="-120"/>
                <a:ea typeface="微軟正黑體" pitchFamily="34" charset="-120"/>
              </a:rPr>
              <a:t>31</a:t>
            </a:r>
            <a:r>
              <a:rPr lang="zh-TW" altLang="en-US" sz="2400" dirty="0" smtClean="0">
                <a:latin typeface="微軟正黑體" pitchFamily="34" charset="-120"/>
                <a:ea typeface="微軟正黑體" pitchFamily="34" charset="-120"/>
              </a:rPr>
              <a:t>條之條文係指應完成</a:t>
            </a:r>
            <a:r>
              <a:rPr lang="en-US" altLang="zh-TW" sz="2400" dirty="0" smtClean="0">
                <a:latin typeface="微軟正黑體" pitchFamily="34" charset="-120"/>
                <a:ea typeface="微軟正黑體" pitchFamily="34" charset="-120"/>
              </a:rPr>
              <a:t>IEP</a:t>
            </a:r>
            <a:r>
              <a:rPr lang="zh-TW" altLang="en-US" sz="2400" dirty="0" smtClean="0">
                <a:latin typeface="微軟正黑體" pitchFamily="34" charset="-120"/>
                <a:ea typeface="微軟正黑體" pitchFamily="34" charset="-120"/>
              </a:rPr>
              <a:t>之最後期限，並非指只能在最後期限完成，意即，只要在此期限前，均為合法，合先敘明。</a:t>
            </a:r>
            <a:endParaRPr lang="en-US" altLang="zh-TW" sz="2400" dirty="0" smtClean="0">
              <a:latin typeface="微軟正黑體" pitchFamily="34" charset="-120"/>
              <a:ea typeface="微軟正黑體" pitchFamily="34" charset="-12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left)">
                                      <p:cBhvr>
                                        <p:cTn id="12" dur="500"/>
                                        <p:tgtEl>
                                          <p:spTgt spid="17"/>
                                        </p:tgtEl>
                                      </p:cBhvr>
                                    </p:animEffect>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16">
                                            <p:txEl>
                                              <p:pRg st="0" end="0"/>
                                            </p:txEl>
                                          </p:spTgt>
                                        </p:tgtEl>
                                        <p:attrNameLst>
                                          <p:attrName>style.visibility</p:attrName>
                                        </p:attrNameLst>
                                      </p:cBhvr>
                                      <p:to>
                                        <p:strVal val="visible"/>
                                      </p:to>
                                    </p:set>
                                    <p:animEffect transition="in" filter="fade">
                                      <p:cBhvr>
                                        <p:cTn id="16" dur="500"/>
                                        <p:tgtEl>
                                          <p:spTgt spid="16">
                                            <p:txEl>
                                              <p:pRg st="0" end="0"/>
                                            </p:txEl>
                                          </p:spTgt>
                                        </p:tgtEl>
                                      </p:cBhvr>
                                    </p:animEffect>
                                    <p:anim calcmode="lin" valueType="num">
                                      <p:cBhvr>
                                        <p:cTn id="17"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18" dur="5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16">
                                            <p:txEl>
                                              <p:pRg st="1" end="1"/>
                                            </p:txEl>
                                          </p:spTgt>
                                        </p:tgtEl>
                                        <p:attrNameLst>
                                          <p:attrName>style.visibility</p:attrName>
                                        </p:attrNameLst>
                                      </p:cBhvr>
                                      <p:to>
                                        <p:strVal val="visible"/>
                                      </p:to>
                                    </p:set>
                                    <p:animEffect transition="in" filter="fade">
                                      <p:cBhvr>
                                        <p:cTn id="23" dur="500"/>
                                        <p:tgtEl>
                                          <p:spTgt spid="16">
                                            <p:txEl>
                                              <p:pRg st="1" end="1"/>
                                            </p:txEl>
                                          </p:spTgt>
                                        </p:tgtEl>
                                      </p:cBhvr>
                                    </p:animEffect>
                                    <p:anim calcmode="lin" valueType="num">
                                      <p:cBhvr>
                                        <p:cTn id="24" dur="5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25" dur="5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6"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251520" y="274638"/>
            <a:ext cx="8568952" cy="1143000"/>
          </a:xfrm>
        </p:spPr>
        <p:txBody>
          <a:bodyPr>
            <a:noAutofit/>
          </a:bodyPr>
          <a:lstStyle/>
          <a:p>
            <a:r>
              <a:rPr lang="zh-TW" altLang="en-US" sz="3600" b="1" kern="1200" dirty="0" smtClean="0">
                <a:ln w="0"/>
                <a:solidFill>
                  <a:srgbClr val="002060"/>
                </a:solidFill>
                <a:effectLst>
                  <a:reflection blurRad="6350" stA="53000" endA="300" endPos="35500" dir="5400000" sy="-90000" algn="bl" rotWithShape="0"/>
                </a:effectLst>
                <a:latin typeface="微軟正黑體" pitchFamily="34" charset="-120"/>
                <a:ea typeface="微軟正黑體" pitchFamily="34" charset="-120"/>
                <a:cs typeface="+mn-cs"/>
              </a:rPr>
              <a:t>常見問答</a:t>
            </a:r>
            <a:endParaRPr lang="zh-TW" altLang="en-US" sz="3600" b="1" kern="1200" dirty="0">
              <a:ln w="0"/>
              <a:solidFill>
                <a:srgbClr val="002060"/>
              </a:solidFill>
              <a:effectLst>
                <a:reflection blurRad="6350" stA="53000" endA="300" endPos="35500" dir="5400000" sy="-90000" algn="bl" rotWithShape="0"/>
              </a:effectLst>
              <a:latin typeface="微軟正黑體" pitchFamily="34" charset="-120"/>
              <a:ea typeface="微軟正黑體" pitchFamily="34" charset="-120"/>
              <a:cs typeface="+mn-cs"/>
            </a:endParaRPr>
          </a:p>
        </p:txBody>
      </p:sp>
      <p:cxnSp>
        <p:nvCxnSpPr>
          <p:cNvPr id="17" name="直接连接符 5"/>
          <p:cNvCxnSpPr>
            <a:cxnSpLocks noChangeShapeType="1"/>
          </p:cNvCxnSpPr>
          <p:nvPr/>
        </p:nvCxnSpPr>
        <p:spPr bwMode="auto">
          <a:xfrm>
            <a:off x="3563888" y="1196752"/>
            <a:ext cx="2016224" cy="0"/>
          </a:xfrm>
          <a:prstGeom prst="line">
            <a:avLst/>
          </a:prstGeom>
          <a:noFill/>
          <a:ln w="38100">
            <a:solidFill>
              <a:srgbClr val="FFC000"/>
            </a:solidFill>
            <a:round/>
            <a:headEnd/>
            <a:tailEnd/>
          </a:ln>
          <a:extLst>
            <a:ext uri="{909E8E84-426E-40DD-AFC4-6F175D3DCCD1}">
              <a14:hiddenFill xmlns:a14="http://schemas.microsoft.com/office/drawing/2010/main">
                <a:noFill/>
              </a14:hiddenFill>
            </a:ext>
          </a:extLst>
        </p:spPr>
      </p:cxnSp>
      <p:sp>
        <p:nvSpPr>
          <p:cNvPr id="16" name="TextBox 5"/>
          <p:cNvSpPr txBox="1">
            <a:spLocks noChangeArrowheads="1"/>
          </p:cNvSpPr>
          <p:nvPr/>
        </p:nvSpPr>
        <p:spPr bwMode="auto">
          <a:xfrm>
            <a:off x="611188" y="1374775"/>
            <a:ext cx="7921625" cy="5632311"/>
          </a:xfrm>
          <a:prstGeom prst="rect">
            <a:avLst/>
          </a:prstGeom>
          <a:solidFill>
            <a:schemeClr val="accent5">
              <a:lumMod val="20000"/>
              <a:lumOff val="80000"/>
              <a:alpha val="85000"/>
            </a:schemeClr>
          </a:solidFill>
          <a:ln>
            <a:noFill/>
          </a:ln>
        </p:spPr>
        <p:txBody>
          <a:bodyPr>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defRPr>
            </a:lvl9pPr>
          </a:lstStyle>
          <a:p>
            <a:pPr marL="342900" indent="-342900" algn="just" eaLnBrk="1" hangingPunct="1">
              <a:lnSpc>
                <a:spcPct val="150000"/>
              </a:lnSpc>
              <a:spcBef>
                <a:spcPct val="0"/>
              </a:spcBef>
              <a:buBlip>
                <a:blip r:embed="rId4"/>
              </a:buBlip>
              <a:defRPr/>
            </a:pPr>
            <a:r>
              <a:rPr lang="zh-TW" altLang="en-US" sz="2400" dirty="0" smtClean="0"/>
              <a:t>Ｑ６：因為要完成特殊教育課程計畫備查，須先彙整新舊生</a:t>
            </a:r>
            <a:r>
              <a:rPr lang="en-US" altLang="zh-TW" sz="2400" dirty="0" smtClean="0"/>
              <a:t>IEP</a:t>
            </a:r>
            <a:r>
              <a:rPr lang="zh-TW" altLang="en-US" sz="2400" dirty="0" smtClean="0"/>
              <a:t>並提報特推會審查，時程上是否與現行規定衝突？ </a:t>
            </a:r>
            <a:r>
              <a:rPr lang="en-US" altLang="zh-TW" sz="2400" dirty="0" smtClean="0"/>
              <a:t>(2/3)</a:t>
            </a:r>
          </a:p>
          <a:p>
            <a:pPr marL="342900" indent="-342900" algn="just" eaLnBrk="1" hangingPunct="1">
              <a:lnSpc>
                <a:spcPct val="150000"/>
              </a:lnSpc>
              <a:spcBef>
                <a:spcPct val="0"/>
              </a:spcBef>
              <a:buBlip>
                <a:blip r:embed="rId4"/>
              </a:buBlip>
              <a:defRPr/>
            </a:pPr>
            <a:r>
              <a:rPr lang="zh-TW" altLang="en-US" sz="2400" dirty="0" smtClean="0">
                <a:latin typeface="微軟正黑體" pitchFamily="34" charset="-120"/>
                <a:ea typeface="微軟正黑體" pitchFamily="34" charset="-120"/>
              </a:rPr>
              <a:t>Ａ：依據總綱規定，課程計畫需於開學前完成備查，且課程計畫需依據</a:t>
            </a:r>
            <a:r>
              <a:rPr lang="en-US" altLang="zh-TW" sz="2400" dirty="0" smtClean="0">
                <a:latin typeface="微軟正黑體" pitchFamily="34" charset="-120"/>
                <a:ea typeface="微軟正黑體" pitchFamily="34" charset="-120"/>
              </a:rPr>
              <a:t>IEP</a:t>
            </a:r>
            <a:r>
              <a:rPr lang="zh-TW" altLang="en-US" sz="2400" dirty="0" smtClean="0">
                <a:latin typeface="微軟正黑體" pitchFamily="34" charset="-120"/>
                <a:ea typeface="微軟正黑體" pitchFamily="34" charset="-120"/>
              </a:rPr>
              <a:t>適性設計，故</a:t>
            </a:r>
            <a:r>
              <a:rPr lang="en-US" altLang="zh-TW" sz="2400" dirty="0" smtClean="0">
                <a:latin typeface="微軟正黑體" pitchFamily="34" charset="-120"/>
                <a:ea typeface="微軟正黑體" pitchFamily="34" charset="-120"/>
              </a:rPr>
              <a:t>6</a:t>
            </a:r>
            <a:r>
              <a:rPr lang="zh-TW" altLang="en-US" sz="2400" dirty="0" smtClean="0">
                <a:latin typeface="微軟正黑體" pitchFamily="34" charset="-120"/>
                <a:ea typeface="微軟正黑體" pitchFamily="34" charset="-120"/>
              </a:rPr>
              <a:t>月底的</a:t>
            </a:r>
            <a:r>
              <a:rPr lang="en-US" altLang="zh-TW" sz="2400" dirty="0" smtClean="0">
                <a:latin typeface="微軟正黑體" pitchFamily="34" charset="-120"/>
                <a:ea typeface="微軟正黑體" pitchFamily="34" charset="-120"/>
              </a:rPr>
              <a:t>IEP</a:t>
            </a:r>
            <a:r>
              <a:rPr lang="zh-TW" altLang="en-US" sz="2400" dirty="0" smtClean="0">
                <a:latin typeface="微軟正黑體" pitchFamily="34" charset="-120"/>
                <a:ea typeface="微軟正黑體" pitchFamily="34" charset="-120"/>
              </a:rPr>
              <a:t>會議係指需完成本學期</a:t>
            </a:r>
            <a:r>
              <a:rPr lang="en-US" altLang="zh-TW" sz="2400" dirty="0" smtClean="0">
                <a:latin typeface="微軟正黑體" pitchFamily="34" charset="-120"/>
                <a:ea typeface="微軟正黑體" pitchFamily="34" charset="-120"/>
              </a:rPr>
              <a:t>IEP</a:t>
            </a:r>
            <a:r>
              <a:rPr lang="zh-TW" altLang="en-US" sz="2400" dirty="0" smtClean="0">
                <a:latin typeface="微軟正黑體" pitchFamily="34" charset="-120"/>
                <a:ea typeface="微軟正黑體" pitchFamily="34" charset="-120"/>
              </a:rPr>
              <a:t>檢討會議。</a:t>
            </a:r>
            <a:endParaRPr lang="en-US" altLang="zh-TW" sz="2400" dirty="0" smtClean="0">
              <a:latin typeface="微軟正黑體" pitchFamily="34" charset="-120"/>
              <a:ea typeface="微軟正黑體" pitchFamily="34" charset="-120"/>
            </a:endParaRPr>
          </a:p>
          <a:p>
            <a:pPr marL="342900" indent="-342900" algn="just" eaLnBrk="1" hangingPunct="1">
              <a:lnSpc>
                <a:spcPct val="150000"/>
              </a:lnSpc>
              <a:spcBef>
                <a:spcPct val="0"/>
              </a:spcBef>
              <a:buBlip>
                <a:blip r:embed="rId4"/>
              </a:buBlip>
              <a:defRPr/>
            </a:pPr>
            <a:r>
              <a:rPr lang="zh-TW" altLang="en-US" sz="2400" dirty="0" smtClean="0">
                <a:latin typeface="微軟正黑體" pitchFamily="34" charset="-120"/>
                <a:ea typeface="微軟正黑體" pitchFamily="34" charset="-120"/>
              </a:rPr>
              <a:t>將新生安置相關資料納入考量，</a:t>
            </a:r>
            <a:r>
              <a:rPr lang="zh-TW" altLang="en-US" sz="2400" dirty="0">
                <a:latin typeface="微軟正黑體" pitchFamily="34" charset="-120"/>
                <a:ea typeface="微軟正黑體" pitchFamily="34" charset="-120"/>
              </a:rPr>
              <a:t>訂定</a:t>
            </a:r>
            <a:r>
              <a:rPr lang="zh-TW" altLang="en-US" sz="2400" dirty="0" smtClean="0">
                <a:latin typeface="微軟正黑體" pitchFamily="34" charset="-120"/>
                <a:ea typeface="微軟正黑體" pitchFamily="34" charset="-120"/>
              </a:rPr>
              <a:t>新生下學年初步</a:t>
            </a:r>
            <a:r>
              <a:rPr lang="en-US" altLang="zh-TW" sz="2400" dirty="0" smtClean="0">
                <a:latin typeface="微軟正黑體" pitchFamily="34" charset="-120"/>
                <a:ea typeface="微軟正黑體" pitchFamily="34" charset="-120"/>
              </a:rPr>
              <a:t>IEP</a:t>
            </a:r>
            <a:r>
              <a:rPr lang="zh-TW" altLang="en-US" sz="2400" dirty="0" smtClean="0">
                <a:latin typeface="微軟正黑體" pitchFamily="34" charset="-120"/>
                <a:ea typeface="微軟正黑體" pitchFamily="34" charset="-120"/>
              </a:rPr>
              <a:t>。</a:t>
            </a:r>
            <a:endParaRPr lang="en-US" altLang="zh-TW" sz="2400" dirty="0" smtClean="0">
              <a:latin typeface="微軟正黑體" pitchFamily="34" charset="-120"/>
              <a:ea typeface="微軟正黑體" pitchFamily="34" charset="-120"/>
            </a:endParaRPr>
          </a:p>
          <a:p>
            <a:pPr marL="342900" indent="-342900" algn="just" eaLnBrk="1" hangingPunct="1">
              <a:lnSpc>
                <a:spcPct val="150000"/>
              </a:lnSpc>
              <a:spcBef>
                <a:spcPct val="0"/>
              </a:spcBef>
              <a:buBlip>
                <a:blip r:embed="rId4"/>
              </a:buBlip>
              <a:defRPr/>
            </a:pPr>
            <a:r>
              <a:rPr lang="zh-TW" altLang="en-US" sz="2400" dirty="0" smtClean="0">
                <a:latin typeface="微軟正黑體" pitchFamily="34" charset="-120"/>
                <a:ea typeface="微軟正黑體" pitchFamily="34" charset="-120"/>
              </a:rPr>
              <a:t>考量並產生全校學生的需求彙整表，提報特推會進行審查，後續提報課發會審議。</a:t>
            </a:r>
            <a:endParaRPr lang="en-US" altLang="zh-TW" sz="2400" dirty="0" smtClean="0">
              <a:latin typeface="微軟正黑體" pitchFamily="34" charset="-120"/>
              <a:ea typeface="微軟正黑體" pitchFamily="34" charset="-12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left)">
                                      <p:cBhvr>
                                        <p:cTn id="12" dur="500"/>
                                        <p:tgtEl>
                                          <p:spTgt spid="17"/>
                                        </p:tgtEl>
                                      </p:cBhvr>
                                    </p:animEffect>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16">
                                            <p:txEl>
                                              <p:pRg st="0" end="0"/>
                                            </p:txEl>
                                          </p:spTgt>
                                        </p:tgtEl>
                                        <p:attrNameLst>
                                          <p:attrName>style.visibility</p:attrName>
                                        </p:attrNameLst>
                                      </p:cBhvr>
                                      <p:to>
                                        <p:strVal val="visible"/>
                                      </p:to>
                                    </p:set>
                                    <p:animEffect transition="in" filter="fade">
                                      <p:cBhvr>
                                        <p:cTn id="16" dur="500"/>
                                        <p:tgtEl>
                                          <p:spTgt spid="16">
                                            <p:txEl>
                                              <p:pRg st="0" end="0"/>
                                            </p:txEl>
                                          </p:spTgt>
                                        </p:tgtEl>
                                      </p:cBhvr>
                                    </p:animEffect>
                                    <p:anim calcmode="lin" valueType="num">
                                      <p:cBhvr>
                                        <p:cTn id="17" dur="5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18" dur="5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16">
                                            <p:txEl>
                                              <p:pRg st="1" end="1"/>
                                            </p:txEl>
                                          </p:spTgt>
                                        </p:tgtEl>
                                        <p:attrNameLst>
                                          <p:attrName>style.visibility</p:attrName>
                                        </p:attrNameLst>
                                      </p:cBhvr>
                                      <p:to>
                                        <p:strVal val="visible"/>
                                      </p:to>
                                    </p:set>
                                    <p:animEffect transition="in" filter="fade">
                                      <p:cBhvr>
                                        <p:cTn id="23" dur="500"/>
                                        <p:tgtEl>
                                          <p:spTgt spid="16">
                                            <p:txEl>
                                              <p:pRg st="1" end="1"/>
                                            </p:txEl>
                                          </p:spTgt>
                                        </p:tgtEl>
                                      </p:cBhvr>
                                    </p:animEffect>
                                    <p:anim calcmode="lin" valueType="num">
                                      <p:cBhvr>
                                        <p:cTn id="24" dur="5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25" dur="5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16">
                                            <p:txEl>
                                              <p:pRg st="2" end="2"/>
                                            </p:txEl>
                                          </p:spTgt>
                                        </p:tgtEl>
                                        <p:attrNameLst>
                                          <p:attrName>style.visibility</p:attrName>
                                        </p:attrNameLst>
                                      </p:cBhvr>
                                      <p:to>
                                        <p:strVal val="visible"/>
                                      </p:to>
                                    </p:set>
                                    <p:animEffect transition="in" filter="fade">
                                      <p:cBhvr>
                                        <p:cTn id="30" dur="500"/>
                                        <p:tgtEl>
                                          <p:spTgt spid="16">
                                            <p:txEl>
                                              <p:pRg st="2" end="2"/>
                                            </p:txEl>
                                          </p:spTgt>
                                        </p:tgtEl>
                                      </p:cBhvr>
                                    </p:animEffect>
                                    <p:anim calcmode="lin" valueType="num">
                                      <p:cBhvr>
                                        <p:cTn id="31" dur="500" fill="hold"/>
                                        <p:tgtEl>
                                          <p:spTgt spid="16">
                                            <p:txEl>
                                              <p:pRg st="2" end="2"/>
                                            </p:txEl>
                                          </p:spTgt>
                                        </p:tgtEl>
                                        <p:attrNameLst>
                                          <p:attrName>ppt_x</p:attrName>
                                        </p:attrNameLst>
                                      </p:cBhvr>
                                      <p:tavLst>
                                        <p:tav tm="0">
                                          <p:val>
                                            <p:strVal val="#ppt_x"/>
                                          </p:val>
                                        </p:tav>
                                        <p:tav tm="100000">
                                          <p:val>
                                            <p:strVal val="#ppt_x"/>
                                          </p:val>
                                        </p:tav>
                                      </p:tavLst>
                                    </p:anim>
                                    <p:anim calcmode="lin" valueType="num">
                                      <p:cBhvr>
                                        <p:cTn id="32" dur="500" fill="hold"/>
                                        <p:tgtEl>
                                          <p:spTgt spid="1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16">
                                            <p:txEl>
                                              <p:pRg st="3" end="3"/>
                                            </p:txEl>
                                          </p:spTgt>
                                        </p:tgtEl>
                                        <p:attrNameLst>
                                          <p:attrName>style.visibility</p:attrName>
                                        </p:attrNameLst>
                                      </p:cBhvr>
                                      <p:to>
                                        <p:strVal val="visible"/>
                                      </p:to>
                                    </p:set>
                                    <p:animEffect transition="in" filter="fade">
                                      <p:cBhvr>
                                        <p:cTn id="37" dur="500"/>
                                        <p:tgtEl>
                                          <p:spTgt spid="16">
                                            <p:txEl>
                                              <p:pRg st="3" end="3"/>
                                            </p:txEl>
                                          </p:spTgt>
                                        </p:tgtEl>
                                      </p:cBhvr>
                                    </p:animEffect>
                                    <p:anim calcmode="lin" valueType="num">
                                      <p:cBhvr>
                                        <p:cTn id="38" dur="500" fill="hold"/>
                                        <p:tgtEl>
                                          <p:spTgt spid="16">
                                            <p:txEl>
                                              <p:pRg st="3" end="3"/>
                                            </p:txEl>
                                          </p:spTgt>
                                        </p:tgtEl>
                                        <p:attrNameLst>
                                          <p:attrName>ppt_x</p:attrName>
                                        </p:attrNameLst>
                                      </p:cBhvr>
                                      <p:tavLst>
                                        <p:tav tm="0">
                                          <p:val>
                                            <p:strVal val="#ppt_x"/>
                                          </p:val>
                                        </p:tav>
                                        <p:tav tm="100000">
                                          <p:val>
                                            <p:strVal val="#ppt_x"/>
                                          </p:val>
                                        </p:tav>
                                      </p:tavLst>
                                    </p:anim>
                                    <p:anim calcmode="lin" valueType="num">
                                      <p:cBhvr>
                                        <p:cTn id="39" dur="500" fill="hold"/>
                                        <p:tgtEl>
                                          <p:spTgt spid="16">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6" grpId="0" build="p" autoUpdateAnimBg="0"/>
    </p:bldLst>
  </p:timing>
</p:sld>
</file>

<file path=ppt/theme/theme1.xml><?xml version="1.0" encoding="utf-8"?>
<a:theme xmlns:a="http://schemas.openxmlformats.org/drawingml/2006/main" name="Office 主题​​">
  <a:themeElements>
    <a:clrScheme name="Office 主题​​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主题​​">
      <a:majorFont>
        <a:latin typeface="Calibri"/>
        <a:ea typeface="宋体"/>
        <a:cs typeface=""/>
      </a:majorFont>
      <a:minorFont>
        <a:latin typeface="Calibri"/>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主题​​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ffice 主题">
  <a:themeElements>
    <a:clrScheme name="1_Office 主题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_Office 主题">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Office 主题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2188</TotalTime>
  <Pages>0</Pages>
  <Words>2103</Words>
  <Characters>0</Characters>
  <Application>Microsoft Office PowerPoint</Application>
  <DocSecurity>0</DocSecurity>
  <PresentationFormat>如螢幕大小 (4:3)</PresentationFormat>
  <Lines>0</Lines>
  <Paragraphs>99</Paragraphs>
  <Slides>22</Slides>
  <Notes>21</Notes>
  <HiddenSlides>0</HiddenSlides>
  <MMClips>0</MMClips>
  <ScaleCrop>false</ScaleCrop>
  <HeadingPairs>
    <vt:vector size="6" baseType="variant">
      <vt:variant>
        <vt:lpstr>使用字型</vt:lpstr>
      </vt:variant>
      <vt:variant>
        <vt:i4>6</vt:i4>
      </vt:variant>
      <vt:variant>
        <vt:lpstr>佈景主題</vt:lpstr>
      </vt:variant>
      <vt:variant>
        <vt:i4>2</vt:i4>
      </vt:variant>
      <vt:variant>
        <vt:lpstr>投影片標題</vt:lpstr>
      </vt:variant>
      <vt:variant>
        <vt:i4>22</vt:i4>
      </vt:variant>
    </vt:vector>
  </HeadingPairs>
  <TitlesOfParts>
    <vt:vector size="30" baseType="lpstr">
      <vt:lpstr>微软雅黑</vt:lpstr>
      <vt:lpstr>宋体</vt:lpstr>
      <vt:lpstr>微軟正黑體</vt:lpstr>
      <vt:lpstr>新細明體</vt:lpstr>
      <vt:lpstr>Arial</vt:lpstr>
      <vt:lpstr>Calibri</vt:lpstr>
      <vt:lpstr>Office 主题​​</vt:lpstr>
      <vt:lpstr>1_Office 主题</vt:lpstr>
      <vt:lpstr>PowerPoint 簡報</vt:lpstr>
      <vt:lpstr>常見問答</vt:lpstr>
      <vt:lpstr>常見問答</vt:lpstr>
      <vt:lpstr>常見問答</vt:lpstr>
      <vt:lpstr>常見問答</vt:lpstr>
      <vt:lpstr>常見問答</vt:lpstr>
      <vt:lpstr>常見問答</vt:lpstr>
      <vt:lpstr>常見問答</vt:lpstr>
      <vt:lpstr>常見問答</vt:lpstr>
      <vt:lpstr>常見問答</vt:lpstr>
      <vt:lpstr>常見問答</vt:lpstr>
      <vt:lpstr>常見問答</vt:lpstr>
      <vt:lpstr>常見問答</vt:lpstr>
      <vt:lpstr>常見問答</vt:lpstr>
      <vt:lpstr>常見問答</vt:lpstr>
      <vt:lpstr>常見問答</vt:lpstr>
      <vt:lpstr>常見問答</vt:lpstr>
      <vt:lpstr>常見問答</vt:lpstr>
      <vt:lpstr>常見問答</vt:lpstr>
      <vt:lpstr>常見問答</vt:lpstr>
      <vt:lpstr>常見問答</vt:lpstr>
      <vt:lpstr>常見問答</vt:lpstr>
    </vt:vector>
  </TitlesOfParts>
  <Company>寰蒋涓浗</Company>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www.pptbz.com</dc:title>
  <dc:creator>ppt宝藏</dc:creator>
  <cp:lastModifiedBy>user</cp:lastModifiedBy>
  <cp:revision>309</cp:revision>
  <cp:lastPrinted>1899-12-30T00:00:00Z</cp:lastPrinted>
  <dcterms:created xsi:type="dcterms:W3CDTF">2009-10-19T13:23:48Z</dcterms:created>
  <dcterms:modified xsi:type="dcterms:W3CDTF">2025-04-28T07:33:54Z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2052-6.6.0.2877</vt:lpwstr>
  </property>
</Properties>
</file>