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handoutMasterIdLst>
    <p:handoutMasterId r:id="rId16"/>
  </p:handoutMasterIdLst>
  <p:sldIdLst>
    <p:sldId id="276" r:id="rId3"/>
    <p:sldId id="324" r:id="rId4"/>
    <p:sldId id="326" r:id="rId5"/>
    <p:sldId id="360" r:id="rId6"/>
    <p:sldId id="328" r:id="rId7"/>
    <p:sldId id="361" r:id="rId8"/>
    <p:sldId id="362" r:id="rId9"/>
    <p:sldId id="366" r:id="rId10"/>
    <p:sldId id="364" r:id="rId11"/>
    <p:sldId id="318" r:id="rId12"/>
    <p:sldId id="367" r:id="rId13"/>
    <p:sldId id="356" r:id="rId1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E59F"/>
    <a:srgbClr val="E63A3A"/>
    <a:srgbClr val="EA0808"/>
    <a:srgbClr val="FFFFFF"/>
    <a:srgbClr val="FFCCCC"/>
    <a:srgbClr val="FF99FF"/>
    <a:srgbClr val="9966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94660"/>
  </p:normalViewPr>
  <p:slideViewPr>
    <p:cSldViewPr>
      <p:cViewPr varScale="1">
        <p:scale>
          <a:sx n="71" d="100"/>
          <a:sy n="71" d="100"/>
        </p:scale>
        <p:origin x="996" y="78"/>
      </p:cViewPr>
      <p:guideLst>
        <p:guide orient="horz" pos="2568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63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1FD8FF2-C3B7-462F-BA60-D1378B2D87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589E7D-CE48-4CCF-BDB0-DC828F803D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8B9-DAA4-4C24-A687-1A2034C5FF27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5487-77A6-419E-AE31-09C41C4E7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6E2F-A564-46CC-BB33-A94ADF0E4846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6422-301C-49D4-8A88-B9F5B4743D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84A7-1493-4B13-BF09-2BE625B5DA2C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B5A5-8DBB-4137-A5FB-ECF861136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48F9-615E-4895-B961-02227A1CC5D2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4FE-E438-4656-A842-6C6C46535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6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2C78-570B-4797-8B4E-C08EDE06AC2B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CE7B-46AF-434F-94EE-C347712333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6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D4F6-4191-4661-97FC-EBA6D9D7155D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662A-4DD0-44AB-BBB8-49D03D244E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7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FDEE-E542-43C3-8204-C7603DFDA346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11EC-3AFF-4CEE-B514-838FF0206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01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2AE6-0BC0-43E7-8810-290972F7BBE2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E95C-8117-4D83-ADCC-D5A24B3AD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2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9B81-A38A-4F58-861F-7328419B41EF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C373-0D43-40B5-A06E-68C3D7E4E8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8CEF4-F3DB-4DAC-99E6-3D5AE3C645BD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5FD4-20EC-4D0A-8ED9-4FD9C43F5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52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1EE3-727E-453A-BDE8-82C357392A42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7F38-C5B0-4991-BD9D-4642C1D223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5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724A3-C5B4-490B-BCD2-9E18C38CBE33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C6FE-9A48-4037-8709-FEAB68F255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71D7-8A0C-4B54-85BA-8D9C074B4B79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E1E7-7928-428D-8B9E-1602EE52AB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4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6252-7D5D-4770-9D04-39436295BB42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E575-DD27-4C7D-A011-5E877FDF38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3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F244-0190-450B-9163-432563666C4F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2F12-64E8-4194-8E7C-8A9CC4E88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C413-62D8-4B87-BF2A-7872857F5FC4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BDC2-2AA4-4677-9735-951F5208A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7ADE-A127-4650-8B5A-EF17FF617F85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5C50-761C-438D-ADCF-3E50D36FA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6E8-A994-4934-9DB1-D0ECB71EEF5E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07E9-D9E6-4D80-88C5-432E04C1B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7F41-D328-4AFF-80E2-8FE86D3ED087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BF1D-A948-4FD5-8D68-170B874CB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2F31-1FEC-41D4-83D0-61B265E13809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5A1-DA9D-48E7-91B3-E8922E8D9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40E3-A2DE-4F4F-BEBF-BCFF757F52F5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7AD67-38CE-45CF-B7EE-F7AD215489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79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258E-C325-4456-A741-4CD9FBFA9937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FED2-47D1-412B-82C7-DD782976F1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C05F95F-34F1-4793-B410-F09C1C5F0BB2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35C8DC-7305-4F98-98A2-EC8E67B7D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F32374-AEB8-4873-94B4-FF44193DFDC4}" type="datetimeFigureOut">
              <a:rPr lang="zh-CN" altLang="en-US"/>
              <a:pPr>
                <a:defRPr/>
              </a:pPr>
              <a:t>2025/4/28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36D563-E9C2-4A66-A605-8B39FCE10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0796" y="5313982"/>
            <a:ext cx="88024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學校課程計畫網站上</a:t>
            </a:r>
            <a:r>
              <a:rPr lang="zh-TW" alt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傳作業說明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7849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請於上傳後確認是否正確上傳。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309634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341632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確認上傳狀態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64904" y="4347589"/>
            <a:ext cx="12706486" cy="236666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959932" y="5589240"/>
            <a:ext cx="1224136" cy="1125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8" y="2802393"/>
            <a:ext cx="7344816" cy="3942308"/>
          </a:xfrm>
          <a:prstGeom prst="rect">
            <a:avLst/>
          </a:prstGeo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並於初審前至上傳平台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檢視委員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回饋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意見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（點選「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」即可進入檢視頁面），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做為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初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審</a:t>
            </a:r>
            <a:r>
              <a:rPr lang="zh-TW" altLang="zh-TW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前之最後修正。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6879004" cy="1197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718658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確認審核狀態及委員回饋意見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869160"/>
            <a:ext cx="2808312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922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11188" y="1374775"/>
            <a:ext cx="7921625" cy="507831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上傳之資料（圖片檔、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檔皆可），惟請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標明檔案名稱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，以利彙整與審核。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上述</a:t>
            </a:r>
            <a:r>
              <a:rPr lang="zh-TW" altLang="en-US" sz="2400" b="1" dirty="0" smtClean="0">
                <a:solidFill>
                  <a:srgbClr val="EA0808"/>
                </a:solidFill>
                <a:latin typeface="微軟正黑體" pitchFamily="34" charset="-120"/>
                <a:ea typeface="微軟正黑體" pitchFamily="34" charset="-120"/>
              </a:rPr>
              <a:t>所有檔案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放置於資料夾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加壓成壓縮檔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再進行上傳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。（壓縮檔以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zip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為主，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rar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檔可能導致無法順利上傳）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如檔案太大，可以雲端連結方式，將連結貼在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、文字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文件中，轉成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檔案後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再上傳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請上傳普教及特教各一份壓縮檔。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確認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是否上傳成功。</a:t>
            </a:r>
            <a:endParaRPr lang="en-US" altLang="zh-CN" sz="2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560" y="1052736"/>
            <a:ext cx="2016224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7345188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863704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南投縣特教資源中心網站</a:t>
            </a:r>
            <a: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http://spec.ntct.edu.tw/MemberArea/</a:t>
            </a:r>
            <a:endParaRPr lang="zh-CN" alt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3" y="2126310"/>
            <a:ext cx="9189065" cy="475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2204864"/>
            <a:ext cx="1836103" cy="408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5544616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輸入帳號、密碼及驗證碼。</a:t>
            </a:r>
            <a:endParaRPr lang="en-US" altLang="zh-TW" sz="2800" dirty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系統預設學校帳號為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特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教通報網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（例如：</a:t>
            </a:r>
            <a:r>
              <a:rPr lang="en-US" altLang="zh-TW" sz="2600" dirty="0" smtClean="0">
                <a:latin typeface="華康中特圓體" pitchFamily="49" charset="-120"/>
                <a:ea typeface="華康中特圓體" pitchFamily="49" charset="-120"/>
              </a:rPr>
              <a:t>84399</a:t>
            </a:r>
            <a:r>
              <a:rPr lang="zh-TW" altLang="en-US" sz="2600" dirty="0" smtClean="0">
                <a:latin typeface="華康中特圓體" pitchFamily="49" charset="-120"/>
                <a:ea typeface="華康中特圓體" pitchFamily="49" charset="-120"/>
              </a:rPr>
              <a:t>）</a:t>
            </a:r>
            <a:endParaRPr lang="en-US" altLang="zh-TW" sz="26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學校密碼為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各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校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設定之密碼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32856"/>
            <a:ext cx="3606093" cy="43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654639" y="2733575"/>
            <a:ext cx="1021817" cy="335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19" y="1340768"/>
            <a:ext cx="5688633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如忘記密碼，請按「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忘記密碼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」輸入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學校帳號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及</a:t>
            </a:r>
            <a:r>
              <a:rPr lang="zh-TW" altLang="en-US" sz="2800" u="sng" dirty="0" smtClean="0">
                <a:latin typeface="華康中特圓體" pitchFamily="49" charset="-120"/>
                <a:ea typeface="華康中特圓體" pitchFamily="49" charset="-120"/>
              </a:rPr>
              <a:t>承辦人</a:t>
            </a:r>
            <a:r>
              <a:rPr lang="en-US" altLang="zh-TW" sz="2800" u="sng" dirty="0" smtClean="0">
                <a:latin typeface="華康中特圓體" pitchFamily="49" charset="-120"/>
                <a:ea typeface="華康中特圓體" pitchFamily="49" charset="-120"/>
              </a:rPr>
              <a:t>E-mail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完成密碼變更，或來電詢問查詢並完成開通。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特殊教育資源中心電話：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049-2562609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；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049-2566501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417683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449353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特教資源登入系統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192830"/>
            <a:ext cx="3606093" cy="42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732240" y="3212976"/>
            <a:ext cx="2088232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 txBox="1">
            <a:spLocks/>
          </p:cNvSpPr>
          <p:nvPr/>
        </p:nvSpPr>
        <p:spPr bwMode="auto">
          <a:xfrm>
            <a:off x="4929163" y="1052514"/>
            <a:ext cx="4323357" cy="568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將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資料統一放在資料夾後，</a:t>
            </a:r>
            <a:r>
              <a:rPr kumimoji="0" lang="zh-TW" altLang="en-US" sz="2800" b="1" dirty="0">
                <a:latin typeface="華康中圓體" pitchFamily="49" charset="-120"/>
                <a:ea typeface="華康中圓體" pitchFamily="49" charset="-120"/>
              </a:rPr>
              <a:t>壓縮成一個檔案</a:t>
            </a: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，再上傳壓縮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檔。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kumimoji="0" lang="zh-TW" altLang="en-US" sz="2800" dirty="0">
                <a:latin typeface="華康中圓體" pitchFamily="49" charset="-120"/>
                <a:ea typeface="華康中圓體" pitchFamily="49" charset="-120"/>
              </a:rPr>
              <a:t>壓縮檔名稱</a:t>
            </a:r>
            <a:r>
              <a:rPr kumimoji="0" lang="zh-TW" altLang="en-US" sz="2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kumimoji="0"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ＯＯ國中（小）課程計畫－普教。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zh-TW" altLang="en-US" sz="28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　ＯＯ國中（小）課程計畫－特教。</a:t>
            </a:r>
            <a:endParaRPr lang="en-US" altLang="zh-TW" sz="2800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如檔案太大，可以雲端連結方式，將連結貼在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Word</a:t>
            </a:r>
            <a:r>
              <a:rPr lang="zh-TW" altLang="en-US" sz="2800" dirty="0">
                <a:latin typeface="華康中圓體" pitchFamily="49" charset="-120"/>
                <a:ea typeface="華康中圓體" pitchFamily="49" charset="-120"/>
              </a:rPr>
              <a:t>、文字文件中，轉成</a:t>
            </a:r>
            <a:r>
              <a:rPr lang="en-US" altLang="zh-TW" sz="2800" dirty="0">
                <a:latin typeface="華康中圓體" pitchFamily="49" charset="-120"/>
                <a:ea typeface="華康中圓體" pitchFamily="49" charset="-120"/>
              </a:rPr>
              <a:t>PDF</a:t>
            </a:r>
            <a:r>
              <a:rPr lang="zh-TW" altLang="en-US" sz="2800">
                <a:latin typeface="華康中圓體" pitchFamily="49" charset="-120"/>
                <a:ea typeface="華康中圓體" pitchFamily="49" charset="-120"/>
              </a:rPr>
              <a:t>檔案後再上傳</a:t>
            </a:r>
            <a:r>
              <a:rPr lang="zh-TW" altLang="en-US" sz="2800" smtClean="0">
                <a:latin typeface="華康中圓體" pitchFamily="49" charset="-120"/>
                <a:ea typeface="華康中圓體" pitchFamily="49" charset="-120"/>
              </a:rPr>
              <a:t>。</a:t>
            </a:r>
            <a:endParaRPr kumimoji="0" lang="en-US" altLang="zh-TW" sz="2800" dirty="0">
              <a:latin typeface="華康中圓體" pitchFamily="49" charset="-120"/>
              <a:ea typeface="華康中圓體" pitchFamily="49" charset="-120"/>
            </a:endParaRPr>
          </a:p>
          <a:p>
            <a:pPr marL="342900" indent="-342900">
              <a:spcBef>
                <a:spcPct val="20000"/>
              </a:spcBef>
            </a:pPr>
            <a:endParaRPr lang="zh-TW" altLang="en-US" sz="2800" dirty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26" name="Picture 2" descr="C:\Users\user\Desktop\未命名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3347864" cy="3493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user\Desktop\未命名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5200"/>
            <a:ext cx="3165475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上彎箭號 8"/>
          <p:cNvSpPr/>
          <p:nvPr/>
        </p:nvSpPr>
        <p:spPr>
          <a:xfrm rot="5400000">
            <a:off x="577553" y="5059164"/>
            <a:ext cx="1500187" cy="1000125"/>
          </a:xfrm>
          <a:prstGeom prst="bentUpArrow">
            <a:avLst>
              <a:gd name="adj1" fmla="val 32699"/>
              <a:gd name="adj2" fmla="val 37992"/>
              <a:gd name="adj3" fmla="val 25000"/>
            </a:avLst>
          </a:prstGeom>
          <a:solidFill>
            <a:srgbClr val="FFC0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7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367278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 txBox="1"/>
          <p:nvPr/>
        </p:nvSpPr>
        <p:spPr>
          <a:xfrm>
            <a:off x="467544" y="260648"/>
            <a:ext cx="395492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檔案命名及上傳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1720" y="5159641"/>
            <a:ext cx="2063499" cy="285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登入後頁面如下圖。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>
                <a:latin typeface="華康中特圓體" pitchFamily="49" charset="-120"/>
                <a:ea typeface="華康中特圓體" pitchFamily="49" charset="-120"/>
              </a:rPr>
              <a:t>如出現系統提示，要求您修改或變更密碼，請不必理會</a:t>
            </a:r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400" dirty="0" smtClean="0">
                <a:latin typeface="華康中特圓體" pitchFamily="49" charset="-120"/>
                <a:ea typeface="華康中特圓體" pitchFamily="49" charset="-120"/>
              </a:rPr>
              <a:t>點選「資料上傳」</a:t>
            </a:r>
            <a:endParaRPr lang="en-US" altLang="zh-TW" sz="24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749285"/>
            <a:ext cx="9144000" cy="41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5877272"/>
            <a:ext cx="161967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99992" y="4077072"/>
            <a:ext cx="11412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09940" y="3043868"/>
            <a:ext cx="2406934" cy="862132"/>
          </a:xfrm>
          <a:custGeom>
            <a:avLst/>
            <a:gdLst>
              <a:gd name="connsiteX0" fmla="*/ 0 w 2211862"/>
              <a:gd name="connsiteY0" fmla="*/ 0 h 691444"/>
              <a:gd name="connsiteX1" fmla="*/ 2211862 w 2211862"/>
              <a:gd name="connsiteY1" fmla="*/ 0 h 691444"/>
              <a:gd name="connsiteX2" fmla="*/ 2211862 w 2211862"/>
              <a:gd name="connsiteY2" fmla="*/ 691444 h 691444"/>
              <a:gd name="connsiteX3" fmla="*/ 0 w 2211862"/>
              <a:gd name="connsiteY3" fmla="*/ 691444 h 691444"/>
              <a:gd name="connsiteX4" fmla="*/ 0 w 2211862"/>
              <a:gd name="connsiteY4" fmla="*/ 0 h 69144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09728 w 2321590"/>
              <a:gd name="connsiteY0" fmla="*/ 0 h 813364"/>
              <a:gd name="connsiteX1" fmla="*/ 2321590 w 2321590"/>
              <a:gd name="connsiteY1" fmla="*/ 0 h 813364"/>
              <a:gd name="connsiteX2" fmla="*/ 2321590 w 2321590"/>
              <a:gd name="connsiteY2" fmla="*/ 691444 h 813364"/>
              <a:gd name="connsiteX3" fmla="*/ 0 w 2321590"/>
              <a:gd name="connsiteY3" fmla="*/ 813364 h 813364"/>
              <a:gd name="connsiteX4" fmla="*/ 109728 w 2321590"/>
              <a:gd name="connsiteY4" fmla="*/ 0 h 813364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  <a:gd name="connsiteX0" fmla="*/ 195072 w 2406934"/>
              <a:gd name="connsiteY0" fmla="*/ 0 h 862132"/>
              <a:gd name="connsiteX1" fmla="*/ 2406934 w 2406934"/>
              <a:gd name="connsiteY1" fmla="*/ 0 h 862132"/>
              <a:gd name="connsiteX2" fmla="*/ 2406934 w 2406934"/>
              <a:gd name="connsiteY2" fmla="*/ 691444 h 862132"/>
              <a:gd name="connsiteX3" fmla="*/ 0 w 2406934"/>
              <a:gd name="connsiteY3" fmla="*/ 862132 h 862132"/>
              <a:gd name="connsiteX4" fmla="*/ 195072 w 2406934"/>
              <a:gd name="connsiteY4" fmla="*/ 0 h 86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934" h="862132">
                <a:moveTo>
                  <a:pt x="195072" y="0"/>
                </a:moveTo>
                <a:lnTo>
                  <a:pt x="2406934" y="0"/>
                </a:lnTo>
                <a:lnTo>
                  <a:pt x="2406934" y="691444"/>
                </a:lnTo>
                <a:cubicBezTo>
                  <a:pt x="1633071" y="732084"/>
                  <a:pt x="261799" y="723956"/>
                  <a:pt x="0" y="862132"/>
                </a:cubicBezTo>
                <a:cubicBezTo>
                  <a:pt x="231648" y="566627"/>
                  <a:pt x="158496" y="271121"/>
                  <a:pt x="19507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 w="57150" cmpd="dbl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rgbClr val="FF0000"/>
                </a:solidFill>
                <a:ea typeface="和平粗楷" panose="02010601000101010101" pitchFamily="1" charset="-120"/>
              </a:rPr>
              <a:t>不必理會</a:t>
            </a:r>
            <a:endParaRPr kumimoji="0" lang="zh-TW" altLang="en-US" sz="2800" dirty="0">
              <a:solidFill>
                <a:srgbClr val="FF0000"/>
              </a:solidFill>
              <a:ea typeface="和平粗楷" panose="02010601000101010101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點選「資料上傳」後，可看到學校需上傳資料的標題。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點選「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南投縣</a:t>
            </a:r>
            <a:r>
              <a:rPr lang="en-US" altLang="zh-TW" sz="2800" dirty="0" smtClean="0">
                <a:latin typeface="王漢宗中仿宋繁" pitchFamily="2" charset="-120"/>
                <a:ea typeface="王漢宗中仿宋繁" pitchFamily="2" charset="-120"/>
              </a:rPr>
              <a:t>114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學年</a:t>
            </a:r>
            <a:r>
              <a:rPr lang="zh-TW" altLang="en-US" sz="2800" dirty="0" smtClean="0">
                <a:latin typeface="王漢宗中仿宋繁" pitchFamily="2" charset="-120"/>
                <a:ea typeface="王漢宗中仿宋繁" pitchFamily="2" charset="-120"/>
              </a:rPr>
              <a:t>度學校課程計畫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」此列之「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上傳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6512" y="4462776"/>
            <a:ext cx="9180512" cy="19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8208912" y="5589240"/>
            <a:ext cx="82758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51520" y="5949280"/>
            <a:ext cx="7704856" cy="3600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89" y="2868527"/>
            <a:ext cx="7344816" cy="3942308"/>
          </a:xfrm>
          <a:prstGeom prst="rect">
            <a:avLst/>
          </a:prstGeom>
        </p:spPr>
      </p:pic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選擇檔案，將正確之</a:t>
            </a:r>
            <a:r>
              <a:rPr lang="zh-TW" altLang="en-US" sz="2800" smtClean="0">
                <a:latin typeface="華康中特圓體" pitchFamily="49" charset="-120"/>
                <a:ea typeface="華康中特圓體" pitchFamily="49" charset="-120"/>
              </a:rPr>
              <a:t>課程計畫壓縮檔或雲端連結檔案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上傳。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後續點選「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」即可。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0" indent="0" algn="just">
              <a:buNone/>
            </a:pP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資料上傳</a:t>
            </a:r>
            <a:endParaRPr kumimoji="0" lang="zh-CN" altLang="en-US" sz="4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5949280"/>
            <a:ext cx="1584176" cy="306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6309320"/>
            <a:ext cx="1584176" cy="217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76864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/>
          <a:lstStyle/>
          <a:p>
            <a:pPr algn="just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上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傳後若要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修正檔案，可以點選「</a:t>
            </a:r>
            <a:r>
              <a:rPr lang="zh-TW" altLang="en-US" sz="2800" dirty="0" smtClean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刪除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」或選擇要上傳的檔案後，再按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「</a:t>
            </a:r>
            <a:r>
              <a:rPr lang="zh-TW" altLang="en-US" sz="2800" dirty="0"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確定送出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」即可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5" name="直接连接符 5"/>
          <p:cNvCxnSpPr>
            <a:cxnSpLocks noChangeShapeType="1"/>
          </p:cNvCxnSpPr>
          <p:nvPr/>
        </p:nvCxnSpPr>
        <p:spPr bwMode="auto">
          <a:xfrm>
            <a:off x="611188" y="1052514"/>
            <a:ext cx="2016596" cy="22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本框 5"/>
          <p:cNvSpPr txBox="1"/>
          <p:nvPr/>
        </p:nvSpPr>
        <p:spPr>
          <a:xfrm>
            <a:off x="467544" y="260648"/>
            <a:ext cx="23391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資料上傳</a:t>
            </a:r>
            <a:endParaRPr lang="zh-CN" altLang="en-US" sz="4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744636"/>
            <a:ext cx="8064896" cy="403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11760" y="5661248"/>
            <a:ext cx="61091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56376" y="6453336"/>
            <a:ext cx="61156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08407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Pages>0</Pages>
  <Words>423</Words>
  <Characters>0</Characters>
  <Application>Microsoft Office PowerPoint</Application>
  <DocSecurity>0</DocSecurity>
  <PresentationFormat>如螢幕大小 (4:3)</PresentationFormat>
  <Lines>0</Lines>
  <Paragraphs>38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4" baseType="lpstr">
      <vt:lpstr>微软雅黑</vt:lpstr>
      <vt:lpstr>宋体</vt:lpstr>
      <vt:lpstr>王漢宗中仿宋繁</vt:lpstr>
      <vt:lpstr>和平粗楷</vt:lpstr>
      <vt:lpstr>華康中特圓體</vt:lpstr>
      <vt:lpstr>華康中圓體</vt:lpstr>
      <vt:lpstr>微軟正黑體</vt:lpstr>
      <vt:lpstr>新細明體</vt:lpstr>
      <vt:lpstr>Arial</vt:lpstr>
      <vt:lpstr>Calibri</vt:lpstr>
      <vt:lpstr>Office 主题​​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寰蒋涓浗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user</cp:lastModifiedBy>
  <cp:revision>267</cp:revision>
  <cp:lastPrinted>2022-06-28T07:59:46Z</cp:lastPrinted>
  <dcterms:created xsi:type="dcterms:W3CDTF">2009-10-19T13:23:48Z</dcterms:created>
  <dcterms:modified xsi:type="dcterms:W3CDTF">2025-04-28T07:34:49Z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