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95"/>
  </p:notesMasterIdLst>
  <p:handoutMasterIdLst>
    <p:handoutMasterId r:id="rId96"/>
  </p:handoutMasterIdLst>
  <p:sldIdLst>
    <p:sldId id="256" r:id="rId3"/>
    <p:sldId id="429" r:id="rId4"/>
    <p:sldId id="433" r:id="rId5"/>
    <p:sldId id="430" r:id="rId6"/>
    <p:sldId id="431" r:id="rId7"/>
    <p:sldId id="257" r:id="rId8"/>
    <p:sldId id="275" r:id="rId9"/>
    <p:sldId id="334" r:id="rId10"/>
    <p:sldId id="386" r:id="rId11"/>
    <p:sldId id="405" r:id="rId12"/>
    <p:sldId id="273" r:id="rId13"/>
    <p:sldId id="368" r:id="rId14"/>
    <p:sldId id="355" r:id="rId15"/>
    <p:sldId id="336" r:id="rId16"/>
    <p:sldId id="271" r:id="rId17"/>
    <p:sldId id="406" r:id="rId18"/>
    <p:sldId id="344" r:id="rId19"/>
    <p:sldId id="387" r:id="rId20"/>
    <p:sldId id="316" r:id="rId21"/>
    <p:sldId id="409" r:id="rId22"/>
    <p:sldId id="408" r:id="rId23"/>
    <p:sldId id="410" r:id="rId24"/>
    <p:sldId id="416" r:id="rId25"/>
    <p:sldId id="412" r:id="rId26"/>
    <p:sldId id="315" r:id="rId27"/>
    <p:sldId id="427" r:id="rId28"/>
    <p:sldId id="413" r:id="rId29"/>
    <p:sldId id="270" r:id="rId30"/>
    <p:sldId id="411" r:id="rId31"/>
    <p:sldId id="341" r:id="rId32"/>
    <p:sldId id="311" r:id="rId33"/>
    <p:sldId id="428" r:id="rId34"/>
    <p:sldId id="342" r:id="rId35"/>
    <p:sldId id="414" r:id="rId36"/>
    <p:sldId id="415" r:id="rId37"/>
    <p:sldId id="346" r:id="rId38"/>
    <p:sldId id="399" r:id="rId39"/>
    <p:sldId id="345" r:id="rId40"/>
    <p:sldId id="364" r:id="rId41"/>
    <p:sldId id="400" r:id="rId42"/>
    <p:sldId id="313" r:id="rId43"/>
    <p:sldId id="417" r:id="rId44"/>
    <p:sldId id="343" r:id="rId45"/>
    <p:sldId id="389" r:id="rId46"/>
    <p:sldId id="390" r:id="rId47"/>
    <p:sldId id="392" r:id="rId48"/>
    <p:sldId id="370" r:id="rId49"/>
    <p:sldId id="366" r:id="rId50"/>
    <p:sldId id="419" r:id="rId51"/>
    <p:sldId id="418" r:id="rId52"/>
    <p:sldId id="420" r:id="rId53"/>
    <p:sldId id="421" r:id="rId54"/>
    <p:sldId id="388" r:id="rId55"/>
    <p:sldId id="422" r:id="rId56"/>
    <p:sldId id="423" r:id="rId57"/>
    <p:sldId id="424" r:id="rId58"/>
    <p:sldId id="426" r:id="rId59"/>
    <p:sldId id="393" r:id="rId60"/>
    <p:sldId id="394" r:id="rId61"/>
    <p:sldId id="391" r:id="rId62"/>
    <p:sldId id="395" r:id="rId63"/>
    <p:sldId id="396" r:id="rId64"/>
    <p:sldId id="401" r:id="rId65"/>
    <p:sldId id="402" r:id="rId66"/>
    <p:sldId id="403" r:id="rId67"/>
    <p:sldId id="320" r:id="rId68"/>
    <p:sldId id="321" r:id="rId69"/>
    <p:sldId id="367" r:id="rId70"/>
    <p:sldId id="371" r:id="rId71"/>
    <p:sldId id="404" r:id="rId72"/>
    <p:sldId id="353" r:id="rId73"/>
    <p:sldId id="354" r:id="rId74"/>
    <p:sldId id="357" r:id="rId75"/>
    <p:sldId id="358" r:id="rId76"/>
    <p:sldId id="432" r:id="rId77"/>
    <p:sldId id="272"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269" r:id="rId91"/>
    <p:sldId id="331" r:id="rId92"/>
    <p:sldId id="365" r:id="rId93"/>
    <p:sldId id="385" r:id="rId9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568">
          <p15:clr>
            <a:srgbClr val="A4A3A4"/>
          </p15:clr>
        </p15:guide>
        <p15:guide id="2" pos="30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5050"/>
    <a:srgbClr val="AEB5BE"/>
    <a:srgbClr val="8B96A3"/>
    <a:srgbClr val="005F8E"/>
    <a:srgbClr val="868905"/>
    <a:srgbClr val="E4E909"/>
    <a:srgbClr val="8E0000"/>
    <a:srgbClr val="F3E59F"/>
    <a:srgbClr val="E3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92" d="100"/>
          <a:sy n="92" d="100"/>
        </p:scale>
        <p:origin x="1080" y="78"/>
      </p:cViewPr>
      <p:guideLst>
        <p:guide orient="horz" pos="2568"/>
        <p:guide pos="306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4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756CE-D95B-4B08-8FB9-82821B23A764}" type="doc">
      <dgm:prSet loTypeId="urn:microsoft.com/office/officeart/2005/8/layout/vList6" loCatId="process" qsTypeId="urn:microsoft.com/office/officeart/2005/8/quickstyle/simple2" qsCatId="simple" csTypeId="urn:microsoft.com/office/officeart/2005/8/colors/colorful5" csCatId="colorful" phldr="1"/>
      <dgm:spPr/>
      <dgm:t>
        <a:bodyPr/>
        <a:lstStyle/>
        <a:p>
          <a:endParaRPr lang="zh-TW" altLang="en-US"/>
        </a:p>
      </dgm:t>
    </dgm:pt>
    <dgm:pt modelId="{CF25D14B-D2B8-4DAC-AEC6-CEE9BA0ED39A}">
      <dgm:prSet phldrT="[文字]"/>
      <dgm:spPr>
        <a:solidFill>
          <a:schemeClr val="tx2">
            <a:lumMod val="40000"/>
            <a:lumOff val="60000"/>
          </a:schemeClr>
        </a:solidFill>
      </dgm:spPr>
      <dgm:t>
        <a:bodyPr/>
        <a:lstStyle/>
        <a:p>
          <a:r>
            <a:rPr lang="zh-TW" altLang="en-US" b="1" dirty="0">
              <a:latin typeface="微軟正黑體" panose="020B0604030504040204" pitchFamily="34" charset="-120"/>
              <a:ea typeface="微軟正黑體" panose="020B0604030504040204" pitchFamily="34" charset="-120"/>
            </a:rPr>
            <a:t>上</a:t>
          </a:r>
          <a:r>
            <a:rPr lang="zh-TW" altLang="en-US" b="1" dirty="0" smtClean="0">
              <a:latin typeface="微軟正黑體" panose="020B0604030504040204" pitchFamily="34" charset="-120"/>
              <a:ea typeface="微軟正黑體" panose="020B0604030504040204" pitchFamily="34" charset="-120"/>
            </a:rPr>
            <a:t>傳課程計畫</a:t>
          </a:r>
          <a:endParaRPr lang="zh-TW" altLang="en-US" b="1" dirty="0">
            <a:latin typeface="微軟正黑體" panose="020B0604030504040204" pitchFamily="34" charset="-120"/>
            <a:ea typeface="微軟正黑體" panose="020B0604030504040204" pitchFamily="34" charset="-120"/>
          </a:endParaRPr>
        </a:p>
      </dgm:t>
    </dgm:pt>
    <dgm:pt modelId="{193EB912-B586-4E3B-BBA8-9CFED1EFD910}" type="parTrans" cxnId="{CBE2C570-4B5B-48D8-92E5-1183876179A5}">
      <dgm:prSet/>
      <dgm:spPr/>
      <dgm:t>
        <a:bodyPr/>
        <a:lstStyle/>
        <a:p>
          <a:endParaRPr lang="zh-TW" altLang="en-US"/>
        </a:p>
      </dgm:t>
    </dgm:pt>
    <dgm:pt modelId="{5D90EEFE-E951-4BA1-BB57-4F45A68CA766}" type="sibTrans" cxnId="{CBE2C570-4B5B-48D8-92E5-1183876179A5}">
      <dgm:prSet/>
      <dgm:spPr/>
      <dgm:t>
        <a:bodyPr/>
        <a:lstStyle/>
        <a:p>
          <a:endParaRPr lang="zh-TW" altLang="en-US"/>
        </a:p>
      </dgm:t>
    </dgm:pt>
    <dgm:pt modelId="{604283B1-EBEB-4611-A8D4-C1C07D63968D}">
      <dgm:prSet phldrT="[文字]"/>
      <dgm:spPr/>
      <dgm:t>
        <a:bodyPr/>
        <a:lstStyle/>
        <a:p>
          <a:r>
            <a:rPr lang="zh-TW" altLang="en-US" b="1" dirty="0" smtClean="0">
              <a:latin typeface="微軟正黑體" panose="020B0604030504040204" pitchFamily="34" charset="-120"/>
              <a:ea typeface="微軟正黑體" panose="020B0604030504040204" pitchFamily="34" charset="-120"/>
            </a:rPr>
            <a:t>面談作業</a:t>
          </a:r>
          <a:endParaRPr lang="zh-TW" altLang="en-US" b="1" dirty="0">
            <a:latin typeface="微軟正黑體" panose="020B0604030504040204" pitchFamily="34" charset="-120"/>
            <a:ea typeface="微軟正黑體" panose="020B0604030504040204" pitchFamily="34" charset="-120"/>
          </a:endParaRPr>
        </a:p>
      </dgm:t>
    </dgm:pt>
    <dgm:pt modelId="{AEEA4564-AE53-4A33-934B-690AA046CBC9}" type="parTrans" cxnId="{F48C5381-7C11-4E7F-99AD-CCDDE0FC44D4}">
      <dgm:prSet/>
      <dgm:spPr/>
      <dgm:t>
        <a:bodyPr/>
        <a:lstStyle/>
        <a:p>
          <a:endParaRPr lang="zh-TW" altLang="en-US"/>
        </a:p>
      </dgm:t>
    </dgm:pt>
    <dgm:pt modelId="{709B61E9-33E4-407B-BD50-F2B370661AF8}" type="sibTrans" cxnId="{F48C5381-7C11-4E7F-99AD-CCDDE0FC44D4}">
      <dgm:prSet/>
      <dgm:spPr/>
      <dgm:t>
        <a:bodyPr/>
        <a:lstStyle/>
        <a:p>
          <a:endParaRPr lang="zh-TW" altLang="en-US"/>
        </a:p>
      </dgm:t>
    </dgm:pt>
    <dgm:pt modelId="{65235C26-0D86-4EE9-B2A7-78A0FBB25A44}">
      <dgm:prSet phldrT="[文字]"/>
      <dgm:spPr/>
      <dgm:t>
        <a:bodyPr/>
        <a:lstStyle/>
        <a:p>
          <a:r>
            <a:rPr lang="zh-TW" altLang="en-US" b="1" dirty="0">
              <a:latin typeface="微軟正黑體" panose="020B0604030504040204" pitchFamily="34" charset="-120"/>
              <a:ea typeface="微軟正黑體" panose="020B0604030504040204" pitchFamily="34" charset="-120"/>
            </a:rPr>
            <a:t>複審作業</a:t>
          </a:r>
        </a:p>
      </dgm:t>
    </dgm:pt>
    <dgm:pt modelId="{84FABA8B-2A72-4A25-80EE-43CC32CA7D28}" type="parTrans" cxnId="{7E5E052F-3114-4058-8122-4E3982E8CA3C}">
      <dgm:prSet/>
      <dgm:spPr/>
      <dgm:t>
        <a:bodyPr/>
        <a:lstStyle/>
        <a:p>
          <a:endParaRPr lang="zh-TW" altLang="en-US"/>
        </a:p>
      </dgm:t>
    </dgm:pt>
    <dgm:pt modelId="{36BE63A8-2516-4827-BBB0-E2386EC4DEC8}" type="sibTrans" cxnId="{7E5E052F-3114-4058-8122-4E3982E8CA3C}">
      <dgm:prSet/>
      <dgm:spPr/>
      <dgm:t>
        <a:bodyPr/>
        <a:lstStyle/>
        <a:p>
          <a:endParaRPr lang="zh-TW" altLang="en-US"/>
        </a:p>
      </dgm:t>
    </dgm:pt>
    <dgm:pt modelId="{61D6D436-967D-4FE1-8E4C-3F5B89ED7978}">
      <dgm:prSet phldrT="[文字]"/>
      <dgm:spPr>
        <a:solidFill>
          <a:srgbClr val="005F8E"/>
        </a:solidFill>
      </dgm:spPr>
      <dgm:t>
        <a:bodyPr/>
        <a:lstStyle/>
        <a:p>
          <a:r>
            <a:rPr lang="zh-TW" altLang="en-US" b="1" dirty="0" smtClean="0">
              <a:latin typeface="微軟正黑體" panose="020B0604030504040204" pitchFamily="34" charset="-120"/>
              <a:ea typeface="微軟正黑體" panose="020B0604030504040204" pitchFamily="34" charset="-120"/>
            </a:rPr>
            <a:t>公告備查結果</a:t>
          </a:r>
          <a:endParaRPr lang="zh-TW" altLang="en-US" b="1" dirty="0">
            <a:latin typeface="微軟正黑體" panose="020B0604030504040204" pitchFamily="34" charset="-120"/>
            <a:ea typeface="微軟正黑體" panose="020B0604030504040204" pitchFamily="34" charset="-120"/>
          </a:endParaRPr>
        </a:p>
      </dgm:t>
    </dgm:pt>
    <dgm:pt modelId="{59F3D70B-0F6F-450F-9225-4FFED1B034B8}" type="sibTrans" cxnId="{0D1C3E09-677A-4780-931E-7A2AD8EF70B9}">
      <dgm:prSet/>
      <dgm:spPr/>
      <dgm:t>
        <a:bodyPr/>
        <a:lstStyle/>
        <a:p>
          <a:endParaRPr lang="zh-TW" altLang="en-US"/>
        </a:p>
      </dgm:t>
    </dgm:pt>
    <dgm:pt modelId="{13546236-B0D4-44DF-B31C-1E9ED5C35E28}" type="parTrans" cxnId="{0D1C3E09-677A-4780-931E-7A2AD8EF70B9}">
      <dgm:prSet/>
      <dgm:spPr/>
      <dgm:t>
        <a:bodyPr/>
        <a:lstStyle/>
        <a:p>
          <a:endParaRPr lang="zh-TW" altLang="en-US"/>
        </a:p>
      </dgm:t>
    </dgm:pt>
    <dgm:pt modelId="{C5E91A23-75D1-4123-8790-8603919EC5BA}">
      <dgm:prSet phldrT="[文字]"/>
      <dgm:spPr>
        <a:solidFill>
          <a:srgbClr val="E63A3A"/>
        </a:solidFill>
      </dgm:spPr>
      <dgm:t>
        <a:bodyPr/>
        <a:lstStyle/>
        <a:p>
          <a:r>
            <a:rPr lang="zh-TW" altLang="en-US" b="1" dirty="0" smtClean="0">
              <a:latin typeface="微軟正黑體" panose="020B0604030504040204" pitchFamily="34" charset="-120"/>
              <a:ea typeface="微軟正黑體" panose="020B0604030504040204" pitchFamily="34" charset="-120"/>
            </a:rPr>
            <a:t>掛網填報</a:t>
          </a:r>
          <a:endParaRPr lang="zh-TW" altLang="en-US" b="1" dirty="0">
            <a:latin typeface="微軟正黑體" panose="020B0604030504040204" pitchFamily="34" charset="-120"/>
            <a:ea typeface="微軟正黑體" panose="020B0604030504040204" pitchFamily="34" charset="-120"/>
          </a:endParaRPr>
        </a:p>
      </dgm:t>
    </dgm:pt>
    <dgm:pt modelId="{3340EEAC-C1E3-444B-AE55-EA33418478BA}" type="sibTrans" cxnId="{DCAAB9C4-1CD9-45ED-9E54-C7D35FA3F790}">
      <dgm:prSet/>
      <dgm:spPr/>
      <dgm:t>
        <a:bodyPr/>
        <a:lstStyle/>
        <a:p>
          <a:endParaRPr lang="zh-TW" altLang="en-US"/>
        </a:p>
      </dgm:t>
    </dgm:pt>
    <dgm:pt modelId="{43FBCEC1-A351-487E-B63C-68FE6A05A859}" type="parTrans" cxnId="{DCAAB9C4-1CD9-45ED-9E54-C7D35FA3F790}">
      <dgm:prSet/>
      <dgm:spPr/>
      <dgm:t>
        <a:bodyPr/>
        <a:lstStyle/>
        <a:p>
          <a:endParaRPr lang="zh-TW" altLang="en-US"/>
        </a:p>
      </dgm:t>
    </dgm:pt>
    <dgm:pt modelId="{549A65AD-671E-4112-AB24-686C190D3206}">
      <dgm:prSet/>
      <dgm:spPr/>
      <dgm:t>
        <a:bodyPr anchor="b"/>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97F18BB1-3874-4A56-BEAA-BA81D1439EB4}" type="parTrans" cxnId="{B3F447EE-872C-4E2A-9A16-7A8DB43DBB86}">
      <dgm:prSet/>
      <dgm:spPr/>
      <dgm:t>
        <a:bodyPr/>
        <a:lstStyle/>
        <a:p>
          <a:endParaRPr lang="zh-TW" altLang="en-US"/>
        </a:p>
      </dgm:t>
    </dgm:pt>
    <dgm:pt modelId="{23DAD521-CFE4-45B6-A294-67C5E726CBF9}" type="sibTrans" cxnId="{B3F447EE-872C-4E2A-9A16-7A8DB43DBB86}">
      <dgm:prSet/>
      <dgm:spPr/>
      <dgm:t>
        <a:bodyPr/>
        <a:lstStyle/>
        <a:p>
          <a:endParaRPr lang="zh-TW" altLang="en-US"/>
        </a:p>
      </dgm:t>
    </dgm:pt>
    <dgm:pt modelId="{7BA15F7F-D474-457F-AF7A-4982AFEB3184}">
      <dgm:prSet/>
      <dgm:spPr/>
      <dgm:t>
        <a:bodyPr anchor="b"/>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13</a:t>
          </a:r>
          <a:r>
            <a:rPr lang="zh-TW" altLang="en-US" dirty="0" smtClean="0">
              <a:latin typeface="微軟正黑體" panose="020B0604030504040204" pitchFamily="34" charset="-120"/>
              <a:ea typeface="微軟正黑體" panose="020B0604030504040204" pitchFamily="34" charset="-120"/>
            </a:rPr>
            <a:t>日及</a:t>
          </a:r>
          <a:r>
            <a:rPr lang="en-US" altLang="zh-TW" dirty="0" smtClean="0">
              <a:latin typeface="微軟正黑體" panose="020B0604030504040204" pitchFamily="34" charset="-120"/>
              <a:ea typeface="微軟正黑體" panose="020B0604030504040204" pitchFamily="34" charset="-120"/>
            </a:rPr>
            <a:t>14</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9118EEF7-DCB0-4ED6-B09B-D9D69BA6DFD9}" type="parTrans" cxnId="{B8B315AF-AA45-4F24-A7EB-28B3D0CAA68D}">
      <dgm:prSet/>
      <dgm:spPr/>
      <dgm:t>
        <a:bodyPr/>
        <a:lstStyle/>
        <a:p>
          <a:endParaRPr lang="zh-TW" altLang="en-US"/>
        </a:p>
      </dgm:t>
    </dgm:pt>
    <dgm:pt modelId="{158B8EBD-1364-4912-BF7A-9B1470B808A2}" type="sibTrans" cxnId="{B8B315AF-AA45-4F24-A7EB-28B3D0CAA68D}">
      <dgm:prSet/>
      <dgm:spPr/>
      <dgm:t>
        <a:bodyPr/>
        <a:lstStyle/>
        <a:p>
          <a:endParaRPr lang="zh-TW" altLang="en-US"/>
        </a:p>
      </dgm:t>
    </dgm:pt>
    <dgm:pt modelId="{9406C5CF-26BF-4416-83EF-CBC6C0858FF6}">
      <dgm:prSet/>
      <dgm:spPr/>
      <dgm:t>
        <a:bodyPr anchor="b"/>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15</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8DCBBCFD-DE50-4793-94CB-6EB5DEC2C04C}" type="parTrans" cxnId="{CCD7E543-716C-4F87-A8EC-BCB13ADD97B6}">
      <dgm:prSet/>
      <dgm:spPr/>
      <dgm:t>
        <a:bodyPr/>
        <a:lstStyle/>
        <a:p>
          <a:endParaRPr lang="zh-TW" altLang="en-US"/>
        </a:p>
      </dgm:t>
    </dgm:pt>
    <dgm:pt modelId="{F8A19B4C-EAD8-44F5-A3B4-68A79F90F183}" type="sibTrans" cxnId="{CCD7E543-716C-4F87-A8EC-BCB13ADD97B6}">
      <dgm:prSet/>
      <dgm:spPr/>
      <dgm:t>
        <a:bodyPr/>
        <a:lstStyle/>
        <a:p>
          <a:endParaRPr lang="zh-TW" altLang="en-US"/>
        </a:p>
      </dgm:t>
    </dgm:pt>
    <dgm:pt modelId="{E7B7799F-6CF6-40E0-845A-3D43BE713F37}">
      <dgm:prSet/>
      <dgm:spPr/>
      <dgm:t>
        <a:bodyPr anchor="b"/>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31</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0B41AD09-90E8-4322-9E57-53FBFC00906B}" type="parTrans" cxnId="{73839C47-0E64-4E99-9011-6AED56A867DA}">
      <dgm:prSet/>
      <dgm:spPr/>
      <dgm:t>
        <a:bodyPr/>
        <a:lstStyle/>
        <a:p>
          <a:endParaRPr lang="zh-TW" altLang="en-US"/>
        </a:p>
      </dgm:t>
    </dgm:pt>
    <dgm:pt modelId="{C255D840-2538-4030-BEB8-E22F29063C7C}" type="sibTrans" cxnId="{73839C47-0E64-4E99-9011-6AED56A867DA}">
      <dgm:prSet/>
      <dgm:spPr/>
      <dgm:t>
        <a:bodyPr/>
        <a:lstStyle/>
        <a:p>
          <a:endParaRPr lang="zh-TW" altLang="en-US"/>
        </a:p>
      </dgm:t>
    </dgm:pt>
    <dgm:pt modelId="{3B4C9D50-41CC-4C89-80D8-50868C981F04}">
      <dgm:prSet/>
      <dgm:spPr/>
      <dgm:t>
        <a:bodyPr anchor="b"/>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31</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7BF86E2B-E84B-47E6-929E-485E057BEC40}" type="parTrans" cxnId="{3D439407-6C4E-496C-B147-A75D59EBB53C}">
      <dgm:prSet/>
      <dgm:spPr/>
      <dgm:t>
        <a:bodyPr/>
        <a:lstStyle/>
        <a:p>
          <a:endParaRPr lang="zh-TW" altLang="en-US"/>
        </a:p>
      </dgm:t>
    </dgm:pt>
    <dgm:pt modelId="{A88340F0-DA3C-49A3-9835-3D09F169DDF2}" type="sibTrans" cxnId="{3D439407-6C4E-496C-B147-A75D59EBB53C}">
      <dgm:prSet/>
      <dgm:spPr/>
      <dgm:t>
        <a:bodyPr/>
        <a:lstStyle/>
        <a:p>
          <a:endParaRPr lang="zh-TW" altLang="en-US"/>
        </a:p>
      </dgm:t>
    </dgm:pt>
    <dgm:pt modelId="{A4548FB0-5BF0-48EB-BCD9-7C56713AC1FB}">
      <dgm:prSet phldrT="[文字]"/>
      <dgm:spPr>
        <a:solidFill>
          <a:srgbClr val="E3ABFF"/>
        </a:solidFill>
      </dgm:spPr>
      <dgm:t>
        <a:bodyPr/>
        <a:lstStyle/>
        <a:p>
          <a:r>
            <a:rPr lang="zh-TW" altLang="en-US" b="1" dirty="0" smtClean="0">
              <a:latin typeface="微軟正黑體" panose="020B0604030504040204" pitchFamily="34" charset="-120"/>
              <a:ea typeface="微軟正黑體" panose="020B0604030504040204" pitchFamily="34" charset="-120"/>
            </a:rPr>
            <a:t>檢視通過狀態</a:t>
          </a:r>
          <a:endParaRPr lang="zh-TW" altLang="en-US" b="1" dirty="0">
            <a:latin typeface="微軟正黑體" panose="020B0604030504040204" pitchFamily="34" charset="-120"/>
            <a:ea typeface="微軟正黑體" panose="020B0604030504040204" pitchFamily="34" charset="-120"/>
          </a:endParaRPr>
        </a:p>
      </dgm:t>
    </dgm:pt>
    <dgm:pt modelId="{08903639-E985-4BBD-B695-681F16299673}" type="parTrans" cxnId="{0DD7E562-3B34-4098-927E-0F9C54EB772C}">
      <dgm:prSet/>
      <dgm:spPr/>
      <dgm:t>
        <a:bodyPr/>
        <a:lstStyle/>
        <a:p>
          <a:endParaRPr lang="zh-TW" altLang="en-US"/>
        </a:p>
      </dgm:t>
    </dgm:pt>
    <dgm:pt modelId="{8AEB9192-CD5F-4BCC-9ECA-0DC737EA2B2E}" type="sibTrans" cxnId="{0DD7E562-3B34-4098-927E-0F9C54EB772C}">
      <dgm:prSet/>
      <dgm:spPr/>
      <dgm:t>
        <a:bodyPr/>
        <a:lstStyle/>
        <a:p>
          <a:endParaRPr lang="zh-TW" altLang="en-US"/>
        </a:p>
      </dgm:t>
    </dgm:pt>
    <dgm:pt modelId="{5DCBA740-EB93-46C7-8979-2CDDAB2748A6}">
      <dgm:prSet/>
      <dgm:spPr/>
      <dgm:t>
        <a:bodyPr anchor="b"/>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F2048766-DC30-415C-900E-1DEC0AAACA54}" type="parTrans" cxnId="{BD1625C6-55CF-4AC1-94BD-F0831E3C1B85}">
      <dgm:prSet/>
      <dgm:spPr/>
      <dgm:t>
        <a:bodyPr/>
        <a:lstStyle/>
        <a:p>
          <a:endParaRPr lang="zh-TW" altLang="en-US"/>
        </a:p>
      </dgm:t>
    </dgm:pt>
    <dgm:pt modelId="{78985C75-6939-441A-9F41-547ED950B139}" type="sibTrans" cxnId="{BD1625C6-55CF-4AC1-94BD-F0831E3C1B85}">
      <dgm:prSet/>
      <dgm:spPr/>
      <dgm:t>
        <a:bodyPr/>
        <a:lstStyle/>
        <a:p>
          <a:endParaRPr lang="zh-TW" altLang="en-US"/>
        </a:p>
      </dgm:t>
    </dgm:pt>
    <dgm:pt modelId="{0BBD641C-8261-4A78-8046-C466CB9B834B}">
      <dgm:prSet/>
      <dgm:spPr/>
      <dgm:t>
        <a:bodyPr/>
        <a:lstStyle/>
        <a:p>
          <a:r>
            <a:rPr lang="zh-TW" altLang="en-US" b="1" dirty="0" smtClean="0">
              <a:latin typeface="微軟正黑體" panose="020B0604030504040204" pitchFamily="34" charset="-120"/>
              <a:ea typeface="微軟正黑體" panose="020B0604030504040204" pitchFamily="34" charset="-120"/>
            </a:rPr>
            <a:t>課程計畫異動</a:t>
          </a:r>
          <a:endParaRPr lang="zh-TW" altLang="en-US" b="1" dirty="0">
            <a:latin typeface="微軟正黑體" panose="020B0604030504040204" pitchFamily="34" charset="-120"/>
            <a:ea typeface="微軟正黑體" panose="020B0604030504040204" pitchFamily="34" charset="-120"/>
          </a:endParaRPr>
        </a:p>
      </dgm:t>
    </dgm:pt>
    <dgm:pt modelId="{1D6D55DE-8B36-4182-9116-95F6DCCA9262}" type="parTrans" cxnId="{F9B408A6-C93B-4227-9AA3-5EA819B00551}">
      <dgm:prSet/>
      <dgm:spPr/>
      <dgm:t>
        <a:bodyPr/>
        <a:lstStyle/>
        <a:p>
          <a:endParaRPr lang="zh-TW" altLang="en-US"/>
        </a:p>
      </dgm:t>
    </dgm:pt>
    <dgm:pt modelId="{EAE63E88-962C-4D19-986F-46B0B93CC821}" type="sibTrans" cxnId="{F9B408A6-C93B-4227-9AA3-5EA819B00551}">
      <dgm:prSet/>
      <dgm:spPr/>
      <dgm:t>
        <a:bodyPr/>
        <a:lstStyle/>
        <a:p>
          <a:endParaRPr lang="zh-TW" altLang="en-US"/>
        </a:p>
      </dgm:t>
    </dgm:pt>
    <dgm:pt modelId="{C53DBD0C-ABFD-4030-8D31-046611EF859A}">
      <dgm:prSet/>
      <dgm:spPr/>
      <dgm:t>
        <a:bodyPr/>
        <a:lstStyle/>
        <a:p>
          <a:r>
            <a:rPr lang="en-US" altLang="zh-TW" dirty="0" smtClean="0">
              <a:latin typeface="微軟正黑體" panose="020B0604030504040204" pitchFamily="34" charset="-120"/>
              <a:ea typeface="微軟正黑體" panose="020B0604030504040204" pitchFamily="34" charset="-120"/>
            </a:rPr>
            <a:t>116</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日前報府</a:t>
          </a:r>
          <a:endParaRPr lang="zh-TW" altLang="en-US" dirty="0">
            <a:latin typeface="微軟正黑體" panose="020B0604030504040204" pitchFamily="34" charset="-120"/>
            <a:ea typeface="微軟正黑體" panose="020B0604030504040204" pitchFamily="34" charset="-120"/>
          </a:endParaRPr>
        </a:p>
      </dgm:t>
    </dgm:pt>
    <dgm:pt modelId="{3557191A-B727-456D-8BC2-FA442F9A30C3}" type="parTrans" cxnId="{D978C01C-F021-4B0E-B4B9-92B9C56831FB}">
      <dgm:prSet/>
      <dgm:spPr/>
      <dgm:t>
        <a:bodyPr/>
        <a:lstStyle/>
        <a:p>
          <a:endParaRPr lang="zh-TW" altLang="en-US"/>
        </a:p>
      </dgm:t>
    </dgm:pt>
    <dgm:pt modelId="{D1872598-C28D-447B-B53C-366CF6348830}" type="sibTrans" cxnId="{D978C01C-F021-4B0E-B4B9-92B9C56831FB}">
      <dgm:prSet/>
      <dgm:spPr/>
      <dgm:t>
        <a:bodyPr/>
        <a:lstStyle/>
        <a:p>
          <a:endParaRPr lang="zh-TW" altLang="en-US"/>
        </a:p>
      </dgm:t>
    </dgm:pt>
    <dgm:pt modelId="{82AC0FDF-D8F2-445F-BB26-C82E68B4448A}" type="pres">
      <dgm:prSet presAssocID="{294756CE-D95B-4B08-8FB9-82821B23A764}" presName="Name0" presStyleCnt="0">
        <dgm:presLayoutVars>
          <dgm:dir/>
          <dgm:animLvl val="lvl"/>
          <dgm:resizeHandles/>
        </dgm:presLayoutVars>
      </dgm:prSet>
      <dgm:spPr/>
      <dgm:t>
        <a:bodyPr/>
        <a:lstStyle/>
        <a:p>
          <a:endParaRPr lang="zh-TW" altLang="en-US"/>
        </a:p>
      </dgm:t>
    </dgm:pt>
    <dgm:pt modelId="{F476D54D-B0A9-44BB-9CFF-9DA52A214C22}" type="pres">
      <dgm:prSet presAssocID="{CF25D14B-D2B8-4DAC-AEC6-CEE9BA0ED39A}" presName="linNode" presStyleCnt="0"/>
      <dgm:spPr/>
    </dgm:pt>
    <dgm:pt modelId="{ED35D0DD-4F0C-4036-B5FD-5BD34129C605}" type="pres">
      <dgm:prSet presAssocID="{CF25D14B-D2B8-4DAC-AEC6-CEE9BA0ED39A}" presName="parentShp" presStyleLbl="node1" presStyleIdx="0" presStyleCnt="7">
        <dgm:presLayoutVars>
          <dgm:bulletEnabled val="1"/>
        </dgm:presLayoutVars>
      </dgm:prSet>
      <dgm:spPr/>
      <dgm:t>
        <a:bodyPr/>
        <a:lstStyle/>
        <a:p>
          <a:endParaRPr lang="zh-TW" altLang="en-US"/>
        </a:p>
      </dgm:t>
    </dgm:pt>
    <dgm:pt modelId="{5DC5B719-4CFE-4F81-80E1-E7330CFF9E8E}" type="pres">
      <dgm:prSet presAssocID="{CF25D14B-D2B8-4DAC-AEC6-CEE9BA0ED39A}" presName="childShp" presStyleLbl="bgAccFollowNode1" presStyleIdx="0" presStyleCnt="7">
        <dgm:presLayoutVars>
          <dgm:bulletEnabled val="1"/>
        </dgm:presLayoutVars>
      </dgm:prSet>
      <dgm:spPr/>
      <dgm:t>
        <a:bodyPr/>
        <a:lstStyle/>
        <a:p>
          <a:endParaRPr lang="zh-TW" altLang="en-US"/>
        </a:p>
      </dgm:t>
    </dgm:pt>
    <dgm:pt modelId="{F488869C-B1F2-40AC-9662-6A5403AF8E73}" type="pres">
      <dgm:prSet presAssocID="{5D90EEFE-E951-4BA1-BB57-4F45A68CA766}" presName="spacing" presStyleCnt="0"/>
      <dgm:spPr/>
    </dgm:pt>
    <dgm:pt modelId="{494891BA-C791-46E8-82ED-30C528AE332C}" type="pres">
      <dgm:prSet presAssocID="{A4548FB0-5BF0-48EB-BCD9-7C56713AC1FB}" presName="linNode" presStyleCnt="0"/>
      <dgm:spPr/>
    </dgm:pt>
    <dgm:pt modelId="{A78ACEE3-B8DD-4E53-9C3E-DE4C0AD6E04B}" type="pres">
      <dgm:prSet presAssocID="{A4548FB0-5BF0-48EB-BCD9-7C56713AC1FB}" presName="parentShp" presStyleLbl="node1" presStyleIdx="1" presStyleCnt="7">
        <dgm:presLayoutVars>
          <dgm:bulletEnabled val="1"/>
        </dgm:presLayoutVars>
      </dgm:prSet>
      <dgm:spPr/>
      <dgm:t>
        <a:bodyPr/>
        <a:lstStyle/>
        <a:p>
          <a:endParaRPr lang="zh-TW" altLang="en-US"/>
        </a:p>
      </dgm:t>
    </dgm:pt>
    <dgm:pt modelId="{ED8E57B5-8748-4609-AC23-7695E0BB5CD1}" type="pres">
      <dgm:prSet presAssocID="{A4548FB0-5BF0-48EB-BCD9-7C56713AC1FB}" presName="childShp" presStyleLbl="bgAccFollowNode1" presStyleIdx="1" presStyleCnt="7">
        <dgm:presLayoutVars>
          <dgm:bulletEnabled val="1"/>
        </dgm:presLayoutVars>
      </dgm:prSet>
      <dgm:spPr/>
      <dgm:t>
        <a:bodyPr/>
        <a:lstStyle/>
        <a:p>
          <a:endParaRPr lang="zh-TW" altLang="en-US"/>
        </a:p>
      </dgm:t>
    </dgm:pt>
    <dgm:pt modelId="{9AA0CDE9-9F63-481B-B854-60BE25D6AC08}" type="pres">
      <dgm:prSet presAssocID="{8AEB9192-CD5F-4BCC-9ECA-0DC737EA2B2E}" presName="spacing" presStyleCnt="0"/>
      <dgm:spPr/>
    </dgm:pt>
    <dgm:pt modelId="{E53DE89E-3DAF-4B6A-9FB6-E88CF579CF99}" type="pres">
      <dgm:prSet presAssocID="{604283B1-EBEB-4611-A8D4-C1C07D63968D}" presName="linNode" presStyleCnt="0"/>
      <dgm:spPr/>
    </dgm:pt>
    <dgm:pt modelId="{6E07F7F5-F074-4C37-87B4-D3FD96D53951}" type="pres">
      <dgm:prSet presAssocID="{604283B1-EBEB-4611-A8D4-C1C07D63968D}" presName="parentShp" presStyleLbl="node1" presStyleIdx="2" presStyleCnt="7">
        <dgm:presLayoutVars>
          <dgm:bulletEnabled val="1"/>
        </dgm:presLayoutVars>
      </dgm:prSet>
      <dgm:spPr/>
      <dgm:t>
        <a:bodyPr/>
        <a:lstStyle/>
        <a:p>
          <a:endParaRPr lang="zh-TW" altLang="en-US"/>
        </a:p>
      </dgm:t>
    </dgm:pt>
    <dgm:pt modelId="{5EB8259E-A944-4AC2-9ADD-8F608F40C454}" type="pres">
      <dgm:prSet presAssocID="{604283B1-EBEB-4611-A8D4-C1C07D63968D}" presName="childShp" presStyleLbl="bgAccFollowNode1" presStyleIdx="2" presStyleCnt="7">
        <dgm:presLayoutVars>
          <dgm:bulletEnabled val="1"/>
        </dgm:presLayoutVars>
      </dgm:prSet>
      <dgm:spPr/>
      <dgm:t>
        <a:bodyPr/>
        <a:lstStyle/>
        <a:p>
          <a:endParaRPr lang="zh-TW" altLang="en-US"/>
        </a:p>
      </dgm:t>
    </dgm:pt>
    <dgm:pt modelId="{B86894BF-480B-4DFF-A403-6E30AB2B8C9C}" type="pres">
      <dgm:prSet presAssocID="{709B61E9-33E4-407B-BD50-F2B370661AF8}" presName="spacing" presStyleCnt="0"/>
      <dgm:spPr/>
    </dgm:pt>
    <dgm:pt modelId="{57EBE938-E7BE-43B0-8328-24CE3CC5C6B3}" type="pres">
      <dgm:prSet presAssocID="{65235C26-0D86-4EE9-B2A7-78A0FBB25A44}" presName="linNode" presStyleCnt="0"/>
      <dgm:spPr/>
    </dgm:pt>
    <dgm:pt modelId="{45C38675-1AFB-425B-A913-4D79C8B4490D}" type="pres">
      <dgm:prSet presAssocID="{65235C26-0D86-4EE9-B2A7-78A0FBB25A44}" presName="parentShp" presStyleLbl="node1" presStyleIdx="3" presStyleCnt="7">
        <dgm:presLayoutVars>
          <dgm:bulletEnabled val="1"/>
        </dgm:presLayoutVars>
      </dgm:prSet>
      <dgm:spPr/>
      <dgm:t>
        <a:bodyPr/>
        <a:lstStyle/>
        <a:p>
          <a:endParaRPr lang="zh-TW" altLang="en-US"/>
        </a:p>
      </dgm:t>
    </dgm:pt>
    <dgm:pt modelId="{6A0D8082-10CC-41EC-9B31-D87941E55FEE}" type="pres">
      <dgm:prSet presAssocID="{65235C26-0D86-4EE9-B2A7-78A0FBB25A44}" presName="childShp" presStyleLbl="bgAccFollowNode1" presStyleIdx="3" presStyleCnt="7">
        <dgm:presLayoutVars>
          <dgm:bulletEnabled val="1"/>
        </dgm:presLayoutVars>
      </dgm:prSet>
      <dgm:spPr/>
      <dgm:t>
        <a:bodyPr/>
        <a:lstStyle/>
        <a:p>
          <a:endParaRPr lang="zh-TW" altLang="en-US"/>
        </a:p>
      </dgm:t>
    </dgm:pt>
    <dgm:pt modelId="{356F83BC-8545-4D38-9367-FC168F3D5628}" type="pres">
      <dgm:prSet presAssocID="{36BE63A8-2516-4827-BBB0-E2386EC4DEC8}" presName="spacing" presStyleCnt="0"/>
      <dgm:spPr/>
    </dgm:pt>
    <dgm:pt modelId="{E521E0D8-402B-47DE-B910-DDB3AB0D245B}" type="pres">
      <dgm:prSet presAssocID="{61D6D436-967D-4FE1-8E4C-3F5B89ED7978}" presName="linNode" presStyleCnt="0"/>
      <dgm:spPr/>
    </dgm:pt>
    <dgm:pt modelId="{3C149607-9100-45FA-B329-5FFFE28E751D}" type="pres">
      <dgm:prSet presAssocID="{61D6D436-967D-4FE1-8E4C-3F5B89ED7978}" presName="parentShp" presStyleLbl="node1" presStyleIdx="4" presStyleCnt="7">
        <dgm:presLayoutVars>
          <dgm:bulletEnabled val="1"/>
        </dgm:presLayoutVars>
      </dgm:prSet>
      <dgm:spPr/>
      <dgm:t>
        <a:bodyPr/>
        <a:lstStyle/>
        <a:p>
          <a:endParaRPr lang="zh-TW" altLang="en-US"/>
        </a:p>
      </dgm:t>
    </dgm:pt>
    <dgm:pt modelId="{ECAD7551-A952-48D9-8B4D-26D771B475AF}" type="pres">
      <dgm:prSet presAssocID="{61D6D436-967D-4FE1-8E4C-3F5B89ED7978}" presName="childShp" presStyleLbl="bgAccFollowNode1" presStyleIdx="4" presStyleCnt="7">
        <dgm:presLayoutVars>
          <dgm:bulletEnabled val="1"/>
        </dgm:presLayoutVars>
      </dgm:prSet>
      <dgm:spPr/>
      <dgm:t>
        <a:bodyPr/>
        <a:lstStyle/>
        <a:p>
          <a:endParaRPr lang="zh-TW" altLang="en-US"/>
        </a:p>
      </dgm:t>
    </dgm:pt>
    <dgm:pt modelId="{3A94CE91-23A6-444A-A22B-E6991765FE07}" type="pres">
      <dgm:prSet presAssocID="{59F3D70B-0F6F-450F-9225-4FFED1B034B8}" presName="spacing" presStyleCnt="0"/>
      <dgm:spPr/>
    </dgm:pt>
    <dgm:pt modelId="{FD46A526-FB18-4ECA-B32B-4E8B52E34016}" type="pres">
      <dgm:prSet presAssocID="{C5E91A23-75D1-4123-8790-8603919EC5BA}" presName="linNode" presStyleCnt="0"/>
      <dgm:spPr/>
    </dgm:pt>
    <dgm:pt modelId="{E70AFA81-A377-4ADB-BFDB-64134287A45E}" type="pres">
      <dgm:prSet presAssocID="{C5E91A23-75D1-4123-8790-8603919EC5BA}" presName="parentShp" presStyleLbl="node1" presStyleIdx="5" presStyleCnt="7">
        <dgm:presLayoutVars>
          <dgm:bulletEnabled val="1"/>
        </dgm:presLayoutVars>
      </dgm:prSet>
      <dgm:spPr/>
      <dgm:t>
        <a:bodyPr/>
        <a:lstStyle/>
        <a:p>
          <a:endParaRPr lang="zh-TW" altLang="en-US"/>
        </a:p>
      </dgm:t>
    </dgm:pt>
    <dgm:pt modelId="{3F0E569A-1AB6-469E-B5EC-BA8304C8FFD1}" type="pres">
      <dgm:prSet presAssocID="{C5E91A23-75D1-4123-8790-8603919EC5BA}" presName="childShp" presStyleLbl="bgAccFollowNode1" presStyleIdx="5" presStyleCnt="7">
        <dgm:presLayoutVars>
          <dgm:bulletEnabled val="1"/>
        </dgm:presLayoutVars>
      </dgm:prSet>
      <dgm:spPr/>
      <dgm:t>
        <a:bodyPr/>
        <a:lstStyle/>
        <a:p>
          <a:endParaRPr lang="zh-TW" altLang="en-US"/>
        </a:p>
      </dgm:t>
    </dgm:pt>
    <dgm:pt modelId="{E8B5C522-2E6F-4F41-8C95-DE70D3FA78B1}" type="pres">
      <dgm:prSet presAssocID="{3340EEAC-C1E3-444B-AE55-EA33418478BA}" presName="spacing" presStyleCnt="0"/>
      <dgm:spPr/>
    </dgm:pt>
    <dgm:pt modelId="{BCF6C5C1-5117-43C5-BCEF-37A22FA5C130}" type="pres">
      <dgm:prSet presAssocID="{0BBD641C-8261-4A78-8046-C466CB9B834B}" presName="linNode" presStyleCnt="0"/>
      <dgm:spPr/>
    </dgm:pt>
    <dgm:pt modelId="{6C7B31C0-FBD1-4B39-9260-F6E6B11B3D48}" type="pres">
      <dgm:prSet presAssocID="{0BBD641C-8261-4A78-8046-C466CB9B834B}" presName="parentShp" presStyleLbl="node1" presStyleIdx="6" presStyleCnt="7">
        <dgm:presLayoutVars>
          <dgm:bulletEnabled val="1"/>
        </dgm:presLayoutVars>
      </dgm:prSet>
      <dgm:spPr/>
      <dgm:t>
        <a:bodyPr/>
        <a:lstStyle/>
        <a:p>
          <a:endParaRPr lang="zh-TW" altLang="en-US"/>
        </a:p>
      </dgm:t>
    </dgm:pt>
    <dgm:pt modelId="{F7A3969E-63A5-4DBC-A1F5-DE19EC16191B}" type="pres">
      <dgm:prSet presAssocID="{0BBD641C-8261-4A78-8046-C466CB9B834B}" presName="childShp" presStyleLbl="bgAccFollowNode1" presStyleIdx="6" presStyleCnt="7">
        <dgm:presLayoutVars>
          <dgm:bulletEnabled val="1"/>
        </dgm:presLayoutVars>
      </dgm:prSet>
      <dgm:spPr/>
      <dgm:t>
        <a:bodyPr/>
        <a:lstStyle/>
        <a:p>
          <a:endParaRPr lang="zh-TW" altLang="en-US"/>
        </a:p>
      </dgm:t>
    </dgm:pt>
  </dgm:ptLst>
  <dgm:cxnLst>
    <dgm:cxn modelId="{D978C01C-F021-4B0E-B4B9-92B9C56831FB}" srcId="{0BBD641C-8261-4A78-8046-C466CB9B834B}" destId="{C53DBD0C-ABFD-4030-8D31-046611EF859A}" srcOrd="0" destOrd="0" parTransId="{3557191A-B727-456D-8BC2-FA442F9A30C3}" sibTransId="{D1872598-C28D-447B-B53C-366CF6348830}"/>
    <dgm:cxn modelId="{C69DA95D-7DEA-4320-B607-50F355A23CFF}" type="presOf" srcId="{A4548FB0-5BF0-48EB-BCD9-7C56713AC1FB}" destId="{A78ACEE3-B8DD-4E53-9C3E-DE4C0AD6E04B}" srcOrd="0" destOrd="0" presId="urn:microsoft.com/office/officeart/2005/8/layout/vList6"/>
    <dgm:cxn modelId="{B8B315AF-AA45-4F24-A7EB-28B3D0CAA68D}" srcId="{604283B1-EBEB-4611-A8D4-C1C07D63968D}" destId="{7BA15F7F-D474-457F-AF7A-4982AFEB3184}" srcOrd="0" destOrd="0" parTransId="{9118EEF7-DCB0-4ED6-B09B-D9D69BA6DFD9}" sibTransId="{158B8EBD-1364-4912-BF7A-9B1470B808A2}"/>
    <dgm:cxn modelId="{328E7C51-A9D5-477F-B08D-CAEA2C590CD5}" type="presOf" srcId="{E7B7799F-6CF6-40E0-845A-3D43BE713F37}" destId="{ECAD7551-A952-48D9-8B4D-26D771B475AF}" srcOrd="0" destOrd="0" presId="urn:microsoft.com/office/officeart/2005/8/layout/vList6"/>
    <dgm:cxn modelId="{B4805DEC-10B1-4E8B-97C8-CE90A6317F83}" type="presOf" srcId="{3B4C9D50-41CC-4C89-80D8-50868C981F04}" destId="{3F0E569A-1AB6-469E-B5EC-BA8304C8FFD1}" srcOrd="0" destOrd="0" presId="urn:microsoft.com/office/officeart/2005/8/layout/vList6"/>
    <dgm:cxn modelId="{2F6A50C8-EA7A-4A92-B7EF-603FB2C90C6A}" type="presOf" srcId="{604283B1-EBEB-4611-A8D4-C1C07D63968D}" destId="{6E07F7F5-F074-4C37-87B4-D3FD96D53951}" srcOrd="0" destOrd="0" presId="urn:microsoft.com/office/officeart/2005/8/layout/vList6"/>
    <dgm:cxn modelId="{F9B408A6-C93B-4227-9AA3-5EA819B00551}" srcId="{294756CE-D95B-4B08-8FB9-82821B23A764}" destId="{0BBD641C-8261-4A78-8046-C466CB9B834B}" srcOrd="6" destOrd="0" parTransId="{1D6D55DE-8B36-4182-9116-95F6DCCA9262}" sibTransId="{EAE63E88-962C-4D19-986F-46B0B93CC821}"/>
    <dgm:cxn modelId="{9B96685A-1E85-40F3-A186-347D46B9CDA6}" type="presOf" srcId="{C5E91A23-75D1-4123-8790-8603919EC5BA}" destId="{E70AFA81-A377-4ADB-BFDB-64134287A45E}" srcOrd="0" destOrd="0" presId="urn:microsoft.com/office/officeart/2005/8/layout/vList6"/>
    <dgm:cxn modelId="{CBE2C570-4B5B-48D8-92E5-1183876179A5}" srcId="{294756CE-D95B-4B08-8FB9-82821B23A764}" destId="{CF25D14B-D2B8-4DAC-AEC6-CEE9BA0ED39A}" srcOrd="0" destOrd="0" parTransId="{193EB912-B586-4E3B-BBA8-9CFED1EFD910}" sibTransId="{5D90EEFE-E951-4BA1-BB57-4F45A68CA766}"/>
    <dgm:cxn modelId="{BCCCA8A7-DC02-4DC1-8F75-34B2813A9A58}" type="presOf" srcId="{5DCBA740-EB93-46C7-8979-2CDDAB2748A6}" destId="{5DC5B719-4CFE-4F81-80E1-E7330CFF9E8E}" srcOrd="0" destOrd="0" presId="urn:microsoft.com/office/officeart/2005/8/layout/vList6"/>
    <dgm:cxn modelId="{F48C5381-7C11-4E7F-99AD-CCDDE0FC44D4}" srcId="{294756CE-D95B-4B08-8FB9-82821B23A764}" destId="{604283B1-EBEB-4611-A8D4-C1C07D63968D}" srcOrd="2" destOrd="0" parTransId="{AEEA4564-AE53-4A33-934B-690AA046CBC9}" sibTransId="{709B61E9-33E4-407B-BD50-F2B370661AF8}"/>
    <dgm:cxn modelId="{878F05D5-DEBF-42FD-B06B-9C2AF86CACE3}" type="presOf" srcId="{294756CE-D95B-4B08-8FB9-82821B23A764}" destId="{82AC0FDF-D8F2-445F-BB26-C82E68B4448A}" srcOrd="0" destOrd="0" presId="urn:microsoft.com/office/officeart/2005/8/layout/vList6"/>
    <dgm:cxn modelId="{CCD7E543-716C-4F87-A8EC-BCB13ADD97B6}" srcId="{65235C26-0D86-4EE9-B2A7-78A0FBB25A44}" destId="{9406C5CF-26BF-4416-83EF-CBC6C0858FF6}" srcOrd="0" destOrd="0" parTransId="{8DCBBCFD-DE50-4793-94CB-6EB5DEC2C04C}" sibTransId="{F8A19B4C-EAD8-44F5-A3B4-68A79F90F183}"/>
    <dgm:cxn modelId="{3D439407-6C4E-496C-B147-A75D59EBB53C}" srcId="{C5E91A23-75D1-4123-8790-8603919EC5BA}" destId="{3B4C9D50-41CC-4C89-80D8-50868C981F04}" srcOrd="0" destOrd="0" parTransId="{7BF86E2B-E84B-47E6-929E-485E057BEC40}" sibTransId="{A88340F0-DA3C-49A3-9835-3D09F169DDF2}"/>
    <dgm:cxn modelId="{FA9185B1-6FC8-48A2-AE50-1635A27E8CCE}" type="presOf" srcId="{9406C5CF-26BF-4416-83EF-CBC6C0858FF6}" destId="{6A0D8082-10CC-41EC-9B31-D87941E55FEE}" srcOrd="0" destOrd="0" presId="urn:microsoft.com/office/officeart/2005/8/layout/vList6"/>
    <dgm:cxn modelId="{D49CC01C-A573-4D3C-8C71-1A120EED697F}" type="presOf" srcId="{7BA15F7F-D474-457F-AF7A-4982AFEB3184}" destId="{5EB8259E-A944-4AC2-9ADD-8F608F40C454}" srcOrd="0" destOrd="0" presId="urn:microsoft.com/office/officeart/2005/8/layout/vList6"/>
    <dgm:cxn modelId="{0D1C3E09-677A-4780-931E-7A2AD8EF70B9}" srcId="{294756CE-D95B-4B08-8FB9-82821B23A764}" destId="{61D6D436-967D-4FE1-8E4C-3F5B89ED7978}" srcOrd="4" destOrd="0" parTransId="{13546236-B0D4-44DF-B31C-1E9ED5C35E28}" sibTransId="{59F3D70B-0F6F-450F-9225-4FFED1B034B8}"/>
    <dgm:cxn modelId="{BD1625C6-55CF-4AC1-94BD-F0831E3C1B85}" srcId="{CF25D14B-D2B8-4DAC-AEC6-CEE9BA0ED39A}" destId="{5DCBA740-EB93-46C7-8979-2CDDAB2748A6}" srcOrd="0" destOrd="0" parTransId="{F2048766-DC30-415C-900E-1DEC0AAACA54}" sibTransId="{78985C75-6939-441A-9F41-547ED950B139}"/>
    <dgm:cxn modelId="{6CAF1702-AB27-4CF6-B573-A7C3C92A6040}" type="presOf" srcId="{0BBD641C-8261-4A78-8046-C466CB9B834B}" destId="{6C7B31C0-FBD1-4B39-9260-F6E6B11B3D48}" srcOrd="0" destOrd="0" presId="urn:microsoft.com/office/officeart/2005/8/layout/vList6"/>
    <dgm:cxn modelId="{7E5E052F-3114-4058-8122-4E3982E8CA3C}" srcId="{294756CE-D95B-4B08-8FB9-82821B23A764}" destId="{65235C26-0D86-4EE9-B2A7-78A0FBB25A44}" srcOrd="3" destOrd="0" parTransId="{84FABA8B-2A72-4A25-80EE-43CC32CA7D28}" sibTransId="{36BE63A8-2516-4827-BBB0-E2386EC4DEC8}"/>
    <dgm:cxn modelId="{499632AE-D32A-4F1B-886F-05DFD1C33E4E}" type="presOf" srcId="{CF25D14B-D2B8-4DAC-AEC6-CEE9BA0ED39A}" destId="{ED35D0DD-4F0C-4036-B5FD-5BD34129C605}" srcOrd="0" destOrd="0" presId="urn:microsoft.com/office/officeart/2005/8/layout/vList6"/>
    <dgm:cxn modelId="{DCAAB9C4-1CD9-45ED-9E54-C7D35FA3F790}" srcId="{294756CE-D95B-4B08-8FB9-82821B23A764}" destId="{C5E91A23-75D1-4123-8790-8603919EC5BA}" srcOrd="5" destOrd="0" parTransId="{43FBCEC1-A351-487E-B63C-68FE6A05A859}" sibTransId="{3340EEAC-C1E3-444B-AE55-EA33418478BA}"/>
    <dgm:cxn modelId="{00153155-1D8B-4BB0-ABFE-DEA2A472DED7}" type="presOf" srcId="{65235C26-0D86-4EE9-B2A7-78A0FBB25A44}" destId="{45C38675-1AFB-425B-A913-4D79C8B4490D}" srcOrd="0" destOrd="0" presId="urn:microsoft.com/office/officeart/2005/8/layout/vList6"/>
    <dgm:cxn modelId="{0DD7E562-3B34-4098-927E-0F9C54EB772C}" srcId="{294756CE-D95B-4B08-8FB9-82821B23A764}" destId="{A4548FB0-5BF0-48EB-BCD9-7C56713AC1FB}" srcOrd="1" destOrd="0" parTransId="{08903639-E985-4BBD-B695-681F16299673}" sibTransId="{8AEB9192-CD5F-4BCC-9ECA-0DC737EA2B2E}"/>
    <dgm:cxn modelId="{0FEB28AC-E1D6-422B-AC30-8F8A0192A45F}" type="presOf" srcId="{C53DBD0C-ABFD-4030-8D31-046611EF859A}" destId="{F7A3969E-63A5-4DBC-A1F5-DE19EC16191B}" srcOrd="0" destOrd="0" presId="urn:microsoft.com/office/officeart/2005/8/layout/vList6"/>
    <dgm:cxn modelId="{B3F447EE-872C-4E2A-9A16-7A8DB43DBB86}" srcId="{A4548FB0-5BF0-48EB-BCD9-7C56713AC1FB}" destId="{549A65AD-671E-4112-AB24-686C190D3206}" srcOrd="0" destOrd="0" parTransId="{97F18BB1-3874-4A56-BEAA-BA81D1439EB4}" sibTransId="{23DAD521-CFE4-45B6-A294-67C5E726CBF9}"/>
    <dgm:cxn modelId="{573B3A9F-630D-4D52-9E76-36720EA34300}" type="presOf" srcId="{61D6D436-967D-4FE1-8E4C-3F5B89ED7978}" destId="{3C149607-9100-45FA-B329-5FFFE28E751D}" srcOrd="0" destOrd="0" presId="urn:microsoft.com/office/officeart/2005/8/layout/vList6"/>
    <dgm:cxn modelId="{1C710206-BAB8-4AC4-AB28-597B8B5C63DE}" type="presOf" srcId="{549A65AD-671E-4112-AB24-686C190D3206}" destId="{ED8E57B5-8748-4609-AC23-7695E0BB5CD1}" srcOrd="0" destOrd="0" presId="urn:microsoft.com/office/officeart/2005/8/layout/vList6"/>
    <dgm:cxn modelId="{73839C47-0E64-4E99-9011-6AED56A867DA}" srcId="{61D6D436-967D-4FE1-8E4C-3F5B89ED7978}" destId="{E7B7799F-6CF6-40E0-845A-3D43BE713F37}" srcOrd="0" destOrd="0" parTransId="{0B41AD09-90E8-4322-9E57-53FBFC00906B}" sibTransId="{C255D840-2538-4030-BEB8-E22F29063C7C}"/>
    <dgm:cxn modelId="{99ACC64C-199C-4346-9DE7-FB03DA49E362}" type="presParOf" srcId="{82AC0FDF-D8F2-445F-BB26-C82E68B4448A}" destId="{F476D54D-B0A9-44BB-9CFF-9DA52A214C22}" srcOrd="0" destOrd="0" presId="urn:microsoft.com/office/officeart/2005/8/layout/vList6"/>
    <dgm:cxn modelId="{255D877B-88C0-45A5-A28A-1E1DB7281803}" type="presParOf" srcId="{F476D54D-B0A9-44BB-9CFF-9DA52A214C22}" destId="{ED35D0DD-4F0C-4036-B5FD-5BD34129C605}" srcOrd="0" destOrd="0" presId="urn:microsoft.com/office/officeart/2005/8/layout/vList6"/>
    <dgm:cxn modelId="{09401DEA-92D5-4CB8-A219-6E386DEB6339}" type="presParOf" srcId="{F476D54D-B0A9-44BB-9CFF-9DA52A214C22}" destId="{5DC5B719-4CFE-4F81-80E1-E7330CFF9E8E}" srcOrd="1" destOrd="0" presId="urn:microsoft.com/office/officeart/2005/8/layout/vList6"/>
    <dgm:cxn modelId="{CEBD9358-6145-47DA-B6D3-E6B6409C6717}" type="presParOf" srcId="{82AC0FDF-D8F2-445F-BB26-C82E68B4448A}" destId="{F488869C-B1F2-40AC-9662-6A5403AF8E73}" srcOrd="1" destOrd="0" presId="urn:microsoft.com/office/officeart/2005/8/layout/vList6"/>
    <dgm:cxn modelId="{3FC684D5-75EE-410D-A6CE-4D4F76162C7A}" type="presParOf" srcId="{82AC0FDF-D8F2-445F-BB26-C82E68B4448A}" destId="{494891BA-C791-46E8-82ED-30C528AE332C}" srcOrd="2" destOrd="0" presId="urn:microsoft.com/office/officeart/2005/8/layout/vList6"/>
    <dgm:cxn modelId="{2388DC0B-2EEC-4FFD-B8DA-579D4DD245F3}" type="presParOf" srcId="{494891BA-C791-46E8-82ED-30C528AE332C}" destId="{A78ACEE3-B8DD-4E53-9C3E-DE4C0AD6E04B}" srcOrd="0" destOrd="0" presId="urn:microsoft.com/office/officeart/2005/8/layout/vList6"/>
    <dgm:cxn modelId="{C7CED995-9B37-4C81-B5F8-98C58757DCAC}" type="presParOf" srcId="{494891BA-C791-46E8-82ED-30C528AE332C}" destId="{ED8E57B5-8748-4609-AC23-7695E0BB5CD1}" srcOrd="1" destOrd="0" presId="urn:microsoft.com/office/officeart/2005/8/layout/vList6"/>
    <dgm:cxn modelId="{3B5D23EC-B142-4A06-B101-C8B6CC68B832}" type="presParOf" srcId="{82AC0FDF-D8F2-445F-BB26-C82E68B4448A}" destId="{9AA0CDE9-9F63-481B-B854-60BE25D6AC08}" srcOrd="3" destOrd="0" presId="urn:microsoft.com/office/officeart/2005/8/layout/vList6"/>
    <dgm:cxn modelId="{716F7E2B-AFAA-4139-87D5-2DADF720138E}" type="presParOf" srcId="{82AC0FDF-D8F2-445F-BB26-C82E68B4448A}" destId="{E53DE89E-3DAF-4B6A-9FB6-E88CF579CF99}" srcOrd="4" destOrd="0" presId="urn:microsoft.com/office/officeart/2005/8/layout/vList6"/>
    <dgm:cxn modelId="{46A7034F-B69B-48C4-85C0-138A3EDF1198}" type="presParOf" srcId="{E53DE89E-3DAF-4B6A-9FB6-E88CF579CF99}" destId="{6E07F7F5-F074-4C37-87B4-D3FD96D53951}" srcOrd="0" destOrd="0" presId="urn:microsoft.com/office/officeart/2005/8/layout/vList6"/>
    <dgm:cxn modelId="{2332C394-DB91-4FF7-9DBB-AF9079F86235}" type="presParOf" srcId="{E53DE89E-3DAF-4B6A-9FB6-E88CF579CF99}" destId="{5EB8259E-A944-4AC2-9ADD-8F608F40C454}" srcOrd="1" destOrd="0" presId="urn:microsoft.com/office/officeart/2005/8/layout/vList6"/>
    <dgm:cxn modelId="{5636EDD7-0F84-448D-B1D3-152D00A8783F}" type="presParOf" srcId="{82AC0FDF-D8F2-445F-BB26-C82E68B4448A}" destId="{B86894BF-480B-4DFF-A403-6E30AB2B8C9C}" srcOrd="5" destOrd="0" presId="urn:microsoft.com/office/officeart/2005/8/layout/vList6"/>
    <dgm:cxn modelId="{2CF16FA5-B33A-4A22-A940-BABF4B7E6D7D}" type="presParOf" srcId="{82AC0FDF-D8F2-445F-BB26-C82E68B4448A}" destId="{57EBE938-E7BE-43B0-8328-24CE3CC5C6B3}" srcOrd="6" destOrd="0" presId="urn:microsoft.com/office/officeart/2005/8/layout/vList6"/>
    <dgm:cxn modelId="{789EB8C5-E513-4151-93F0-CFF5FC9985B3}" type="presParOf" srcId="{57EBE938-E7BE-43B0-8328-24CE3CC5C6B3}" destId="{45C38675-1AFB-425B-A913-4D79C8B4490D}" srcOrd="0" destOrd="0" presId="urn:microsoft.com/office/officeart/2005/8/layout/vList6"/>
    <dgm:cxn modelId="{B519439B-BB9D-4B09-9BA0-0E73DC607F72}" type="presParOf" srcId="{57EBE938-E7BE-43B0-8328-24CE3CC5C6B3}" destId="{6A0D8082-10CC-41EC-9B31-D87941E55FEE}" srcOrd="1" destOrd="0" presId="urn:microsoft.com/office/officeart/2005/8/layout/vList6"/>
    <dgm:cxn modelId="{428810C4-3C57-41A1-965C-10CC52CFD335}" type="presParOf" srcId="{82AC0FDF-D8F2-445F-BB26-C82E68B4448A}" destId="{356F83BC-8545-4D38-9367-FC168F3D5628}" srcOrd="7" destOrd="0" presId="urn:microsoft.com/office/officeart/2005/8/layout/vList6"/>
    <dgm:cxn modelId="{3B9EA50C-E8D2-47A7-A36E-CEC5DF3B00A4}" type="presParOf" srcId="{82AC0FDF-D8F2-445F-BB26-C82E68B4448A}" destId="{E521E0D8-402B-47DE-B910-DDB3AB0D245B}" srcOrd="8" destOrd="0" presId="urn:microsoft.com/office/officeart/2005/8/layout/vList6"/>
    <dgm:cxn modelId="{92783E06-217D-428D-9A52-FF2C4D2AD43F}" type="presParOf" srcId="{E521E0D8-402B-47DE-B910-DDB3AB0D245B}" destId="{3C149607-9100-45FA-B329-5FFFE28E751D}" srcOrd="0" destOrd="0" presId="urn:microsoft.com/office/officeart/2005/8/layout/vList6"/>
    <dgm:cxn modelId="{1ED0067B-4B10-422B-B6F0-260CCE213F27}" type="presParOf" srcId="{E521E0D8-402B-47DE-B910-DDB3AB0D245B}" destId="{ECAD7551-A952-48D9-8B4D-26D771B475AF}" srcOrd="1" destOrd="0" presId="urn:microsoft.com/office/officeart/2005/8/layout/vList6"/>
    <dgm:cxn modelId="{539EC619-9F2E-4640-8C95-2C3BF9A8BBC5}" type="presParOf" srcId="{82AC0FDF-D8F2-445F-BB26-C82E68B4448A}" destId="{3A94CE91-23A6-444A-A22B-E6991765FE07}" srcOrd="9" destOrd="0" presId="urn:microsoft.com/office/officeart/2005/8/layout/vList6"/>
    <dgm:cxn modelId="{44592856-795C-4075-9958-93C571E4AC05}" type="presParOf" srcId="{82AC0FDF-D8F2-445F-BB26-C82E68B4448A}" destId="{FD46A526-FB18-4ECA-B32B-4E8B52E34016}" srcOrd="10" destOrd="0" presId="urn:microsoft.com/office/officeart/2005/8/layout/vList6"/>
    <dgm:cxn modelId="{6F18B514-A407-4FA0-8425-D34445FB8181}" type="presParOf" srcId="{FD46A526-FB18-4ECA-B32B-4E8B52E34016}" destId="{E70AFA81-A377-4ADB-BFDB-64134287A45E}" srcOrd="0" destOrd="0" presId="urn:microsoft.com/office/officeart/2005/8/layout/vList6"/>
    <dgm:cxn modelId="{7DE3108B-7AC6-4AC7-836B-480FA15A7AF6}" type="presParOf" srcId="{FD46A526-FB18-4ECA-B32B-4E8B52E34016}" destId="{3F0E569A-1AB6-469E-B5EC-BA8304C8FFD1}" srcOrd="1" destOrd="0" presId="urn:microsoft.com/office/officeart/2005/8/layout/vList6"/>
    <dgm:cxn modelId="{04BFDCDB-BE9E-4752-9F31-2CDB04DFE5F1}" type="presParOf" srcId="{82AC0FDF-D8F2-445F-BB26-C82E68B4448A}" destId="{E8B5C522-2E6F-4F41-8C95-DE70D3FA78B1}" srcOrd="11" destOrd="0" presId="urn:microsoft.com/office/officeart/2005/8/layout/vList6"/>
    <dgm:cxn modelId="{402A2CCC-5800-4F59-8AC5-7277D5FB0646}" type="presParOf" srcId="{82AC0FDF-D8F2-445F-BB26-C82E68B4448A}" destId="{BCF6C5C1-5117-43C5-BCEF-37A22FA5C130}" srcOrd="12" destOrd="0" presId="urn:microsoft.com/office/officeart/2005/8/layout/vList6"/>
    <dgm:cxn modelId="{D631CCA2-75D5-4FA3-84BD-85D5A1F0DAB4}" type="presParOf" srcId="{BCF6C5C1-5117-43C5-BCEF-37A22FA5C130}" destId="{6C7B31C0-FBD1-4B39-9260-F6E6B11B3D48}" srcOrd="0" destOrd="0" presId="urn:microsoft.com/office/officeart/2005/8/layout/vList6"/>
    <dgm:cxn modelId="{0A335BCF-628A-4DBC-A67C-3FBA5EF31F7B}" type="presParOf" srcId="{BCF6C5C1-5117-43C5-BCEF-37A22FA5C130}" destId="{F7A3969E-63A5-4DBC-A1F5-DE19EC16191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D309C-D4DD-447F-8A32-52A269B029EB}"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zh-TW" altLang="en-US"/>
        </a:p>
      </dgm:t>
    </dgm:pt>
    <dgm:pt modelId="{A62F42F9-410D-4979-863D-B444BD612A55}">
      <dgm:prSet phldrT="[文字]"/>
      <dgm:spPr/>
      <dgm:t>
        <a:bodyPr/>
        <a:lstStyle/>
        <a:p>
          <a:pPr algn="ctr"/>
          <a:r>
            <a:rPr lang="zh-TW" altLang="en-US" b="1" dirty="0" smtClean="0">
              <a:latin typeface="微軟正黑體" pitchFamily="34" charset="-120"/>
              <a:ea typeface="微軟正黑體" pitchFamily="34" charset="-120"/>
            </a:rPr>
            <a:t>擬訂課程</a:t>
          </a:r>
          <a:r>
            <a:rPr lang="zh-TW" altLang="en-US" b="1" dirty="0">
              <a:latin typeface="微軟正黑體" pitchFamily="34" charset="-120"/>
              <a:ea typeface="微軟正黑體" pitchFamily="34" charset="-120"/>
            </a:rPr>
            <a:t>計畫</a:t>
          </a:r>
        </a:p>
      </dgm:t>
    </dgm:pt>
    <dgm:pt modelId="{277C7336-19F0-4BFE-A587-5EF82F52A8E3}" type="parTrans" cxnId="{CD46A91F-656C-4A8C-96C2-4058E2BAC982}">
      <dgm:prSet/>
      <dgm:spPr/>
      <dgm:t>
        <a:bodyPr/>
        <a:lstStyle/>
        <a:p>
          <a:endParaRPr lang="zh-TW" altLang="en-US"/>
        </a:p>
      </dgm:t>
    </dgm:pt>
    <dgm:pt modelId="{27EECBB4-5D09-4B6B-B715-24A5F66BD9CA}" type="sibTrans" cxnId="{CD46A91F-656C-4A8C-96C2-4058E2BAC982}">
      <dgm:prSet/>
      <dgm:spPr/>
      <dgm:t>
        <a:bodyPr/>
        <a:lstStyle/>
        <a:p>
          <a:endParaRPr lang="zh-TW" altLang="en-US"/>
        </a:p>
      </dgm:t>
    </dgm:pt>
    <dgm:pt modelId="{E1EB22A6-4A40-42C0-81F3-D410FDF92D30}">
      <dgm:prSet phldrT="[文字]"/>
      <dgm:spPr/>
      <dgm:t>
        <a:bodyPr/>
        <a:lstStyle/>
        <a:p>
          <a:pPr algn="ctr"/>
          <a:r>
            <a:rPr lang="zh-TW" altLang="en-US" b="1" dirty="0">
              <a:latin typeface="微軟正黑體" pitchFamily="34" charset="-120"/>
              <a:ea typeface="微軟正黑體" pitchFamily="34" charset="-120"/>
            </a:rPr>
            <a:t>特推會</a:t>
          </a:r>
        </a:p>
      </dgm:t>
    </dgm:pt>
    <dgm:pt modelId="{6F5FA889-B019-4DB5-90B3-04061C1FAE16}" type="parTrans" cxnId="{2FDE419B-37D2-4668-A272-5928D24CBC17}">
      <dgm:prSet/>
      <dgm:spPr/>
      <dgm:t>
        <a:bodyPr/>
        <a:lstStyle/>
        <a:p>
          <a:endParaRPr lang="zh-TW" altLang="en-US"/>
        </a:p>
      </dgm:t>
    </dgm:pt>
    <dgm:pt modelId="{F5B89FB3-20CD-4793-939E-6AE322B6AB5F}" type="sibTrans" cxnId="{2FDE419B-37D2-4668-A272-5928D24CBC17}">
      <dgm:prSet/>
      <dgm:spPr/>
      <dgm:t>
        <a:bodyPr/>
        <a:lstStyle/>
        <a:p>
          <a:endParaRPr lang="zh-TW" altLang="en-US"/>
        </a:p>
      </dgm:t>
    </dgm:pt>
    <dgm:pt modelId="{F90D8B73-8CD2-47B6-95E3-852AC75F279A}">
      <dgm:prSet phldrT="[文字]"/>
      <dgm:spPr/>
      <dgm:t>
        <a:bodyPr/>
        <a:lstStyle/>
        <a:p>
          <a:r>
            <a:rPr lang="zh-TW" altLang="en-US" dirty="0">
              <a:latin typeface="微軟正黑體" pitchFamily="34" charset="-120"/>
              <a:ea typeface="微軟正黑體" pitchFamily="34" charset="-120"/>
            </a:rPr>
            <a:t>邀請特教教師出席與會</a:t>
          </a:r>
        </a:p>
      </dgm:t>
    </dgm:pt>
    <dgm:pt modelId="{D5E81EC6-4FE0-433F-931C-5278A0549789}" type="parTrans" cxnId="{2F7A4DE1-0254-4C28-B107-E1B96FA92F98}">
      <dgm:prSet/>
      <dgm:spPr/>
      <dgm:t>
        <a:bodyPr/>
        <a:lstStyle/>
        <a:p>
          <a:endParaRPr lang="zh-TW" altLang="en-US"/>
        </a:p>
      </dgm:t>
    </dgm:pt>
    <dgm:pt modelId="{DFE49C74-24AC-4112-8CF5-B3C0CFCF51E4}" type="sibTrans" cxnId="{2F7A4DE1-0254-4C28-B107-E1B96FA92F98}">
      <dgm:prSet/>
      <dgm:spPr/>
      <dgm:t>
        <a:bodyPr/>
        <a:lstStyle/>
        <a:p>
          <a:endParaRPr lang="zh-TW" altLang="en-US"/>
        </a:p>
      </dgm:t>
    </dgm:pt>
    <dgm:pt modelId="{43FA5EB1-B518-44A4-9B58-E9ABE92A847E}">
      <dgm:prSet phldrT="[文字]"/>
      <dgm:spPr/>
      <dgm:t>
        <a:bodyPr/>
        <a:lstStyle/>
        <a:p>
          <a:pPr algn="ctr"/>
          <a:r>
            <a:rPr lang="zh-TW" altLang="en-US" b="1" dirty="0">
              <a:latin typeface="微軟正黑體" pitchFamily="34" charset="-120"/>
              <a:ea typeface="微軟正黑體" pitchFamily="34" charset="-120"/>
            </a:rPr>
            <a:t>課發會</a:t>
          </a:r>
        </a:p>
      </dgm:t>
    </dgm:pt>
    <dgm:pt modelId="{CC91A8D3-EE79-411D-95F7-4B522735B0DC}" type="parTrans" cxnId="{5B0F8699-80BE-4370-A745-46D12F4D2373}">
      <dgm:prSet/>
      <dgm:spPr/>
      <dgm:t>
        <a:bodyPr/>
        <a:lstStyle/>
        <a:p>
          <a:endParaRPr lang="zh-TW" altLang="en-US"/>
        </a:p>
      </dgm:t>
    </dgm:pt>
    <dgm:pt modelId="{5703EE51-951B-42F9-9F7A-5E24F58E868A}" type="sibTrans" cxnId="{5B0F8699-80BE-4370-A745-46D12F4D2373}">
      <dgm:prSet/>
      <dgm:spPr/>
      <dgm:t>
        <a:bodyPr/>
        <a:lstStyle/>
        <a:p>
          <a:endParaRPr lang="zh-TW" altLang="en-US" dirty="0"/>
        </a:p>
      </dgm:t>
    </dgm:pt>
    <dgm:pt modelId="{15436F94-82E7-4163-843F-189D466EB259}">
      <dgm:prSet/>
      <dgm:spPr/>
      <dgm:t>
        <a:bodyPr/>
        <a:lstStyle/>
        <a:p>
          <a:pPr algn="ctr"/>
          <a:r>
            <a:rPr lang="zh-TW" altLang="en-US" b="1" dirty="0">
              <a:latin typeface="微軟正黑體" pitchFamily="34" charset="-120"/>
              <a:ea typeface="微軟正黑體" pitchFamily="34" charset="-120"/>
            </a:rPr>
            <a:t>報府核備</a:t>
          </a:r>
        </a:p>
      </dgm:t>
    </dgm:pt>
    <dgm:pt modelId="{F5E0B8A8-F482-4BA0-ACA5-71E7B4AA2A6A}" type="parTrans" cxnId="{4B5B9A6C-BF05-442A-BBFC-37CEEB3351B9}">
      <dgm:prSet/>
      <dgm:spPr/>
      <dgm:t>
        <a:bodyPr/>
        <a:lstStyle/>
        <a:p>
          <a:endParaRPr lang="zh-TW" altLang="en-US"/>
        </a:p>
      </dgm:t>
    </dgm:pt>
    <dgm:pt modelId="{01557939-3339-49BE-B95D-926049EB6BC2}" type="sibTrans" cxnId="{4B5B9A6C-BF05-442A-BBFC-37CEEB3351B9}">
      <dgm:prSet/>
      <dgm:spPr/>
      <dgm:t>
        <a:bodyPr/>
        <a:lstStyle/>
        <a:p>
          <a:endParaRPr lang="zh-TW" altLang="en-US"/>
        </a:p>
      </dgm:t>
    </dgm:pt>
    <dgm:pt modelId="{EAD2A8C8-705B-4448-B03C-CF06C5FE7B32}">
      <dgm:prSet/>
      <dgm:spPr/>
      <dgm:t>
        <a:bodyPr/>
        <a:lstStyle/>
        <a:p>
          <a:r>
            <a:rPr lang="zh-TW" altLang="en-US" dirty="0">
              <a:latin typeface="微軟正黑體" pitchFamily="34" charset="-120"/>
              <a:ea typeface="微軟正黑體" pitchFamily="34" charset="-120"/>
            </a:rPr>
            <a:t>由各校報府備查</a:t>
          </a:r>
        </a:p>
      </dgm:t>
    </dgm:pt>
    <dgm:pt modelId="{47737DB4-2668-43DB-9E0D-A7F6CC946742}" type="parTrans" cxnId="{AD1D6D8B-3FED-40CA-8531-2E8F34075389}">
      <dgm:prSet/>
      <dgm:spPr/>
      <dgm:t>
        <a:bodyPr/>
        <a:lstStyle/>
        <a:p>
          <a:endParaRPr lang="zh-TW" altLang="en-US"/>
        </a:p>
      </dgm:t>
    </dgm:pt>
    <dgm:pt modelId="{9FF45325-ECCB-44A7-A75A-B451DCA9AB1F}" type="sibTrans" cxnId="{AD1D6D8B-3FED-40CA-8531-2E8F34075389}">
      <dgm:prSet/>
      <dgm:spPr/>
      <dgm:t>
        <a:bodyPr/>
        <a:lstStyle/>
        <a:p>
          <a:endParaRPr lang="zh-TW" altLang="en-US"/>
        </a:p>
      </dgm:t>
    </dgm:pt>
    <dgm:pt modelId="{7F868008-6ADA-4B09-82E8-38B3EA9AE579}">
      <dgm:prSet phldrT="[文字]"/>
      <dgm:spPr/>
      <dgm:t>
        <a:bodyPr/>
        <a:lstStyle/>
        <a:p>
          <a:r>
            <a:rPr lang="zh-TW" altLang="en-US" dirty="0">
              <a:latin typeface="微軟正黑體" pitchFamily="34" charset="-120"/>
              <a:ea typeface="微軟正黑體" pitchFamily="34" charset="-120"/>
            </a:rPr>
            <a:t>由各校召開</a:t>
          </a:r>
        </a:p>
      </dgm:t>
    </dgm:pt>
    <dgm:pt modelId="{FB639049-6610-4113-AF3D-2268AA6115D1}" type="parTrans" cxnId="{07329134-21A3-491F-844D-F70C899C4C40}">
      <dgm:prSet/>
      <dgm:spPr/>
      <dgm:t>
        <a:bodyPr/>
        <a:lstStyle/>
        <a:p>
          <a:endParaRPr lang="zh-TW" altLang="en-US"/>
        </a:p>
      </dgm:t>
    </dgm:pt>
    <dgm:pt modelId="{A2D55B0E-B17C-4829-AB28-A4784EDBFCD8}" type="sibTrans" cxnId="{07329134-21A3-491F-844D-F70C899C4C40}">
      <dgm:prSet/>
      <dgm:spPr/>
      <dgm:t>
        <a:bodyPr/>
        <a:lstStyle/>
        <a:p>
          <a:endParaRPr lang="zh-TW" altLang="en-US"/>
        </a:p>
      </dgm:t>
    </dgm:pt>
    <dgm:pt modelId="{4CE28114-D8B5-4049-8032-92BDF92124F4}">
      <dgm:prSet phldrT="[文字]"/>
      <dgm:spPr/>
      <dgm:t>
        <a:bodyPr/>
        <a:lstStyle/>
        <a:p>
          <a:r>
            <a:rPr lang="zh-TW" altLang="en-US" dirty="0">
              <a:latin typeface="微軟正黑體" pitchFamily="34" charset="-120"/>
              <a:ea typeface="微軟正黑體" pitchFamily="34" charset="-120"/>
            </a:rPr>
            <a:t>由各校召開</a:t>
          </a:r>
        </a:p>
      </dgm:t>
    </dgm:pt>
    <dgm:pt modelId="{389D807E-24F0-4D2E-B844-4F1DB2D2423C}" type="parTrans" cxnId="{C2B000AA-5ED3-47B1-BD28-820969A0CFB5}">
      <dgm:prSet/>
      <dgm:spPr/>
      <dgm:t>
        <a:bodyPr/>
        <a:lstStyle/>
        <a:p>
          <a:endParaRPr lang="zh-TW" altLang="en-US"/>
        </a:p>
      </dgm:t>
    </dgm:pt>
    <dgm:pt modelId="{88CD5CDA-7A96-4FE9-9924-014E782D85DF}" type="sibTrans" cxnId="{C2B000AA-5ED3-47B1-BD28-820969A0CFB5}">
      <dgm:prSet/>
      <dgm:spPr/>
      <dgm:t>
        <a:bodyPr/>
        <a:lstStyle/>
        <a:p>
          <a:endParaRPr lang="zh-TW" altLang="en-US"/>
        </a:p>
      </dgm:t>
    </dgm:pt>
    <dgm:pt modelId="{239AC3BE-1A69-4CD6-9FB2-23DBFBA5FD76}">
      <dgm:prSet phldrT="[文字]" custT="1"/>
      <dgm:spPr/>
      <dgm:t>
        <a:bodyPr/>
        <a:lstStyle/>
        <a:p>
          <a:pPr algn="just"/>
          <a:r>
            <a:rPr lang="zh-TW" altLang="en-US" sz="1400" dirty="0">
              <a:latin typeface="微軟正黑體" pitchFamily="34" charset="-120"/>
              <a:ea typeface="微軟正黑體" pitchFamily="34" charset="-120"/>
            </a:rPr>
            <a:t>校內</a:t>
          </a:r>
          <a:r>
            <a:rPr lang="zh-TW" altLang="en-US" sz="1700" b="1" dirty="0">
              <a:latin typeface="微軟正黑體" pitchFamily="34" charset="-120"/>
              <a:ea typeface="微軟正黑體" pitchFamily="34" charset="-120"/>
            </a:rPr>
            <a:t>有安置</a:t>
          </a:r>
          <a:r>
            <a:rPr lang="zh-TW" altLang="en-US" sz="1400" dirty="0">
              <a:latin typeface="微軟正黑體" pitchFamily="34" charset="-120"/>
              <a:ea typeface="微軟正黑體" pitchFamily="34" charset="-120"/>
            </a:rPr>
            <a:t>特殊教育學生之學校即</a:t>
          </a:r>
          <a:r>
            <a:rPr lang="zh-TW" altLang="en-US" sz="1400" dirty="0" smtClean="0">
              <a:latin typeface="微軟正黑體" pitchFamily="34" charset="-120"/>
              <a:ea typeface="微軟正黑體" pitchFamily="34" charset="-120"/>
            </a:rPr>
            <a:t>要為其擬訂</a:t>
          </a:r>
          <a:r>
            <a:rPr lang="zh-TW" altLang="en-US" sz="1400" dirty="0">
              <a:latin typeface="微軟正黑體" pitchFamily="34" charset="-120"/>
              <a:ea typeface="微軟正黑體" pitchFamily="34" charset="-120"/>
            </a:rPr>
            <a:t>特教課程</a:t>
          </a:r>
          <a:r>
            <a:rPr lang="zh-TW" altLang="en-US" sz="1400" dirty="0" smtClean="0">
              <a:latin typeface="微軟正黑體" pitchFamily="34" charset="-120"/>
              <a:ea typeface="微軟正黑體" pitchFamily="34" charset="-120"/>
            </a:rPr>
            <a:t>計畫</a:t>
          </a:r>
          <a:endParaRPr lang="zh-TW" altLang="en-US" sz="1400" dirty="0">
            <a:latin typeface="微軟正黑體" pitchFamily="34" charset="-120"/>
            <a:ea typeface="微軟正黑體" pitchFamily="34" charset="-120"/>
          </a:endParaRPr>
        </a:p>
      </dgm:t>
    </dgm:pt>
    <dgm:pt modelId="{D849A7FC-6F98-4FF6-99A5-D0E53C7E0A5B}" type="parTrans" cxnId="{6365C033-80A8-42B7-ACC2-0A6CBEA4645D}">
      <dgm:prSet/>
      <dgm:spPr/>
      <dgm:t>
        <a:bodyPr/>
        <a:lstStyle/>
        <a:p>
          <a:endParaRPr lang="zh-TW" altLang="en-US"/>
        </a:p>
      </dgm:t>
    </dgm:pt>
    <dgm:pt modelId="{CF12DEAE-9607-4AD7-9377-9F873C0AD4B9}" type="sibTrans" cxnId="{6365C033-80A8-42B7-ACC2-0A6CBEA4645D}">
      <dgm:prSet/>
      <dgm:spPr/>
      <dgm:t>
        <a:bodyPr/>
        <a:lstStyle/>
        <a:p>
          <a:endParaRPr lang="zh-TW" altLang="en-US"/>
        </a:p>
      </dgm:t>
    </dgm:pt>
    <dgm:pt modelId="{DCF655B8-95FF-40BD-84E5-AB767389C3A0}">
      <dgm:prSet phldrT="[文字]"/>
      <dgm:spPr/>
      <dgm:t>
        <a:bodyPr/>
        <a:lstStyle/>
        <a:p>
          <a:r>
            <a:rPr lang="zh-TW" altLang="en-US" dirty="0">
              <a:latin typeface="微軟正黑體" pitchFamily="34" charset="-120"/>
              <a:ea typeface="微軟正黑體" pitchFamily="34" charset="-120"/>
            </a:rPr>
            <a:t>審查特教課程計畫表件</a:t>
          </a:r>
        </a:p>
      </dgm:t>
    </dgm:pt>
    <dgm:pt modelId="{F37E06A5-27AC-4D0D-8AA4-3BDB6BC35725}" type="parTrans" cxnId="{C0D16F80-2AA5-4F2E-A351-7BB3BE1ACA1E}">
      <dgm:prSet/>
      <dgm:spPr/>
      <dgm:t>
        <a:bodyPr/>
        <a:lstStyle/>
        <a:p>
          <a:endParaRPr lang="zh-TW" altLang="en-US"/>
        </a:p>
      </dgm:t>
    </dgm:pt>
    <dgm:pt modelId="{02875C9A-BA44-4010-A01C-EF0160BBC1D0}" type="sibTrans" cxnId="{C0D16F80-2AA5-4F2E-A351-7BB3BE1ACA1E}">
      <dgm:prSet/>
      <dgm:spPr/>
      <dgm:t>
        <a:bodyPr/>
        <a:lstStyle/>
        <a:p>
          <a:endParaRPr lang="zh-TW" altLang="en-US"/>
        </a:p>
      </dgm:t>
    </dgm:pt>
    <dgm:pt modelId="{02D6A033-D256-4C97-8355-C03C7053E4ED}">
      <dgm:prSet phldrT="[文字]"/>
      <dgm:spPr/>
      <dgm:t>
        <a:bodyPr/>
        <a:lstStyle/>
        <a:p>
          <a:r>
            <a:rPr lang="zh-TW" altLang="en-US" dirty="0" smtClean="0">
              <a:latin typeface="微軟正黑體" pitchFamily="34" charset="-120"/>
              <a:ea typeface="微軟正黑體" pitchFamily="34" charset="-120"/>
            </a:rPr>
            <a:t>審議特</a:t>
          </a:r>
          <a:r>
            <a:rPr lang="zh-TW" altLang="en-US" dirty="0">
              <a:latin typeface="微軟正黑體" pitchFamily="34" charset="-120"/>
              <a:ea typeface="微軟正黑體" pitchFamily="34" charset="-120"/>
            </a:rPr>
            <a:t>教課程計畫表件</a:t>
          </a:r>
        </a:p>
      </dgm:t>
    </dgm:pt>
    <dgm:pt modelId="{389057DD-21FA-4C61-951E-30633CFFFDD1}" type="parTrans" cxnId="{A7537419-FB21-4374-85BB-C589FEF46A02}">
      <dgm:prSet/>
      <dgm:spPr/>
      <dgm:t>
        <a:bodyPr/>
        <a:lstStyle/>
        <a:p>
          <a:endParaRPr lang="zh-TW" altLang="en-US"/>
        </a:p>
      </dgm:t>
    </dgm:pt>
    <dgm:pt modelId="{A82E6952-C029-4E1A-BE07-76AAF7118F6F}" type="sibTrans" cxnId="{A7537419-FB21-4374-85BB-C589FEF46A02}">
      <dgm:prSet/>
      <dgm:spPr/>
      <dgm:t>
        <a:bodyPr/>
        <a:lstStyle/>
        <a:p>
          <a:endParaRPr lang="zh-TW" altLang="en-US"/>
        </a:p>
      </dgm:t>
    </dgm:pt>
    <dgm:pt modelId="{BEFE8DB4-6E07-4ABB-B202-179C2A76CCC7}">
      <dgm:prSet phldrT="[文字]"/>
      <dgm:spPr/>
      <dgm:t>
        <a:bodyPr/>
        <a:lstStyle/>
        <a:p>
          <a:r>
            <a:rPr lang="zh-TW" altLang="en-US" dirty="0">
              <a:latin typeface="微軟正黑體" pitchFamily="34" charset="-120"/>
              <a:ea typeface="微軟正黑體" pitchFamily="34" charset="-120"/>
            </a:rPr>
            <a:t>併入全校課程計畫</a:t>
          </a:r>
        </a:p>
      </dgm:t>
    </dgm:pt>
    <dgm:pt modelId="{8FE26A73-5160-4B49-B23F-24AEA2BA87C8}" type="parTrans" cxnId="{0BD34F95-742E-4296-99E8-0B5765F61F17}">
      <dgm:prSet/>
      <dgm:spPr/>
      <dgm:t>
        <a:bodyPr/>
        <a:lstStyle/>
        <a:p>
          <a:endParaRPr lang="zh-TW" altLang="en-US"/>
        </a:p>
      </dgm:t>
    </dgm:pt>
    <dgm:pt modelId="{9C5B9D03-D288-4CFE-9696-20299EDA23DB}" type="sibTrans" cxnId="{0BD34F95-742E-4296-99E8-0B5765F61F17}">
      <dgm:prSet/>
      <dgm:spPr/>
      <dgm:t>
        <a:bodyPr/>
        <a:lstStyle/>
        <a:p>
          <a:endParaRPr lang="zh-TW" altLang="en-US"/>
        </a:p>
      </dgm:t>
    </dgm:pt>
    <dgm:pt modelId="{03E94590-5783-4D6B-AC41-6AC9EA83E4BE}">
      <dgm:prSet/>
      <dgm:spPr/>
      <dgm:t>
        <a:bodyPr/>
        <a:lstStyle/>
        <a:p>
          <a:r>
            <a:rPr lang="zh-TW" altLang="en-US" dirty="0" smtClean="0">
              <a:latin typeface="微軟正黑體" pitchFamily="34" charset="-120"/>
              <a:ea typeface="微軟正黑體" pitchFamily="34" charset="-120"/>
            </a:rPr>
            <a:t>各</a:t>
          </a:r>
          <a:r>
            <a:rPr lang="zh-TW" altLang="en-US" dirty="0">
              <a:latin typeface="微軟正黑體" pitchFamily="34" charset="-120"/>
              <a:ea typeface="微軟正黑體" pitchFamily="34" charset="-120"/>
            </a:rPr>
            <a:t>校完成課程</a:t>
          </a:r>
          <a:r>
            <a:rPr lang="zh-TW" altLang="en-US" dirty="0" smtClean="0">
              <a:latin typeface="微軟正黑體" pitchFamily="34" charset="-120"/>
              <a:ea typeface="微軟正黑體" pitchFamily="34" charset="-120"/>
            </a:rPr>
            <a:t>計畫校網公告</a:t>
          </a:r>
          <a:endParaRPr lang="zh-TW" altLang="en-US" dirty="0">
            <a:latin typeface="微軟正黑體" pitchFamily="34" charset="-120"/>
            <a:ea typeface="微軟正黑體" pitchFamily="34" charset="-120"/>
          </a:endParaRPr>
        </a:p>
      </dgm:t>
    </dgm:pt>
    <dgm:pt modelId="{ABC00D24-3AFF-4153-AE10-88DD999F305B}" type="parTrans" cxnId="{DF691AFA-A9F6-4F8F-8B91-53393BFEC7E7}">
      <dgm:prSet/>
      <dgm:spPr/>
      <dgm:t>
        <a:bodyPr/>
        <a:lstStyle/>
        <a:p>
          <a:endParaRPr lang="zh-TW" altLang="en-US"/>
        </a:p>
      </dgm:t>
    </dgm:pt>
    <dgm:pt modelId="{63CEDF88-AA56-4FC5-A62A-1519E559AA60}" type="sibTrans" cxnId="{DF691AFA-A9F6-4F8F-8B91-53393BFEC7E7}">
      <dgm:prSet/>
      <dgm:spPr/>
      <dgm:t>
        <a:bodyPr/>
        <a:lstStyle/>
        <a:p>
          <a:endParaRPr lang="zh-TW" altLang="en-US"/>
        </a:p>
      </dgm:t>
    </dgm:pt>
    <dgm:pt modelId="{E4DF63C0-5D58-487B-B7B3-F44157C929E0}" type="pres">
      <dgm:prSet presAssocID="{214D309C-D4DD-447F-8A32-52A269B029EB}" presName="linearFlow" presStyleCnt="0">
        <dgm:presLayoutVars>
          <dgm:dir/>
          <dgm:animLvl val="lvl"/>
          <dgm:resizeHandles val="exact"/>
        </dgm:presLayoutVars>
      </dgm:prSet>
      <dgm:spPr/>
      <dgm:t>
        <a:bodyPr/>
        <a:lstStyle/>
        <a:p>
          <a:endParaRPr lang="zh-TW" altLang="en-US"/>
        </a:p>
      </dgm:t>
    </dgm:pt>
    <dgm:pt modelId="{D5BF4D65-724B-4B97-81C8-63A63E49DCFA}" type="pres">
      <dgm:prSet presAssocID="{A62F42F9-410D-4979-863D-B444BD612A55}" presName="composite" presStyleCnt="0"/>
      <dgm:spPr/>
    </dgm:pt>
    <dgm:pt modelId="{B8EC4BC3-F052-4D95-8A0B-54AF1FEAFF0C}" type="pres">
      <dgm:prSet presAssocID="{A62F42F9-410D-4979-863D-B444BD612A55}" presName="parTx" presStyleLbl="node1" presStyleIdx="0" presStyleCnt="4">
        <dgm:presLayoutVars>
          <dgm:chMax val="0"/>
          <dgm:chPref val="0"/>
          <dgm:bulletEnabled val="1"/>
        </dgm:presLayoutVars>
      </dgm:prSet>
      <dgm:spPr/>
      <dgm:t>
        <a:bodyPr/>
        <a:lstStyle/>
        <a:p>
          <a:endParaRPr lang="zh-TW" altLang="en-US"/>
        </a:p>
      </dgm:t>
    </dgm:pt>
    <dgm:pt modelId="{FBAC6FF4-A218-494C-95A7-C60B31B3F776}" type="pres">
      <dgm:prSet presAssocID="{A62F42F9-410D-4979-863D-B444BD612A55}" presName="parSh" presStyleLbl="node1" presStyleIdx="0" presStyleCnt="4"/>
      <dgm:spPr/>
      <dgm:t>
        <a:bodyPr/>
        <a:lstStyle/>
        <a:p>
          <a:endParaRPr lang="zh-TW" altLang="en-US"/>
        </a:p>
      </dgm:t>
    </dgm:pt>
    <dgm:pt modelId="{309A302B-5C28-4763-AB73-301D77D47D13}" type="pres">
      <dgm:prSet presAssocID="{A62F42F9-410D-4979-863D-B444BD612A55}" presName="desTx" presStyleLbl="fgAcc1" presStyleIdx="0" presStyleCnt="4" custScaleX="114977" custScaleY="89584">
        <dgm:presLayoutVars>
          <dgm:bulletEnabled val="1"/>
        </dgm:presLayoutVars>
      </dgm:prSet>
      <dgm:spPr/>
      <dgm:t>
        <a:bodyPr/>
        <a:lstStyle/>
        <a:p>
          <a:endParaRPr lang="zh-TW" altLang="en-US"/>
        </a:p>
      </dgm:t>
    </dgm:pt>
    <dgm:pt modelId="{AC4A3AA2-825F-4566-AD1B-1F19FAA630BB}" type="pres">
      <dgm:prSet presAssocID="{27EECBB4-5D09-4B6B-B715-24A5F66BD9CA}" presName="sibTrans" presStyleLbl="sibTrans2D1" presStyleIdx="0" presStyleCnt="3" custAng="0" custScaleX="175821" custLinFactNeighborX="13508" custLinFactNeighborY="10568"/>
      <dgm:spPr/>
      <dgm:t>
        <a:bodyPr/>
        <a:lstStyle/>
        <a:p>
          <a:endParaRPr lang="zh-TW" altLang="en-US"/>
        </a:p>
      </dgm:t>
    </dgm:pt>
    <dgm:pt modelId="{562A8AD3-355C-4A9E-887D-24D1FA5C7AF2}" type="pres">
      <dgm:prSet presAssocID="{27EECBB4-5D09-4B6B-B715-24A5F66BD9CA}" presName="connTx" presStyleLbl="sibTrans2D1" presStyleIdx="0" presStyleCnt="3"/>
      <dgm:spPr/>
      <dgm:t>
        <a:bodyPr/>
        <a:lstStyle/>
        <a:p>
          <a:endParaRPr lang="zh-TW" altLang="en-US"/>
        </a:p>
      </dgm:t>
    </dgm:pt>
    <dgm:pt modelId="{F68B6726-BCE4-4309-B209-07F12055E32D}" type="pres">
      <dgm:prSet presAssocID="{E1EB22A6-4A40-42C0-81F3-D410FDF92D30}" presName="composite" presStyleCnt="0"/>
      <dgm:spPr/>
    </dgm:pt>
    <dgm:pt modelId="{074DD78C-4463-4CD5-B33A-783D06D6F76F}" type="pres">
      <dgm:prSet presAssocID="{E1EB22A6-4A40-42C0-81F3-D410FDF92D30}" presName="parTx" presStyleLbl="node1" presStyleIdx="0" presStyleCnt="4">
        <dgm:presLayoutVars>
          <dgm:chMax val="0"/>
          <dgm:chPref val="0"/>
          <dgm:bulletEnabled val="1"/>
        </dgm:presLayoutVars>
      </dgm:prSet>
      <dgm:spPr/>
      <dgm:t>
        <a:bodyPr/>
        <a:lstStyle/>
        <a:p>
          <a:endParaRPr lang="zh-TW" altLang="en-US"/>
        </a:p>
      </dgm:t>
    </dgm:pt>
    <dgm:pt modelId="{6BEBBADD-34A2-490D-BE1F-5BE988905CBA}" type="pres">
      <dgm:prSet presAssocID="{E1EB22A6-4A40-42C0-81F3-D410FDF92D30}" presName="parSh" presStyleLbl="node1" presStyleIdx="1" presStyleCnt="4"/>
      <dgm:spPr/>
      <dgm:t>
        <a:bodyPr/>
        <a:lstStyle/>
        <a:p>
          <a:endParaRPr lang="zh-TW" altLang="en-US"/>
        </a:p>
      </dgm:t>
    </dgm:pt>
    <dgm:pt modelId="{97A6E1ED-56D2-4FFB-8C5F-02F56F10F21C}" type="pres">
      <dgm:prSet presAssocID="{E1EB22A6-4A40-42C0-81F3-D410FDF92D30}" presName="desTx" presStyleLbl="fgAcc1" presStyleIdx="1" presStyleCnt="4" custScaleY="91138">
        <dgm:presLayoutVars>
          <dgm:bulletEnabled val="1"/>
        </dgm:presLayoutVars>
      </dgm:prSet>
      <dgm:spPr/>
      <dgm:t>
        <a:bodyPr/>
        <a:lstStyle/>
        <a:p>
          <a:endParaRPr lang="zh-TW" altLang="en-US"/>
        </a:p>
      </dgm:t>
    </dgm:pt>
    <dgm:pt modelId="{3653411E-CA8C-4BC6-8F81-6F2042921D19}" type="pres">
      <dgm:prSet presAssocID="{F5B89FB3-20CD-4793-939E-6AE322B6AB5F}" presName="sibTrans" presStyleLbl="sibTrans2D1" presStyleIdx="1" presStyleCnt="3" custScaleX="159803" custLinFactNeighborY="-64"/>
      <dgm:spPr/>
      <dgm:t>
        <a:bodyPr/>
        <a:lstStyle/>
        <a:p>
          <a:endParaRPr lang="zh-TW" altLang="en-US"/>
        </a:p>
      </dgm:t>
    </dgm:pt>
    <dgm:pt modelId="{16EF05E1-842D-4579-8F3F-C2D3565EE526}" type="pres">
      <dgm:prSet presAssocID="{F5B89FB3-20CD-4793-939E-6AE322B6AB5F}" presName="connTx" presStyleLbl="sibTrans2D1" presStyleIdx="1" presStyleCnt="3"/>
      <dgm:spPr/>
      <dgm:t>
        <a:bodyPr/>
        <a:lstStyle/>
        <a:p>
          <a:endParaRPr lang="zh-TW" altLang="en-US"/>
        </a:p>
      </dgm:t>
    </dgm:pt>
    <dgm:pt modelId="{6674EB19-CE7E-458D-9F3B-1803BC2944C1}" type="pres">
      <dgm:prSet presAssocID="{43FA5EB1-B518-44A4-9B58-E9ABE92A847E}" presName="composite" presStyleCnt="0"/>
      <dgm:spPr/>
    </dgm:pt>
    <dgm:pt modelId="{E32AA9C2-DBE4-45A4-A831-27C71E25649C}" type="pres">
      <dgm:prSet presAssocID="{43FA5EB1-B518-44A4-9B58-E9ABE92A847E}" presName="parTx" presStyleLbl="node1" presStyleIdx="1" presStyleCnt="4">
        <dgm:presLayoutVars>
          <dgm:chMax val="0"/>
          <dgm:chPref val="0"/>
          <dgm:bulletEnabled val="1"/>
        </dgm:presLayoutVars>
      </dgm:prSet>
      <dgm:spPr/>
      <dgm:t>
        <a:bodyPr/>
        <a:lstStyle/>
        <a:p>
          <a:endParaRPr lang="zh-TW" altLang="en-US"/>
        </a:p>
      </dgm:t>
    </dgm:pt>
    <dgm:pt modelId="{78D9ED7E-75C6-48D2-91D2-FF121276DD29}" type="pres">
      <dgm:prSet presAssocID="{43FA5EB1-B518-44A4-9B58-E9ABE92A847E}" presName="parSh" presStyleLbl="node1" presStyleIdx="2" presStyleCnt="4"/>
      <dgm:spPr/>
      <dgm:t>
        <a:bodyPr/>
        <a:lstStyle/>
        <a:p>
          <a:endParaRPr lang="zh-TW" altLang="en-US"/>
        </a:p>
      </dgm:t>
    </dgm:pt>
    <dgm:pt modelId="{6A791345-2142-4E99-B955-6C9BDF42ADFB}" type="pres">
      <dgm:prSet presAssocID="{43FA5EB1-B518-44A4-9B58-E9ABE92A847E}" presName="desTx" presStyleLbl="fgAcc1" presStyleIdx="2" presStyleCnt="4" custScaleY="89207">
        <dgm:presLayoutVars>
          <dgm:bulletEnabled val="1"/>
        </dgm:presLayoutVars>
      </dgm:prSet>
      <dgm:spPr/>
      <dgm:t>
        <a:bodyPr/>
        <a:lstStyle/>
        <a:p>
          <a:endParaRPr lang="zh-TW" altLang="en-US"/>
        </a:p>
      </dgm:t>
    </dgm:pt>
    <dgm:pt modelId="{D56D3FE3-B3A1-45D1-9CAF-D97FAB77D1FE}" type="pres">
      <dgm:prSet presAssocID="{5703EE51-951B-42F9-9F7A-5E24F58E868A}" presName="sibTrans" presStyleLbl="sibTrans2D1" presStyleIdx="2" presStyleCnt="3" custScaleX="162954" custLinFactNeighborY="-64"/>
      <dgm:spPr/>
      <dgm:t>
        <a:bodyPr/>
        <a:lstStyle/>
        <a:p>
          <a:endParaRPr lang="zh-TW" altLang="en-US"/>
        </a:p>
      </dgm:t>
    </dgm:pt>
    <dgm:pt modelId="{219E2A9E-7FD8-424B-9F97-E133615B1F46}" type="pres">
      <dgm:prSet presAssocID="{5703EE51-951B-42F9-9F7A-5E24F58E868A}" presName="connTx" presStyleLbl="sibTrans2D1" presStyleIdx="2" presStyleCnt="3"/>
      <dgm:spPr/>
      <dgm:t>
        <a:bodyPr/>
        <a:lstStyle/>
        <a:p>
          <a:endParaRPr lang="zh-TW" altLang="en-US"/>
        </a:p>
      </dgm:t>
    </dgm:pt>
    <dgm:pt modelId="{A68D6322-EDAB-48A8-AD11-72614CBF5D2E}" type="pres">
      <dgm:prSet presAssocID="{15436F94-82E7-4163-843F-189D466EB259}" presName="composite" presStyleCnt="0"/>
      <dgm:spPr/>
    </dgm:pt>
    <dgm:pt modelId="{7E1FD37C-630A-4747-BA60-FBA1CEECD362}" type="pres">
      <dgm:prSet presAssocID="{15436F94-82E7-4163-843F-189D466EB259}" presName="parTx" presStyleLbl="node1" presStyleIdx="2" presStyleCnt="4">
        <dgm:presLayoutVars>
          <dgm:chMax val="0"/>
          <dgm:chPref val="0"/>
          <dgm:bulletEnabled val="1"/>
        </dgm:presLayoutVars>
      </dgm:prSet>
      <dgm:spPr/>
      <dgm:t>
        <a:bodyPr/>
        <a:lstStyle/>
        <a:p>
          <a:endParaRPr lang="zh-TW" altLang="en-US"/>
        </a:p>
      </dgm:t>
    </dgm:pt>
    <dgm:pt modelId="{37A94456-0959-462B-8001-2C1B13A34BE3}" type="pres">
      <dgm:prSet presAssocID="{15436F94-82E7-4163-843F-189D466EB259}" presName="parSh" presStyleLbl="node1" presStyleIdx="3" presStyleCnt="4"/>
      <dgm:spPr/>
      <dgm:t>
        <a:bodyPr/>
        <a:lstStyle/>
        <a:p>
          <a:endParaRPr lang="zh-TW" altLang="en-US"/>
        </a:p>
      </dgm:t>
    </dgm:pt>
    <dgm:pt modelId="{6AE15B36-06E9-42D8-BD91-25F77B6BE4FA}" type="pres">
      <dgm:prSet presAssocID="{15436F94-82E7-4163-843F-189D466EB259}" presName="desTx" presStyleLbl="fgAcc1" presStyleIdx="3" presStyleCnt="4" custScaleY="89207">
        <dgm:presLayoutVars>
          <dgm:bulletEnabled val="1"/>
        </dgm:presLayoutVars>
      </dgm:prSet>
      <dgm:spPr/>
      <dgm:t>
        <a:bodyPr/>
        <a:lstStyle/>
        <a:p>
          <a:endParaRPr lang="zh-TW" altLang="en-US"/>
        </a:p>
      </dgm:t>
    </dgm:pt>
  </dgm:ptLst>
  <dgm:cxnLst>
    <dgm:cxn modelId="{5980290B-4CF5-4F83-9553-34D88AC3B9B7}" type="presOf" srcId="{4CE28114-D8B5-4049-8032-92BDF92124F4}" destId="{6A791345-2142-4E99-B955-6C9BDF42ADFB}" srcOrd="0" destOrd="0" presId="urn:microsoft.com/office/officeart/2005/8/layout/process3"/>
    <dgm:cxn modelId="{3B67888B-BAE0-43F7-B113-2561EA3C8E7A}" type="presOf" srcId="{A62F42F9-410D-4979-863D-B444BD612A55}" destId="{FBAC6FF4-A218-494C-95A7-C60B31B3F776}" srcOrd="1" destOrd="0" presId="urn:microsoft.com/office/officeart/2005/8/layout/process3"/>
    <dgm:cxn modelId="{654DB500-EBE4-4D74-BA38-261D26665696}" type="presOf" srcId="{03E94590-5783-4D6B-AC41-6AC9EA83E4BE}" destId="{6AE15B36-06E9-42D8-BD91-25F77B6BE4FA}" srcOrd="0" destOrd="1" presId="urn:microsoft.com/office/officeart/2005/8/layout/process3"/>
    <dgm:cxn modelId="{E7DF2220-660E-44B0-A1BD-2A421C09857C}" type="presOf" srcId="{43FA5EB1-B518-44A4-9B58-E9ABE92A847E}" destId="{78D9ED7E-75C6-48D2-91D2-FF121276DD29}" srcOrd="1" destOrd="0" presId="urn:microsoft.com/office/officeart/2005/8/layout/process3"/>
    <dgm:cxn modelId="{604779AA-00F3-4771-8806-A7E83B28174E}" type="presOf" srcId="{02D6A033-D256-4C97-8355-C03C7053E4ED}" destId="{6A791345-2142-4E99-B955-6C9BDF42ADFB}" srcOrd="0" destOrd="2" presId="urn:microsoft.com/office/officeart/2005/8/layout/process3"/>
    <dgm:cxn modelId="{8F32CD35-69FF-40D9-922B-36464BBAFE0C}" type="presOf" srcId="{27EECBB4-5D09-4B6B-B715-24A5F66BD9CA}" destId="{AC4A3AA2-825F-4566-AD1B-1F19FAA630BB}" srcOrd="0" destOrd="0" presId="urn:microsoft.com/office/officeart/2005/8/layout/process3"/>
    <dgm:cxn modelId="{59E47FC9-388F-4C96-A5CD-1D05F4F10AC2}" type="presOf" srcId="{A62F42F9-410D-4979-863D-B444BD612A55}" destId="{B8EC4BC3-F052-4D95-8A0B-54AF1FEAFF0C}" srcOrd="0" destOrd="0" presId="urn:microsoft.com/office/officeart/2005/8/layout/process3"/>
    <dgm:cxn modelId="{F79E3DC4-78DE-44D6-8A74-CCE4E6013D94}" type="presOf" srcId="{E1EB22A6-4A40-42C0-81F3-D410FDF92D30}" destId="{074DD78C-4463-4CD5-B33A-783D06D6F76F}" srcOrd="0" destOrd="0" presId="urn:microsoft.com/office/officeart/2005/8/layout/process3"/>
    <dgm:cxn modelId="{2FDE419B-37D2-4668-A272-5928D24CBC17}" srcId="{214D309C-D4DD-447F-8A32-52A269B029EB}" destId="{E1EB22A6-4A40-42C0-81F3-D410FDF92D30}" srcOrd="1" destOrd="0" parTransId="{6F5FA889-B019-4DB5-90B3-04061C1FAE16}" sibTransId="{F5B89FB3-20CD-4793-939E-6AE322B6AB5F}"/>
    <dgm:cxn modelId="{DF691AFA-A9F6-4F8F-8B91-53393BFEC7E7}" srcId="{15436F94-82E7-4163-843F-189D466EB259}" destId="{03E94590-5783-4D6B-AC41-6AC9EA83E4BE}" srcOrd="1" destOrd="0" parTransId="{ABC00D24-3AFF-4153-AE10-88DD999F305B}" sibTransId="{63CEDF88-AA56-4FC5-A62A-1519E559AA60}"/>
    <dgm:cxn modelId="{C0D16F80-2AA5-4F2E-A351-7BB3BE1ACA1E}" srcId="{E1EB22A6-4A40-42C0-81F3-D410FDF92D30}" destId="{DCF655B8-95FF-40BD-84E5-AB767389C3A0}" srcOrd="2" destOrd="0" parTransId="{F37E06A5-27AC-4D0D-8AA4-3BDB6BC35725}" sibTransId="{02875C9A-BA44-4010-A01C-EF0160BBC1D0}"/>
    <dgm:cxn modelId="{AD1D6D8B-3FED-40CA-8531-2E8F34075389}" srcId="{15436F94-82E7-4163-843F-189D466EB259}" destId="{EAD2A8C8-705B-4448-B03C-CF06C5FE7B32}" srcOrd="0" destOrd="0" parTransId="{47737DB4-2668-43DB-9E0D-A7F6CC946742}" sibTransId="{9FF45325-ECCB-44A7-A75A-B451DCA9AB1F}"/>
    <dgm:cxn modelId="{3C9115D3-DDF8-4366-A796-E2238C18E753}" type="presOf" srcId="{214D309C-D4DD-447F-8A32-52A269B029EB}" destId="{E4DF63C0-5D58-487B-B7B3-F44157C929E0}" srcOrd="0" destOrd="0" presId="urn:microsoft.com/office/officeart/2005/8/layout/process3"/>
    <dgm:cxn modelId="{96825727-4C37-473E-95A5-BAC58FC57394}" type="presOf" srcId="{15436F94-82E7-4163-843F-189D466EB259}" destId="{7E1FD37C-630A-4747-BA60-FBA1CEECD362}" srcOrd="0" destOrd="0" presId="urn:microsoft.com/office/officeart/2005/8/layout/process3"/>
    <dgm:cxn modelId="{5B7FB010-132B-4CB5-9C2D-57E0286D3F96}" type="presOf" srcId="{7F868008-6ADA-4B09-82E8-38B3EA9AE579}" destId="{97A6E1ED-56D2-4FFB-8C5F-02F56F10F21C}" srcOrd="0" destOrd="0" presId="urn:microsoft.com/office/officeart/2005/8/layout/process3"/>
    <dgm:cxn modelId="{E33F90D3-884A-4908-A6AE-51F857ED754F}" type="presOf" srcId="{F5B89FB3-20CD-4793-939E-6AE322B6AB5F}" destId="{16EF05E1-842D-4579-8F3F-C2D3565EE526}" srcOrd="1" destOrd="0" presId="urn:microsoft.com/office/officeart/2005/8/layout/process3"/>
    <dgm:cxn modelId="{D6F0770D-6E3A-4B97-A5F5-3667442E5B29}" type="presOf" srcId="{EAD2A8C8-705B-4448-B03C-CF06C5FE7B32}" destId="{6AE15B36-06E9-42D8-BD91-25F77B6BE4FA}" srcOrd="0" destOrd="0" presId="urn:microsoft.com/office/officeart/2005/8/layout/process3"/>
    <dgm:cxn modelId="{0BD34F95-742E-4296-99E8-0B5765F61F17}" srcId="{43FA5EB1-B518-44A4-9B58-E9ABE92A847E}" destId="{BEFE8DB4-6E07-4ABB-B202-179C2A76CCC7}" srcOrd="1" destOrd="0" parTransId="{8FE26A73-5160-4B49-B23F-24AEA2BA87C8}" sibTransId="{9C5B9D03-D288-4CFE-9696-20299EDA23DB}"/>
    <dgm:cxn modelId="{8A812FAB-901B-42E0-8819-2E0E9C7C94D3}" type="presOf" srcId="{E1EB22A6-4A40-42C0-81F3-D410FDF92D30}" destId="{6BEBBADD-34A2-490D-BE1F-5BE988905CBA}" srcOrd="1" destOrd="0" presId="urn:microsoft.com/office/officeart/2005/8/layout/process3"/>
    <dgm:cxn modelId="{E5B59487-31E0-4ADA-89B9-915D27689F30}" type="presOf" srcId="{239AC3BE-1A69-4CD6-9FB2-23DBFBA5FD76}" destId="{309A302B-5C28-4763-AB73-301D77D47D13}" srcOrd="0" destOrd="0" presId="urn:microsoft.com/office/officeart/2005/8/layout/process3"/>
    <dgm:cxn modelId="{4B5B9A6C-BF05-442A-BBFC-37CEEB3351B9}" srcId="{214D309C-D4DD-447F-8A32-52A269B029EB}" destId="{15436F94-82E7-4163-843F-189D466EB259}" srcOrd="3" destOrd="0" parTransId="{F5E0B8A8-F482-4BA0-ACA5-71E7B4AA2A6A}" sibTransId="{01557939-3339-49BE-B95D-926049EB6BC2}"/>
    <dgm:cxn modelId="{5231DB09-6E89-4331-A46A-E94599665D42}" type="presOf" srcId="{F5B89FB3-20CD-4793-939E-6AE322B6AB5F}" destId="{3653411E-CA8C-4BC6-8F81-6F2042921D19}" srcOrd="0" destOrd="0" presId="urn:microsoft.com/office/officeart/2005/8/layout/process3"/>
    <dgm:cxn modelId="{07329134-21A3-491F-844D-F70C899C4C40}" srcId="{E1EB22A6-4A40-42C0-81F3-D410FDF92D30}" destId="{7F868008-6ADA-4B09-82E8-38B3EA9AE579}" srcOrd="0" destOrd="0" parTransId="{FB639049-6610-4113-AF3D-2268AA6115D1}" sibTransId="{A2D55B0E-B17C-4829-AB28-A4784EDBFCD8}"/>
    <dgm:cxn modelId="{6365C033-80A8-42B7-ACC2-0A6CBEA4645D}" srcId="{A62F42F9-410D-4979-863D-B444BD612A55}" destId="{239AC3BE-1A69-4CD6-9FB2-23DBFBA5FD76}" srcOrd="0" destOrd="0" parTransId="{D849A7FC-6F98-4FF6-99A5-D0E53C7E0A5B}" sibTransId="{CF12DEAE-9607-4AD7-9377-9F873C0AD4B9}"/>
    <dgm:cxn modelId="{7EADC7B1-CDB3-45B7-A283-55B95EA2B075}" type="presOf" srcId="{5703EE51-951B-42F9-9F7A-5E24F58E868A}" destId="{219E2A9E-7FD8-424B-9F97-E133615B1F46}" srcOrd="1" destOrd="0" presId="urn:microsoft.com/office/officeart/2005/8/layout/process3"/>
    <dgm:cxn modelId="{0EEBA8C1-CD55-4A88-8423-D03C7BE1A69D}" type="presOf" srcId="{43FA5EB1-B518-44A4-9B58-E9ABE92A847E}" destId="{E32AA9C2-DBE4-45A4-A831-27C71E25649C}" srcOrd="0" destOrd="0" presId="urn:microsoft.com/office/officeart/2005/8/layout/process3"/>
    <dgm:cxn modelId="{5B0F8699-80BE-4370-A745-46D12F4D2373}" srcId="{214D309C-D4DD-447F-8A32-52A269B029EB}" destId="{43FA5EB1-B518-44A4-9B58-E9ABE92A847E}" srcOrd="2" destOrd="0" parTransId="{CC91A8D3-EE79-411D-95F7-4B522735B0DC}" sibTransId="{5703EE51-951B-42F9-9F7A-5E24F58E868A}"/>
    <dgm:cxn modelId="{A7537419-FB21-4374-85BB-C589FEF46A02}" srcId="{43FA5EB1-B518-44A4-9B58-E9ABE92A847E}" destId="{02D6A033-D256-4C97-8355-C03C7053E4ED}" srcOrd="2" destOrd="0" parTransId="{389057DD-21FA-4C61-951E-30633CFFFDD1}" sibTransId="{A82E6952-C029-4E1A-BE07-76AAF7118F6F}"/>
    <dgm:cxn modelId="{D5970849-46A4-49F5-AD70-F9584F128835}" type="presOf" srcId="{5703EE51-951B-42F9-9F7A-5E24F58E868A}" destId="{D56D3FE3-B3A1-45D1-9CAF-D97FAB77D1FE}" srcOrd="0" destOrd="0" presId="urn:microsoft.com/office/officeart/2005/8/layout/process3"/>
    <dgm:cxn modelId="{09F479D9-5E6A-4FE1-9BFB-0BA311AA701B}" type="presOf" srcId="{BEFE8DB4-6E07-4ABB-B202-179C2A76CCC7}" destId="{6A791345-2142-4E99-B955-6C9BDF42ADFB}" srcOrd="0" destOrd="1" presId="urn:microsoft.com/office/officeart/2005/8/layout/process3"/>
    <dgm:cxn modelId="{7DDCC8D9-028F-4101-B3F9-BDB4C9024667}" type="presOf" srcId="{15436F94-82E7-4163-843F-189D466EB259}" destId="{37A94456-0959-462B-8001-2C1B13A34BE3}" srcOrd="1" destOrd="0" presId="urn:microsoft.com/office/officeart/2005/8/layout/process3"/>
    <dgm:cxn modelId="{480EA2C8-551A-45C4-9DB8-D128AC468D33}" type="presOf" srcId="{DCF655B8-95FF-40BD-84E5-AB767389C3A0}" destId="{97A6E1ED-56D2-4FFB-8C5F-02F56F10F21C}" srcOrd="0" destOrd="2" presId="urn:microsoft.com/office/officeart/2005/8/layout/process3"/>
    <dgm:cxn modelId="{D729BD25-222E-4898-B590-7E8972890FD3}" type="presOf" srcId="{F90D8B73-8CD2-47B6-95E3-852AC75F279A}" destId="{97A6E1ED-56D2-4FFB-8C5F-02F56F10F21C}" srcOrd="0" destOrd="1" presId="urn:microsoft.com/office/officeart/2005/8/layout/process3"/>
    <dgm:cxn modelId="{DD89B7AB-98AE-4E89-97A7-4D47B695E0A0}" type="presOf" srcId="{27EECBB4-5D09-4B6B-B715-24A5F66BD9CA}" destId="{562A8AD3-355C-4A9E-887D-24D1FA5C7AF2}" srcOrd="1" destOrd="0" presId="urn:microsoft.com/office/officeart/2005/8/layout/process3"/>
    <dgm:cxn modelId="{C2B000AA-5ED3-47B1-BD28-820969A0CFB5}" srcId="{43FA5EB1-B518-44A4-9B58-E9ABE92A847E}" destId="{4CE28114-D8B5-4049-8032-92BDF92124F4}" srcOrd="0" destOrd="0" parTransId="{389D807E-24F0-4D2E-B844-4F1DB2D2423C}" sibTransId="{88CD5CDA-7A96-4FE9-9924-014E782D85DF}"/>
    <dgm:cxn modelId="{CD46A91F-656C-4A8C-96C2-4058E2BAC982}" srcId="{214D309C-D4DD-447F-8A32-52A269B029EB}" destId="{A62F42F9-410D-4979-863D-B444BD612A55}" srcOrd="0" destOrd="0" parTransId="{277C7336-19F0-4BFE-A587-5EF82F52A8E3}" sibTransId="{27EECBB4-5D09-4B6B-B715-24A5F66BD9CA}"/>
    <dgm:cxn modelId="{2F7A4DE1-0254-4C28-B107-E1B96FA92F98}" srcId="{E1EB22A6-4A40-42C0-81F3-D410FDF92D30}" destId="{F90D8B73-8CD2-47B6-95E3-852AC75F279A}" srcOrd="1" destOrd="0" parTransId="{D5E81EC6-4FE0-433F-931C-5278A0549789}" sibTransId="{DFE49C74-24AC-4112-8CF5-B3C0CFCF51E4}"/>
    <dgm:cxn modelId="{3A65AA7E-A335-41EF-A559-B307AA2140C8}" type="presParOf" srcId="{E4DF63C0-5D58-487B-B7B3-F44157C929E0}" destId="{D5BF4D65-724B-4B97-81C8-63A63E49DCFA}" srcOrd="0" destOrd="0" presId="urn:microsoft.com/office/officeart/2005/8/layout/process3"/>
    <dgm:cxn modelId="{D4B90C04-9E98-4E74-80F5-9B59C59A304F}" type="presParOf" srcId="{D5BF4D65-724B-4B97-81C8-63A63E49DCFA}" destId="{B8EC4BC3-F052-4D95-8A0B-54AF1FEAFF0C}" srcOrd="0" destOrd="0" presId="urn:microsoft.com/office/officeart/2005/8/layout/process3"/>
    <dgm:cxn modelId="{58EF52D8-51F7-4346-B1E8-591C71E50AED}" type="presParOf" srcId="{D5BF4D65-724B-4B97-81C8-63A63E49DCFA}" destId="{FBAC6FF4-A218-494C-95A7-C60B31B3F776}" srcOrd="1" destOrd="0" presId="urn:microsoft.com/office/officeart/2005/8/layout/process3"/>
    <dgm:cxn modelId="{2C016587-3367-4B4B-996A-5B3CDC25310E}" type="presParOf" srcId="{D5BF4D65-724B-4B97-81C8-63A63E49DCFA}" destId="{309A302B-5C28-4763-AB73-301D77D47D13}" srcOrd="2" destOrd="0" presId="urn:microsoft.com/office/officeart/2005/8/layout/process3"/>
    <dgm:cxn modelId="{47A37BCA-7088-43A5-B020-B2BB686955C1}" type="presParOf" srcId="{E4DF63C0-5D58-487B-B7B3-F44157C929E0}" destId="{AC4A3AA2-825F-4566-AD1B-1F19FAA630BB}" srcOrd="1" destOrd="0" presId="urn:microsoft.com/office/officeart/2005/8/layout/process3"/>
    <dgm:cxn modelId="{BD6EA7CA-FF60-4F04-9329-389F4D53B6F3}" type="presParOf" srcId="{AC4A3AA2-825F-4566-AD1B-1F19FAA630BB}" destId="{562A8AD3-355C-4A9E-887D-24D1FA5C7AF2}" srcOrd="0" destOrd="0" presId="urn:microsoft.com/office/officeart/2005/8/layout/process3"/>
    <dgm:cxn modelId="{C1290522-40FB-4EA6-91BB-9C719E4E15D5}" type="presParOf" srcId="{E4DF63C0-5D58-487B-B7B3-F44157C929E0}" destId="{F68B6726-BCE4-4309-B209-07F12055E32D}" srcOrd="2" destOrd="0" presId="urn:microsoft.com/office/officeart/2005/8/layout/process3"/>
    <dgm:cxn modelId="{FC800D20-F29C-4F77-A2A8-DE33C9A79238}" type="presParOf" srcId="{F68B6726-BCE4-4309-B209-07F12055E32D}" destId="{074DD78C-4463-4CD5-B33A-783D06D6F76F}" srcOrd="0" destOrd="0" presId="urn:microsoft.com/office/officeart/2005/8/layout/process3"/>
    <dgm:cxn modelId="{FBC0F383-659C-4323-AAF7-9959FC67F932}" type="presParOf" srcId="{F68B6726-BCE4-4309-B209-07F12055E32D}" destId="{6BEBBADD-34A2-490D-BE1F-5BE988905CBA}" srcOrd="1" destOrd="0" presId="urn:microsoft.com/office/officeart/2005/8/layout/process3"/>
    <dgm:cxn modelId="{66845E45-05D7-4E4A-9BCF-8CD88DB4D020}" type="presParOf" srcId="{F68B6726-BCE4-4309-B209-07F12055E32D}" destId="{97A6E1ED-56D2-4FFB-8C5F-02F56F10F21C}" srcOrd="2" destOrd="0" presId="urn:microsoft.com/office/officeart/2005/8/layout/process3"/>
    <dgm:cxn modelId="{2953544B-1584-46CF-AC82-1EA96AE7804B}" type="presParOf" srcId="{E4DF63C0-5D58-487B-B7B3-F44157C929E0}" destId="{3653411E-CA8C-4BC6-8F81-6F2042921D19}" srcOrd="3" destOrd="0" presId="urn:microsoft.com/office/officeart/2005/8/layout/process3"/>
    <dgm:cxn modelId="{8E96DB8A-927C-4EC4-80FC-14D9F7A7ED87}" type="presParOf" srcId="{3653411E-CA8C-4BC6-8F81-6F2042921D19}" destId="{16EF05E1-842D-4579-8F3F-C2D3565EE526}" srcOrd="0" destOrd="0" presId="urn:microsoft.com/office/officeart/2005/8/layout/process3"/>
    <dgm:cxn modelId="{F8ACF244-2BE0-4A72-B2A5-4F1992B8FB63}" type="presParOf" srcId="{E4DF63C0-5D58-487B-B7B3-F44157C929E0}" destId="{6674EB19-CE7E-458D-9F3B-1803BC2944C1}" srcOrd="4" destOrd="0" presId="urn:microsoft.com/office/officeart/2005/8/layout/process3"/>
    <dgm:cxn modelId="{BDAA0113-6D44-419C-8276-2A18833023FB}" type="presParOf" srcId="{6674EB19-CE7E-458D-9F3B-1803BC2944C1}" destId="{E32AA9C2-DBE4-45A4-A831-27C71E25649C}" srcOrd="0" destOrd="0" presId="urn:microsoft.com/office/officeart/2005/8/layout/process3"/>
    <dgm:cxn modelId="{946E178F-16F4-4516-8161-4B0A07B58552}" type="presParOf" srcId="{6674EB19-CE7E-458D-9F3B-1803BC2944C1}" destId="{78D9ED7E-75C6-48D2-91D2-FF121276DD29}" srcOrd="1" destOrd="0" presId="urn:microsoft.com/office/officeart/2005/8/layout/process3"/>
    <dgm:cxn modelId="{86FB1AA5-601F-4793-B28E-28BAD1642C46}" type="presParOf" srcId="{6674EB19-CE7E-458D-9F3B-1803BC2944C1}" destId="{6A791345-2142-4E99-B955-6C9BDF42ADFB}" srcOrd="2" destOrd="0" presId="urn:microsoft.com/office/officeart/2005/8/layout/process3"/>
    <dgm:cxn modelId="{DDC6A8FC-C9E6-498A-A7D8-AB1939796EDB}" type="presParOf" srcId="{E4DF63C0-5D58-487B-B7B3-F44157C929E0}" destId="{D56D3FE3-B3A1-45D1-9CAF-D97FAB77D1FE}" srcOrd="5" destOrd="0" presId="urn:microsoft.com/office/officeart/2005/8/layout/process3"/>
    <dgm:cxn modelId="{835013F6-295B-48A0-81AB-899D7593C93B}" type="presParOf" srcId="{D56D3FE3-B3A1-45D1-9CAF-D97FAB77D1FE}" destId="{219E2A9E-7FD8-424B-9F97-E133615B1F46}" srcOrd="0" destOrd="0" presId="urn:microsoft.com/office/officeart/2005/8/layout/process3"/>
    <dgm:cxn modelId="{9E3FFFD9-E8D3-4A0F-8348-635746B6D3AC}" type="presParOf" srcId="{E4DF63C0-5D58-487B-B7B3-F44157C929E0}" destId="{A68D6322-EDAB-48A8-AD11-72614CBF5D2E}" srcOrd="6" destOrd="0" presId="urn:microsoft.com/office/officeart/2005/8/layout/process3"/>
    <dgm:cxn modelId="{D2B4D8B8-B9A6-4335-8866-A1146845AD25}" type="presParOf" srcId="{A68D6322-EDAB-48A8-AD11-72614CBF5D2E}" destId="{7E1FD37C-630A-4747-BA60-FBA1CEECD362}" srcOrd="0" destOrd="0" presId="urn:microsoft.com/office/officeart/2005/8/layout/process3"/>
    <dgm:cxn modelId="{EC270E26-27E7-4402-83D6-4FDC1FB1CC25}" type="presParOf" srcId="{A68D6322-EDAB-48A8-AD11-72614CBF5D2E}" destId="{37A94456-0959-462B-8001-2C1B13A34BE3}" srcOrd="1" destOrd="0" presId="urn:microsoft.com/office/officeart/2005/8/layout/process3"/>
    <dgm:cxn modelId="{7323574D-8C71-44E1-8FAF-86CFE2BED509}" type="presParOf" srcId="{A68D6322-EDAB-48A8-AD11-72614CBF5D2E}" destId="{6AE15B36-06E9-42D8-BD91-25F77B6BE4F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B719-4CFE-4F81-80E1-E7330CFF9E8E}">
      <dsp:nvSpPr>
        <dsp:cNvPr id="0" name=""/>
        <dsp:cNvSpPr/>
      </dsp:nvSpPr>
      <dsp:spPr>
        <a:xfrm>
          <a:off x="2572950" y="4556"/>
          <a:ext cx="3859425" cy="68098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6</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30</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9679"/>
        <a:ext cx="3604057" cy="510735"/>
      </dsp:txXfrm>
    </dsp:sp>
    <dsp:sp modelId="{ED35D0DD-4F0C-4036-B5FD-5BD34129C605}">
      <dsp:nvSpPr>
        <dsp:cNvPr id="0" name=""/>
        <dsp:cNvSpPr/>
      </dsp:nvSpPr>
      <dsp:spPr>
        <a:xfrm>
          <a:off x="0" y="4556"/>
          <a:ext cx="2572950" cy="680981"/>
        </a:xfrm>
        <a:prstGeom prst="roundRect">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上</a:t>
          </a:r>
          <a:r>
            <a:rPr lang="zh-TW" altLang="en-US" sz="2500" b="1" kern="1200" dirty="0" smtClean="0">
              <a:latin typeface="微軟正黑體" panose="020B0604030504040204" pitchFamily="34" charset="-120"/>
              <a:ea typeface="微軟正黑體" panose="020B0604030504040204" pitchFamily="34" charset="-120"/>
            </a:rPr>
            <a:t>傳課程計畫</a:t>
          </a:r>
          <a:endParaRPr lang="zh-TW" altLang="en-US" sz="2500" b="1" kern="1200" dirty="0">
            <a:latin typeface="微軟正黑體" panose="020B0604030504040204" pitchFamily="34" charset="-120"/>
            <a:ea typeface="微軟正黑體" panose="020B0604030504040204" pitchFamily="34" charset="-120"/>
          </a:endParaRPr>
        </a:p>
      </dsp:txBody>
      <dsp:txXfrm>
        <a:off x="33243" y="37799"/>
        <a:ext cx="2506464" cy="614495"/>
      </dsp:txXfrm>
    </dsp:sp>
    <dsp:sp modelId="{ED8E57B5-8748-4609-AC23-7695E0BB5CD1}">
      <dsp:nvSpPr>
        <dsp:cNvPr id="0" name=""/>
        <dsp:cNvSpPr/>
      </dsp:nvSpPr>
      <dsp:spPr>
        <a:xfrm>
          <a:off x="2572950" y="753636"/>
          <a:ext cx="3859425" cy="680981"/>
        </a:xfrm>
        <a:prstGeom prst="rightArrow">
          <a:avLst>
            <a:gd name="adj1" fmla="val 75000"/>
            <a:gd name="adj2" fmla="val 50000"/>
          </a:avLst>
        </a:prstGeom>
        <a:solidFill>
          <a:schemeClr val="accent5">
            <a:tint val="40000"/>
            <a:alpha val="90000"/>
            <a:hueOff val="-2184907"/>
            <a:satOff val="-1015"/>
            <a:lumOff val="-1164"/>
            <a:alphaOff val="0"/>
          </a:schemeClr>
        </a:solidFill>
        <a:ln w="25400" cap="flat" cmpd="sng" algn="ctr">
          <a:solidFill>
            <a:schemeClr val="accent5">
              <a:tint val="40000"/>
              <a:alpha val="90000"/>
              <a:hueOff val="-2184907"/>
              <a:satOff val="-1015"/>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38759"/>
        <a:ext cx="3604057" cy="510735"/>
      </dsp:txXfrm>
    </dsp:sp>
    <dsp:sp modelId="{A78ACEE3-B8DD-4E53-9C3E-DE4C0AD6E04B}">
      <dsp:nvSpPr>
        <dsp:cNvPr id="0" name=""/>
        <dsp:cNvSpPr/>
      </dsp:nvSpPr>
      <dsp:spPr>
        <a:xfrm>
          <a:off x="0" y="753636"/>
          <a:ext cx="2572950" cy="680981"/>
        </a:xfrm>
        <a:prstGeom prst="roundRect">
          <a:avLst/>
        </a:prstGeom>
        <a:solidFill>
          <a:srgbClr val="E3AB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檢視通過狀態</a:t>
          </a:r>
          <a:endParaRPr lang="zh-TW" altLang="en-US" sz="2500" b="1" kern="1200" dirty="0">
            <a:latin typeface="微軟正黑體" panose="020B0604030504040204" pitchFamily="34" charset="-120"/>
            <a:ea typeface="微軟正黑體" panose="020B0604030504040204" pitchFamily="34" charset="-120"/>
          </a:endParaRPr>
        </a:p>
      </dsp:txBody>
      <dsp:txXfrm>
        <a:off x="33243" y="786879"/>
        <a:ext cx="2506464" cy="614495"/>
      </dsp:txXfrm>
    </dsp:sp>
    <dsp:sp modelId="{5EB8259E-A944-4AC2-9ADD-8F608F40C454}">
      <dsp:nvSpPr>
        <dsp:cNvPr id="0" name=""/>
        <dsp:cNvSpPr/>
      </dsp:nvSpPr>
      <dsp:spPr>
        <a:xfrm>
          <a:off x="2572950" y="1502716"/>
          <a:ext cx="3859425" cy="680981"/>
        </a:xfrm>
        <a:prstGeom prst="rightArrow">
          <a:avLst>
            <a:gd name="adj1" fmla="val 75000"/>
            <a:gd name="adj2" fmla="val 50000"/>
          </a:avLst>
        </a:prstGeom>
        <a:solidFill>
          <a:schemeClr val="accent5">
            <a:tint val="40000"/>
            <a:alpha val="90000"/>
            <a:hueOff val="-4369814"/>
            <a:satOff val="-2030"/>
            <a:lumOff val="-2328"/>
            <a:alphaOff val="0"/>
          </a:schemeClr>
        </a:solidFill>
        <a:ln w="25400" cap="flat" cmpd="sng" algn="ctr">
          <a:solidFill>
            <a:schemeClr val="accent5">
              <a:tint val="40000"/>
              <a:alpha val="90000"/>
              <a:hueOff val="-4369814"/>
              <a:satOff val="-2030"/>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13</a:t>
          </a:r>
          <a:r>
            <a:rPr lang="zh-TW" altLang="en-US" sz="2300" kern="1200" dirty="0" smtClean="0">
              <a:latin typeface="微軟正黑體" panose="020B0604030504040204" pitchFamily="34" charset="-120"/>
              <a:ea typeface="微軟正黑體" panose="020B0604030504040204" pitchFamily="34" charset="-120"/>
            </a:rPr>
            <a:t>日及</a:t>
          </a:r>
          <a:r>
            <a:rPr lang="en-US" altLang="zh-TW" sz="2300" kern="1200" dirty="0" smtClean="0">
              <a:latin typeface="微軟正黑體" panose="020B0604030504040204" pitchFamily="34" charset="-120"/>
              <a:ea typeface="微軟正黑體" panose="020B0604030504040204" pitchFamily="34" charset="-120"/>
            </a:rPr>
            <a:t>14</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1587839"/>
        <a:ext cx="3604057" cy="510735"/>
      </dsp:txXfrm>
    </dsp:sp>
    <dsp:sp modelId="{6E07F7F5-F074-4C37-87B4-D3FD96D53951}">
      <dsp:nvSpPr>
        <dsp:cNvPr id="0" name=""/>
        <dsp:cNvSpPr/>
      </dsp:nvSpPr>
      <dsp:spPr>
        <a:xfrm>
          <a:off x="0" y="1502716"/>
          <a:ext cx="2572950" cy="680981"/>
        </a:xfrm>
        <a:prstGeom prst="roundRect">
          <a:avLst/>
        </a:prstGeom>
        <a:solidFill>
          <a:schemeClr val="accent5">
            <a:hueOff val="-4326688"/>
            <a:satOff val="2309"/>
            <a:lumOff val="-100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面談作業</a:t>
          </a:r>
          <a:endParaRPr lang="zh-TW" altLang="en-US" sz="2500" b="1" kern="1200" dirty="0">
            <a:latin typeface="微軟正黑體" panose="020B0604030504040204" pitchFamily="34" charset="-120"/>
            <a:ea typeface="微軟正黑體" panose="020B0604030504040204" pitchFamily="34" charset="-120"/>
          </a:endParaRPr>
        </a:p>
      </dsp:txBody>
      <dsp:txXfrm>
        <a:off x="33243" y="1535959"/>
        <a:ext cx="2506464" cy="614495"/>
      </dsp:txXfrm>
    </dsp:sp>
    <dsp:sp modelId="{6A0D8082-10CC-41EC-9B31-D87941E55FEE}">
      <dsp:nvSpPr>
        <dsp:cNvPr id="0" name=""/>
        <dsp:cNvSpPr/>
      </dsp:nvSpPr>
      <dsp:spPr>
        <a:xfrm>
          <a:off x="2572950" y="2251797"/>
          <a:ext cx="3859425" cy="680981"/>
        </a:xfrm>
        <a:prstGeom prst="rightArrow">
          <a:avLst>
            <a:gd name="adj1" fmla="val 75000"/>
            <a:gd name="adj2" fmla="val 50000"/>
          </a:avLst>
        </a:prstGeom>
        <a:solidFill>
          <a:schemeClr val="accent5">
            <a:tint val="40000"/>
            <a:alpha val="90000"/>
            <a:hueOff val="-6554721"/>
            <a:satOff val="-3045"/>
            <a:lumOff val="-3492"/>
            <a:alphaOff val="0"/>
          </a:schemeClr>
        </a:solidFill>
        <a:ln w="25400" cap="flat" cmpd="sng" algn="ctr">
          <a:solidFill>
            <a:schemeClr val="accent5">
              <a:tint val="40000"/>
              <a:alpha val="90000"/>
              <a:hueOff val="-6554721"/>
              <a:satOff val="-3045"/>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15</a:t>
          </a:r>
          <a:r>
            <a:rPr lang="zh-TW" altLang="en-US" sz="2300" kern="1200" dirty="0" smtClean="0">
              <a:latin typeface="微軟正黑體" panose="020B0604030504040204" pitchFamily="34" charset="-120"/>
              <a:ea typeface="微軟正黑體" panose="020B0604030504040204" pitchFamily="34" charset="-120"/>
            </a:rPr>
            <a:t>日至</a:t>
          </a:r>
          <a:r>
            <a:rPr lang="en-US" altLang="zh-TW" sz="2300" kern="1200" dirty="0" smtClean="0">
              <a:latin typeface="微軟正黑體" panose="020B0604030504040204" pitchFamily="34" charset="-120"/>
              <a:ea typeface="微軟正黑體" panose="020B0604030504040204" pitchFamily="34" charset="-120"/>
            </a:rPr>
            <a:t>22</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2336920"/>
        <a:ext cx="3604057" cy="510735"/>
      </dsp:txXfrm>
    </dsp:sp>
    <dsp:sp modelId="{45C38675-1AFB-425B-A913-4D79C8B4490D}">
      <dsp:nvSpPr>
        <dsp:cNvPr id="0" name=""/>
        <dsp:cNvSpPr/>
      </dsp:nvSpPr>
      <dsp:spPr>
        <a:xfrm>
          <a:off x="0" y="2251797"/>
          <a:ext cx="2572950" cy="680981"/>
        </a:xfrm>
        <a:prstGeom prst="roundRect">
          <a:avLst/>
        </a:prstGeom>
        <a:solidFill>
          <a:schemeClr val="accent5">
            <a:hueOff val="-6490031"/>
            <a:satOff val="3463"/>
            <a:lumOff val="-1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複審作業</a:t>
          </a:r>
        </a:p>
      </dsp:txBody>
      <dsp:txXfrm>
        <a:off x="33243" y="2285040"/>
        <a:ext cx="2506464" cy="614495"/>
      </dsp:txXfrm>
    </dsp:sp>
    <dsp:sp modelId="{ECAD7551-A952-48D9-8B4D-26D771B475AF}">
      <dsp:nvSpPr>
        <dsp:cNvPr id="0" name=""/>
        <dsp:cNvSpPr/>
      </dsp:nvSpPr>
      <dsp:spPr>
        <a:xfrm>
          <a:off x="2572950" y="3000877"/>
          <a:ext cx="3859425" cy="680981"/>
        </a:xfrm>
        <a:prstGeom prst="rightArrow">
          <a:avLst>
            <a:gd name="adj1" fmla="val 75000"/>
            <a:gd name="adj2" fmla="val 50000"/>
          </a:avLst>
        </a:prstGeom>
        <a:solidFill>
          <a:schemeClr val="accent5">
            <a:tint val="40000"/>
            <a:alpha val="90000"/>
            <a:hueOff val="-8739628"/>
            <a:satOff val="-4060"/>
            <a:lumOff val="-4655"/>
            <a:alphaOff val="0"/>
          </a:schemeClr>
        </a:solidFill>
        <a:ln w="25400" cap="flat" cmpd="sng" algn="ctr">
          <a:solidFill>
            <a:schemeClr val="accent5">
              <a:tint val="40000"/>
              <a:alpha val="90000"/>
              <a:hueOff val="-8739628"/>
              <a:satOff val="-4060"/>
              <a:lumOff val="-4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31</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3086000"/>
        <a:ext cx="3604057" cy="510735"/>
      </dsp:txXfrm>
    </dsp:sp>
    <dsp:sp modelId="{3C149607-9100-45FA-B329-5FFFE28E751D}">
      <dsp:nvSpPr>
        <dsp:cNvPr id="0" name=""/>
        <dsp:cNvSpPr/>
      </dsp:nvSpPr>
      <dsp:spPr>
        <a:xfrm>
          <a:off x="0" y="3000877"/>
          <a:ext cx="2572950" cy="680981"/>
        </a:xfrm>
        <a:prstGeom prst="roundRect">
          <a:avLst/>
        </a:prstGeom>
        <a:solidFill>
          <a:srgbClr val="005F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公告備查結果</a:t>
          </a:r>
          <a:endParaRPr lang="zh-TW" altLang="en-US" sz="2500" b="1" kern="1200" dirty="0">
            <a:latin typeface="微軟正黑體" panose="020B0604030504040204" pitchFamily="34" charset="-120"/>
            <a:ea typeface="微軟正黑體" panose="020B0604030504040204" pitchFamily="34" charset="-120"/>
          </a:endParaRPr>
        </a:p>
      </dsp:txBody>
      <dsp:txXfrm>
        <a:off x="33243" y="3034120"/>
        <a:ext cx="2506464" cy="614495"/>
      </dsp:txXfrm>
    </dsp:sp>
    <dsp:sp modelId="{3F0E569A-1AB6-469E-B5EC-BA8304C8FFD1}">
      <dsp:nvSpPr>
        <dsp:cNvPr id="0" name=""/>
        <dsp:cNvSpPr/>
      </dsp:nvSpPr>
      <dsp:spPr>
        <a:xfrm>
          <a:off x="2572950" y="3749957"/>
          <a:ext cx="3859425" cy="680981"/>
        </a:xfrm>
        <a:prstGeom prst="rightArrow">
          <a:avLst>
            <a:gd name="adj1" fmla="val 75000"/>
            <a:gd name="adj2" fmla="val 50000"/>
          </a:avLst>
        </a:prstGeom>
        <a:solidFill>
          <a:schemeClr val="accent5">
            <a:tint val="40000"/>
            <a:alpha val="90000"/>
            <a:hueOff val="-10924535"/>
            <a:satOff val="-5075"/>
            <a:lumOff val="-5819"/>
            <a:alphaOff val="0"/>
          </a:schemeClr>
        </a:solidFill>
        <a:ln w="25400" cap="flat" cmpd="sng" algn="ctr">
          <a:solidFill>
            <a:schemeClr val="accent5">
              <a:tint val="40000"/>
              <a:alpha val="90000"/>
              <a:hueOff val="-10924535"/>
              <a:satOff val="-5075"/>
              <a:lumOff val="-58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31</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3835080"/>
        <a:ext cx="3604057" cy="510735"/>
      </dsp:txXfrm>
    </dsp:sp>
    <dsp:sp modelId="{E70AFA81-A377-4ADB-BFDB-64134287A45E}">
      <dsp:nvSpPr>
        <dsp:cNvPr id="0" name=""/>
        <dsp:cNvSpPr/>
      </dsp:nvSpPr>
      <dsp:spPr>
        <a:xfrm>
          <a:off x="0" y="3749957"/>
          <a:ext cx="2572950" cy="680981"/>
        </a:xfrm>
        <a:prstGeom prst="roundRect">
          <a:avLst/>
        </a:prstGeom>
        <a:solidFill>
          <a:srgbClr val="E63A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掛網填報</a:t>
          </a:r>
          <a:endParaRPr lang="zh-TW" altLang="en-US" sz="2500" b="1" kern="1200" dirty="0">
            <a:latin typeface="微軟正黑體" panose="020B0604030504040204" pitchFamily="34" charset="-120"/>
            <a:ea typeface="微軟正黑體" panose="020B0604030504040204" pitchFamily="34" charset="-120"/>
          </a:endParaRPr>
        </a:p>
      </dsp:txBody>
      <dsp:txXfrm>
        <a:off x="33243" y="3783200"/>
        <a:ext cx="2506464" cy="614495"/>
      </dsp:txXfrm>
    </dsp:sp>
    <dsp:sp modelId="{F7A3969E-63A5-4DBC-A1F5-DE19EC16191B}">
      <dsp:nvSpPr>
        <dsp:cNvPr id="0" name=""/>
        <dsp:cNvSpPr/>
      </dsp:nvSpPr>
      <dsp:spPr>
        <a:xfrm>
          <a:off x="2572950" y="4499037"/>
          <a:ext cx="3859425" cy="680981"/>
        </a:xfrm>
        <a:prstGeom prst="rightArrow">
          <a:avLst>
            <a:gd name="adj1" fmla="val 75000"/>
            <a:gd name="adj2" fmla="val 50000"/>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116</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1</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22</a:t>
          </a:r>
          <a:r>
            <a:rPr lang="zh-TW" altLang="en-US" sz="2300" kern="1200" dirty="0" smtClean="0">
              <a:latin typeface="微軟正黑體" panose="020B0604030504040204" pitchFamily="34" charset="-120"/>
              <a:ea typeface="微軟正黑體" panose="020B0604030504040204" pitchFamily="34" charset="-120"/>
            </a:rPr>
            <a:t>日前報府</a:t>
          </a:r>
          <a:endParaRPr lang="zh-TW" altLang="en-US" sz="2300" kern="1200" dirty="0">
            <a:latin typeface="微軟正黑體" panose="020B0604030504040204" pitchFamily="34" charset="-120"/>
            <a:ea typeface="微軟正黑體" panose="020B0604030504040204" pitchFamily="34" charset="-120"/>
          </a:endParaRPr>
        </a:p>
      </dsp:txBody>
      <dsp:txXfrm>
        <a:off x="2572950" y="4584160"/>
        <a:ext cx="3604057" cy="510735"/>
      </dsp:txXfrm>
    </dsp:sp>
    <dsp:sp modelId="{6C7B31C0-FBD1-4B39-9260-F6E6B11B3D48}">
      <dsp:nvSpPr>
        <dsp:cNvPr id="0" name=""/>
        <dsp:cNvSpPr/>
      </dsp:nvSpPr>
      <dsp:spPr>
        <a:xfrm>
          <a:off x="0" y="4499037"/>
          <a:ext cx="2572950" cy="680981"/>
        </a:xfrm>
        <a:prstGeom prst="roundRect">
          <a:avLst/>
        </a:prstGeom>
        <a:solidFill>
          <a:schemeClr val="accent5">
            <a:hueOff val="-12980063"/>
            <a:satOff val="6926"/>
            <a:lumOff val="-30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課程計畫異動</a:t>
          </a:r>
          <a:endParaRPr lang="zh-TW" altLang="en-US" sz="2500" b="1" kern="1200" dirty="0">
            <a:latin typeface="微軟正黑體" panose="020B0604030504040204" pitchFamily="34" charset="-120"/>
            <a:ea typeface="微軟正黑體" panose="020B0604030504040204" pitchFamily="34" charset="-120"/>
          </a:endParaRPr>
        </a:p>
      </dsp:txBody>
      <dsp:txXfrm>
        <a:off x="33243" y="4532280"/>
        <a:ext cx="2506464" cy="614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FF4-A218-494C-95A7-C60B31B3F776}">
      <dsp:nvSpPr>
        <dsp:cNvPr id="0" name=""/>
        <dsp:cNvSpPr/>
      </dsp:nvSpPr>
      <dsp:spPr>
        <a:xfrm>
          <a:off x="801" y="456990"/>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smtClean="0">
              <a:latin typeface="微軟正黑體" pitchFamily="34" charset="-120"/>
              <a:ea typeface="微軟正黑體" pitchFamily="34" charset="-120"/>
            </a:rPr>
            <a:t>擬訂課程</a:t>
          </a:r>
          <a:r>
            <a:rPr lang="zh-TW" altLang="en-US" sz="1400" b="1" kern="1200" dirty="0">
              <a:latin typeface="微軟正黑體" pitchFamily="34" charset="-120"/>
              <a:ea typeface="微軟正黑體" pitchFamily="34" charset="-120"/>
            </a:rPr>
            <a:t>計畫</a:t>
          </a:r>
        </a:p>
      </dsp:txBody>
      <dsp:txXfrm>
        <a:off x="801" y="456990"/>
        <a:ext cx="1349103" cy="439604"/>
      </dsp:txXfrm>
    </dsp:sp>
    <dsp:sp modelId="{309A302B-5C28-4763-AB73-301D77D47D13}">
      <dsp:nvSpPr>
        <dsp:cNvPr id="0" name=""/>
        <dsp:cNvSpPr/>
      </dsp:nvSpPr>
      <dsp:spPr>
        <a:xfrm>
          <a:off x="176096" y="1004213"/>
          <a:ext cx="1551159" cy="18511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校內</a:t>
          </a:r>
          <a:r>
            <a:rPr lang="zh-TW" altLang="en-US" sz="1700" b="1" kern="1200" dirty="0">
              <a:latin typeface="微軟正黑體" pitchFamily="34" charset="-120"/>
              <a:ea typeface="微軟正黑體" pitchFamily="34" charset="-120"/>
            </a:rPr>
            <a:t>有安置</a:t>
          </a:r>
          <a:r>
            <a:rPr lang="zh-TW" altLang="en-US" sz="1400" kern="1200" dirty="0">
              <a:latin typeface="微軟正黑體" pitchFamily="34" charset="-120"/>
              <a:ea typeface="微軟正黑體" pitchFamily="34" charset="-120"/>
            </a:rPr>
            <a:t>特殊教育學生之學校即</a:t>
          </a:r>
          <a:r>
            <a:rPr lang="zh-TW" altLang="en-US" sz="1400" kern="1200" dirty="0" smtClean="0">
              <a:latin typeface="微軟正黑體" pitchFamily="34" charset="-120"/>
              <a:ea typeface="微軟正黑體" pitchFamily="34" charset="-120"/>
            </a:rPr>
            <a:t>要為其擬訂</a:t>
          </a:r>
          <a:r>
            <a:rPr lang="zh-TW" altLang="en-US" sz="1400" kern="1200" dirty="0">
              <a:latin typeface="微軟正黑體" pitchFamily="34" charset="-120"/>
              <a:ea typeface="微軟正黑體" pitchFamily="34" charset="-120"/>
            </a:rPr>
            <a:t>特教課程</a:t>
          </a:r>
          <a:r>
            <a:rPr lang="zh-TW" altLang="en-US" sz="1400" kern="1200" dirty="0" smtClean="0">
              <a:latin typeface="微軟正黑體" pitchFamily="34" charset="-120"/>
              <a:ea typeface="微軟正黑體" pitchFamily="34" charset="-120"/>
            </a:rPr>
            <a:t>計畫</a:t>
          </a:r>
          <a:endParaRPr lang="zh-TW" altLang="en-US" sz="1400" kern="1200" dirty="0">
            <a:latin typeface="微軟正黑體" pitchFamily="34" charset="-120"/>
            <a:ea typeface="微軟正黑體" pitchFamily="34" charset="-120"/>
          </a:endParaRPr>
        </a:p>
      </dsp:txBody>
      <dsp:txXfrm>
        <a:off x="221528" y="1049645"/>
        <a:ext cx="1460295" cy="1760299"/>
      </dsp:txXfrm>
    </dsp:sp>
    <dsp:sp modelId="{AC4A3AA2-825F-4566-AD1B-1F19FAA630BB}">
      <dsp:nvSpPr>
        <dsp:cNvPr id="0" name=""/>
        <dsp:cNvSpPr/>
      </dsp:nvSpPr>
      <dsp:spPr>
        <a:xfrm rot="21587833">
          <a:off x="1460808" y="540282"/>
          <a:ext cx="856474"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460808" y="607637"/>
        <a:ext cx="755708" cy="201533"/>
      </dsp:txXfrm>
    </dsp:sp>
    <dsp:sp modelId="{6BEBBADD-34A2-490D-BE1F-5BE988905CBA}">
      <dsp:nvSpPr>
        <dsp:cNvPr id="0" name=""/>
        <dsp:cNvSpPr/>
      </dsp:nvSpPr>
      <dsp:spPr>
        <a:xfrm>
          <a:off x="2269010" y="448962"/>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特推會</a:t>
          </a:r>
        </a:p>
      </dsp:txBody>
      <dsp:txXfrm>
        <a:off x="2269010" y="448962"/>
        <a:ext cx="1349103" cy="439604"/>
      </dsp:txXfrm>
    </dsp:sp>
    <dsp:sp modelId="{97A6E1ED-56D2-4FFB-8C5F-02F56F10F21C}">
      <dsp:nvSpPr>
        <dsp:cNvPr id="0" name=""/>
        <dsp:cNvSpPr/>
      </dsp:nvSpPr>
      <dsp:spPr>
        <a:xfrm>
          <a:off x="2545332" y="980129"/>
          <a:ext cx="1349103" cy="1883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邀請特教教師出席與會</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審查特教課程計畫表件</a:t>
          </a:r>
        </a:p>
      </dsp:txBody>
      <dsp:txXfrm>
        <a:off x="2584846" y="1019643"/>
        <a:ext cx="1270075" cy="1804247"/>
      </dsp:txXfrm>
    </dsp:sp>
    <dsp:sp modelId="{3653411E-CA8C-4BC6-8F81-6F2042921D19}">
      <dsp:nvSpPr>
        <dsp:cNvPr id="0" name=""/>
        <dsp:cNvSpPr/>
      </dsp:nvSpPr>
      <dsp:spPr>
        <a:xfrm rot="15824">
          <a:off x="3692982" y="505650"/>
          <a:ext cx="692882"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692983" y="572595"/>
        <a:ext cx="592116" cy="201533"/>
      </dsp:txXfrm>
    </dsp:sp>
    <dsp:sp modelId="{78D9ED7E-75C6-48D2-91D2-FF121276DD29}">
      <dsp:nvSpPr>
        <dsp:cNvPr id="0" name=""/>
        <dsp:cNvSpPr/>
      </dsp:nvSpPr>
      <dsp:spPr>
        <a:xfrm>
          <a:off x="4436191"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課發會</a:t>
          </a:r>
        </a:p>
      </dsp:txBody>
      <dsp:txXfrm>
        <a:off x="4436191" y="458938"/>
        <a:ext cx="1349103" cy="439604"/>
      </dsp:txXfrm>
    </dsp:sp>
    <dsp:sp modelId="{6A791345-2142-4E99-B955-6C9BDF42ADFB}">
      <dsp:nvSpPr>
        <dsp:cNvPr id="0" name=""/>
        <dsp:cNvSpPr/>
      </dsp:nvSpPr>
      <dsp:spPr>
        <a:xfrm>
          <a:off x="4712513"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併入全校課程計畫</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審議特</a:t>
          </a:r>
          <a:r>
            <a:rPr lang="zh-TW" altLang="en-US" sz="1400" kern="1200" dirty="0">
              <a:latin typeface="微軟正黑體" pitchFamily="34" charset="-120"/>
              <a:ea typeface="微軟正黑體" pitchFamily="34" charset="-120"/>
            </a:rPr>
            <a:t>教課程計畫表件</a:t>
          </a:r>
        </a:p>
      </dsp:txBody>
      <dsp:txXfrm>
        <a:off x="4752027" y="1049570"/>
        <a:ext cx="1270075" cy="1764345"/>
      </dsp:txXfrm>
    </dsp:sp>
    <dsp:sp modelId="{D56D3FE3-B3A1-45D1-9CAF-D97FAB77D1FE}">
      <dsp:nvSpPr>
        <dsp:cNvPr id="0" name=""/>
        <dsp:cNvSpPr/>
      </dsp:nvSpPr>
      <dsp:spPr>
        <a:xfrm>
          <a:off x="5853336" y="510581"/>
          <a:ext cx="706537"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dirty="0"/>
        </a:p>
      </dsp:txBody>
      <dsp:txXfrm>
        <a:off x="5853336" y="577758"/>
        <a:ext cx="605771" cy="201533"/>
      </dsp:txXfrm>
    </dsp:sp>
    <dsp:sp modelId="{37A94456-0959-462B-8001-2C1B13A34BE3}">
      <dsp:nvSpPr>
        <dsp:cNvPr id="0" name=""/>
        <dsp:cNvSpPr/>
      </dsp:nvSpPr>
      <dsp:spPr>
        <a:xfrm>
          <a:off x="6603372"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報府核備</a:t>
          </a:r>
        </a:p>
      </dsp:txBody>
      <dsp:txXfrm>
        <a:off x="6603372" y="458938"/>
        <a:ext cx="1349103" cy="439604"/>
      </dsp:txXfrm>
    </dsp:sp>
    <dsp:sp modelId="{6AE15B36-06E9-42D8-BD91-25F77B6BE4FA}">
      <dsp:nvSpPr>
        <dsp:cNvPr id="0" name=""/>
        <dsp:cNvSpPr/>
      </dsp:nvSpPr>
      <dsp:spPr>
        <a:xfrm>
          <a:off x="6879694"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由各校報府備查</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各</a:t>
          </a:r>
          <a:r>
            <a:rPr lang="zh-TW" altLang="en-US" sz="1400" kern="1200" dirty="0">
              <a:latin typeface="微軟正黑體" pitchFamily="34" charset="-120"/>
              <a:ea typeface="微軟正黑體" pitchFamily="34" charset="-120"/>
            </a:rPr>
            <a:t>校完成課程</a:t>
          </a:r>
          <a:r>
            <a:rPr lang="zh-TW" altLang="en-US" sz="1400" kern="1200" dirty="0" smtClean="0">
              <a:latin typeface="微軟正黑體" pitchFamily="34" charset="-120"/>
              <a:ea typeface="微軟正黑體" pitchFamily="34" charset="-120"/>
            </a:rPr>
            <a:t>計畫校網公告</a:t>
          </a:r>
          <a:endParaRPr lang="zh-TW" altLang="en-US" sz="1400" kern="1200" dirty="0">
            <a:latin typeface="微軟正黑體" pitchFamily="34" charset="-120"/>
            <a:ea typeface="微軟正黑體" pitchFamily="34" charset="-120"/>
          </a:endParaRPr>
        </a:p>
      </dsp:txBody>
      <dsp:txXfrm>
        <a:off x="6919208" y="1049570"/>
        <a:ext cx="1270075" cy="17643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9510E-4B4B-49C1-B132-D4A53AA79068}" type="datetimeFigureOut">
              <a:rPr lang="zh-TW" altLang="en-US" smtClean="0"/>
              <a:pPr/>
              <a:t>2026/5/19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89E7D-CE48-4CCF-BDB0-DC828F803DA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a:t>
            </a:fld>
            <a:endParaRPr lang="zh-TW" altLang="en-US"/>
          </a:p>
        </p:txBody>
      </p:sp>
    </p:spTree>
    <p:extLst>
      <p:ext uri="{BB962C8B-B14F-4D97-AF65-F5344CB8AC3E}">
        <p14:creationId xmlns:p14="http://schemas.microsoft.com/office/powerpoint/2010/main" val="8397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10</a:t>
            </a:fld>
            <a:endParaRPr lang="zh-TW" altLang="en-US"/>
          </a:p>
        </p:txBody>
      </p:sp>
    </p:spTree>
    <p:extLst>
      <p:ext uri="{BB962C8B-B14F-4D97-AF65-F5344CB8AC3E}">
        <p14:creationId xmlns:p14="http://schemas.microsoft.com/office/powerpoint/2010/main" val="250540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11</a:t>
            </a:fld>
            <a:endParaRPr lang="zh-TW" altLang="en-US"/>
          </a:p>
        </p:txBody>
      </p:sp>
    </p:spTree>
    <p:extLst>
      <p:ext uri="{BB962C8B-B14F-4D97-AF65-F5344CB8AC3E}">
        <p14:creationId xmlns:p14="http://schemas.microsoft.com/office/powerpoint/2010/main" val="100948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12</a:t>
            </a:fld>
            <a:endParaRPr lang="zh-TW" altLang="en-US"/>
          </a:p>
        </p:txBody>
      </p:sp>
    </p:spTree>
    <p:extLst>
      <p:ext uri="{BB962C8B-B14F-4D97-AF65-F5344CB8AC3E}">
        <p14:creationId xmlns:p14="http://schemas.microsoft.com/office/powerpoint/2010/main" val="195117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13</a:t>
            </a:fld>
            <a:endParaRPr lang="zh-TW" altLang="en-US"/>
          </a:p>
        </p:txBody>
      </p:sp>
    </p:spTree>
    <p:extLst>
      <p:ext uri="{BB962C8B-B14F-4D97-AF65-F5344CB8AC3E}">
        <p14:creationId xmlns:p14="http://schemas.microsoft.com/office/powerpoint/2010/main" val="83817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15</a:t>
            </a:fld>
            <a:endParaRPr lang="zh-TW" altLang="en-US"/>
          </a:p>
        </p:txBody>
      </p:sp>
    </p:spTree>
    <p:extLst>
      <p:ext uri="{BB962C8B-B14F-4D97-AF65-F5344CB8AC3E}">
        <p14:creationId xmlns:p14="http://schemas.microsoft.com/office/powerpoint/2010/main" val="420711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16</a:t>
            </a:fld>
            <a:endParaRPr lang="zh-TW" altLang="en-US"/>
          </a:p>
        </p:txBody>
      </p:sp>
    </p:spTree>
    <p:extLst>
      <p:ext uri="{BB962C8B-B14F-4D97-AF65-F5344CB8AC3E}">
        <p14:creationId xmlns:p14="http://schemas.microsoft.com/office/powerpoint/2010/main" val="2839865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17</a:t>
            </a:fld>
            <a:endParaRPr lang="zh-TW" altLang="en-US"/>
          </a:p>
        </p:txBody>
      </p:sp>
    </p:spTree>
    <p:extLst>
      <p:ext uri="{BB962C8B-B14F-4D97-AF65-F5344CB8AC3E}">
        <p14:creationId xmlns:p14="http://schemas.microsoft.com/office/powerpoint/2010/main" val="2843767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18</a:t>
            </a:fld>
            <a:endParaRPr lang="zh-TW" altLang="en-US"/>
          </a:p>
        </p:txBody>
      </p:sp>
    </p:spTree>
    <p:extLst>
      <p:ext uri="{BB962C8B-B14F-4D97-AF65-F5344CB8AC3E}">
        <p14:creationId xmlns:p14="http://schemas.microsoft.com/office/powerpoint/2010/main" val="354401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19</a:t>
            </a:fld>
            <a:endParaRPr lang="zh-TW" altLang="en-US"/>
          </a:p>
        </p:txBody>
      </p:sp>
    </p:spTree>
    <p:extLst>
      <p:ext uri="{BB962C8B-B14F-4D97-AF65-F5344CB8AC3E}">
        <p14:creationId xmlns:p14="http://schemas.microsoft.com/office/powerpoint/2010/main" val="129569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2</a:t>
            </a:fld>
            <a:endParaRPr lang="zh-TW" altLang="en-US"/>
          </a:p>
        </p:txBody>
      </p:sp>
    </p:spTree>
    <p:extLst>
      <p:ext uri="{BB962C8B-B14F-4D97-AF65-F5344CB8AC3E}">
        <p14:creationId xmlns:p14="http://schemas.microsoft.com/office/powerpoint/2010/main" val="8075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20</a:t>
            </a:fld>
            <a:endParaRPr lang="zh-TW" altLang="en-US"/>
          </a:p>
        </p:txBody>
      </p:sp>
    </p:spTree>
    <p:extLst>
      <p:ext uri="{BB962C8B-B14F-4D97-AF65-F5344CB8AC3E}">
        <p14:creationId xmlns:p14="http://schemas.microsoft.com/office/powerpoint/2010/main" val="1581180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21</a:t>
            </a:fld>
            <a:endParaRPr lang="zh-TW" altLang="en-US"/>
          </a:p>
        </p:txBody>
      </p:sp>
    </p:spTree>
    <p:extLst>
      <p:ext uri="{BB962C8B-B14F-4D97-AF65-F5344CB8AC3E}">
        <p14:creationId xmlns:p14="http://schemas.microsoft.com/office/powerpoint/2010/main" val="204657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22</a:t>
            </a:fld>
            <a:endParaRPr lang="zh-TW" altLang="en-US"/>
          </a:p>
        </p:txBody>
      </p:sp>
    </p:spTree>
    <p:extLst>
      <p:ext uri="{BB962C8B-B14F-4D97-AF65-F5344CB8AC3E}">
        <p14:creationId xmlns:p14="http://schemas.microsoft.com/office/powerpoint/2010/main" val="124724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23</a:t>
            </a:fld>
            <a:endParaRPr lang="zh-TW" altLang="en-US"/>
          </a:p>
        </p:txBody>
      </p:sp>
    </p:spTree>
    <p:extLst>
      <p:ext uri="{BB962C8B-B14F-4D97-AF65-F5344CB8AC3E}">
        <p14:creationId xmlns:p14="http://schemas.microsoft.com/office/powerpoint/2010/main" val="638699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24</a:t>
            </a:fld>
            <a:endParaRPr lang="zh-TW" altLang="en-US"/>
          </a:p>
        </p:txBody>
      </p:sp>
    </p:spTree>
    <p:extLst>
      <p:ext uri="{BB962C8B-B14F-4D97-AF65-F5344CB8AC3E}">
        <p14:creationId xmlns:p14="http://schemas.microsoft.com/office/powerpoint/2010/main" val="3816790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25</a:t>
            </a:fld>
            <a:endParaRPr lang="zh-TW" altLang="en-US"/>
          </a:p>
        </p:txBody>
      </p:sp>
    </p:spTree>
    <p:extLst>
      <p:ext uri="{BB962C8B-B14F-4D97-AF65-F5344CB8AC3E}">
        <p14:creationId xmlns:p14="http://schemas.microsoft.com/office/powerpoint/2010/main" val="471789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26</a:t>
            </a:fld>
            <a:endParaRPr lang="zh-TW" altLang="en-US"/>
          </a:p>
        </p:txBody>
      </p:sp>
    </p:spTree>
    <p:extLst>
      <p:ext uri="{BB962C8B-B14F-4D97-AF65-F5344CB8AC3E}">
        <p14:creationId xmlns:p14="http://schemas.microsoft.com/office/powerpoint/2010/main" val="3523855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27</a:t>
            </a:fld>
            <a:endParaRPr lang="zh-TW" altLang="en-US"/>
          </a:p>
        </p:txBody>
      </p:sp>
    </p:spTree>
    <p:extLst>
      <p:ext uri="{BB962C8B-B14F-4D97-AF65-F5344CB8AC3E}">
        <p14:creationId xmlns:p14="http://schemas.microsoft.com/office/powerpoint/2010/main" val="3963848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28</a:t>
            </a:fld>
            <a:endParaRPr lang="zh-TW" altLang="en-US"/>
          </a:p>
        </p:txBody>
      </p:sp>
    </p:spTree>
    <p:extLst>
      <p:ext uri="{BB962C8B-B14F-4D97-AF65-F5344CB8AC3E}">
        <p14:creationId xmlns:p14="http://schemas.microsoft.com/office/powerpoint/2010/main" val="2017096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29</a:t>
            </a:fld>
            <a:endParaRPr lang="zh-TW" altLang="en-US"/>
          </a:p>
        </p:txBody>
      </p:sp>
    </p:spTree>
    <p:extLst>
      <p:ext uri="{BB962C8B-B14F-4D97-AF65-F5344CB8AC3E}">
        <p14:creationId xmlns:p14="http://schemas.microsoft.com/office/powerpoint/2010/main" val="134747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3</a:t>
            </a:fld>
            <a:endParaRPr lang="zh-TW" altLang="en-US"/>
          </a:p>
        </p:txBody>
      </p:sp>
    </p:spTree>
    <p:extLst>
      <p:ext uri="{BB962C8B-B14F-4D97-AF65-F5344CB8AC3E}">
        <p14:creationId xmlns:p14="http://schemas.microsoft.com/office/powerpoint/2010/main" val="3570893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30</a:t>
            </a:fld>
            <a:endParaRPr lang="zh-TW" altLang="en-US"/>
          </a:p>
        </p:txBody>
      </p:sp>
    </p:spTree>
    <p:extLst>
      <p:ext uri="{BB962C8B-B14F-4D97-AF65-F5344CB8AC3E}">
        <p14:creationId xmlns:p14="http://schemas.microsoft.com/office/powerpoint/2010/main" val="396713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31</a:t>
            </a:fld>
            <a:endParaRPr lang="zh-TW" altLang="en-US"/>
          </a:p>
        </p:txBody>
      </p:sp>
    </p:spTree>
    <p:extLst>
      <p:ext uri="{BB962C8B-B14F-4D97-AF65-F5344CB8AC3E}">
        <p14:creationId xmlns:p14="http://schemas.microsoft.com/office/powerpoint/2010/main" val="925953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32</a:t>
            </a:fld>
            <a:endParaRPr lang="zh-TW" altLang="en-US"/>
          </a:p>
        </p:txBody>
      </p:sp>
    </p:spTree>
    <p:extLst>
      <p:ext uri="{BB962C8B-B14F-4D97-AF65-F5344CB8AC3E}">
        <p14:creationId xmlns:p14="http://schemas.microsoft.com/office/powerpoint/2010/main" val="4052015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33</a:t>
            </a:fld>
            <a:endParaRPr lang="zh-TW" altLang="en-US"/>
          </a:p>
        </p:txBody>
      </p:sp>
    </p:spTree>
    <p:extLst>
      <p:ext uri="{BB962C8B-B14F-4D97-AF65-F5344CB8AC3E}">
        <p14:creationId xmlns:p14="http://schemas.microsoft.com/office/powerpoint/2010/main" val="1121937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34</a:t>
            </a:fld>
            <a:endParaRPr lang="zh-TW" altLang="en-US"/>
          </a:p>
        </p:txBody>
      </p:sp>
    </p:spTree>
    <p:extLst>
      <p:ext uri="{BB962C8B-B14F-4D97-AF65-F5344CB8AC3E}">
        <p14:creationId xmlns:p14="http://schemas.microsoft.com/office/powerpoint/2010/main" val="1393857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35</a:t>
            </a:fld>
            <a:endParaRPr lang="zh-TW" altLang="en-US"/>
          </a:p>
        </p:txBody>
      </p:sp>
    </p:spTree>
    <p:extLst>
      <p:ext uri="{BB962C8B-B14F-4D97-AF65-F5344CB8AC3E}">
        <p14:creationId xmlns:p14="http://schemas.microsoft.com/office/powerpoint/2010/main" val="1590275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36</a:t>
            </a:fld>
            <a:endParaRPr lang="zh-TW" altLang="en-US"/>
          </a:p>
        </p:txBody>
      </p:sp>
    </p:spTree>
    <p:extLst>
      <p:ext uri="{BB962C8B-B14F-4D97-AF65-F5344CB8AC3E}">
        <p14:creationId xmlns:p14="http://schemas.microsoft.com/office/powerpoint/2010/main" val="1533503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37</a:t>
            </a:fld>
            <a:endParaRPr lang="zh-TW" altLang="en-US"/>
          </a:p>
        </p:txBody>
      </p:sp>
    </p:spTree>
    <p:extLst>
      <p:ext uri="{BB962C8B-B14F-4D97-AF65-F5344CB8AC3E}">
        <p14:creationId xmlns:p14="http://schemas.microsoft.com/office/powerpoint/2010/main" val="1590277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38</a:t>
            </a:fld>
            <a:endParaRPr lang="zh-TW" altLang="en-US"/>
          </a:p>
        </p:txBody>
      </p:sp>
    </p:spTree>
    <p:extLst>
      <p:ext uri="{BB962C8B-B14F-4D97-AF65-F5344CB8AC3E}">
        <p14:creationId xmlns:p14="http://schemas.microsoft.com/office/powerpoint/2010/main" val="1156138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39</a:t>
            </a:fld>
            <a:endParaRPr lang="zh-TW" altLang="en-US"/>
          </a:p>
        </p:txBody>
      </p:sp>
    </p:spTree>
    <p:extLst>
      <p:ext uri="{BB962C8B-B14F-4D97-AF65-F5344CB8AC3E}">
        <p14:creationId xmlns:p14="http://schemas.microsoft.com/office/powerpoint/2010/main" val="375930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a:t>
            </a:fld>
            <a:endParaRPr lang="zh-TW" altLang="en-US"/>
          </a:p>
        </p:txBody>
      </p:sp>
    </p:spTree>
    <p:extLst>
      <p:ext uri="{BB962C8B-B14F-4D97-AF65-F5344CB8AC3E}">
        <p14:creationId xmlns:p14="http://schemas.microsoft.com/office/powerpoint/2010/main" val="700963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40</a:t>
            </a:fld>
            <a:endParaRPr lang="zh-TW" altLang="en-US"/>
          </a:p>
        </p:txBody>
      </p:sp>
    </p:spTree>
    <p:extLst>
      <p:ext uri="{BB962C8B-B14F-4D97-AF65-F5344CB8AC3E}">
        <p14:creationId xmlns:p14="http://schemas.microsoft.com/office/powerpoint/2010/main" val="430111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41</a:t>
            </a:fld>
            <a:endParaRPr lang="zh-TW" altLang="en-US"/>
          </a:p>
        </p:txBody>
      </p:sp>
    </p:spTree>
    <p:extLst>
      <p:ext uri="{BB962C8B-B14F-4D97-AF65-F5344CB8AC3E}">
        <p14:creationId xmlns:p14="http://schemas.microsoft.com/office/powerpoint/2010/main" val="1764605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42</a:t>
            </a:fld>
            <a:endParaRPr lang="zh-TW" altLang="en-US"/>
          </a:p>
        </p:txBody>
      </p:sp>
    </p:spTree>
    <p:extLst>
      <p:ext uri="{BB962C8B-B14F-4D97-AF65-F5344CB8AC3E}">
        <p14:creationId xmlns:p14="http://schemas.microsoft.com/office/powerpoint/2010/main" val="3802708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43</a:t>
            </a:fld>
            <a:endParaRPr lang="zh-TW" altLang="en-US"/>
          </a:p>
        </p:txBody>
      </p:sp>
    </p:spTree>
    <p:extLst>
      <p:ext uri="{BB962C8B-B14F-4D97-AF65-F5344CB8AC3E}">
        <p14:creationId xmlns:p14="http://schemas.microsoft.com/office/powerpoint/2010/main" val="1749237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44</a:t>
            </a:fld>
            <a:endParaRPr lang="zh-TW" altLang="en-US"/>
          </a:p>
        </p:txBody>
      </p:sp>
    </p:spTree>
    <p:extLst>
      <p:ext uri="{BB962C8B-B14F-4D97-AF65-F5344CB8AC3E}">
        <p14:creationId xmlns:p14="http://schemas.microsoft.com/office/powerpoint/2010/main" val="655917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45</a:t>
            </a:fld>
            <a:endParaRPr lang="zh-TW" altLang="en-US"/>
          </a:p>
        </p:txBody>
      </p:sp>
    </p:spTree>
    <p:extLst>
      <p:ext uri="{BB962C8B-B14F-4D97-AF65-F5344CB8AC3E}">
        <p14:creationId xmlns:p14="http://schemas.microsoft.com/office/powerpoint/2010/main" val="3588184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46</a:t>
            </a:fld>
            <a:endParaRPr lang="zh-TW" altLang="en-US"/>
          </a:p>
        </p:txBody>
      </p:sp>
    </p:spTree>
    <p:extLst>
      <p:ext uri="{BB962C8B-B14F-4D97-AF65-F5344CB8AC3E}">
        <p14:creationId xmlns:p14="http://schemas.microsoft.com/office/powerpoint/2010/main" val="2794628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47</a:t>
            </a:fld>
            <a:endParaRPr lang="zh-TW" altLang="en-US"/>
          </a:p>
        </p:txBody>
      </p:sp>
    </p:spTree>
    <p:extLst>
      <p:ext uri="{BB962C8B-B14F-4D97-AF65-F5344CB8AC3E}">
        <p14:creationId xmlns:p14="http://schemas.microsoft.com/office/powerpoint/2010/main" val="764759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48</a:t>
            </a:fld>
            <a:endParaRPr lang="zh-TW" altLang="en-US"/>
          </a:p>
        </p:txBody>
      </p:sp>
    </p:spTree>
    <p:extLst>
      <p:ext uri="{BB962C8B-B14F-4D97-AF65-F5344CB8AC3E}">
        <p14:creationId xmlns:p14="http://schemas.microsoft.com/office/powerpoint/2010/main" val="3018004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49</a:t>
            </a:fld>
            <a:endParaRPr lang="zh-TW" altLang="en-US"/>
          </a:p>
        </p:txBody>
      </p:sp>
    </p:spTree>
    <p:extLst>
      <p:ext uri="{BB962C8B-B14F-4D97-AF65-F5344CB8AC3E}">
        <p14:creationId xmlns:p14="http://schemas.microsoft.com/office/powerpoint/2010/main" val="71044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5</a:t>
            </a:fld>
            <a:endParaRPr lang="zh-TW" altLang="en-US"/>
          </a:p>
        </p:txBody>
      </p:sp>
    </p:spTree>
    <p:extLst>
      <p:ext uri="{BB962C8B-B14F-4D97-AF65-F5344CB8AC3E}">
        <p14:creationId xmlns:p14="http://schemas.microsoft.com/office/powerpoint/2010/main" val="630451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50</a:t>
            </a:fld>
            <a:endParaRPr lang="zh-TW" altLang="en-US"/>
          </a:p>
        </p:txBody>
      </p:sp>
    </p:spTree>
    <p:extLst>
      <p:ext uri="{BB962C8B-B14F-4D97-AF65-F5344CB8AC3E}">
        <p14:creationId xmlns:p14="http://schemas.microsoft.com/office/powerpoint/2010/main" val="245629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51</a:t>
            </a:fld>
            <a:endParaRPr lang="zh-TW" altLang="en-US"/>
          </a:p>
        </p:txBody>
      </p:sp>
    </p:spTree>
    <p:extLst>
      <p:ext uri="{BB962C8B-B14F-4D97-AF65-F5344CB8AC3E}">
        <p14:creationId xmlns:p14="http://schemas.microsoft.com/office/powerpoint/2010/main" val="827646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52</a:t>
            </a:fld>
            <a:endParaRPr lang="zh-TW" altLang="en-US"/>
          </a:p>
        </p:txBody>
      </p:sp>
    </p:spTree>
    <p:extLst>
      <p:ext uri="{BB962C8B-B14F-4D97-AF65-F5344CB8AC3E}">
        <p14:creationId xmlns:p14="http://schemas.microsoft.com/office/powerpoint/2010/main" val="497189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53</a:t>
            </a:fld>
            <a:endParaRPr lang="zh-TW" altLang="en-US"/>
          </a:p>
        </p:txBody>
      </p:sp>
    </p:spTree>
    <p:extLst>
      <p:ext uri="{BB962C8B-B14F-4D97-AF65-F5344CB8AC3E}">
        <p14:creationId xmlns:p14="http://schemas.microsoft.com/office/powerpoint/2010/main" val="544317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54</a:t>
            </a:fld>
            <a:endParaRPr lang="zh-TW" altLang="en-US"/>
          </a:p>
        </p:txBody>
      </p:sp>
    </p:spTree>
    <p:extLst>
      <p:ext uri="{BB962C8B-B14F-4D97-AF65-F5344CB8AC3E}">
        <p14:creationId xmlns:p14="http://schemas.microsoft.com/office/powerpoint/2010/main" val="242840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55</a:t>
            </a:fld>
            <a:endParaRPr lang="zh-TW" altLang="en-US"/>
          </a:p>
        </p:txBody>
      </p:sp>
    </p:spTree>
    <p:extLst>
      <p:ext uri="{BB962C8B-B14F-4D97-AF65-F5344CB8AC3E}">
        <p14:creationId xmlns:p14="http://schemas.microsoft.com/office/powerpoint/2010/main" val="3181005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56</a:t>
            </a:fld>
            <a:endParaRPr lang="zh-TW" altLang="en-US"/>
          </a:p>
        </p:txBody>
      </p:sp>
    </p:spTree>
    <p:extLst>
      <p:ext uri="{BB962C8B-B14F-4D97-AF65-F5344CB8AC3E}">
        <p14:creationId xmlns:p14="http://schemas.microsoft.com/office/powerpoint/2010/main" val="2417889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57</a:t>
            </a:fld>
            <a:endParaRPr lang="zh-TW" altLang="en-US"/>
          </a:p>
        </p:txBody>
      </p:sp>
    </p:spTree>
    <p:extLst>
      <p:ext uri="{BB962C8B-B14F-4D97-AF65-F5344CB8AC3E}">
        <p14:creationId xmlns:p14="http://schemas.microsoft.com/office/powerpoint/2010/main" val="41566530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58</a:t>
            </a:fld>
            <a:endParaRPr lang="zh-TW" altLang="en-US"/>
          </a:p>
        </p:txBody>
      </p:sp>
    </p:spTree>
    <p:extLst>
      <p:ext uri="{BB962C8B-B14F-4D97-AF65-F5344CB8AC3E}">
        <p14:creationId xmlns:p14="http://schemas.microsoft.com/office/powerpoint/2010/main" val="12404466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59</a:t>
            </a:fld>
            <a:endParaRPr lang="zh-TW" altLang="en-US"/>
          </a:p>
        </p:txBody>
      </p:sp>
    </p:spTree>
    <p:extLst>
      <p:ext uri="{BB962C8B-B14F-4D97-AF65-F5344CB8AC3E}">
        <p14:creationId xmlns:p14="http://schemas.microsoft.com/office/powerpoint/2010/main" val="143948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a:t>
            </a:fld>
            <a:endParaRPr lang="zh-TW" altLang="en-US"/>
          </a:p>
        </p:txBody>
      </p:sp>
    </p:spTree>
    <p:extLst>
      <p:ext uri="{BB962C8B-B14F-4D97-AF65-F5344CB8AC3E}">
        <p14:creationId xmlns:p14="http://schemas.microsoft.com/office/powerpoint/2010/main" val="80016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60</a:t>
            </a:fld>
            <a:endParaRPr lang="zh-TW" altLang="en-US"/>
          </a:p>
        </p:txBody>
      </p:sp>
    </p:spTree>
    <p:extLst>
      <p:ext uri="{BB962C8B-B14F-4D97-AF65-F5344CB8AC3E}">
        <p14:creationId xmlns:p14="http://schemas.microsoft.com/office/powerpoint/2010/main" val="2485077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61</a:t>
            </a:fld>
            <a:endParaRPr lang="zh-TW" altLang="en-US"/>
          </a:p>
        </p:txBody>
      </p:sp>
    </p:spTree>
    <p:extLst>
      <p:ext uri="{BB962C8B-B14F-4D97-AF65-F5344CB8AC3E}">
        <p14:creationId xmlns:p14="http://schemas.microsoft.com/office/powerpoint/2010/main" val="37619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62</a:t>
            </a:fld>
            <a:endParaRPr lang="zh-TW" altLang="en-US"/>
          </a:p>
        </p:txBody>
      </p:sp>
    </p:spTree>
    <p:extLst>
      <p:ext uri="{BB962C8B-B14F-4D97-AF65-F5344CB8AC3E}">
        <p14:creationId xmlns:p14="http://schemas.microsoft.com/office/powerpoint/2010/main" val="1949375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63</a:t>
            </a:fld>
            <a:endParaRPr lang="zh-TW" altLang="en-US"/>
          </a:p>
        </p:txBody>
      </p:sp>
    </p:spTree>
    <p:extLst>
      <p:ext uri="{BB962C8B-B14F-4D97-AF65-F5344CB8AC3E}">
        <p14:creationId xmlns:p14="http://schemas.microsoft.com/office/powerpoint/2010/main" val="9539205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64</a:t>
            </a:fld>
            <a:endParaRPr lang="zh-TW" altLang="en-US"/>
          </a:p>
        </p:txBody>
      </p:sp>
    </p:spTree>
    <p:extLst>
      <p:ext uri="{BB962C8B-B14F-4D97-AF65-F5344CB8AC3E}">
        <p14:creationId xmlns:p14="http://schemas.microsoft.com/office/powerpoint/2010/main" val="1644238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65</a:t>
            </a:fld>
            <a:endParaRPr lang="zh-TW" altLang="en-US"/>
          </a:p>
        </p:txBody>
      </p:sp>
    </p:spTree>
    <p:extLst>
      <p:ext uri="{BB962C8B-B14F-4D97-AF65-F5344CB8AC3E}">
        <p14:creationId xmlns:p14="http://schemas.microsoft.com/office/powerpoint/2010/main" val="19866928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66</a:t>
            </a:fld>
            <a:endParaRPr lang="zh-TW" altLang="en-US"/>
          </a:p>
        </p:txBody>
      </p:sp>
    </p:spTree>
    <p:extLst>
      <p:ext uri="{BB962C8B-B14F-4D97-AF65-F5344CB8AC3E}">
        <p14:creationId xmlns:p14="http://schemas.microsoft.com/office/powerpoint/2010/main" val="31898252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67</a:t>
            </a:fld>
            <a:endParaRPr lang="zh-TW" altLang="en-US"/>
          </a:p>
        </p:txBody>
      </p:sp>
    </p:spTree>
    <p:extLst>
      <p:ext uri="{BB962C8B-B14F-4D97-AF65-F5344CB8AC3E}">
        <p14:creationId xmlns:p14="http://schemas.microsoft.com/office/powerpoint/2010/main" val="592318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68</a:t>
            </a:fld>
            <a:endParaRPr lang="zh-TW" altLang="en-US"/>
          </a:p>
        </p:txBody>
      </p:sp>
    </p:spTree>
    <p:extLst>
      <p:ext uri="{BB962C8B-B14F-4D97-AF65-F5344CB8AC3E}">
        <p14:creationId xmlns:p14="http://schemas.microsoft.com/office/powerpoint/2010/main" val="189727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69</a:t>
            </a:fld>
            <a:endParaRPr lang="zh-TW" altLang="en-US"/>
          </a:p>
        </p:txBody>
      </p:sp>
    </p:spTree>
    <p:extLst>
      <p:ext uri="{BB962C8B-B14F-4D97-AF65-F5344CB8AC3E}">
        <p14:creationId xmlns:p14="http://schemas.microsoft.com/office/powerpoint/2010/main" val="220214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a:t>
            </a:fld>
            <a:endParaRPr lang="zh-TW" altLang="en-US"/>
          </a:p>
        </p:txBody>
      </p:sp>
    </p:spTree>
    <p:extLst>
      <p:ext uri="{BB962C8B-B14F-4D97-AF65-F5344CB8AC3E}">
        <p14:creationId xmlns:p14="http://schemas.microsoft.com/office/powerpoint/2010/main" val="6542793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70</a:t>
            </a:fld>
            <a:endParaRPr lang="zh-TW" altLang="en-US"/>
          </a:p>
        </p:txBody>
      </p:sp>
    </p:spTree>
    <p:extLst>
      <p:ext uri="{BB962C8B-B14F-4D97-AF65-F5344CB8AC3E}">
        <p14:creationId xmlns:p14="http://schemas.microsoft.com/office/powerpoint/2010/main" val="219561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71</a:t>
            </a:fld>
            <a:endParaRPr lang="zh-TW" altLang="en-US"/>
          </a:p>
        </p:txBody>
      </p:sp>
    </p:spTree>
    <p:extLst>
      <p:ext uri="{BB962C8B-B14F-4D97-AF65-F5344CB8AC3E}">
        <p14:creationId xmlns:p14="http://schemas.microsoft.com/office/powerpoint/2010/main" val="722915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72</a:t>
            </a:fld>
            <a:endParaRPr lang="zh-TW" altLang="en-US"/>
          </a:p>
        </p:txBody>
      </p:sp>
    </p:spTree>
    <p:extLst>
      <p:ext uri="{BB962C8B-B14F-4D97-AF65-F5344CB8AC3E}">
        <p14:creationId xmlns:p14="http://schemas.microsoft.com/office/powerpoint/2010/main" val="2436061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73</a:t>
            </a:fld>
            <a:endParaRPr lang="zh-TW" altLang="en-US"/>
          </a:p>
        </p:txBody>
      </p:sp>
    </p:spTree>
    <p:extLst>
      <p:ext uri="{BB962C8B-B14F-4D97-AF65-F5344CB8AC3E}">
        <p14:creationId xmlns:p14="http://schemas.microsoft.com/office/powerpoint/2010/main" val="6318703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74</a:t>
            </a:fld>
            <a:endParaRPr lang="zh-TW" altLang="en-US"/>
          </a:p>
        </p:txBody>
      </p:sp>
    </p:spTree>
    <p:extLst>
      <p:ext uri="{BB962C8B-B14F-4D97-AF65-F5344CB8AC3E}">
        <p14:creationId xmlns:p14="http://schemas.microsoft.com/office/powerpoint/2010/main" val="33974070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75</a:t>
            </a:fld>
            <a:endParaRPr lang="zh-TW" altLang="en-US"/>
          </a:p>
        </p:txBody>
      </p:sp>
    </p:spTree>
    <p:extLst>
      <p:ext uri="{BB962C8B-B14F-4D97-AF65-F5344CB8AC3E}">
        <p14:creationId xmlns:p14="http://schemas.microsoft.com/office/powerpoint/2010/main" val="4118841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76</a:t>
            </a:fld>
            <a:endParaRPr lang="zh-TW" altLang="en-US"/>
          </a:p>
        </p:txBody>
      </p:sp>
    </p:spTree>
    <p:extLst>
      <p:ext uri="{BB962C8B-B14F-4D97-AF65-F5344CB8AC3E}">
        <p14:creationId xmlns:p14="http://schemas.microsoft.com/office/powerpoint/2010/main" val="14183942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77</a:t>
            </a:fld>
            <a:endParaRPr lang="zh-TW" altLang="en-US"/>
          </a:p>
        </p:txBody>
      </p:sp>
    </p:spTree>
    <p:extLst>
      <p:ext uri="{BB962C8B-B14F-4D97-AF65-F5344CB8AC3E}">
        <p14:creationId xmlns:p14="http://schemas.microsoft.com/office/powerpoint/2010/main" val="945891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78</a:t>
            </a:fld>
            <a:endParaRPr lang="zh-TW" altLang="en-US"/>
          </a:p>
        </p:txBody>
      </p:sp>
    </p:spTree>
    <p:extLst>
      <p:ext uri="{BB962C8B-B14F-4D97-AF65-F5344CB8AC3E}">
        <p14:creationId xmlns:p14="http://schemas.microsoft.com/office/powerpoint/2010/main" val="13141842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79</a:t>
            </a:fld>
            <a:endParaRPr lang="zh-TW" altLang="en-US"/>
          </a:p>
        </p:txBody>
      </p:sp>
    </p:spTree>
    <p:extLst>
      <p:ext uri="{BB962C8B-B14F-4D97-AF65-F5344CB8AC3E}">
        <p14:creationId xmlns:p14="http://schemas.microsoft.com/office/powerpoint/2010/main" val="108114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8</a:t>
            </a:fld>
            <a:endParaRPr lang="zh-TW"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80</a:t>
            </a:fld>
            <a:endParaRPr lang="zh-TW" altLang="en-US"/>
          </a:p>
        </p:txBody>
      </p:sp>
    </p:spTree>
    <p:extLst>
      <p:ext uri="{BB962C8B-B14F-4D97-AF65-F5344CB8AC3E}">
        <p14:creationId xmlns:p14="http://schemas.microsoft.com/office/powerpoint/2010/main" val="1917676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81</a:t>
            </a:fld>
            <a:endParaRPr lang="zh-TW" altLang="en-US"/>
          </a:p>
        </p:txBody>
      </p:sp>
    </p:spTree>
    <p:extLst>
      <p:ext uri="{BB962C8B-B14F-4D97-AF65-F5344CB8AC3E}">
        <p14:creationId xmlns:p14="http://schemas.microsoft.com/office/powerpoint/2010/main" val="16150908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82</a:t>
            </a:fld>
            <a:endParaRPr lang="zh-TW" altLang="en-US"/>
          </a:p>
        </p:txBody>
      </p:sp>
    </p:spTree>
    <p:extLst>
      <p:ext uri="{BB962C8B-B14F-4D97-AF65-F5344CB8AC3E}">
        <p14:creationId xmlns:p14="http://schemas.microsoft.com/office/powerpoint/2010/main" val="28629192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83</a:t>
            </a:fld>
            <a:endParaRPr lang="zh-TW" altLang="en-US"/>
          </a:p>
        </p:txBody>
      </p:sp>
    </p:spTree>
    <p:extLst>
      <p:ext uri="{BB962C8B-B14F-4D97-AF65-F5344CB8AC3E}">
        <p14:creationId xmlns:p14="http://schemas.microsoft.com/office/powerpoint/2010/main" val="3245682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84</a:t>
            </a:fld>
            <a:endParaRPr lang="zh-TW" altLang="en-US"/>
          </a:p>
        </p:txBody>
      </p:sp>
    </p:spTree>
    <p:extLst>
      <p:ext uri="{BB962C8B-B14F-4D97-AF65-F5344CB8AC3E}">
        <p14:creationId xmlns:p14="http://schemas.microsoft.com/office/powerpoint/2010/main" val="34174120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85</a:t>
            </a:fld>
            <a:endParaRPr lang="zh-TW" altLang="en-US"/>
          </a:p>
        </p:txBody>
      </p:sp>
    </p:spTree>
    <p:extLst>
      <p:ext uri="{BB962C8B-B14F-4D97-AF65-F5344CB8AC3E}">
        <p14:creationId xmlns:p14="http://schemas.microsoft.com/office/powerpoint/2010/main" val="24144633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86</a:t>
            </a:fld>
            <a:endParaRPr lang="zh-TW" altLang="en-US"/>
          </a:p>
        </p:txBody>
      </p:sp>
    </p:spTree>
    <p:extLst>
      <p:ext uri="{BB962C8B-B14F-4D97-AF65-F5344CB8AC3E}">
        <p14:creationId xmlns:p14="http://schemas.microsoft.com/office/powerpoint/2010/main" val="35492929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87</a:t>
            </a:fld>
            <a:endParaRPr lang="zh-TW" altLang="en-US"/>
          </a:p>
        </p:txBody>
      </p:sp>
    </p:spTree>
    <p:extLst>
      <p:ext uri="{BB962C8B-B14F-4D97-AF65-F5344CB8AC3E}">
        <p14:creationId xmlns:p14="http://schemas.microsoft.com/office/powerpoint/2010/main" val="31591289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88</a:t>
            </a:fld>
            <a:endParaRPr lang="zh-TW" altLang="en-US"/>
          </a:p>
        </p:txBody>
      </p:sp>
    </p:spTree>
    <p:extLst>
      <p:ext uri="{BB962C8B-B14F-4D97-AF65-F5344CB8AC3E}">
        <p14:creationId xmlns:p14="http://schemas.microsoft.com/office/powerpoint/2010/main" val="34403585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89</a:t>
            </a:fld>
            <a:endParaRPr lang="zh-TW" altLang="en-US"/>
          </a:p>
        </p:txBody>
      </p:sp>
    </p:spTree>
    <p:extLst>
      <p:ext uri="{BB962C8B-B14F-4D97-AF65-F5344CB8AC3E}">
        <p14:creationId xmlns:p14="http://schemas.microsoft.com/office/powerpoint/2010/main" val="84262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9</a:t>
            </a:fld>
            <a:endParaRPr lang="zh-TW" altLang="en-US"/>
          </a:p>
        </p:txBody>
      </p:sp>
    </p:spTree>
    <p:extLst>
      <p:ext uri="{BB962C8B-B14F-4D97-AF65-F5344CB8AC3E}">
        <p14:creationId xmlns:p14="http://schemas.microsoft.com/office/powerpoint/2010/main" val="367383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90</a:t>
            </a:fld>
            <a:endParaRPr lang="zh-TW" altLang="en-US"/>
          </a:p>
        </p:txBody>
      </p:sp>
    </p:spTree>
    <p:extLst>
      <p:ext uri="{BB962C8B-B14F-4D97-AF65-F5344CB8AC3E}">
        <p14:creationId xmlns:p14="http://schemas.microsoft.com/office/powerpoint/2010/main" val="32010954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91</a:t>
            </a:fld>
            <a:endParaRPr lang="zh-TW" altLang="en-US"/>
          </a:p>
        </p:txBody>
      </p:sp>
    </p:spTree>
    <p:extLst>
      <p:ext uri="{BB962C8B-B14F-4D97-AF65-F5344CB8AC3E}">
        <p14:creationId xmlns:p14="http://schemas.microsoft.com/office/powerpoint/2010/main" val="1525619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92</a:t>
            </a:fld>
            <a:endParaRPr lang="zh-TW" altLang="en-US"/>
          </a:p>
        </p:txBody>
      </p:sp>
    </p:spTree>
    <p:extLst>
      <p:ext uri="{BB962C8B-B14F-4D97-AF65-F5344CB8AC3E}">
        <p14:creationId xmlns:p14="http://schemas.microsoft.com/office/powerpoint/2010/main" val="66350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54A58B9-DAA4-4C24-A687-1A2034C5FF27}"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645487-77A6-419E-AE31-09C41C4E7A16}" type="slidenum">
              <a:rPr lang="zh-CN" altLang="en-US"/>
              <a:pPr>
                <a:defRPr/>
              </a:pPr>
              <a:t>‹#›</a:t>
            </a:fld>
            <a:endParaRPr lang="zh-CN" altLang="en-US"/>
          </a:p>
        </p:txBody>
      </p:sp>
    </p:spTree>
    <p:extLst>
      <p:ext uri="{BB962C8B-B14F-4D97-AF65-F5344CB8AC3E}">
        <p14:creationId xmlns:p14="http://schemas.microsoft.com/office/powerpoint/2010/main" val="13844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5216E2F-A564-46CC-BB33-A94ADF0E4846}"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DF6422-301C-49D4-8A88-B9F5B4743D84}" type="slidenum">
              <a:rPr lang="zh-CN" altLang="en-US"/>
              <a:pPr>
                <a:defRPr/>
              </a:pPr>
              <a:t>‹#›</a:t>
            </a:fld>
            <a:endParaRPr lang="zh-CN" altLang="en-US"/>
          </a:p>
        </p:txBody>
      </p:sp>
    </p:spTree>
    <p:extLst>
      <p:ext uri="{BB962C8B-B14F-4D97-AF65-F5344CB8AC3E}">
        <p14:creationId xmlns:p14="http://schemas.microsoft.com/office/powerpoint/2010/main" val="30119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20084A7-1493-4B13-BF09-2BE625B5DA2C}"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9B5A5-8DBB-4137-A5FB-ECF861136878}" type="slidenum">
              <a:rPr lang="zh-CN" altLang="en-US"/>
              <a:pPr>
                <a:defRPr/>
              </a:pPr>
              <a:t>‹#›</a:t>
            </a:fld>
            <a:endParaRPr lang="zh-CN" altLang="en-US"/>
          </a:p>
        </p:txBody>
      </p:sp>
    </p:spTree>
    <p:extLst>
      <p:ext uri="{BB962C8B-B14F-4D97-AF65-F5344CB8AC3E}">
        <p14:creationId xmlns:p14="http://schemas.microsoft.com/office/powerpoint/2010/main" val="39711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47F548F9-615E-4895-B961-02227A1CC5D2}"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5884FE-E438-4656-A842-6C6C465355CC}" type="slidenum">
              <a:rPr lang="zh-CN" altLang="en-US"/>
              <a:pPr>
                <a:defRPr/>
              </a:pPr>
              <a:t>‹#›</a:t>
            </a:fld>
            <a:endParaRPr lang="zh-CN" altLang="en-US"/>
          </a:p>
        </p:txBody>
      </p:sp>
    </p:spTree>
    <p:extLst>
      <p:ext uri="{BB962C8B-B14F-4D97-AF65-F5344CB8AC3E}">
        <p14:creationId xmlns:p14="http://schemas.microsoft.com/office/powerpoint/2010/main" val="12196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F5B2C78-570B-4797-8B4E-C08EDE06AC2B}"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BCBCE7B-46AF-434F-94EE-C3477123331B}" type="slidenum">
              <a:rPr lang="zh-CN" altLang="en-US"/>
              <a:pPr>
                <a:defRPr/>
              </a:pPr>
              <a:t>‹#›</a:t>
            </a:fld>
            <a:endParaRPr lang="zh-CN" altLang="en-US"/>
          </a:p>
        </p:txBody>
      </p:sp>
    </p:spTree>
    <p:extLst>
      <p:ext uri="{BB962C8B-B14F-4D97-AF65-F5344CB8AC3E}">
        <p14:creationId xmlns:p14="http://schemas.microsoft.com/office/powerpoint/2010/main" val="143486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787D4F6-4191-4661-97FC-EBA6D9D7155D}"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9E4662A-4DD0-44AB-BBB8-49D03D244E3D}" type="slidenum">
              <a:rPr lang="zh-CN" altLang="en-US"/>
              <a:pPr>
                <a:defRPr/>
              </a:pPr>
              <a:t>‹#›</a:t>
            </a:fld>
            <a:endParaRPr lang="zh-CN" altLang="en-US"/>
          </a:p>
        </p:txBody>
      </p:sp>
    </p:spTree>
    <p:extLst>
      <p:ext uri="{BB962C8B-B14F-4D97-AF65-F5344CB8AC3E}">
        <p14:creationId xmlns:p14="http://schemas.microsoft.com/office/powerpoint/2010/main" val="224067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8C8BFDEE-E542-43C3-8204-C7603DFDA346}" type="datetimeFigureOut">
              <a:rPr lang="zh-CN" altLang="en-US"/>
              <a:pPr>
                <a:defRPr/>
              </a:pPr>
              <a:t>2026/5/19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6A811EC-3AFF-4CEE-B514-838FF020606E}" type="slidenum">
              <a:rPr lang="zh-CN" altLang="en-US"/>
              <a:pPr>
                <a:defRPr/>
              </a:pPr>
              <a:t>‹#›</a:t>
            </a:fld>
            <a:endParaRPr lang="zh-CN" altLang="en-US"/>
          </a:p>
        </p:txBody>
      </p:sp>
    </p:spTree>
    <p:extLst>
      <p:ext uri="{BB962C8B-B14F-4D97-AF65-F5344CB8AC3E}">
        <p14:creationId xmlns:p14="http://schemas.microsoft.com/office/powerpoint/2010/main" val="132601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4882AE6-0BC0-43E7-8810-290972F7BBE2}" type="datetimeFigureOut">
              <a:rPr lang="zh-CN" altLang="en-US"/>
              <a:pPr>
                <a:defRPr/>
              </a:pPr>
              <a:t>2026/5/19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FFE95C-8117-4D83-ADCC-D5A24B3AD227}" type="slidenum">
              <a:rPr lang="zh-CN" altLang="en-US"/>
              <a:pPr>
                <a:defRPr/>
              </a:pPr>
              <a:t>‹#›</a:t>
            </a:fld>
            <a:endParaRPr lang="zh-CN" altLang="en-US"/>
          </a:p>
        </p:txBody>
      </p:sp>
    </p:spTree>
    <p:extLst>
      <p:ext uri="{BB962C8B-B14F-4D97-AF65-F5344CB8AC3E}">
        <p14:creationId xmlns:p14="http://schemas.microsoft.com/office/powerpoint/2010/main" val="338192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1D49B81-A38A-4F58-861F-7328419B41EF}" type="datetimeFigureOut">
              <a:rPr lang="zh-CN" altLang="en-US"/>
              <a:pPr>
                <a:defRPr/>
              </a:pPr>
              <a:t>2026/5/19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3CAC373-0D43-40B5-A06E-68C3D7E4E85F}" type="slidenum">
              <a:rPr lang="zh-CN" altLang="en-US"/>
              <a:pPr>
                <a:defRPr/>
              </a:pPr>
              <a:t>‹#›</a:t>
            </a:fld>
            <a:endParaRPr lang="zh-CN" altLang="en-US"/>
          </a:p>
        </p:txBody>
      </p:sp>
    </p:spTree>
    <p:extLst>
      <p:ext uri="{BB962C8B-B14F-4D97-AF65-F5344CB8AC3E}">
        <p14:creationId xmlns:p14="http://schemas.microsoft.com/office/powerpoint/2010/main" val="69758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758CEF4-F3DB-4DAC-99E6-3D5AE3C645BD}" type="datetimeFigureOut">
              <a:rPr lang="zh-CN" altLang="en-US"/>
              <a:pPr>
                <a:defRPr/>
              </a:pPr>
              <a:t>2026/5/19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DFE5FD4-20EC-4D0A-8ED9-4FD9C43F5CC9}" type="slidenum">
              <a:rPr lang="zh-CN" altLang="en-US"/>
              <a:pPr>
                <a:defRPr/>
              </a:pPr>
              <a:t>‹#›</a:t>
            </a:fld>
            <a:endParaRPr lang="zh-CN" altLang="en-US"/>
          </a:p>
        </p:txBody>
      </p:sp>
    </p:spTree>
    <p:extLst>
      <p:ext uri="{BB962C8B-B14F-4D97-AF65-F5344CB8AC3E}">
        <p14:creationId xmlns:p14="http://schemas.microsoft.com/office/powerpoint/2010/main" val="404652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6141EE3-727E-453A-BDE8-82C357392A42}" type="datetimeFigureOut">
              <a:rPr lang="zh-CN" altLang="en-US"/>
              <a:pPr>
                <a:defRPr/>
              </a:pPr>
              <a:t>2026/5/19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8967F38-C5B0-4991-BD9D-4642C1D22341}" type="slidenum">
              <a:rPr lang="zh-CN" altLang="en-US"/>
              <a:pPr>
                <a:defRPr/>
              </a:pPr>
              <a:t>‹#›</a:t>
            </a:fld>
            <a:endParaRPr lang="zh-CN" altLang="en-US"/>
          </a:p>
        </p:txBody>
      </p:sp>
    </p:spTree>
    <p:extLst>
      <p:ext uri="{BB962C8B-B14F-4D97-AF65-F5344CB8AC3E}">
        <p14:creationId xmlns:p14="http://schemas.microsoft.com/office/powerpoint/2010/main" val="423759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ED724A3-C5B4-490B-BCD2-9E18C38CBE33}"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61C6FE-9A48-4037-8709-FEAB68F25520}" type="slidenum">
              <a:rPr lang="zh-CN" altLang="en-US"/>
              <a:pPr>
                <a:defRPr/>
              </a:pPr>
              <a:t>‹#›</a:t>
            </a:fld>
            <a:endParaRPr lang="zh-CN" altLang="en-US"/>
          </a:p>
        </p:txBody>
      </p:sp>
    </p:spTree>
    <p:extLst>
      <p:ext uri="{BB962C8B-B14F-4D97-AF65-F5344CB8AC3E}">
        <p14:creationId xmlns:p14="http://schemas.microsoft.com/office/powerpoint/2010/main" val="152284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5F471D7-8A0C-4B54-85BA-8D9C074B4B79}" type="datetimeFigureOut">
              <a:rPr lang="zh-CN" altLang="en-US"/>
              <a:pPr>
                <a:defRPr/>
              </a:pPr>
              <a:t>2026/5/19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07E1E7-7928-428D-8B9E-1602EE52AB3E}" type="slidenum">
              <a:rPr lang="zh-CN" altLang="en-US"/>
              <a:pPr>
                <a:defRPr/>
              </a:pPr>
              <a:t>‹#›</a:t>
            </a:fld>
            <a:endParaRPr lang="zh-CN" altLang="en-US"/>
          </a:p>
        </p:txBody>
      </p:sp>
    </p:spTree>
    <p:extLst>
      <p:ext uri="{BB962C8B-B14F-4D97-AF65-F5344CB8AC3E}">
        <p14:creationId xmlns:p14="http://schemas.microsoft.com/office/powerpoint/2010/main" val="192714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D2D26252-7D5D-4770-9D04-39436295BB42}"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D4CE575-DD27-4C7D-A011-5E877FDF38CC}" type="slidenum">
              <a:rPr lang="zh-CN" altLang="en-US"/>
              <a:pPr>
                <a:defRPr/>
              </a:pPr>
              <a:t>‹#›</a:t>
            </a:fld>
            <a:endParaRPr lang="zh-CN" altLang="en-US"/>
          </a:p>
        </p:txBody>
      </p:sp>
    </p:spTree>
    <p:extLst>
      <p:ext uri="{BB962C8B-B14F-4D97-AF65-F5344CB8AC3E}">
        <p14:creationId xmlns:p14="http://schemas.microsoft.com/office/powerpoint/2010/main" val="422563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0"/>
            <a:ext cx="60198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7E5F244-0190-450B-9163-432563666C4F}"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B52F12-64E8-4194-8E7C-8A9CC4E885B8}" type="slidenum">
              <a:rPr lang="zh-CN" altLang="en-US"/>
              <a:pPr>
                <a:defRPr/>
              </a:pPr>
              <a:t>‹#›</a:t>
            </a:fld>
            <a:endParaRPr lang="zh-CN" altLang="en-US"/>
          </a:p>
        </p:txBody>
      </p:sp>
    </p:spTree>
    <p:extLst>
      <p:ext uri="{BB962C8B-B14F-4D97-AF65-F5344CB8AC3E}">
        <p14:creationId xmlns:p14="http://schemas.microsoft.com/office/powerpoint/2010/main" val="236551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1DAC413-62D8-4B87-BF2A-7872857F5FC4}" type="datetimeFigureOut">
              <a:rPr lang="zh-CN" altLang="en-US"/>
              <a:pPr>
                <a:defRPr/>
              </a:pPr>
              <a:t>2026/5/19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F6BDC2-2AA4-4677-9735-951F5208A6C5}" type="slidenum">
              <a:rPr lang="zh-CN" altLang="en-US"/>
              <a:pPr>
                <a:defRPr/>
              </a:pPr>
              <a:t>‹#›</a:t>
            </a:fld>
            <a:endParaRPr lang="zh-CN" altLang="en-US"/>
          </a:p>
        </p:txBody>
      </p:sp>
    </p:spTree>
    <p:extLst>
      <p:ext uri="{BB962C8B-B14F-4D97-AF65-F5344CB8AC3E}">
        <p14:creationId xmlns:p14="http://schemas.microsoft.com/office/powerpoint/2010/main" val="12703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080B7ADE-A127-4650-8B5A-EF17FF617F85}" type="datetimeFigureOut">
              <a:rPr lang="zh-CN" altLang="en-US"/>
              <a:pPr>
                <a:defRPr/>
              </a:pPr>
              <a:t>2026/5/19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1175C50-761C-438D-ADCF-3E50D36FAF3D}" type="slidenum">
              <a:rPr lang="zh-CN" altLang="en-US"/>
              <a:pPr>
                <a:defRPr/>
              </a:pPr>
              <a:t>‹#›</a:t>
            </a:fld>
            <a:endParaRPr lang="zh-CN" altLang="en-US"/>
          </a:p>
        </p:txBody>
      </p:sp>
    </p:spTree>
    <p:extLst>
      <p:ext uri="{BB962C8B-B14F-4D97-AF65-F5344CB8AC3E}">
        <p14:creationId xmlns:p14="http://schemas.microsoft.com/office/powerpoint/2010/main" val="15863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960D6E8-A994-4934-9DB1-D0ECB71EEF5E}" type="datetimeFigureOut">
              <a:rPr lang="zh-CN" altLang="en-US"/>
              <a:pPr>
                <a:defRPr/>
              </a:pPr>
              <a:t>2026/5/19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B7D07E9-D9E6-4D80-88C5-432E04C1B8E9}" type="slidenum">
              <a:rPr lang="zh-CN" altLang="en-US"/>
              <a:pPr>
                <a:defRPr/>
              </a:pPr>
              <a:t>‹#›</a:t>
            </a:fld>
            <a:endParaRPr lang="zh-CN" altLang="en-US"/>
          </a:p>
        </p:txBody>
      </p:sp>
    </p:spTree>
    <p:extLst>
      <p:ext uri="{BB962C8B-B14F-4D97-AF65-F5344CB8AC3E}">
        <p14:creationId xmlns:p14="http://schemas.microsoft.com/office/powerpoint/2010/main" val="40349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94E7F41-D328-4AFF-80E2-8FE86D3ED087}" type="datetimeFigureOut">
              <a:rPr lang="zh-CN" altLang="en-US"/>
              <a:pPr>
                <a:defRPr/>
              </a:pPr>
              <a:t>2026/5/19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95BBF1D-A948-4FD5-8D68-170B874CB7DB}" type="slidenum">
              <a:rPr lang="zh-CN" altLang="en-US"/>
              <a:pPr>
                <a:defRPr/>
              </a:pPr>
              <a:t>‹#›</a:t>
            </a:fld>
            <a:endParaRPr lang="zh-CN" altLang="en-US"/>
          </a:p>
        </p:txBody>
      </p:sp>
    </p:spTree>
    <p:extLst>
      <p:ext uri="{BB962C8B-B14F-4D97-AF65-F5344CB8AC3E}">
        <p14:creationId xmlns:p14="http://schemas.microsoft.com/office/powerpoint/2010/main" val="272775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1AF2F31-1FEC-41D4-83D0-61B265E13809}" type="datetimeFigureOut">
              <a:rPr lang="zh-CN" altLang="en-US"/>
              <a:pPr>
                <a:defRPr/>
              </a:pPr>
              <a:t>2026/5/19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02265A1-DA9D-48E7-91B3-E8922E8D9C06}" type="slidenum">
              <a:rPr lang="zh-CN" altLang="en-US"/>
              <a:pPr>
                <a:defRPr/>
              </a:pPr>
              <a:t>‹#›</a:t>
            </a:fld>
            <a:endParaRPr lang="zh-CN" altLang="en-US"/>
          </a:p>
        </p:txBody>
      </p:sp>
    </p:spTree>
    <p:extLst>
      <p:ext uri="{BB962C8B-B14F-4D97-AF65-F5344CB8AC3E}">
        <p14:creationId xmlns:p14="http://schemas.microsoft.com/office/powerpoint/2010/main" val="10186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12A40E3-A2DE-4F4F-BEBF-BCFF757F52F5}" type="datetimeFigureOut">
              <a:rPr lang="zh-CN" altLang="en-US"/>
              <a:pPr>
                <a:defRPr/>
              </a:pPr>
              <a:t>2026/5/19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2A7AD67-38CE-45CF-B7EE-F7AD215489E4}" type="slidenum">
              <a:rPr lang="zh-CN" altLang="en-US"/>
              <a:pPr>
                <a:defRPr/>
              </a:pPr>
              <a:t>‹#›</a:t>
            </a:fld>
            <a:endParaRPr lang="zh-CN" altLang="en-US"/>
          </a:p>
        </p:txBody>
      </p:sp>
    </p:spTree>
    <p:extLst>
      <p:ext uri="{BB962C8B-B14F-4D97-AF65-F5344CB8AC3E}">
        <p14:creationId xmlns:p14="http://schemas.microsoft.com/office/powerpoint/2010/main" val="32307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1FF258E-C325-4456-A741-4CD9FBFA9937}" type="datetimeFigureOut">
              <a:rPr lang="zh-CN" altLang="en-US"/>
              <a:pPr>
                <a:defRPr/>
              </a:pPr>
              <a:t>2026/5/19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6E3FED2-47D1-412B-82C7-DD782976F1D1}" type="slidenum">
              <a:rPr lang="zh-CN" altLang="en-US"/>
              <a:pPr>
                <a:defRPr/>
              </a:pPr>
              <a:t>‹#›</a:t>
            </a:fld>
            <a:endParaRPr lang="zh-CN" altLang="en-US"/>
          </a:p>
        </p:txBody>
      </p:sp>
    </p:spTree>
    <p:extLst>
      <p:ext uri="{BB962C8B-B14F-4D97-AF65-F5344CB8AC3E}">
        <p14:creationId xmlns:p14="http://schemas.microsoft.com/office/powerpoint/2010/main" val="36201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defRPr>
            </a:lvl1pPr>
          </a:lstStyle>
          <a:p>
            <a:pPr>
              <a:defRPr/>
            </a:pPr>
            <a:fld id="{FC05F95F-34F1-4793-B410-F09C1C5F0BB2}" type="datetimeFigureOut">
              <a:rPr lang="zh-CN" altLang="en-US"/>
              <a:pPr>
                <a:defRPr/>
              </a:pPr>
              <a:t>2026/5/19</a:t>
            </a:fld>
            <a:endParaRPr lang="zh-CN" altLang="en-US"/>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035C8DC-7305-4F98-98A2-EC8E67B7D8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457200" y="1285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2F32374-AEB8-4873-94B4-FF44193DFDC4}" type="datetimeFigureOut">
              <a:rPr lang="zh-CN" altLang="en-US"/>
              <a:pPr>
                <a:defRPr/>
              </a:pPr>
              <a:t>2026/5/19</a:t>
            </a:fld>
            <a:endParaRPr lang="zh-CN" altLang="en-US"/>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4736D563-E9C2-4A66-A605-8B39FCE108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600" b="1">
          <a:solidFill>
            <a:srgbClr val="FFC000"/>
          </a:solidFill>
          <a:latin typeface="+mj-lt"/>
          <a:ea typeface="+mj-ea"/>
          <a:cs typeface="+mj-cs"/>
        </a:defRPr>
      </a:lvl1pPr>
      <a:lvl2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2pPr>
      <a:lvl3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3pPr>
      <a:lvl4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4pPr>
      <a:lvl5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5pPr>
      <a:lvl6pPr marL="4572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6pPr>
      <a:lvl7pPr marL="9144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7pPr>
      <a:lvl8pPr marL="13716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8pPr>
      <a:lvl9pPr marL="18288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jp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hyperlink" Target="https://www.k12ea.gov.tw/Tw/Common/SinglePage?filter=11C2C6C1-D64E-475E-916B-D20C83896343" TargetMode="Externa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8" Type="http://schemas.openxmlformats.org/officeDocument/2006/relationships/hyperlink" Target="https://sencir.spc.ntnu.edu.tw/_other/GoWeb/include/index.php?Page=6-C-A" TargetMode="External"/><Relationship Id="rId3" Type="http://schemas.openxmlformats.org/officeDocument/2006/relationships/image" Target="../media/image3.jpeg"/><Relationship Id="rId7" Type="http://schemas.openxmlformats.org/officeDocument/2006/relationships/hyperlink" Target="https://sencir.spc.ntnu.edu.tw/_other/GoWeb/include/index.php?Page=6"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hyperlink" Target="https://sencir.spc.ntnu.edu.tw/_other/GoWeb/include/index.php" TargetMode="External"/><Relationship Id="rId11" Type="http://schemas.openxmlformats.org/officeDocument/2006/relationships/image" Target="../media/image27.jpg"/><Relationship Id="rId5" Type="http://schemas.openxmlformats.org/officeDocument/2006/relationships/hyperlink" Target="https://sencir.spc.ntnu.edu.tw/GoWeb/include/" TargetMode="External"/><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hyperlink" Target="https://sencir.spc.ntnu.edu.tw/GoWeb/include/index.php?Page=6-C-7"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image" Target="../media/image28.jp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hyperlink" Target="https://cirn.moe.edu.tw/Issue/index.aspx?sid=25" TargetMode="External"/><Relationship Id="rId5" Type="http://schemas.openxmlformats.org/officeDocument/2006/relationships/hyperlink" Target="https://cirn.moe.edu.tw/Facet/Home/index.aspx?HtmlName=Home&amp;ToUrl=" TargetMode="Externa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hyperlink" Target="https://www.naer.edu.tw/PageMenu?fid=42" TargetMode="Externa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reurl.cc/M2LxOm" TargetMode="Externa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1.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3.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jpeg"/><Relationship Id="rId4" Type="http://schemas.openxmlformats.org/officeDocument/2006/relationships/image" Target="../media/image35.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7.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8.jpe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9.pn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4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https://reurl.cc/nppoWn" TargetMode="Externa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hyperlink" Target="https://reurl.cc/vEEgnA"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4099" name="直接连接符 5"/>
          <p:cNvCxnSpPr>
            <a:cxnSpLocks noChangeShapeType="1"/>
          </p:cNvCxnSpPr>
          <p:nvPr/>
        </p:nvCxnSpPr>
        <p:spPr bwMode="auto">
          <a:xfrm flipV="1">
            <a:off x="714375" y="3926706"/>
            <a:ext cx="7745413" cy="63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cxnSp>
      <p:sp>
        <p:nvSpPr>
          <p:cNvPr id="7" name="TextBox 3"/>
          <p:cNvSpPr txBox="1">
            <a:spLocks noChangeArrowheads="1"/>
          </p:cNvSpPr>
          <p:nvPr/>
        </p:nvSpPr>
        <p:spPr bwMode="auto">
          <a:xfrm>
            <a:off x="1218431" y="2564905"/>
            <a:ext cx="6593929" cy="1200329"/>
          </a:xfrm>
          <a:prstGeom prst="rect">
            <a:avLst/>
          </a:prstGeom>
          <a:solidFill>
            <a:schemeClr val="accent5">
              <a:lumMod val="20000"/>
              <a:lumOff val="80000"/>
            </a:schemeClr>
          </a:solidFill>
          <a:ln>
            <a:solidFill>
              <a:schemeClr val="lt1">
                <a:alpha val="70000"/>
              </a:schemeClr>
            </a:solidFill>
          </a:ln>
          <a:effectLst>
            <a:glow rad="190500">
              <a:srgbClr val="FFFFCC">
                <a:alpha val="40000"/>
              </a:srgb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FontTx/>
              <a:buNone/>
              <a:defRPr/>
            </a:pPr>
            <a:r>
              <a:rPr lang="zh-TW" altLang="en-US" sz="3600" b="1" dirty="0">
                <a:solidFill>
                  <a:srgbClr val="005F8E"/>
                </a:solidFill>
                <a:latin typeface="微軟正黑體" panose="020B0604030504040204" pitchFamily="34" charset="-120"/>
                <a:ea typeface="微軟正黑體" panose="020B0604030504040204" pitchFamily="34" charset="-120"/>
              </a:rPr>
              <a:t>南投縣</a:t>
            </a:r>
            <a:r>
              <a:rPr lang="en-US" altLang="zh-TW" sz="3600" b="1" dirty="0" smtClean="0">
                <a:solidFill>
                  <a:srgbClr val="005F8E"/>
                </a:solidFill>
                <a:latin typeface="微軟正黑體" panose="020B0604030504040204" pitchFamily="34" charset="-120"/>
                <a:ea typeface="微軟正黑體" panose="020B0604030504040204" pitchFamily="34" charset="-120"/>
              </a:rPr>
              <a:t>115</a:t>
            </a:r>
            <a:r>
              <a:rPr lang="zh-TW" altLang="en-US" sz="3600" b="1" dirty="0" smtClean="0">
                <a:solidFill>
                  <a:srgbClr val="005F8E"/>
                </a:solidFill>
                <a:latin typeface="微軟正黑體" panose="020B0604030504040204" pitchFamily="34" charset="-120"/>
                <a:ea typeface="微軟正黑體" panose="020B0604030504040204" pitchFamily="34" charset="-120"/>
              </a:rPr>
              <a:t>學年</a:t>
            </a:r>
            <a:r>
              <a:rPr lang="zh-TW" altLang="en-US" sz="3600" b="1" dirty="0">
                <a:solidFill>
                  <a:srgbClr val="005F8E"/>
                </a:solidFill>
                <a:latin typeface="微軟正黑體" panose="020B0604030504040204" pitchFamily="34" charset="-120"/>
                <a:ea typeface="微軟正黑體" panose="020B0604030504040204" pitchFamily="34" charset="-120"/>
              </a:rPr>
              <a:t>度</a:t>
            </a:r>
            <a:r>
              <a:rPr lang="en-US" altLang="zh-TW" sz="3600" b="1" dirty="0">
                <a:solidFill>
                  <a:srgbClr val="005F8E"/>
                </a:solidFill>
                <a:latin typeface="微軟正黑體" panose="020B0604030504040204" pitchFamily="34" charset="-120"/>
                <a:ea typeface="微軟正黑體" panose="020B0604030504040204" pitchFamily="34" charset="-120"/>
              </a:rPr>
              <a:t/>
            </a:r>
            <a:br>
              <a:rPr lang="en-US" altLang="zh-TW" sz="3600" b="1" dirty="0">
                <a:solidFill>
                  <a:srgbClr val="005F8E"/>
                </a:solidFill>
                <a:latin typeface="微軟正黑體" panose="020B0604030504040204" pitchFamily="34" charset="-120"/>
                <a:ea typeface="微軟正黑體" panose="020B0604030504040204" pitchFamily="34" charset="-120"/>
              </a:rPr>
            </a:br>
            <a:r>
              <a:rPr lang="zh-TW" altLang="en-US" sz="3600" b="1" dirty="0">
                <a:solidFill>
                  <a:srgbClr val="005F8E"/>
                </a:solidFill>
                <a:latin typeface="微軟正黑體" panose="020B0604030504040204" pitchFamily="34" charset="-120"/>
                <a:ea typeface="微軟正黑體" panose="020B0604030504040204" pitchFamily="34" charset="-120"/>
              </a:rPr>
              <a:t>特殊教育課程計畫備查說明</a:t>
            </a:r>
            <a:endParaRPr lang="zh-CN" altLang="en-US" sz="3600" b="1" dirty="0">
              <a:solidFill>
                <a:srgbClr val="005F8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259632" y="4365104"/>
            <a:ext cx="6624736" cy="2160240"/>
          </a:xfrm>
          <a:prstGeom prst="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nSpc>
                <a:spcPct val="150000"/>
              </a:lnSpc>
            </a:pPr>
            <a:r>
              <a:rPr lang="zh-TW" altLang="en-US" sz="2200" dirty="0">
                <a:solidFill>
                  <a:schemeClr val="tx1"/>
                </a:solidFill>
                <a:latin typeface="微軟正黑體" pitchFamily="34" charset="-120"/>
                <a:ea typeface="微軟正黑體" pitchFamily="34" charset="-120"/>
              </a:rPr>
              <a:t>時間：</a:t>
            </a:r>
            <a:r>
              <a:rPr lang="en-US" altLang="zh-TW" sz="2200" dirty="0" smtClean="0">
                <a:solidFill>
                  <a:schemeClr val="tx1"/>
                </a:solidFill>
                <a:latin typeface="微軟正黑體" pitchFamily="34" charset="-120"/>
                <a:ea typeface="微軟正黑體" pitchFamily="34" charset="-120"/>
              </a:rPr>
              <a:t>115</a:t>
            </a:r>
            <a:r>
              <a:rPr lang="zh-TW" altLang="en-US" sz="2200" dirty="0" smtClean="0">
                <a:solidFill>
                  <a:schemeClr val="tx1"/>
                </a:solidFill>
                <a:latin typeface="微軟正黑體" pitchFamily="34" charset="-120"/>
                <a:ea typeface="微軟正黑體" pitchFamily="34" charset="-120"/>
              </a:rPr>
              <a:t>年</a:t>
            </a:r>
            <a:r>
              <a:rPr lang="en-US" altLang="zh-TW" sz="2200" dirty="0">
                <a:solidFill>
                  <a:schemeClr val="tx1"/>
                </a:solidFill>
                <a:latin typeface="微軟正黑體" pitchFamily="34" charset="-120"/>
                <a:ea typeface="微軟正黑體" pitchFamily="34" charset="-120"/>
              </a:rPr>
              <a:t>5</a:t>
            </a:r>
            <a:r>
              <a:rPr lang="zh-TW" altLang="en-US" sz="2200" dirty="0" smtClean="0">
                <a:solidFill>
                  <a:schemeClr val="tx1"/>
                </a:solidFill>
                <a:latin typeface="微軟正黑體" pitchFamily="34" charset="-120"/>
                <a:ea typeface="微軟正黑體" pitchFamily="34" charset="-120"/>
              </a:rPr>
              <a:t>月</a:t>
            </a:r>
            <a:r>
              <a:rPr lang="en-US" altLang="zh-TW" sz="2200" dirty="0" smtClean="0">
                <a:solidFill>
                  <a:schemeClr val="tx1"/>
                </a:solidFill>
                <a:latin typeface="微軟正黑體" pitchFamily="34" charset="-120"/>
                <a:ea typeface="微軟正黑體" pitchFamily="34" charset="-120"/>
              </a:rPr>
              <a:t>21</a:t>
            </a:r>
            <a:r>
              <a:rPr lang="zh-TW" altLang="en-US" sz="2200" dirty="0" smtClean="0">
                <a:solidFill>
                  <a:schemeClr val="tx1"/>
                </a:solidFill>
                <a:latin typeface="微軟正黑體" pitchFamily="34" charset="-120"/>
                <a:ea typeface="微軟正黑體" pitchFamily="34" charset="-120"/>
              </a:rPr>
              <a:t>日</a:t>
            </a:r>
            <a:r>
              <a:rPr lang="zh-TW" altLang="en-US" sz="2200" dirty="0">
                <a:solidFill>
                  <a:schemeClr val="tx1"/>
                </a:solidFill>
                <a:latin typeface="微軟正黑體" pitchFamily="34" charset="-120"/>
                <a:ea typeface="微軟正黑體" pitchFamily="34" charset="-120"/>
              </a:rPr>
              <a:t>（</a:t>
            </a:r>
            <a:r>
              <a:rPr lang="zh-TW" altLang="en-US" sz="2200" dirty="0" smtClean="0">
                <a:solidFill>
                  <a:schemeClr val="tx1"/>
                </a:solidFill>
                <a:latin typeface="微軟正黑體" pitchFamily="34" charset="-120"/>
                <a:ea typeface="微軟正黑體" pitchFamily="34" charset="-120"/>
              </a:rPr>
              <a:t>週</a:t>
            </a:r>
            <a:r>
              <a:rPr lang="zh-TW" altLang="en-US" sz="2200" dirty="0">
                <a:solidFill>
                  <a:schemeClr val="tx1"/>
                </a:solidFill>
                <a:latin typeface="微軟正黑體" pitchFamily="34" charset="-120"/>
                <a:ea typeface="微軟正黑體" pitchFamily="34" charset="-120"/>
              </a:rPr>
              <a:t>四</a:t>
            </a:r>
            <a:r>
              <a:rPr lang="zh-TW" altLang="en-US" sz="2200" dirty="0" smtClean="0">
                <a:solidFill>
                  <a:schemeClr val="tx1"/>
                </a:solidFill>
                <a:latin typeface="微軟正黑體" pitchFamily="34" charset="-120"/>
                <a:ea typeface="微軟正黑體" pitchFamily="34" charset="-120"/>
              </a:rPr>
              <a:t>）</a:t>
            </a:r>
            <a:endParaRPr lang="en-US" altLang="zh-TW" sz="2200" dirty="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地點</a:t>
            </a:r>
            <a:r>
              <a:rPr lang="zh-TW" altLang="en-US" sz="2200" dirty="0" smtClean="0">
                <a:solidFill>
                  <a:schemeClr val="tx1"/>
                </a:solidFill>
                <a:latin typeface="微軟正黑體" pitchFamily="34" charset="-120"/>
                <a:ea typeface="微軟正黑體" pitchFamily="34" charset="-120"/>
              </a:rPr>
              <a:t>：</a:t>
            </a:r>
            <a:r>
              <a:rPr lang="en-US" altLang="zh-TW" sz="2200" dirty="0" smtClean="0">
                <a:solidFill>
                  <a:schemeClr val="tx1"/>
                </a:solidFill>
                <a:latin typeface="微軟正黑體" pitchFamily="34" charset="-120"/>
                <a:ea typeface="微軟正黑體" pitchFamily="34" charset="-120"/>
              </a:rPr>
              <a:t>Google</a:t>
            </a:r>
            <a:r>
              <a:rPr lang="zh-TW" altLang="en-US" sz="2200" dirty="0" smtClean="0">
                <a:solidFill>
                  <a:schemeClr val="tx1"/>
                </a:solidFill>
                <a:latin typeface="微軟正黑體" pitchFamily="34" charset="-120"/>
                <a:ea typeface="微軟正黑體" pitchFamily="34" charset="-120"/>
              </a:rPr>
              <a:t> </a:t>
            </a:r>
            <a:r>
              <a:rPr lang="en-US" altLang="zh-TW" sz="2200" dirty="0" smtClean="0">
                <a:solidFill>
                  <a:schemeClr val="tx1"/>
                </a:solidFill>
                <a:latin typeface="微軟正黑體" pitchFamily="34" charset="-120"/>
                <a:ea typeface="微軟正黑體" pitchFamily="34" charset="-120"/>
              </a:rPr>
              <a:t>Meet</a:t>
            </a:r>
            <a:r>
              <a:rPr lang="zh-TW" altLang="en-US" sz="2200" dirty="0" smtClean="0">
                <a:solidFill>
                  <a:schemeClr val="tx1"/>
                </a:solidFill>
                <a:latin typeface="微軟正黑體" pitchFamily="34" charset="-120"/>
                <a:ea typeface="微軟正黑體" pitchFamily="34" charset="-120"/>
              </a:rPr>
              <a:t>線上視訊會議</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smtClean="0">
                <a:solidFill>
                  <a:schemeClr val="tx1"/>
                </a:solidFill>
                <a:latin typeface="微軟正黑體" pitchFamily="34" charset="-120"/>
                <a:ea typeface="微軟正黑體" pitchFamily="34" charset="-120"/>
              </a:rPr>
              <a:t>報告者</a:t>
            </a:r>
            <a:r>
              <a:rPr lang="zh-TW" altLang="en-US" sz="2200" dirty="0" smtClean="0">
                <a:solidFill>
                  <a:schemeClr val="tx1"/>
                </a:solidFill>
                <a:latin typeface="微軟正黑體" pitchFamily="34" charset="-120"/>
                <a:ea typeface="微軟正黑體" pitchFamily="34" charset="-120"/>
              </a:rPr>
              <a:t>：特殊教育</a:t>
            </a:r>
            <a:r>
              <a:rPr lang="zh-TW" altLang="en-US" sz="2200" dirty="0" smtClean="0">
                <a:solidFill>
                  <a:schemeClr val="tx1"/>
                </a:solidFill>
                <a:latin typeface="微軟正黑體" pitchFamily="34" charset="-120"/>
                <a:ea typeface="微軟正黑體" pitchFamily="34" charset="-120"/>
              </a:rPr>
              <a:t>資源中心　　  蔣昇翰主任</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　</a:t>
            </a:r>
            <a:r>
              <a:rPr lang="zh-TW" altLang="en-US" sz="2200" dirty="0" smtClean="0">
                <a:solidFill>
                  <a:schemeClr val="tx1"/>
                </a:solidFill>
                <a:latin typeface="微軟正黑體" pitchFamily="34" charset="-120"/>
                <a:ea typeface="微軟正黑體" pitchFamily="34" charset="-120"/>
              </a:rPr>
              <a:t>　　　南投縣政府教育處　　</a:t>
            </a:r>
            <a:r>
              <a:rPr lang="zh-TW" altLang="en-US" sz="2200" dirty="0">
                <a:solidFill>
                  <a:schemeClr val="tx1"/>
                </a:solidFill>
                <a:latin typeface="微軟正黑體" pitchFamily="34" charset="-120"/>
                <a:ea typeface="微軟正黑體" pitchFamily="34" charset="-120"/>
              </a:rPr>
              <a:t> </a:t>
            </a:r>
            <a:r>
              <a:rPr lang="zh-TW" altLang="en-US" sz="2200" dirty="0" smtClean="0">
                <a:solidFill>
                  <a:schemeClr val="tx1"/>
                </a:solidFill>
                <a:latin typeface="微軟正黑體" pitchFamily="34" charset="-120"/>
                <a:ea typeface="微軟正黑體" pitchFamily="34" charset="-120"/>
              </a:rPr>
              <a:t> 鍾旻修候用校長</a:t>
            </a:r>
            <a:endParaRPr lang="zh-TW" altLang="en-US" sz="2200" dirty="0">
              <a:solidFill>
                <a:schemeClr val="tx1"/>
              </a:solidFill>
              <a:latin typeface="微軟正黑體" pitchFamily="34" charset="-120"/>
              <a:ea typeface="微軟正黑體" pitchFamily="34"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768" y="116632"/>
            <a:ext cx="2927362" cy="648072"/>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5496" y="274638"/>
            <a:ext cx="9001000"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公私立國民中小學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備查</a:t>
            </a:r>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實施</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2400657"/>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zh-TW" sz="2400" dirty="0">
                <a:latin typeface="微軟正黑體" panose="020B0604030504040204" pitchFamily="34" charset="-120"/>
                <a:ea typeface="微軟正黑體" panose="020B0604030504040204" pitchFamily="34" charset="-120"/>
              </a:rPr>
              <a:t>須將特殊教育學生之課程規劃送學校</a:t>
            </a:r>
            <a:r>
              <a:rPr lang="zh-TW" altLang="zh-TW" sz="2400" u="sng" dirty="0">
                <a:latin typeface="微軟正黑體" panose="020B0604030504040204" pitchFamily="34" charset="-120"/>
                <a:ea typeface="微軟正黑體" panose="020B0604030504040204" pitchFamily="34" charset="-120"/>
              </a:rPr>
              <a:t>特殊教育推行委員會</a:t>
            </a:r>
            <a:r>
              <a:rPr lang="zh-TW" altLang="zh-TW" sz="2400" dirty="0">
                <a:latin typeface="微軟正黑體" panose="020B0604030504040204" pitchFamily="34" charset="-120"/>
                <a:ea typeface="微軟正黑體" panose="020B0604030504040204" pitchFamily="34" charset="-120"/>
              </a:rPr>
              <a:t>審</a:t>
            </a:r>
            <a:r>
              <a:rPr lang="zh-TW" altLang="en-US" sz="2400" dirty="0">
                <a:latin typeface="微軟正黑體" panose="020B0604030504040204" pitchFamily="34" charset="-120"/>
                <a:ea typeface="微軟正黑體" panose="020B0604030504040204" pitchFamily="34" charset="-120"/>
              </a:rPr>
              <a:t>查</a:t>
            </a:r>
            <a:r>
              <a:rPr lang="zh-TW" altLang="zh-TW" sz="2400" dirty="0">
                <a:latin typeface="微軟正黑體" panose="020B0604030504040204" pitchFamily="34" charset="-120"/>
                <a:ea typeface="微軟正黑體" panose="020B0604030504040204" pitchFamily="34" charset="-120"/>
              </a:rPr>
              <a:t>，融入學校課程計畫後，再送學校</a:t>
            </a:r>
            <a:r>
              <a:rPr lang="zh-TW" altLang="zh-TW" sz="2400" u="sng" dirty="0">
                <a:latin typeface="微軟正黑體" panose="020B0604030504040204" pitchFamily="34" charset="-120"/>
                <a:ea typeface="微軟正黑體" panose="020B0604030504040204" pitchFamily="34" charset="-120"/>
              </a:rPr>
              <a:t>課程發展委員會</a:t>
            </a:r>
            <a:r>
              <a:rPr lang="zh-TW" altLang="en-US" sz="2400" dirty="0">
                <a:latin typeface="微軟正黑體" panose="020B0604030504040204" pitchFamily="34" charset="-120"/>
                <a:ea typeface="微軟正黑體" panose="020B0604030504040204" pitchFamily="34" charset="-120"/>
              </a:rPr>
              <a:t>審議</a:t>
            </a:r>
            <a:r>
              <a:rPr lang="zh-TW" altLang="zh-TW" sz="2400" dirty="0">
                <a:latin typeface="微軟正黑體" panose="020B0604030504040204" pitchFamily="34" charset="-120"/>
                <a:ea typeface="微軟正黑體" panose="020B0604030504040204" pitchFamily="34" charset="-120"/>
              </a:rPr>
              <a:t>通過並陳報本府備查後</a:t>
            </a:r>
            <a:r>
              <a:rPr lang="zh-TW" altLang="zh-TW" sz="2400" dirty="0" smtClean="0">
                <a:latin typeface="微軟正黑體" panose="020B0604030504040204" pitchFamily="34" charset="-120"/>
                <a:ea typeface="微軟正黑體" panose="020B0604030504040204" pitchFamily="34" charset="-120"/>
              </a:rPr>
              <a:t>實施</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學校課程發展委員會</a:t>
            </a:r>
            <a:r>
              <a:rPr lang="zh-TW" altLang="zh-TW" sz="28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包含特殊教育教師</a:t>
            </a:r>
            <a:r>
              <a:rPr lang="zh-TW" altLang="zh-TW" sz="2400" dirty="0">
                <a:latin typeface="微軟正黑體" panose="020B0604030504040204" pitchFamily="34" charset="-120"/>
                <a:ea typeface="微軟正黑體" panose="020B0604030504040204" pitchFamily="34" charset="-120"/>
              </a:rPr>
              <a:t>及</a:t>
            </a:r>
            <a:r>
              <a:rPr lang="zh-TW" altLang="zh-TW" sz="2400" b="1" dirty="0">
                <a:latin typeface="微軟正黑體" panose="020B0604030504040204" pitchFamily="34" charset="-120"/>
                <a:ea typeface="微軟正黑體" panose="020B0604030504040204" pitchFamily="34" charset="-120"/>
              </a:rPr>
              <a:t>家長代表</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4" name="橢圓 3"/>
          <p:cNvSpPr/>
          <p:nvPr/>
        </p:nvSpPr>
        <p:spPr>
          <a:xfrm>
            <a:off x="8448440" y="1417638"/>
            <a:ext cx="554360" cy="554360"/>
          </a:xfrm>
          <a:prstGeom prst="ellipse">
            <a:avLst/>
          </a:prstGeom>
          <a:noFill/>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b="1" dirty="0">
                <a:solidFill>
                  <a:srgbClr val="FF0000"/>
                </a:solidFill>
                <a:latin typeface="微軟正黑體" pitchFamily="34" charset="-120"/>
                <a:ea typeface="微軟正黑體" pitchFamily="34" charset="-120"/>
              </a:rPr>
              <a:t>先</a:t>
            </a:r>
            <a:endParaRPr lang="zh-TW" altLang="en-US" sz="2800" dirty="0"/>
          </a:p>
        </p:txBody>
      </p:sp>
      <p:sp>
        <p:nvSpPr>
          <p:cNvPr id="9" name="橢圓 8"/>
          <p:cNvSpPr/>
          <p:nvPr/>
        </p:nvSpPr>
        <p:spPr>
          <a:xfrm>
            <a:off x="8448440" y="2010544"/>
            <a:ext cx="554360" cy="554360"/>
          </a:xfrm>
          <a:prstGeom prst="ellipse">
            <a:avLst/>
          </a:prstGeom>
          <a:noFill/>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b="1" dirty="0">
                <a:solidFill>
                  <a:srgbClr val="FF0000"/>
                </a:solidFill>
                <a:latin typeface="微軟正黑體" pitchFamily="34" charset="-120"/>
                <a:ea typeface="微軟正黑體" pitchFamily="34" charset="-120"/>
              </a:rPr>
              <a:t>後</a:t>
            </a:r>
            <a:endParaRPr lang="zh-TW" altLang="en-US" sz="2800" dirty="0"/>
          </a:p>
        </p:txBody>
      </p:sp>
    </p:spTree>
    <p:extLst>
      <p:ext uri="{BB962C8B-B14F-4D97-AF65-F5344CB8AC3E}">
        <p14:creationId xmlns:p14="http://schemas.microsoft.com/office/powerpoint/2010/main" val="38412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傳課程計畫</a:t>
            </a:r>
            <a:r>
              <a:rPr lang="zh-TW" altLang="en-US" sz="2400" dirty="0">
                <a:latin typeface="微軟正黑體" pitchFamily="34" charset="-120"/>
                <a:ea typeface="微軟正黑體" pitchFamily="34" charset="-120"/>
              </a:rPr>
              <a:t>：</a:t>
            </a:r>
            <a:r>
              <a:rPr lang="en-US" altLang="zh-TW" sz="2400" dirty="0" smtClean="0">
                <a:solidFill>
                  <a:srgbClr val="FF0000"/>
                </a:solidFill>
                <a:latin typeface="微軟正黑體" pitchFamily="34" charset="-120"/>
                <a:ea typeface="微軟正黑體" pitchFamily="34" charset="-120"/>
              </a:rPr>
              <a:t>115/6/30</a:t>
            </a:r>
            <a:r>
              <a:rPr lang="zh-TW" altLang="en-US" sz="2400" dirty="0" smtClean="0">
                <a:solidFill>
                  <a:srgbClr val="FF0000"/>
                </a:solidFill>
                <a:latin typeface="微軟正黑體" pitchFamily="34" charset="-120"/>
                <a:ea typeface="微軟正黑體" pitchFamily="34" charset="-120"/>
              </a:rPr>
              <a:t>（週二）</a:t>
            </a:r>
            <a:r>
              <a:rPr lang="zh-TW" altLang="en-US" sz="2400" dirty="0" smtClean="0">
                <a:latin typeface="微軟正黑體" pitchFamily="34" charset="-120"/>
                <a:ea typeface="微軟正黑體" pitchFamily="34" charset="-120"/>
              </a:rPr>
              <a:t>前</a:t>
            </a:r>
            <a:r>
              <a:rPr lang="zh-TW" altLang="en-US" sz="2400" dirty="0">
                <a:latin typeface="微軟正黑體" pitchFamily="34" charset="-120"/>
                <a:ea typeface="微軟正黑體" pitchFamily="34" charset="-120"/>
              </a:rPr>
              <a:t>上傳至本縣特</a:t>
            </a:r>
            <a:r>
              <a:rPr lang="zh-TW" altLang="en-US" sz="2400" dirty="0" smtClean="0">
                <a:latin typeface="微軟正黑體" pitchFamily="34" charset="-120"/>
                <a:ea typeface="微軟正黑體" pitchFamily="34" charset="-120"/>
              </a:rPr>
              <a:t>教資源中心網站（</a:t>
            </a:r>
            <a:r>
              <a:rPr lang="en-US" altLang="zh-TW" sz="2400" dirty="0" smtClean="0">
                <a:latin typeface="微軟正黑體" pitchFamily="34" charset="-120"/>
                <a:ea typeface="微軟正黑體" pitchFamily="34" charset="-120"/>
              </a:rPr>
              <a:t>http://spec.ntct.edu.tw/MemberArea/</a:t>
            </a:r>
            <a:r>
              <a:rPr lang="zh-TW" altLang="en-US" sz="2400" dirty="0" smtClean="0">
                <a:latin typeface="微軟正黑體" pitchFamily="34" charset="-120"/>
                <a:ea typeface="微軟正黑體" pitchFamily="34" charset="-120"/>
              </a:rPr>
              <a:t>），供委員預覽。</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檢視通過狀態</a:t>
            </a:r>
            <a:r>
              <a:rPr lang="zh-TW" altLang="en-US" sz="2400" dirty="0" smtClean="0">
                <a:latin typeface="微軟正黑體" pitchFamily="34" charset="-120"/>
                <a:ea typeface="微軟正黑體" pitchFamily="34" charset="-120"/>
              </a:rPr>
              <a:t>：</a:t>
            </a:r>
            <a:r>
              <a:rPr lang="en-US" altLang="zh-TW" sz="2400" dirty="0" smtClean="0">
                <a:solidFill>
                  <a:srgbClr val="FF0000"/>
                </a:solidFill>
                <a:latin typeface="微軟正黑體" pitchFamily="34" charset="-120"/>
                <a:ea typeface="微軟正黑體" pitchFamily="34" charset="-120"/>
              </a:rPr>
              <a:t>115/7/7</a:t>
            </a:r>
            <a:r>
              <a:rPr lang="zh-TW" altLang="en-US" sz="2400" dirty="0" smtClean="0">
                <a:solidFill>
                  <a:srgbClr val="FF0000"/>
                </a:solidFill>
                <a:latin typeface="微軟正黑體" pitchFamily="34" charset="-120"/>
                <a:ea typeface="微軟正黑體" pitchFamily="34" charset="-120"/>
              </a:rPr>
              <a:t>（週二）</a:t>
            </a:r>
            <a:r>
              <a:rPr lang="zh-TW" altLang="en-US" sz="2400" dirty="0" smtClean="0">
                <a:latin typeface="微軟正黑體" pitchFamily="34" charset="-120"/>
                <a:ea typeface="微軟正黑體" pitchFamily="34" charset="-120"/>
              </a:rPr>
              <a:t>前至網站檢視委員意見並依委員回饋意見修正課程計畫內容。通過狀態如為「</a:t>
            </a:r>
            <a:r>
              <a:rPr lang="zh-TW" altLang="en-US" sz="2400" b="1" dirty="0" smtClean="0">
                <a:latin typeface="微軟正黑體" pitchFamily="34" charset="-120"/>
                <a:ea typeface="微軟正黑體" pitchFamily="34" charset="-120"/>
              </a:rPr>
              <a:t>通過</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修正後通過</a:t>
            </a:r>
            <a:r>
              <a:rPr lang="zh-TW" altLang="en-US" sz="2400" dirty="0" smtClean="0">
                <a:latin typeface="微軟正黑體" pitchFamily="34" charset="-120"/>
                <a:ea typeface="微軟正黑體" pitchFamily="34" charset="-120"/>
              </a:rPr>
              <a:t>」即</a:t>
            </a:r>
            <a:r>
              <a:rPr lang="zh-TW" altLang="en-US" sz="2400" u="sng" dirty="0" smtClean="0">
                <a:latin typeface="微軟正黑體" pitchFamily="34" charset="-120"/>
                <a:ea typeface="微軟正黑體" pitchFamily="34" charset="-120"/>
              </a:rPr>
              <a:t>不必參與</a:t>
            </a:r>
            <a:r>
              <a:rPr lang="zh-TW" altLang="en-US" sz="2400" u="sng" dirty="0" smtClean="0">
                <a:solidFill>
                  <a:srgbClr val="FF0000"/>
                </a:solidFill>
                <a:latin typeface="微軟正黑體" pitchFamily="34" charset="-120"/>
                <a:ea typeface="微軟正黑體" pitchFamily="34" charset="-120"/>
              </a:rPr>
              <a:t>面談</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修正後再審</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未通過</a:t>
            </a:r>
            <a:r>
              <a:rPr lang="zh-TW" altLang="en-US" sz="2400" dirty="0" smtClean="0">
                <a:latin typeface="微軟正黑體" pitchFamily="34" charset="-120"/>
                <a:ea typeface="微軟正黑體" pitchFamily="34" charset="-120"/>
              </a:rPr>
              <a:t>」，請</a:t>
            </a:r>
            <a:r>
              <a:rPr lang="zh-TW" altLang="en-US" sz="2400" u="sng" dirty="0" smtClean="0">
                <a:latin typeface="微軟正黑體" pitchFamily="34" charset="-120"/>
                <a:ea typeface="微軟正黑體" pitchFamily="34" charset="-120"/>
              </a:rPr>
              <a:t>務必出席</a:t>
            </a:r>
            <a:r>
              <a:rPr lang="zh-TW" altLang="en-US" sz="2400" u="sng" dirty="0" smtClean="0">
                <a:solidFill>
                  <a:srgbClr val="FF0000"/>
                </a:solidFill>
                <a:latin typeface="微軟正黑體" pitchFamily="34" charset="-120"/>
                <a:ea typeface="微軟正黑體" pitchFamily="34" charset="-120"/>
              </a:rPr>
              <a:t>面</a:t>
            </a:r>
            <a:r>
              <a:rPr lang="zh-TW" altLang="en-US" sz="2400" u="sng" dirty="0">
                <a:solidFill>
                  <a:srgbClr val="FF0000"/>
                </a:solidFill>
                <a:latin typeface="微軟正黑體" pitchFamily="34" charset="-120"/>
                <a:ea typeface="微軟正黑體" pitchFamily="34" charset="-120"/>
              </a:rPr>
              <a:t>談</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須</a:t>
            </a:r>
            <a:r>
              <a:rPr lang="zh-TW" altLang="en-US" sz="2400" dirty="0" smtClean="0">
                <a:latin typeface="微軟正黑體" pitchFamily="34" charset="-120"/>
                <a:ea typeface="微軟正黑體" pitchFamily="34" charset="-120"/>
              </a:rPr>
              <a:t>出席</a:t>
            </a:r>
            <a:r>
              <a:rPr lang="zh-TW" altLang="en-US" sz="2400" u="sng" dirty="0" smtClean="0">
                <a:solidFill>
                  <a:srgbClr val="FF0000"/>
                </a:solidFill>
                <a:latin typeface="微軟正黑體" pitchFamily="34" charset="-120"/>
                <a:ea typeface="微軟正黑體" pitchFamily="34" charset="-120"/>
              </a:rPr>
              <a:t>面談</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之學校，本</a:t>
            </a:r>
            <a:r>
              <a:rPr lang="zh-TW" altLang="en-US" sz="2400" dirty="0">
                <a:latin typeface="微軟正黑體" pitchFamily="34" charset="-120"/>
                <a:ea typeface="微軟正黑體" pitchFamily="34" charset="-120"/>
              </a:rPr>
              <a:t>府將</a:t>
            </a:r>
            <a:r>
              <a:rPr lang="zh-TW" altLang="en-US" sz="2400" dirty="0" smtClean="0">
                <a:latin typeface="微軟正黑體" pitchFamily="34" charset="-120"/>
                <a:ea typeface="微軟正黑體" pitchFamily="34" charset="-120"/>
              </a:rPr>
              <a:t>於</a:t>
            </a:r>
            <a:r>
              <a:rPr lang="en-US" altLang="zh-TW" sz="2400" dirty="0" smtClean="0">
                <a:solidFill>
                  <a:srgbClr val="FF0000"/>
                </a:solidFill>
                <a:latin typeface="微軟正黑體" pitchFamily="34" charset="-120"/>
                <a:ea typeface="微軟正黑體" pitchFamily="34" charset="-120"/>
              </a:rPr>
              <a:t>115/7/9</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前函文通知。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432000" y="1052514"/>
            <a:ext cx="82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555790" y="375628"/>
            <a:ext cx="6032421"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a:t>
            </a:r>
            <a:r>
              <a:rPr lang="zh-TW" altLang="zh-TW"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備查</a:t>
            </a:r>
            <a:r>
              <a:rPr lang="zh-TW" altLang="en-US"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檢覈方式</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5861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書審作業</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115/6/30</a:t>
            </a:r>
            <a:r>
              <a:rPr lang="zh-TW" altLang="en-US" sz="2400" dirty="0" smtClean="0">
                <a:latin typeface="微軟正黑體" pitchFamily="34" charset="-120"/>
                <a:ea typeface="微軟正黑體" pitchFamily="34" charset="-120"/>
              </a:rPr>
              <a:t>（週二）至</a:t>
            </a:r>
            <a:r>
              <a:rPr lang="en-US" altLang="zh-TW" sz="2400" dirty="0" smtClean="0">
                <a:latin typeface="微軟正黑體" pitchFamily="34" charset="-120"/>
                <a:ea typeface="微軟正黑體" pitchFamily="34" charset="-120"/>
              </a:rPr>
              <a:t>7/7</a:t>
            </a:r>
            <a:r>
              <a:rPr lang="zh-TW" altLang="en-US" sz="2400" dirty="0" smtClean="0">
                <a:latin typeface="微軟正黑體" pitchFamily="34" charset="-120"/>
                <a:ea typeface="微軟正黑體" pitchFamily="34" charset="-120"/>
              </a:rPr>
              <a:t>（週二）</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面</a:t>
            </a:r>
            <a:r>
              <a:rPr lang="zh-TW" altLang="en-US" sz="2400" b="1" dirty="0">
                <a:latin typeface="微軟正黑體" pitchFamily="34" charset="-120"/>
                <a:ea typeface="微軟正黑體" pitchFamily="34" charset="-120"/>
              </a:rPr>
              <a:t>談</a:t>
            </a:r>
            <a:r>
              <a:rPr lang="zh-TW" altLang="en-US" sz="2400" b="1" dirty="0" smtClean="0">
                <a:latin typeface="微軟正黑體" pitchFamily="34" charset="-120"/>
                <a:ea typeface="微軟正黑體" pitchFamily="34" charset="-120"/>
              </a:rPr>
              <a:t>作業</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115/7/13</a:t>
            </a:r>
            <a:r>
              <a:rPr lang="zh-TW" altLang="en-US" sz="2400" dirty="0" smtClean="0">
                <a:latin typeface="微軟正黑體" pitchFamily="34" charset="-120"/>
                <a:ea typeface="微軟正黑體" pitchFamily="34" charset="-120"/>
              </a:rPr>
              <a:t>（週一）及</a:t>
            </a:r>
            <a:r>
              <a:rPr lang="en-US" altLang="zh-TW" sz="2400" dirty="0" smtClean="0">
                <a:latin typeface="微軟正黑體" pitchFamily="34" charset="-120"/>
                <a:ea typeface="微軟正黑體" pitchFamily="34" charset="-120"/>
              </a:rPr>
              <a:t>7/14</a:t>
            </a:r>
            <a:r>
              <a:rPr lang="zh-TW" altLang="en-US" sz="2400" dirty="0" smtClean="0">
                <a:latin typeface="微軟正黑體" pitchFamily="34" charset="-120"/>
                <a:ea typeface="微軟正黑體" pitchFamily="34" charset="-120"/>
              </a:rPr>
              <a:t>（週二）</a:t>
            </a:r>
            <a:endParaRPr lang="en-US" altLang="zh-TW" sz="2400" b="1"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方式：</a:t>
            </a:r>
            <a:r>
              <a:rPr lang="en-US" altLang="zh-TW" sz="2200" dirty="0" smtClean="0">
                <a:latin typeface="微軟正黑體" pitchFamily="34" charset="-120"/>
                <a:ea typeface="微軟正黑體" pitchFamily="34" charset="-120"/>
              </a:rPr>
              <a:t>Google</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Meet</a:t>
            </a:r>
            <a:r>
              <a:rPr lang="zh-TW" altLang="en-US" sz="2200" dirty="0" smtClean="0">
                <a:latin typeface="微軟正黑體" pitchFamily="34" charset="-120"/>
                <a:ea typeface="微軟正黑體" pitchFamily="34" charset="-120"/>
              </a:rPr>
              <a:t>線</a:t>
            </a:r>
            <a:r>
              <a:rPr lang="zh-TW" altLang="en-US" sz="2200" dirty="0">
                <a:latin typeface="微軟正黑體" pitchFamily="34" charset="-120"/>
                <a:ea typeface="微軟正黑體" pitchFamily="34" charset="-120"/>
              </a:rPr>
              <a:t>上方式進行</a:t>
            </a:r>
            <a:r>
              <a:rPr lang="zh-TW" altLang="en-US" sz="2200" u="sng" dirty="0" smtClean="0">
                <a:latin typeface="微軟正黑體" pitchFamily="34" charset="-120"/>
                <a:ea typeface="微軟正黑體" pitchFamily="34" charset="-120"/>
              </a:rPr>
              <a:t>視訊面談會議</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複</a:t>
            </a:r>
            <a:r>
              <a:rPr lang="zh-TW" altLang="en-US" sz="2400" b="1" dirty="0">
                <a:latin typeface="微軟正黑體" pitchFamily="34" charset="-120"/>
                <a:ea typeface="微軟正黑體" pitchFamily="34" charset="-120"/>
              </a:rPr>
              <a:t>審作業</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115/7/15</a:t>
            </a:r>
            <a:r>
              <a:rPr lang="zh-TW" altLang="en-US" sz="2400" dirty="0" smtClean="0">
                <a:latin typeface="微軟正黑體" pitchFamily="34" charset="-120"/>
                <a:ea typeface="微軟正黑體" pitchFamily="34" charset="-120"/>
              </a:rPr>
              <a:t>（週三）至</a:t>
            </a:r>
            <a:r>
              <a:rPr lang="en-US" altLang="zh-TW" sz="2400" dirty="0" smtClean="0">
                <a:latin typeface="微軟正黑體" pitchFamily="34" charset="-120"/>
                <a:ea typeface="微軟正黑體" pitchFamily="34" charset="-120"/>
              </a:rPr>
              <a:t>7/22</a:t>
            </a:r>
            <a:r>
              <a:rPr lang="zh-TW" altLang="en-US" sz="2400" dirty="0" smtClean="0">
                <a:latin typeface="微軟正黑體" pitchFamily="34" charset="-120"/>
                <a:ea typeface="微軟正黑體" pitchFamily="34" charset="-120"/>
              </a:rPr>
              <a:t>（週三）</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公告</a:t>
            </a:r>
            <a:r>
              <a:rPr lang="zh-TW" altLang="en-US" sz="2400" b="1" dirty="0" smtClean="0">
                <a:latin typeface="微軟正黑體" pitchFamily="34" charset="-120"/>
                <a:ea typeface="微軟正黑體" pitchFamily="34" charset="-120"/>
              </a:rPr>
              <a:t>作業</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115</a:t>
            </a:r>
            <a:r>
              <a:rPr lang="zh-TW" altLang="en-US" sz="2400" dirty="0" smtClean="0">
                <a:latin typeface="微軟正黑體" pitchFamily="34" charset="-120"/>
                <a:ea typeface="微軟正黑體" pitchFamily="34" charset="-120"/>
              </a:rPr>
              <a:t>年</a:t>
            </a:r>
            <a:r>
              <a:rPr lang="en-US" altLang="zh-TW" sz="2400" dirty="0">
                <a:latin typeface="微軟正黑體" pitchFamily="34" charset="-120"/>
                <a:ea typeface="微軟正黑體" pitchFamily="34" charset="-120"/>
              </a:rPr>
              <a:t>7</a:t>
            </a:r>
            <a:r>
              <a:rPr lang="zh-TW" altLang="en-US" sz="2400" dirty="0" smtClean="0">
                <a:latin typeface="微軟正黑體" pitchFamily="34" charset="-120"/>
                <a:ea typeface="微軟正黑體" pitchFamily="34" charset="-120"/>
              </a:rPr>
              <a:t>月</a:t>
            </a:r>
            <a:r>
              <a:rPr lang="en-US" altLang="zh-TW" sz="2400" dirty="0" smtClean="0">
                <a:latin typeface="微軟正黑體" pitchFamily="34" charset="-120"/>
                <a:ea typeface="微軟正黑體" pitchFamily="34" charset="-120"/>
              </a:rPr>
              <a:t>31</a:t>
            </a:r>
            <a:r>
              <a:rPr lang="zh-TW" altLang="en-US" sz="2400" dirty="0" smtClean="0">
                <a:latin typeface="微軟正黑體" pitchFamily="34" charset="-120"/>
                <a:ea typeface="微軟正黑體" pitchFamily="34" charset="-120"/>
              </a:rPr>
              <a:t>日前公布</a:t>
            </a:r>
            <a:r>
              <a:rPr lang="zh-TW" altLang="en-US" sz="2400" dirty="0">
                <a:latin typeface="微軟正黑體" pitchFamily="34" charset="-120"/>
                <a:ea typeface="微軟正黑體" pitchFamily="34" charset="-120"/>
              </a:rPr>
              <a:t>備查結果</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掛網填報</a:t>
            </a:r>
            <a:r>
              <a:rPr lang="zh-TW" altLang="en-US" sz="2400" dirty="0" smtClean="0">
                <a:latin typeface="微軟正黑體" pitchFamily="34" charset="-120"/>
                <a:ea typeface="微軟正黑體" pitchFamily="34" charset="-120"/>
              </a:rPr>
              <a:t>：請於本府公告備查結果後，將課程計畫（含本府核准公文日期及字號）掛置</a:t>
            </a:r>
            <a:r>
              <a:rPr lang="zh-TW" altLang="en-US" sz="2400" dirty="0">
                <a:latin typeface="微軟正黑體" pitchFamily="34" charset="-120"/>
                <a:ea typeface="微軟正黑體" pitchFamily="34" charset="-120"/>
              </a:rPr>
              <a:t>學校網站首頁明顯之處，</a:t>
            </a:r>
            <a:r>
              <a:rPr lang="zh-TW" altLang="zh-TW" sz="2400" dirty="0">
                <a:latin typeface="微軟正黑體" pitchFamily="34" charset="-120"/>
                <a:ea typeface="微軟正黑體" pitchFamily="34" charset="-120"/>
              </a:rPr>
              <a:t>填報內容必須與通過備查之課程計畫</a:t>
            </a:r>
            <a:r>
              <a:rPr lang="zh-TW" altLang="zh-TW" sz="2400" b="1" dirty="0">
                <a:latin typeface="微軟正黑體" pitchFamily="34" charset="-120"/>
                <a:ea typeface="微軟正黑體" pitchFamily="34" charset="-120"/>
              </a:rPr>
              <a:t>完全相符</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itchFamily="34" charset="-120"/>
                <a:ea typeface="微軟正黑體" pitchFamily="34" charset="-120"/>
              </a:rPr>
              <a:t>第二學期課程計畫更動之學校於</a:t>
            </a:r>
            <a:r>
              <a:rPr lang="en-US" altLang="zh-TW" sz="2400" dirty="0" smtClean="0">
                <a:latin typeface="微軟正黑體" pitchFamily="34" charset="-120"/>
                <a:ea typeface="微軟正黑體" pitchFamily="34" charset="-120"/>
              </a:rPr>
              <a:t>116/1/22</a:t>
            </a:r>
            <a:r>
              <a:rPr lang="zh-TW" altLang="en-US" sz="2400" dirty="0" smtClean="0">
                <a:latin typeface="微軟正黑體" pitchFamily="34" charset="-120"/>
                <a:ea typeface="微軟正黑體" pitchFamily="34" charset="-120"/>
              </a:rPr>
              <a:t>（週五）</a:t>
            </a:r>
            <a:r>
              <a:rPr lang="zh-TW" altLang="en-US" sz="2400" dirty="0">
                <a:latin typeface="微軟正黑體" pitchFamily="34" charset="-120"/>
                <a:ea typeface="微軟正黑體" pitchFamily="34" charset="-120"/>
              </a:rPr>
              <a:t>前敘明調整</a:t>
            </a:r>
            <a:r>
              <a:rPr lang="zh-TW" altLang="en-US" sz="2400" dirty="0" smtClean="0">
                <a:latin typeface="微軟正黑體" pitchFamily="34" charset="-120"/>
                <a:ea typeface="微軟正黑體" pitchFamily="34" charset="-120"/>
              </a:rPr>
              <a:t>原因及異動表件內容</a:t>
            </a:r>
            <a:r>
              <a:rPr lang="zh-TW" altLang="zh-TW" sz="2400" dirty="0" smtClean="0">
                <a:latin typeface="微軟正黑體" pitchFamily="34" charset="-120"/>
                <a:ea typeface="微軟正黑體" pitchFamily="34" charset="-120"/>
              </a:rPr>
              <a:t>，函</a:t>
            </a:r>
            <a:r>
              <a:rPr lang="zh-TW" altLang="zh-TW" sz="2400" dirty="0">
                <a:latin typeface="微軟正黑體" pitchFamily="34" charset="-120"/>
                <a:ea typeface="微軟正黑體" pitchFamily="34" charset="-120"/>
              </a:rPr>
              <a:t>報本府進行備查</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432000" y="1052514"/>
            <a:ext cx="82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555790" y="375628"/>
            <a:ext cx="6032421"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a:t>
            </a:r>
            <a:r>
              <a:rPr lang="zh-TW" altLang="zh-TW"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檢覈方式</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7469040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435">
                                            <p:txEl>
                                              <p:pRg st="6" end="6"/>
                                            </p:txEl>
                                          </p:spTgt>
                                        </p:tgtEl>
                                        <p:attrNameLst>
                                          <p:attrName>style.visibility</p:attrName>
                                        </p:attrNameLst>
                                      </p:cBhvr>
                                      <p:to>
                                        <p:strVal val="visible"/>
                                      </p:to>
                                    </p:set>
                                    <p:animEffect transition="in" filter="fade">
                                      <p:cBhvr>
                                        <p:cTn id="61" dur="500"/>
                                        <p:tgtEl>
                                          <p:spTgt spid="18435">
                                            <p:txEl>
                                              <p:pRg st="6" end="6"/>
                                            </p:txEl>
                                          </p:spTgt>
                                        </p:tgtEl>
                                      </p:cBhvr>
                                    </p:animEffect>
                                    <p:anim calcmode="lin" valueType="num">
                                      <p:cBhvr>
                                        <p:cTn id="6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1829400159"/>
              </p:ext>
            </p:extLst>
          </p:nvPr>
        </p:nvGraphicFramePr>
        <p:xfrm>
          <a:off x="1475656" y="1268760"/>
          <a:ext cx="643237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直接连接符 5"/>
          <p:cNvCxnSpPr>
            <a:cxnSpLocks noChangeShapeType="1"/>
          </p:cNvCxnSpPr>
          <p:nvPr/>
        </p:nvCxnSpPr>
        <p:spPr bwMode="auto">
          <a:xfrm>
            <a:off x="432000" y="1052514"/>
            <a:ext cx="82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1093346" y="375628"/>
            <a:ext cx="7007046"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a:t>
            </a:r>
            <a:r>
              <a:rPr lang="zh-TW" altLang="zh-TW"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重要</a:t>
            </a:r>
            <a:r>
              <a:rPr lang="zh-TW" altLang="en-US"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a:t>
            </a:r>
            <a:r>
              <a:rPr lang="zh-TW" altLang="en-US"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程提醒</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normAutofit/>
          </a:bodyPr>
          <a:lstStyle/>
          <a:p>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a:t>
            </a:r>
            <a:r>
              <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課程計畫備查流程</a:t>
            </a:r>
          </a:p>
        </p:txBody>
      </p:sp>
      <p:graphicFrame>
        <p:nvGraphicFramePr>
          <p:cNvPr id="23" name="內容版面配置區 3"/>
          <p:cNvGraphicFramePr>
            <a:graphicFrameLocks/>
          </p:cNvGraphicFramePr>
          <p:nvPr>
            <p:extLst>
              <p:ext uri="{D42A27DB-BD31-4B8C-83A1-F6EECF244321}">
                <p14:modId xmlns:p14="http://schemas.microsoft.com/office/powerpoint/2010/main" val="2638543911"/>
              </p:ext>
            </p:extLst>
          </p:nvPr>
        </p:nvGraphicFramePr>
        <p:xfrm>
          <a:off x="734888" y="1628800"/>
          <a:ext cx="822960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1" name="向上箭號圖說文字 10"/>
          <p:cNvSpPr/>
          <p:nvPr/>
        </p:nvSpPr>
        <p:spPr>
          <a:xfrm>
            <a:off x="3851920" y="4221088"/>
            <a:ext cx="2376264" cy="1700499"/>
          </a:xfrm>
          <a:prstGeom prst="upArrowCallout">
            <a:avLst>
              <a:gd name="adj1" fmla="val 126133"/>
              <a:gd name="adj2" fmla="val 79219"/>
              <a:gd name="adj3" fmla="val 47452"/>
              <a:gd name="adj4" fmla="val 5494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a:r>
              <a:rPr lang="zh-TW" altLang="en-US" sz="2600" b="1" dirty="0" smtClean="0">
                <a:solidFill>
                  <a:srgbClr val="FF0000"/>
                </a:solidFill>
                <a:latin typeface="微軟正黑體" pitchFamily="34" charset="-120"/>
                <a:ea typeface="微軟正黑體" pitchFamily="34" charset="-120"/>
              </a:rPr>
              <a:t>皆須有</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特教教師代表</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與家長代表</a:t>
            </a:r>
            <a:endParaRPr lang="zh-TW" altLang="en-US" b="1" dirty="0"/>
          </a:p>
        </p:txBody>
      </p:sp>
      <p:pic>
        <p:nvPicPr>
          <p:cNvPr id="6" name="圖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318548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行政類</a:t>
            </a:r>
            <a:endParaRPr lang="en-US" altLang="zh-TW" sz="24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C01</a:t>
            </a:r>
            <a:r>
              <a:rPr lang="zh-TW" altLang="en-US" sz="2200" dirty="0" smtClean="0">
                <a:latin typeface="微軟正黑體" panose="020B0604030504040204" pitchFamily="34" charset="-120"/>
                <a:ea typeface="微軟正黑體" panose="020B0604030504040204" pitchFamily="34" charset="-120"/>
              </a:rPr>
              <a:t>特</a:t>
            </a:r>
            <a:r>
              <a:rPr lang="zh-TW" altLang="en-US" sz="2200" dirty="0">
                <a:latin typeface="微軟正黑體" panose="020B0604030504040204" pitchFamily="34" charset="-120"/>
                <a:ea typeface="微軟正黑體" panose="020B0604030504040204" pitchFamily="34" charset="-120"/>
              </a:rPr>
              <a:t>教現況</a:t>
            </a:r>
            <a:r>
              <a:rPr lang="zh-TW" altLang="en-US" sz="2200" dirty="0" smtClean="0">
                <a:latin typeface="微軟正黑體" panose="020B0604030504040204" pitchFamily="34" charset="-120"/>
                <a:ea typeface="微軟正黑體" panose="020B0604030504040204" pitchFamily="34" charset="-120"/>
              </a:rPr>
              <a:t>調查表</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C02</a:t>
            </a:r>
            <a:r>
              <a:rPr lang="zh-TW" altLang="en-US" sz="2200" dirty="0" smtClean="0">
                <a:latin typeface="微軟正黑體" panose="020B0604030504040204" pitchFamily="34" charset="-120"/>
                <a:ea typeface="微軟正黑體" panose="020B0604030504040204" pitchFamily="34" charset="-120"/>
              </a:rPr>
              <a:t>特推會</a:t>
            </a:r>
            <a:r>
              <a:rPr lang="zh-TW" altLang="en-US" sz="2200" dirty="0">
                <a:latin typeface="微軟正黑體" panose="020B0604030504040204" pitchFamily="34" charset="-120"/>
                <a:ea typeface="微軟正黑體" panose="020B0604030504040204" pitchFamily="34" charset="-120"/>
              </a:rPr>
              <a:t>會議</a:t>
            </a:r>
            <a:r>
              <a:rPr lang="zh-TW" altLang="en-US" sz="2200" dirty="0" smtClean="0">
                <a:latin typeface="微軟正黑體" panose="020B0604030504040204" pitchFamily="34" charset="-120"/>
                <a:ea typeface="微軟正黑體" panose="020B0604030504040204" pitchFamily="34" charset="-120"/>
              </a:rPr>
              <a:t>紀錄（國教）</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a:latin typeface="微軟正黑體" panose="020B0604030504040204" pitchFamily="34" charset="-120"/>
                <a:ea typeface="微軟正黑體" panose="020B0604030504040204" pitchFamily="34" charset="-120"/>
              </a:rPr>
              <a:t>C02</a:t>
            </a:r>
            <a:r>
              <a:rPr lang="zh-TW" altLang="en-US" sz="2200" dirty="0">
                <a:latin typeface="微軟正黑體" panose="020B0604030504040204" pitchFamily="34" charset="-120"/>
                <a:ea typeface="微軟正黑體" panose="020B0604030504040204" pitchFamily="34" charset="-120"/>
              </a:rPr>
              <a:t>特推會會議</a:t>
            </a:r>
            <a:r>
              <a:rPr lang="zh-TW" altLang="en-US" sz="2200" dirty="0" smtClean="0">
                <a:latin typeface="微軟正黑體" panose="020B0604030504040204" pitchFamily="34" charset="-120"/>
                <a:ea typeface="微軟正黑體" panose="020B0604030504040204" pitchFamily="34" charset="-120"/>
              </a:rPr>
              <a:t>紀錄（</a:t>
            </a:r>
            <a:r>
              <a:rPr lang="zh-TW" altLang="en-US" sz="2200" dirty="0">
                <a:latin typeface="微軟正黑體" panose="020B0604030504040204" pitchFamily="34" charset="-120"/>
                <a:ea typeface="微軟正黑體" panose="020B0604030504040204" pitchFamily="34" charset="-120"/>
              </a:rPr>
              <a:t>高中</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C03</a:t>
            </a:r>
            <a:r>
              <a:rPr lang="zh-TW" altLang="en-US" sz="2200" dirty="0" smtClean="0">
                <a:latin typeface="微軟正黑體" panose="020B0604030504040204" pitchFamily="34" charset="-120"/>
                <a:ea typeface="微軟正黑體" panose="020B0604030504040204" pitchFamily="34" charset="-120"/>
              </a:rPr>
              <a:t>課發會</a:t>
            </a:r>
            <a:r>
              <a:rPr lang="zh-TW" altLang="en-US" sz="2200" dirty="0">
                <a:latin typeface="微軟正黑體" panose="020B0604030504040204" pitchFamily="34" charset="-120"/>
                <a:ea typeface="微軟正黑體" panose="020B0604030504040204" pitchFamily="34" charset="-120"/>
              </a:rPr>
              <a:t>會議紀錄</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C04</a:t>
            </a:r>
            <a:r>
              <a:rPr lang="zh-TW" altLang="en-US" sz="2200" dirty="0">
                <a:latin typeface="微軟正黑體" panose="020B0604030504040204" pitchFamily="34" charset="-120"/>
                <a:ea typeface="微軟正黑體" panose="020B0604030504040204" pitchFamily="34" charset="-120"/>
              </a:rPr>
              <a:t>學校</a:t>
            </a:r>
            <a:r>
              <a:rPr lang="zh-TW" altLang="en-US" sz="2200" dirty="0" smtClean="0">
                <a:latin typeface="微軟正黑體" panose="020B0604030504040204" pitchFamily="34" charset="-120"/>
                <a:ea typeface="微軟正黑體" panose="020B0604030504040204" pitchFamily="34" charset="-120"/>
              </a:rPr>
              <a:t>自我</a:t>
            </a:r>
            <a:r>
              <a:rPr lang="zh-TW" altLang="en-US" sz="2200" dirty="0">
                <a:latin typeface="微軟正黑體" panose="020B0604030504040204" pitchFamily="34" charset="-120"/>
                <a:ea typeface="微軟正黑體" panose="020B0604030504040204" pitchFamily="34" charset="-120"/>
              </a:rPr>
              <a:t>檢核</a:t>
            </a:r>
            <a:r>
              <a:rPr lang="zh-TW" altLang="en-US" sz="2200" dirty="0" smtClean="0">
                <a:latin typeface="微軟正黑體" panose="020B0604030504040204" pitchFamily="34" charset="-120"/>
                <a:ea typeface="微軟正黑體" panose="020B0604030504040204" pitchFamily="34" charset="-120"/>
              </a:rPr>
              <a:t>表</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3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6821088" y="1717648"/>
            <a:ext cx="1046440" cy="2808312"/>
          </a:xfrm>
          <a:prstGeom prst="upArrowCallout">
            <a:avLst>
              <a:gd name="adj1" fmla="val 126133"/>
              <a:gd name="adj2" fmla="val 79219"/>
              <a:gd name="adj3" fmla="val 38212"/>
              <a:gd name="adj4" fmla="val 8471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smtClean="0">
                <a:solidFill>
                  <a:srgbClr val="FF0000"/>
                </a:solidFill>
                <a:latin typeface="微軟正黑體" panose="020B0604030504040204" pitchFamily="34" charset="-120"/>
                <a:ea typeface="微軟正黑體" panose="020B0604030504040204" pitchFamily="34" charset="-120"/>
              </a:rPr>
              <a:t>會議</a:t>
            </a:r>
            <a:r>
              <a:rPr lang="zh-TW" altLang="en-US" sz="3200" b="1" dirty="0">
                <a:solidFill>
                  <a:srgbClr val="FF0000"/>
                </a:solidFill>
                <a:latin typeface="微軟正黑體" panose="020B0604030504040204" pitchFamily="34" charset="-120"/>
                <a:ea typeface="微軟正黑體" panose="020B0604030504040204" pitchFamily="34" charset="-120"/>
              </a:rPr>
              <a:t>務必</a:t>
            </a:r>
            <a:r>
              <a:rPr lang="zh-TW" altLang="en-US" sz="2400" dirty="0">
                <a:solidFill>
                  <a:srgbClr val="FF0000"/>
                </a:solidFill>
                <a:latin typeface="微軟正黑體" panose="020B0604030504040204" pitchFamily="34" charset="-120"/>
                <a:ea typeface="微軟正黑體" panose="020B0604030504040204" pitchFamily="34" charset="-120"/>
              </a:rPr>
              <a:t>檢附出席人員簽到</a:t>
            </a:r>
            <a:r>
              <a:rPr lang="zh-TW" altLang="en-US" sz="2400" dirty="0" smtClean="0">
                <a:solidFill>
                  <a:srgbClr val="FF0000"/>
                </a:solidFill>
                <a:latin typeface="微軟正黑體" panose="020B0604030504040204" pitchFamily="34" charset="-120"/>
                <a:ea typeface="微軟正黑體" panose="020B0604030504040204" pitchFamily="34" charset="-120"/>
              </a:rPr>
              <a:t>表</a:t>
            </a:r>
            <a:endParaRPr lang="zh-TW" altLang="en-US" sz="2400" b="1" dirty="0"/>
          </a:p>
        </p:txBody>
      </p:sp>
      <p:sp>
        <p:nvSpPr>
          <p:cNvPr id="9" name="向上箭號圖說文字 8"/>
          <p:cNvSpPr/>
          <p:nvPr/>
        </p:nvSpPr>
        <p:spPr>
          <a:xfrm rot="16200000">
            <a:off x="5777265" y="2597703"/>
            <a:ext cx="1261884" cy="4680520"/>
          </a:xfrm>
          <a:prstGeom prst="upArrowCallout">
            <a:avLst>
              <a:gd name="adj1" fmla="val 126133"/>
              <a:gd name="adj2" fmla="val 79219"/>
              <a:gd name="adj3" fmla="val 38212"/>
              <a:gd name="adj4" fmla="val 8672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smtClean="0">
                <a:solidFill>
                  <a:srgbClr val="FF0000"/>
                </a:solidFill>
                <a:latin typeface="微軟正黑體" panose="020B0604030504040204" pitchFamily="34" charset="-120"/>
                <a:ea typeface="微軟正黑體" panose="020B0604030504040204" pitchFamily="34" charset="-120"/>
              </a:rPr>
              <a:t>會議如以</a:t>
            </a:r>
            <a:r>
              <a:rPr lang="zh-TW" altLang="en-US" sz="2400" u="sng" dirty="0" smtClean="0">
                <a:solidFill>
                  <a:srgbClr val="FF0000"/>
                </a:solidFill>
                <a:latin typeface="微軟正黑體" panose="020B0604030504040204" pitchFamily="34" charset="-120"/>
                <a:ea typeface="微軟正黑體" panose="020B0604030504040204" pitchFamily="34" charset="-120"/>
              </a:rPr>
              <a:t>線上視訊方式</a:t>
            </a:r>
            <a:r>
              <a:rPr lang="zh-TW" altLang="en-US" sz="2400" dirty="0" smtClean="0">
                <a:solidFill>
                  <a:srgbClr val="FF0000"/>
                </a:solidFill>
                <a:latin typeface="微軟正黑體" panose="020B0604030504040204" pitchFamily="34" charset="-120"/>
                <a:ea typeface="微軟正黑體" panose="020B0604030504040204" pitchFamily="34" charset="-120"/>
              </a:rPr>
              <a:t>召開，請檢附出席人員畫面截圖</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0" lvl="1" algn="ctr"/>
            <a:r>
              <a:rPr lang="zh-TW" altLang="en-US" sz="2200" dirty="0" smtClean="0">
                <a:solidFill>
                  <a:srgbClr val="FF0000"/>
                </a:solidFill>
                <a:latin typeface="微軟正黑體" panose="020B0604030504040204" pitchFamily="34" charset="-120"/>
                <a:ea typeface="微軟正黑體" panose="020B0604030504040204" pitchFamily="34" charset="-120"/>
              </a:rPr>
              <a:t>（標註代表名稱）</a:t>
            </a:r>
            <a:endParaRPr lang="zh-TW" altLang="en-US" sz="2200" dirty="0"/>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Effect transition="in" filter="fade">
                                      <p:cBhvr>
                                        <p:cTn id="24" dur="500"/>
                                        <p:tgtEl>
                                          <p:spTgt spid="18435">
                                            <p:txEl>
                                              <p:pRg st="1" end="1"/>
                                            </p:txEl>
                                          </p:spTgt>
                                        </p:tgtEl>
                                      </p:cBhvr>
                                    </p:animEffect>
                                    <p:anim calcmode="lin" valueType="num">
                                      <p:cBhvr>
                                        <p:cTn id="2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Effect transition="in" filter="fade">
                                      <p:cBhvr>
                                        <p:cTn id="29" dur="500"/>
                                        <p:tgtEl>
                                          <p:spTgt spid="18435">
                                            <p:txEl>
                                              <p:pRg st="2" end="2"/>
                                            </p:txEl>
                                          </p:spTgt>
                                        </p:tgtEl>
                                      </p:cBhvr>
                                    </p:animEffect>
                                    <p:anim calcmode="lin" valueType="num">
                                      <p:cBhvr>
                                        <p:cTn id="30"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500"/>
                                        <p:tgtEl>
                                          <p:spTgt spid="18435">
                                            <p:txEl>
                                              <p:pRg st="3" end="3"/>
                                            </p:txEl>
                                          </p:spTgt>
                                        </p:tgtEl>
                                      </p:cBhvr>
                                    </p:animEffect>
                                    <p:anim calcmode="lin" valueType="num">
                                      <p:cBhvr>
                                        <p:cTn id="3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435">
                                            <p:txEl>
                                              <p:pRg st="4" end="4"/>
                                            </p:txEl>
                                          </p:spTgt>
                                        </p:tgtEl>
                                        <p:attrNameLst>
                                          <p:attrName>style.visibility</p:attrName>
                                        </p:attrNameLst>
                                      </p:cBhvr>
                                      <p:to>
                                        <p:strVal val="visible"/>
                                      </p:to>
                                    </p:set>
                                    <p:animEffect transition="in" filter="fade">
                                      <p:cBhvr>
                                        <p:cTn id="39" dur="500"/>
                                        <p:tgtEl>
                                          <p:spTgt spid="18435">
                                            <p:txEl>
                                              <p:pRg st="4" end="4"/>
                                            </p:txEl>
                                          </p:spTgt>
                                        </p:tgtEl>
                                      </p:cBhvr>
                                    </p:animEffect>
                                    <p:anim calcmode="lin" valueType="num">
                                      <p:cBhvr>
                                        <p:cTn id="40"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435">
                                            <p:txEl>
                                              <p:pRg st="5" end="5"/>
                                            </p:txEl>
                                          </p:spTgt>
                                        </p:tgtEl>
                                        <p:attrNameLst>
                                          <p:attrName>style.visibility</p:attrName>
                                        </p:attrNameLst>
                                      </p:cBhvr>
                                      <p:to>
                                        <p:strVal val="visible"/>
                                      </p:to>
                                    </p:set>
                                    <p:animEffect transition="in" filter="fade">
                                      <p:cBhvr>
                                        <p:cTn id="44" dur="500"/>
                                        <p:tgtEl>
                                          <p:spTgt spid="18435">
                                            <p:txEl>
                                              <p:pRg st="5" end="5"/>
                                            </p:txEl>
                                          </p:spTgt>
                                        </p:tgtEl>
                                      </p:cBhvr>
                                    </p:animEffect>
                                    <p:anim calcmode="lin" valueType="num">
                                      <p:cBhvr>
                                        <p:cTn id="4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205165"/>
            <a:ext cx="8137276" cy="503214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教學類</a:t>
            </a:r>
            <a:endParaRPr lang="en-US" altLang="zh-TW" sz="24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C05</a:t>
            </a:r>
            <a:r>
              <a:rPr lang="zh-TW" altLang="zh-TW" sz="2200" dirty="0" smtClean="0">
                <a:latin typeface="微軟正黑體" panose="020B0604030504040204" pitchFamily="34" charset="-120"/>
                <a:ea typeface="微軟正黑體" panose="020B0604030504040204" pitchFamily="34" charset="-120"/>
              </a:rPr>
              <a:t>學生</a:t>
            </a:r>
            <a:r>
              <a:rPr lang="zh-TW" altLang="zh-TW" sz="2200" dirty="0">
                <a:latin typeface="微軟正黑體" panose="020B0604030504040204" pitchFamily="34" charset="-120"/>
                <a:ea typeface="微軟正黑體" panose="020B0604030504040204" pitchFamily="34" charset="-120"/>
              </a:rPr>
              <a:t>需求彙整表</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C06</a:t>
            </a:r>
            <a:r>
              <a:rPr lang="zh-TW" altLang="en-US" sz="2200" dirty="0" smtClean="0">
                <a:latin typeface="微軟正黑體" panose="020B0604030504040204" pitchFamily="34" charset="-120"/>
                <a:ea typeface="微軟正黑體" panose="020B0604030504040204" pitchFamily="34" charset="-120"/>
              </a:rPr>
              <a:t>課程</a:t>
            </a:r>
            <a:r>
              <a:rPr lang="zh-TW" altLang="en-US" sz="2200" dirty="0">
                <a:latin typeface="微軟正黑體" panose="020B0604030504040204" pitchFamily="34" charset="-120"/>
                <a:ea typeface="微軟正黑體" panose="020B0604030504040204" pitchFamily="34" charset="-120"/>
              </a:rPr>
              <a:t>與教學調整</a:t>
            </a:r>
            <a:r>
              <a:rPr lang="zh-TW" altLang="en-US"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a:latin typeface="微軟正黑體" panose="020B0604030504040204" pitchFamily="34" charset="-120"/>
                <a:ea typeface="微軟正黑體" panose="020B0604030504040204" pitchFamily="34" charset="-120"/>
              </a:rPr>
              <a:t>C07</a:t>
            </a:r>
            <a:r>
              <a:rPr lang="zh-TW" altLang="en-US" sz="2200" dirty="0">
                <a:latin typeface="微軟正黑體" panose="020B0604030504040204" pitchFamily="34" charset="-120"/>
                <a:ea typeface="微軟正黑體" panose="020B0604030504040204" pitchFamily="34" charset="-120"/>
              </a:rPr>
              <a:t>學生上課分組教學一覽表</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C08</a:t>
            </a:r>
            <a:r>
              <a:rPr lang="zh-TW" altLang="en-US" sz="2200" dirty="0" smtClean="0">
                <a:latin typeface="微軟正黑體" panose="020B0604030504040204" pitchFamily="34" charset="-120"/>
                <a:ea typeface="微軟正黑體" panose="020B0604030504040204" pitchFamily="34" charset="-120"/>
              </a:rPr>
              <a:t>領域教學計畫表</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C09</a:t>
            </a:r>
            <a:r>
              <a:rPr lang="zh-TW" altLang="en-US" sz="2200" dirty="0" smtClean="0">
                <a:latin typeface="微軟正黑體" panose="020B0604030504040204" pitchFamily="34" charset="-120"/>
                <a:ea typeface="微軟正黑體" panose="020B0604030504040204" pitchFamily="34" charset="-120"/>
              </a:rPr>
              <a:t>間接服務課程規劃表</a:t>
            </a:r>
            <a:endParaRPr lang="en-US" altLang="zh-TW" sz="2200" dirty="0" smtClean="0">
              <a:latin typeface="微軟正黑體" panose="020B0604030504040204" pitchFamily="34" charset="-120"/>
              <a:ea typeface="微軟正黑體" panose="020B0604030504040204" pitchFamily="34" charset="-120"/>
            </a:endParaRPr>
          </a:p>
          <a:p>
            <a:pPr marL="1485900" lvl="2" indent="-342900" algn="just" eaLnBrk="1" hangingPunct="1">
              <a:lnSpc>
                <a:spcPct val="150000"/>
              </a:lnSpc>
              <a:spcBef>
                <a:spcPct val="0"/>
              </a:spcBef>
              <a:buBlip>
                <a:blip r:embed="rId4"/>
              </a:buBlip>
              <a:defRPr/>
            </a:pPr>
            <a:r>
              <a:rPr lang="en-US" altLang="zh-TW" sz="1800" dirty="0" smtClean="0">
                <a:latin typeface="微軟正黑體" panose="020B0604030504040204" pitchFamily="34" charset="-120"/>
                <a:ea typeface="微軟正黑體" panose="020B0604030504040204" pitchFamily="34" charset="-120"/>
              </a:rPr>
              <a:t>C09-1</a:t>
            </a:r>
            <a:r>
              <a:rPr lang="zh-TW" altLang="en-US" sz="1800" dirty="0" smtClean="0">
                <a:latin typeface="微軟正黑體" panose="020B0604030504040204" pitchFamily="34" charset="-120"/>
                <a:ea typeface="微軟正黑體" panose="020B0604030504040204" pitchFamily="34" charset="-120"/>
              </a:rPr>
              <a:t>間接服務紀錄表</a:t>
            </a:r>
            <a:endParaRPr lang="en-US" altLang="zh-TW" sz="1800" dirty="0" smtClean="0">
              <a:latin typeface="微軟正黑體" panose="020B0604030504040204" pitchFamily="34" charset="-120"/>
              <a:ea typeface="微軟正黑體" panose="020B0604030504040204" pitchFamily="34" charset="-120"/>
            </a:endParaRPr>
          </a:p>
          <a:p>
            <a:pPr marL="1485900" lvl="2" indent="-342900" algn="just" eaLnBrk="1" hangingPunct="1">
              <a:lnSpc>
                <a:spcPct val="150000"/>
              </a:lnSpc>
              <a:spcBef>
                <a:spcPct val="0"/>
              </a:spcBef>
              <a:buBlip>
                <a:blip r:embed="rId4"/>
              </a:buBlip>
              <a:defRPr/>
            </a:pPr>
            <a:r>
              <a:rPr lang="en-US" altLang="zh-TW" sz="1800" dirty="0" smtClean="0">
                <a:latin typeface="微軟正黑體" panose="020B0604030504040204" pitchFamily="34" charset="-120"/>
                <a:ea typeface="微軟正黑體" panose="020B0604030504040204" pitchFamily="34" charset="-120"/>
              </a:rPr>
              <a:t>C09-2</a:t>
            </a:r>
            <a:r>
              <a:rPr lang="zh-TW" altLang="en-US" sz="1800" dirty="0" smtClean="0">
                <a:latin typeface="微軟正黑體" panose="020B0604030504040204" pitchFamily="34" charset="-120"/>
                <a:ea typeface="微軟正黑體" panose="020B0604030504040204" pitchFamily="34" charset="-120"/>
              </a:rPr>
              <a:t>間接服務統計表</a:t>
            </a:r>
            <a:endParaRPr lang="en-US" altLang="zh-TW" sz="18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C10</a:t>
            </a:r>
            <a:r>
              <a:rPr lang="zh-TW" altLang="en-US" sz="2200" dirty="0" smtClean="0">
                <a:latin typeface="微軟正黑體" panose="020B0604030504040204" pitchFamily="34" charset="-120"/>
                <a:ea typeface="微軟正黑體" panose="020B0604030504040204" pitchFamily="34" charset="-120"/>
              </a:rPr>
              <a:t>教師課表</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C11</a:t>
            </a:r>
            <a:r>
              <a:rPr lang="zh-TW" altLang="en-US" sz="2200" dirty="0" smtClean="0">
                <a:latin typeface="微軟正黑體" panose="020B0604030504040204" pitchFamily="34" charset="-120"/>
                <a:ea typeface="微軟正黑體" panose="020B0604030504040204" pitchFamily="34" charset="-120"/>
              </a:rPr>
              <a:t>班級課表</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3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向上箭號圖說文字 7"/>
          <p:cNvSpPr/>
          <p:nvPr/>
        </p:nvSpPr>
        <p:spPr>
          <a:xfrm rot="16200000">
            <a:off x="6512440" y="2136632"/>
            <a:ext cx="1015663" cy="3744416"/>
          </a:xfrm>
          <a:prstGeom prst="upArrowCallout">
            <a:avLst>
              <a:gd name="adj1" fmla="val 126133"/>
              <a:gd name="adj2" fmla="val 79219"/>
              <a:gd name="adj3" fmla="val 29518"/>
              <a:gd name="adj4" fmla="val 8471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3200" b="1" dirty="0" smtClean="0">
                <a:solidFill>
                  <a:srgbClr val="FF0000"/>
                </a:solidFill>
                <a:latin typeface="微軟正黑體" panose="020B0604030504040204" pitchFamily="34" charset="-120"/>
                <a:ea typeface="微軟正黑體" panose="020B0604030504040204" pitchFamily="34" charset="-120"/>
              </a:rPr>
              <a:t>有</a:t>
            </a:r>
            <a:r>
              <a:rPr lang="zh-TW" altLang="en-US" sz="2200" dirty="0" smtClean="0">
                <a:solidFill>
                  <a:srgbClr val="FF0000"/>
                </a:solidFill>
                <a:latin typeface="微軟正黑體" panose="020B0604030504040204" pitchFamily="34" charset="-120"/>
                <a:ea typeface="微軟正黑體" panose="020B0604030504040204" pitchFamily="34" charset="-120"/>
              </a:rPr>
              <a:t>開設間接服務課程並納入教師鐘點數才須擬訂</a:t>
            </a:r>
            <a:endParaRPr lang="zh-TW" altLang="en-US" sz="2200" b="1" dirty="0"/>
          </a:p>
        </p:txBody>
      </p:sp>
      <p:sp>
        <p:nvSpPr>
          <p:cNvPr id="9" name="矩形 8"/>
          <p:cNvSpPr/>
          <p:nvPr/>
        </p:nvSpPr>
        <p:spPr>
          <a:xfrm>
            <a:off x="5004048" y="4548897"/>
            <a:ext cx="3888432" cy="1323439"/>
          </a:xfrm>
          <a:prstGeom prst="rect">
            <a:avLst/>
          </a:prstGeom>
        </p:spPr>
        <p:txBody>
          <a:bodyPr wrap="square" numCol="1" spcCol="216000">
            <a:spAutoFit/>
          </a:bodyPr>
          <a:lstStyle/>
          <a:p>
            <a:pPr marL="342900" lvl="2" indent="-342900" eaLnBrk="1" hangingPunct="1">
              <a:buBlip>
                <a:blip r:embed="rId4"/>
              </a:buBlip>
              <a:defRPr/>
            </a:pPr>
            <a:r>
              <a:rPr lang="en-US" altLang="zh-TW" sz="1700" dirty="0" smtClean="0">
                <a:latin typeface="微軟正黑體" panose="020B0604030504040204" pitchFamily="34" charset="-120"/>
                <a:ea typeface="微軟正黑體" panose="020B0604030504040204" pitchFamily="34" charset="-120"/>
              </a:rPr>
              <a:t>C09-1</a:t>
            </a:r>
            <a:r>
              <a:rPr lang="zh-TW" altLang="en-US" sz="1700" dirty="0" smtClean="0">
                <a:latin typeface="微軟正黑體" panose="020B0604030504040204" pitchFamily="34" charset="-120"/>
                <a:ea typeface="微軟正黑體" panose="020B0604030504040204" pitchFamily="34" charset="-120"/>
              </a:rPr>
              <a:t>為實施間接服務課程後，於</a:t>
            </a:r>
            <a:r>
              <a:rPr lang="zh-TW" altLang="en-US" sz="1700" b="1" dirty="0" smtClean="0">
                <a:latin typeface="微軟正黑體" panose="020B0604030504040204" pitchFamily="34" charset="-120"/>
                <a:ea typeface="微軟正黑體" panose="020B0604030504040204" pitchFamily="34" charset="-120"/>
              </a:rPr>
              <a:t>學期中</a:t>
            </a:r>
            <a:r>
              <a:rPr lang="zh-TW" altLang="en-US" sz="1700" dirty="0" smtClean="0">
                <a:latin typeface="微軟正黑體" panose="020B0604030504040204" pitchFamily="34" charset="-120"/>
                <a:ea typeface="微軟正黑體" panose="020B0604030504040204" pitchFamily="34" charset="-120"/>
              </a:rPr>
              <a:t>詳實紀錄。</a:t>
            </a:r>
            <a:r>
              <a:rPr lang="zh-TW" altLang="en-US" sz="1700" u="sng" dirty="0">
                <a:latin typeface="微軟正黑體" panose="020B0604030504040204" pitchFamily="34" charset="-120"/>
                <a:ea typeface="微軟正黑體" panose="020B0604030504040204" pitchFamily="34" charset="-120"/>
              </a:rPr>
              <a:t>本</a:t>
            </a:r>
            <a:r>
              <a:rPr lang="zh-TW" altLang="en-US" sz="1700" u="sng" dirty="0" smtClean="0">
                <a:latin typeface="微軟正黑體" panose="020B0604030504040204" pitchFamily="34" charset="-120"/>
                <a:ea typeface="微軟正黑體" panose="020B0604030504040204" pitchFamily="34" charset="-120"/>
              </a:rPr>
              <a:t>次不須備查</a:t>
            </a:r>
            <a:r>
              <a:rPr lang="zh-TW" altLang="en-US" sz="1700" dirty="0" smtClean="0">
                <a:latin typeface="微軟正黑體" panose="020B0604030504040204" pitchFamily="34" charset="-120"/>
                <a:ea typeface="微軟正黑體" panose="020B0604030504040204" pitchFamily="34" charset="-120"/>
              </a:rPr>
              <a:t>。</a:t>
            </a:r>
            <a:endParaRPr lang="en-US" altLang="zh-TW" sz="1700" dirty="0" smtClean="0">
              <a:latin typeface="微軟正黑體" panose="020B0604030504040204" pitchFamily="34" charset="-120"/>
              <a:ea typeface="微軟正黑體" panose="020B0604030504040204" pitchFamily="34" charset="-120"/>
            </a:endParaRPr>
          </a:p>
          <a:p>
            <a:pPr marL="342900" lvl="2" indent="-342900" eaLnBrk="1" hangingPunct="1">
              <a:buBlip>
                <a:blip r:embed="rId4"/>
              </a:buBlip>
              <a:defRPr/>
            </a:pPr>
            <a:endParaRPr lang="en-US" altLang="zh-TW" sz="1200" dirty="0" smtClean="0">
              <a:latin typeface="微軟正黑體" panose="020B0604030504040204" pitchFamily="34" charset="-120"/>
              <a:ea typeface="微軟正黑體" panose="020B0604030504040204" pitchFamily="34" charset="-120"/>
            </a:endParaRPr>
          </a:p>
          <a:p>
            <a:pPr marL="342900" lvl="2" indent="-342900" eaLnBrk="1" hangingPunct="1">
              <a:buBlip>
                <a:blip r:embed="rId4"/>
              </a:buBlip>
              <a:defRPr/>
            </a:pPr>
            <a:r>
              <a:rPr lang="en-US" altLang="zh-TW" sz="1700" dirty="0" smtClean="0">
                <a:latin typeface="微軟正黑體" panose="020B0604030504040204" pitchFamily="34" charset="-120"/>
                <a:ea typeface="微軟正黑體" panose="020B0604030504040204" pitchFamily="34" charset="-120"/>
              </a:rPr>
              <a:t>C09-2</a:t>
            </a:r>
            <a:r>
              <a:rPr lang="zh-TW" altLang="en-US" sz="1700" dirty="0" smtClean="0">
                <a:latin typeface="微軟正黑體" panose="020B0604030504040204" pitchFamily="34" charset="-120"/>
                <a:ea typeface="微軟正黑體" panose="020B0604030504040204" pitchFamily="34" charset="-120"/>
              </a:rPr>
              <a:t>為實施間接服務課程後，於</a:t>
            </a:r>
            <a:r>
              <a:rPr lang="zh-TW" altLang="en-US" sz="1700" b="1" dirty="0" smtClean="0">
                <a:latin typeface="微軟正黑體" panose="020B0604030504040204" pitchFamily="34" charset="-120"/>
                <a:ea typeface="微軟正黑體" panose="020B0604030504040204" pitchFamily="34" charset="-120"/>
              </a:rPr>
              <a:t>學期末</a:t>
            </a:r>
            <a:r>
              <a:rPr lang="zh-TW" altLang="en-US" sz="1700" dirty="0" smtClean="0">
                <a:latin typeface="微軟正黑體" panose="020B0604030504040204" pitchFamily="34" charset="-120"/>
                <a:ea typeface="微軟正黑體" panose="020B0604030504040204" pitchFamily="34" charset="-120"/>
              </a:rPr>
              <a:t>彙整統計。</a:t>
            </a:r>
            <a:r>
              <a:rPr lang="zh-TW" altLang="en-US" sz="1700" u="sng" dirty="0">
                <a:latin typeface="微軟正黑體" panose="020B0604030504040204" pitchFamily="34" charset="-120"/>
                <a:ea typeface="微軟正黑體" panose="020B0604030504040204" pitchFamily="34" charset="-120"/>
              </a:rPr>
              <a:t>本次不須備查</a:t>
            </a:r>
            <a:r>
              <a:rPr lang="zh-TW" altLang="en-US" sz="1700" dirty="0">
                <a:latin typeface="微軟正黑體" panose="020B0604030504040204" pitchFamily="34" charset="-120"/>
                <a:ea typeface="微軟正黑體" panose="020B0604030504040204" pitchFamily="34" charset="-120"/>
              </a:rPr>
              <a:t>。</a:t>
            </a:r>
          </a:p>
        </p:txBody>
      </p:sp>
      <p:sp>
        <p:nvSpPr>
          <p:cNvPr id="7" name="向上箭號圖說文字 6"/>
          <p:cNvSpPr/>
          <p:nvPr/>
        </p:nvSpPr>
        <p:spPr>
          <a:xfrm rot="16200000">
            <a:off x="5370476" y="3710645"/>
            <a:ext cx="923330" cy="5256586"/>
          </a:xfrm>
          <a:prstGeom prst="upArrowCallout">
            <a:avLst>
              <a:gd name="adj1" fmla="val 100000"/>
              <a:gd name="adj2" fmla="val 79219"/>
              <a:gd name="adj3" fmla="val 42245"/>
              <a:gd name="adj4" fmla="val 8768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smtClean="0">
                <a:solidFill>
                  <a:srgbClr val="FF0000"/>
                </a:solidFill>
                <a:latin typeface="微軟正黑體" panose="020B0604030504040204" pitchFamily="34" charset="-120"/>
                <a:ea typeface="微軟正黑體" panose="020B0604030504040204" pitchFamily="34" charset="-120"/>
              </a:rPr>
              <a:t>課表於開學後</a:t>
            </a:r>
            <a:r>
              <a:rPr lang="en-US" altLang="zh-TW" sz="2400" dirty="0" smtClean="0">
                <a:solidFill>
                  <a:srgbClr val="FF0000"/>
                </a:solidFill>
                <a:latin typeface="微軟正黑體" panose="020B0604030504040204" pitchFamily="34" charset="-120"/>
                <a:ea typeface="微軟正黑體" panose="020B0604030504040204" pitchFamily="34" charset="-120"/>
              </a:rPr>
              <a:t>2</a:t>
            </a:r>
            <a:r>
              <a:rPr lang="zh-TW" altLang="en-US" sz="2400" dirty="0" smtClean="0">
                <a:solidFill>
                  <a:srgbClr val="FF0000"/>
                </a:solidFill>
                <a:latin typeface="微軟正黑體" panose="020B0604030504040204" pitchFamily="34" charset="-120"/>
                <a:ea typeface="微軟正黑體" panose="020B0604030504040204" pitchFamily="34" charset="-120"/>
              </a:rPr>
              <a:t>週</a:t>
            </a:r>
            <a:r>
              <a:rPr lang="zh-TW" altLang="en-US" sz="2400" dirty="0" smtClean="0">
                <a:solidFill>
                  <a:srgbClr val="FF0000"/>
                </a:solidFill>
                <a:latin typeface="微軟正黑體" panose="020B0604030504040204" pitchFamily="34" charset="-120"/>
                <a:ea typeface="微軟正黑體" panose="020B0604030504040204" pitchFamily="34" charset="-120"/>
              </a:rPr>
              <a:t>內完成排定</a:t>
            </a:r>
            <a:r>
              <a:rPr lang="zh-TW" altLang="en-US" sz="2400" dirty="0" smtClean="0">
                <a:solidFill>
                  <a:srgbClr val="FF0000"/>
                </a:solidFill>
                <a:latin typeface="微軟正黑體" panose="020B0604030504040204" pitchFamily="34" charset="-120"/>
                <a:ea typeface="微軟正黑體" panose="020B0604030504040204" pitchFamily="34" charset="-120"/>
              </a:rPr>
              <a:t>。</a:t>
            </a:r>
            <a:r>
              <a:rPr lang="en-US" altLang="zh-TW" sz="2400" dirty="0" smtClean="0">
                <a:solidFill>
                  <a:srgbClr val="FF0000"/>
                </a:solidFill>
                <a:latin typeface="微軟正黑體" panose="020B0604030504040204" pitchFamily="34" charset="-120"/>
                <a:ea typeface="微軟正黑體" panose="020B0604030504040204" pitchFamily="34" charset="-120"/>
              </a:rPr>
              <a:t/>
            </a:r>
            <a:br>
              <a:rPr lang="en-US" altLang="zh-TW" sz="2400" dirty="0" smtClean="0">
                <a:solidFill>
                  <a:srgbClr val="FF0000"/>
                </a:solidFill>
                <a:latin typeface="微軟正黑體" panose="020B0604030504040204" pitchFamily="34" charset="-120"/>
                <a:ea typeface="微軟正黑體" panose="020B0604030504040204" pitchFamily="34" charset="-120"/>
              </a:rPr>
            </a:br>
            <a:r>
              <a:rPr lang="zh-TW" altLang="en-US" sz="2400" dirty="0" smtClean="0">
                <a:solidFill>
                  <a:srgbClr val="FF0000"/>
                </a:solidFill>
                <a:latin typeface="微軟正黑體" panose="020B0604030504040204" pitchFamily="34" charset="-120"/>
                <a:ea typeface="微軟正黑體" panose="020B0604030504040204" pitchFamily="34" charset="-120"/>
              </a:rPr>
              <a:t>開學後另案檢視課表訂定情形。</a:t>
            </a:r>
            <a:endParaRPr lang="zh-TW" altLang="en-US" sz="2400" dirty="0"/>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88198645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Effect transition="in" filter="fade">
                                      <p:cBhvr>
                                        <p:cTn id="24" dur="500"/>
                                        <p:tgtEl>
                                          <p:spTgt spid="18435">
                                            <p:txEl>
                                              <p:pRg st="1" end="1"/>
                                            </p:txEl>
                                          </p:spTgt>
                                        </p:tgtEl>
                                      </p:cBhvr>
                                    </p:animEffect>
                                    <p:anim calcmode="lin" valueType="num">
                                      <p:cBhvr>
                                        <p:cTn id="2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Effect transition="in" filter="fade">
                                      <p:cBhvr>
                                        <p:cTn id="29" dur="500"/>
                                        <p:tgtEl>
                                          <p:spTgt spid="18435">
                                            <p:txEl>
                                              <p:pRg st="2" end="2"/>
                                            </p:txEl>
                                          </p:spTgt>
                                        </p:tgtEl>
                                      </p:cBhvr>
                                    </p:animEffect>
                                    <p:anim calcmode="lin" valueType="num">
                                      <p:cBhvr>
                                        <p:cTn id="30"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500"/>
                                        <p:tgtEl>
                                          <p:spTgt spid="18435">
                                            <p:txEl>
                                              <p:pRg st="3" end="3"/>
                                            </p:txEl>
                                          </p:spTgt>
                                        </p:tgtEl>
                                      </p:cBhvr>
                                    </p:animEffect>
                                    <p:anim calcmode="lin" valueType="num">
                                      <p:cBhvr>
                                        <p:cTn id="3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435">
                                            <p:txEl>
                                              <p:pRg st="4" end="4"/>
                                            </p:txEl>
                                          </p:spTgt>
                                        </p:tgtEl>
                                        <p:attrNameLst>
                                          <p:attrName>style.visibility</p:attrName>
                                        </p:attrNameLst>
                                      </p:cBhvr>
                                      <p:to>
                                        <p:strVal val="visible"/>
                                      </p:to>
                                    </p:set>
                                    <p:animEffect transition="in" filter="fade">
                                      <p:cBhvr>
                                        <p:cTn id="39" dur="500"/>
                                        <p:tgtEl>
                                          <p:spTgt spid="18435">
                                            <p:txEl>
                                              <p:pRg st="4" end="4"/>
                                            </p:txEl>
                                          </p:spTgt>
                                        </p:tgtEl>
                                      </p:cBhvr>
                                    </p:animEffect>
                                    <p:anim calcmode="lin" valueType="num">
                                      <p:cBhvr>
                                        <p:cTn id="40"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435">
                                            <p:txEl>
                                              <p:pRg st="5" end="5"/>
                                            </p:txEl>
                                          </p:spTgt>
                                        </p:tgtEl>
                                        <p:attrNameLst>
                                          <p:attrName>style.visibility</p:attrName>
                                        </p:attrNameLst>
                                      </p:cBhvr>
                                      <p:to>
                                        <p:strVal val="visible"/>
                                      </p:to>
                                    </p:set>
                                    <p:animEffect transition="in" filter="fade">
                                      <p:cBhvr>
                                        <p:cTn id="44" dur="500"/>
                                        <p:tgtEl>
                                          <p:spTgt spid="18435">
                                            <p:txEl>
                                              <p:pRg st="5" end="5"/>
                                            </p:txEl>
                                          </p:spTgt>
                                        </p:tgtEl>
                                      </p:cBhvr>
                                    </p:animEffect>
                                    <p:anim calcmode="lin" valueType="num">
                                      <p:cBhvr>
                                        <p:cTn id="4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435">
                                            <p:txEl>
                                              <p:pRg st="6" end="6"/>
                                            </p:txEl>
                                          </p:spTgt>
                                        </p:tgtEl>
                                        <p:attrNameLst>
                                          <p:attrName>style.visibility</p:attrName>
                                        </p:attrNameLst>
                                      </p:cBhvr>
                                      <p:to>
                                        <p:strVal val="visible"/>
                                      </p:to>
                                    </p:set>
                                    <p:animEffect transition="in" filter="fade">
                                      <p:cBhvr>
                                        <p:cTn id="49" dur="500"/>
                                        <p:tgtEl>
                                          <p:spTgt spid="18435">
                                            <p:txEl>
                                              <p:pRg st="6" end="6"/>
                                            </p:txEl>
                                          </p:spTgt>
                                        </p:tgtEl>
                                      </p:cBhvr>
                                    </p:animEffect>
                                    <p:anim calcmode="lin" valueType="num">
                                      <p:cBhvr>
                                        <p:cTn id="50"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8435">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435">
                                            <p:txEl>
                                              <p:pRg st="7" end="7"/>
                                            </p:txEl>
                                          </p:spTgt>
                                        </p:tgtEl>
                                        <p:attrNameLst>
                                          <p:attrName>style.visibility</p:attrName>
                                        </p:attrNameLst>
                                      </p:cBhvr>
                                      <p:to>
                                        <p:strVal val="visible"/>
                                      </p:to>
                                    </p:set>
                                    <p:animEffect transition="in" filter="fade">
                                      <p:cBhvr>
                                        <p:cTn id="54" dur="500"/>
                                        <p:tgtEl>
                                          <p:spTgt spid="18435">
                                            <p:txEl>
                                              <p:pRg st="7" end="7"/>
                                            </p:txEl>
                                          </p:spTgt>
                                        </p:tgtEl>
                                      </p:cBhvr>
                                    </p:animEffect>
                                    <p:anim calcmode="lin" valueType="num">
                                      <p:cBhvr>
                                        <p:cTn id="55"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435">
                                            <p:txEl>
                                              <p:pRg st="8" end="8"/>
                                            </p:txEl>
                                          </p:spTgt>
                                        </p:tgtEl>
                                        <p:attrNameLst>
                                          <p:attrName>style.visibility</p:attrName>
                                        </p:attrNameLst>
                                      </p:cBhvr>
                                      <p:to>
                                        <p:strVal val="visible"/>
                                      </p:to>
                                    </p:set>
                                    <p:animEffect transition="in" filter="fade">
                                      <p:cBhvr>
                                        <p:cTn id="59" dur="500"/>
                                        <p:tgtEl>
                                          <p:spTgt spid="18435">
                                            <p:txEl>
                                              <p:pRg st="8" end="8"/>
                                            </p:txEl>
                                          </p:spTgt>
                                        </p:tgtEl>
                                      </p:cBhvr>
                                    </p:animEffect>
                                    <p:anim calcmode="lin" valueType="num">
                                      <p:cBhvr>
                                        <p:cTn id="60"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8435">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8435">
                                            <p:txEl>
                                              <p:pRg st="9" end="9"/>
                                            </p:txEl>
                                          </p:spTgt>
                                        </p:tgtEl>
                                        <p:attrNameLst>
                                          <p:attrName>style.visibility</p:attrName>
                                        </p:attrNameLst>
                                      </p:cBhvr>
                                      <p:to>
                                        <p:strVal val="visible"/>
                                      </p:to>
                                    </p:set>
                                    <p:animEffect transition="in" filter="fade">
                                      <p:cBhvr>
                                        <p:cTn id="64" dur="500"/>
                                        <p:tgtEl>
                                          <p:spTgt spid="18435">
                                            <p:txEl>
                                              <p:pRg st="9" end="9"/>
                                            </p:txEl>
                                          </p:spTgt>
                                        </p:tgtEl>
                                      </p:cBhvr>
                                    </p:animEffect>
                                    <p:anim calcmode="lin" valueType="num">
                                      <p:cBhvr>
                                        <p:cTn id="65"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66"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1+#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1+#ppt_w/2"/>
                                          </p:val>
                                        </p:tav>
                                        <p:tav tm="100000">
                                          <p:val>
                                            <p:strVal val="#ppt_x"/>
                                          </p:val>
                                        </p:tav>
                                      </p:tavLst>
                                    </p:anim>
                                    <p:anim calcmode="lin" valueType="num">
                                      <p:cBhvr additive="base">
                                        <p:cTn id="8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P spid="9"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依學校</a:t>
            </a:r>
            <a:r>
              <a:rPr lang="zh-TW" altLang="en-US" sz="2400" dirty="0" smtClean="0">
                <a:latin typeface="微軟正黑體" pitchFamily="34" charset="-120"/>
                <a:ea typeface="微軟正黑體" pitchFamily="34" charset="-120"/>
              </a:rPr>
              <a:t>特殊教育現況</a:t>
            </a:r>
            <a:r>
              <a:rPr lang="zh-TW" altLang="en-US" sz="2400" dirty="0">
                <a:latin typeface="微軟正黑體" pitchFamily="34" charset="-120"/>
                <a:ea typeface="微軟正黑體" pitchFamily="34" charset="-120"/>
              </a:rPr>
              <a:t>填報本</a:t>
            </a:r>
            <a:r>
              <a:rPr lang="zh-TW" altLang="en-US" sz="2400" dirty="0" smtClean="0">
                <a:latin typeface="微軟正黑體" pitchFamily="34" charset="-120"/>
                <a:ea typeface="微軟正黑體" pitchFamily="34" charset="-120"/>
              </a:rPr>
              <a:t>表，各項資料</a:t>
            </a:r>
            <a:r>
              <a:rPr lang="zh-TW" altLang="en-US" sz="2400" u="sng" dirty="0" smtClean="0">
                <a:latin typeface="微軟正黑體" pitchFamily="34" charset="-120"/>
                <a:ea typeface="微軟正黑體" pitchFamily="34" charset="-120"/>
              </a:rPr>
              <a:t>務必</a:t>
            </a:r>
            <a:r>
              <a:rPr lang="zh-TW" altLang="en-US" sz="2400" u="sng" dirty="0">
                <a:latin typeface="微軟正黑體" pitchFamily="34" charset="-120"/>
                <a:ea typeface="微軟正黑體" pitchFamily="34" charset="-120"/>
              </a:rPr>
              <a:t>與特殊教育通報網建置資料相呼應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如有</a:t>
            </a:r>
            <a:r>
              <a:rPr lang="zh-TW" altLang="en-US" sz="2400" b="1" dirty="0">
                <a:latin typeface="微軟正黑體" pitchFamily="34" charset="-120"/>
                <a:ea typeface="微軟正黑體" pitchFamily="34" charset="-120"/>
              </a:rPr>
              <a:t>支援巡迴</a:t>
            </a:r>
            <a:r>
              <a:rPr lang="zh-TW" altLang="en-US" sz="2400" b="1" dirty="0" smtClean="0">
                <a:latin typeface="微軟正黑體" pitchFamily="34" charset="-120"/>
                <a:ea typeface="微軟正黑體" pitchFamily="34" charset="-120"/>
              </a:rPr>
              <a:t>輔導</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支援</a:t>
            </a:r>
            <a:r>
              <a:rPr lang="zh-TW" altLang="en-US" sz="2400" b="1" dirty="0">
                <a:latin typeface="微軟正黑體" pitchFamily="34" charset="-120"/>
                <a:ea typeface="微軟正黑體" pitchFamily="34" charset="-120"/>
              </a:rPr>
              <a:t>駐點</a:t>
            </a:r>
            <a:r>
              <a:rPr lang="zh-TW" altLang="en-US" sz="2400" dirty="0" smtClean="0">
                <a:latin typeface="微軟正黑體" pitchFamily="34" charset="-120"/>
                <a:ea typeface="微軟正黑體" pitchFamily="34" charset="-120"/>
              </a:rPr>
              <a:t>情形，請填入服務學校名稱及相關資料。</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申請</a:t>
            </a:r>
            <a:r>
              <a:rPr lang="zh-TW" altLang="en-US" sz="2400" b="1" dirty="0" smtClean="0">
                <a:latin typeface="微軟正黑體" pitchFamily="34" charset="-120"/>
                <a:ea typeface="微軟正黑體" pitchFamily="34" charset="-120"/>
              </a:rPr>
              <a:t>特殊教育方案</a:t>
            </a:r>
            <a:r>
              <a:rPr lang="zh-TW" altLang="en-US" sz="2400" dirty="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資優教育方案</a:t>
            </a:r>
            <a:r>
              <a:rPr lang="zh-TW" altLang="en-US" sz="2400" dirty="0" smtClean="0">
                <a:latin typeface="微軟正黑體" pitchFamily="34" charset="-120"/>
                <a:ea typeface="微軟正黑體" pitchFamily="34" charset="-120"/>
              </a:rPr>
              <a:t>情形，請填入服務學生人數。</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集中式特教班</a:t>
            </a:r>
            <a:r>
              <a:rPr lang="zh-TW" altLang="en-US" sz="2400"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分散式</a:t>
            </a:r>
            <a:r>
              <a:rPr lang="zh-TW" altLang="en-US" sz="2400" b="1" dirty="0" smtClean="0">
                <a:latin typeface="微軟正黑體" pitchFamily="34" charset="-120"/>
                <a:ea typeface="微軟正黑體" pitchFamily="34" charset="-120"/>
              </a:rPr>
              <a:t>資源班</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資優資源班</a:t>
            </a:r>
            <a:r>
              <a:rPr lang="zh-TW" altLang="en-US" sz="2400" dirty="0" smtClean="0">
                <a:latin typeface="微軟正黑體" pitchFamily="34" charset="-120"/>
                <a:ea typeface="微軟正黑體" pitchFamily="34" charset="-120"/>
              </a:rPr>
              <a:t>者，請於「</a:t>
            </a:r>
            <a:r>
              <a:rPr lang="en-US" altLang="zh-TW" sz="2400" b="1" dirty="0" smtClean="0">
                <a:latin typeface="微軟正黑體" pitchFamily="34" charset="-120"/>
                <a:ea typeface="微軟正黑體" pitchFamily="34" charset="-120"/>
              </a:rPr>
              <a:t>5</a:t>
            </a:r>
            <a:r>
              <a:rPr lang="en-US" altLang="zh-TW" sz="2400" b="1"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服務</a:t>
            </a:r>
            <a:r>
              <a:rPr lang="zh-TW" altLang="zh-TW" sz="2400" b="1" dirty="0" smtClean="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」填入各班型編制教師現況。</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者</a:t>
            </a:r>
            <a:r>
              <a:rPr lang="zh-TW" altLang="en-US" sz="2400" dirty="0">
                <a:latin typeface="微軟正黑體" pitchFamily="34" charset="-120"/>
                <a:ea typeface="微軟正黑體" pitchFamily="34" charset="-120"/>
              </a:rPr>
              <a:t>，請於</a:t>
            </a:r>
            <a:r>
              <a:rPr lang="zh-TW" altLang="en-US" sz="2400"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5</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服務</a:t>
            </a:r>
            <a:r>
              <a:rPr lang="zh-TW" altLang="zh-TW" sz="2400" b="1" dirty="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」填入服務特殊教育</a:t>
            </a:r>
            <a:r>
              <a:rPr lang="zh-TW" altLang="en-US" sz="2400" dirty="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之</a:t>
            </a:r>
            <a:r>
              <a:rPr lang="zh-TW" altLang="en-US" sz="2400" u="sng" dirty="0">
                <a:latin typeface="微軟正黑體" pitchFamily="34" charset="-120"/>
                <a:ea typeface="微軟正黑體" pitchFamily="34" charset="-120"/>
              </a:rPr>
              <a:t>巡迴輔導</a:t>
            </a:r>
            <a:r>
              <a:rPr lang="zh-TW" altLang="en-US" sz="2400" u="sng"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、班級</a:t>
            </a:r>
            <a:r>
              <a:rPr lang="zh-TW" altLang="en-US" sz="2400" dirty="0">
                <a:latin typeface="微軟正黑體" pitchFamily="34" charset="-120"/>
                <a:ea typeface="微軟正黑體" pitchFamily="34" charset="-120"/>
              </a:rPr>
              <a:t>導師</a:t>
            </a:r>
            <a:r>
              <a:rPr lang="zh-TW" altLang="en-US" sz="2400" dirty="0" smtClean="0">
                <a:latin typeface="微軟正黑體" pitchFamily="34" charset="-120"/>
                <a:ea typeface="微軟正黑體" pitchFamily="34" charset="-120"/>
              </a:rPr>
              <a:t>、專任</a:t>
            </a:r>
            <a:r>
              <a:rPr lang="zh-TW" altLang="en-US" sz="2400" dirty="0">
                <a:latin typeface="微軟正黑體" pitchFamily="34" charset="-120"/>
                <a:ea typeface="微軟正黑體" pitchFamily="34" charset="-120"/>
              </a:rPr>
              <a:t>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smtClean="0">
                <a:latin typeface="微軟正黑體" pitchFamily="34" charset="-120"/>
                <a:ea typeface="微軟正黑體" pitchFamily="34" charset="-120"/>
              </a:rPr>
              <a:t>普通班接受特殊教育服務、特殊教育方案、資優教育方案</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受</a:t>
            </a:r>
            <a:r>
              <a:rPr lang="zh-TW" altLang="en-US" sz="2400" b="1" dirty="0">
                <a:latin typeface="微軟正黑體" pitchFamily="34" charset="-120"/>
                <a:ea typeface="微軟正黑體" pitchFamily="34" charset="-120"/>
              </a:rPr>
              <a:t>巡迴輔導</a:t>
            </a:r>
            <a:r>
              <a:rPr lang="zh-TW" altLang="en-US" sz="2400" b="1" dirty="0" smtClean="0">
                <a:latin typeface="微軟正黑體" pitchFamily="34" charset="-120"/>
                <a:ea typeface="微軟正黑體" pitchFamily="34" charset="-120"/>
              </a:rPr>
              <a:t>學校</a:t>
            </a:r>
            <a:r>
              <a:rPr lang="zh-TW" altLang="en-US" sz="2400" dirty="0">
                <a:latin typeface="微軟正黑體" pitchFamily="34" charset="-120"/>
                <a:ea typeface="微軟正黑體" pitchFamily="34" charset="-120"/>
              </a:rPr>
              <a:t>但</a:t>
            </a:r>
            <a:r>
              <a:rPr lang="zh-TW" altLang="en-US" sz="2400" dirty="0" smtClean="0">
                <a:latin typeface="微軟正黑體" pitchFamily="34" charset="-120"/>
                <a:ea typeface="微軟正黑體" pitchFamily="34" charset="-120"/>
              </a:rPr>
              <a:t>班級人數五人以下未派巡迴輔導教師，請</a:t>
            </a:r>
            <a:r>
              <a:rPr lang="zh-TW" altLang="en-US" sz="2400" dirty="0">
                <a:latin typeface="微軟正黑體" pitchFamily="34" charset="-120"/>
                <a:ea typeface="微軟正黑體" pitchFamily="34" charset="-120"/>
              </a:rPr>
              <a:t>於</a:t>
            </a:r>
            <a:r>
              <a:rPr lang="zh-TW" altLang="en-US" sz="2400"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5</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服務</a:t>
            </a:r>
            <a:r>
              <a:rPr lang="zh-TW" altLang="zh-TW" sz="2400" b="1" dirty="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」填入服務</a:t>
            </a:r>
            <a:r>
              <a:rPr lang="zh-TW" altLang="en-US" sz="2400" dirty="0">
                <a:latin typeface="微軟正黑體" pitchFamily="34" charset="-120"/>
                <a:ea typeface="微軟正黑體" pitchFamily="34" charset="-120"/>
              </a:rPr>
              <a:t>特殊教育學生</a:t>
            </a:r>
            <a:r>
              <a:rPr lang="zh-TW" altLang="en-US" sz="2400" dirty="0" smtClean="0">
                <a:latin typeface="微軟正黑體" pitchFamily="34" charset="-120"/>
                <a:ea typeface="微軟正黑體" pitchFamily="34" charset="-120"/>
              </a:rPr>
              <a:t>之</a:t>
            </a:r>
            <a:r>
              <a:rPr lang="zh-TW" altLang="en-US" sz="2400" dirty="0">
                <a:latin typeface="微軟正黑體" pitchFamily="34" charset="-120"/>
                <a:ea typeface="微軟正黑體" pitchFamily="34" charset="-120"/>
              </a:rPr>
              <a:t>班級導師、專任教師或相關人員之任教類別及專業資格等內容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3256321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4319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依據</a:t>
            </a:r>
            <a:r>
              <a:rPr lang="zh-TW" altLang="en-US" sz="2200" dirty="0">
                <a:latin typeface="微軟正黑體" pitchFamily="34" charset="-120"/>
                <a:ea typeface="微軟正黑體" pitchFamily="34" charset="-120"/>
              </a:rPr>
              <a:t>南投縣政府</a:t>
            </a:r>
            <a:r>
              <a:rPr lang="en-US" altLang="zh-TW" sz="2200" dirty="0" smtClean="0">
                <a:latin typeface="微軟正黑體" pitchFamily="34" charset="-120"/>
                <a:ea typeface="微軟正黑體" pitchFamily="34" charset="-120"/>
              </a:rPr>
              <a:t>113</a:t>
            </a:r>
            <a:r>
              <a:rPr lang="zh-TW" altLang="zh-TW" sz="2200" dirty="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01</a:t>
            </a:r>
            <a:r>
              <a:rPr lang="zh-TW" altLang="zh-TW" sz="2200" dirty="0">
                <a:latin typeface="微軟正黑體" pitchFamily="34" charset="-120"/>
                <a:ea typeface="微軟正黑體" pitchFamily="34" charset="-120"/>
              </a:rPr>
              <a:t>月</a:t>
            </a:r>
            <a:r>
              <a:rPr lang="en-US" altLang="zh-TW" sz="2200" dirty="0">
                <a:latin typeface="微軟正黑體" pitchFamily="34" charset="-120"/>
                <a:ea typeface="微軟正黑體" pitchFamily="34" charset="-120"/>
              </a:rPr>
              <a:t>19</a:t>
            </a:r>
            <a:r>
              <a:rPr lang="zh-TW" altLang="zh-TW" sz="2200" dirty="0">
                <a:latin typeface="微軟正黑體" pitchFamily="34" charset="-120"/>
                <a:ea typeface="微軟正黑體" pitchFamily="34" charset="-120"/>
              </a:rPr>
              <a:t>日府</a:t>
            </a:r>
            <a:r>
              <a:rPr lang="zh-TW" altLang="en-US" sz="2200" dirty="0">
                <a:latin typeface="微軟正黑體" pitchFamily="34" charset="-120"/>
                <a:ea typeface="微軟正黑體" pitchFamily="34" charset="-120"/>
              </a:rPr>
              <a:t>行法字</a:t>
            </a:r>
            <a:r>
              <a:rPr lang="zh-TW" altLang="zh-TW" sz="2200" dirty="0">
                <a:latin typeface="微軟正黑體" pitchFamily="34" charset="-120"/>
                <a:ea typeface="微軟正黑體" pitchFamily="34" charset="-120"/>
              </a:rPr>
              <a:t>第</a:t>
            </a:r>
            <a:r>
              <a:rPr lang="en-US" altLang="zh-TW" sz="2200" dirty="0">
                <a:latin typeface="微軟正黑體" pitchFamily="34" charset="-120"/>
                <a:ea typeface="微軟正黑體" pitchFamily="34" charset="-120"/>
              </a:rPr>
              <a:t>1130021305</a:t>
            </a:r>
            <a:r>
              <a:rPr lang="zh-TW" altLang="zh-TW" sz="2200" dirty="0">
                <a:latin typeface="微軟正黑體" pitchFamily="34" charset="-120"/>
                <a:ea typeface="微軟正黑體" pitchFamily="34" charset="-120"/>
              </a:rPr>
              <a:t>號</a:t>
            </a:r>
            <a:r>
              <a:rPr lang="zh-TW" altLang="en-US" sz="2200" dirty="0">
                <a:latin typeface="微軟正黑體" pitchFamily="34" charset="-120"/>
                <a:ea typeface="微軟正黑體" pitchFamily="34" charset="-120"/>
              </a:rPr>
              <a:t>令訂定</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南投縣</a:t>
            </a:r>
            <a:r>
              <a:rPr lang="zh-TW" altLang="en-US" sz="2200" dirty="0">
                <a:latin typeface="微軟正黑體" pitchFamily="34" charset="-120"/>
                <a:ea typeface="微軟正黑體" pitchFamily="34" charset="-120"/>
              </a:rPr>
              <a:t>高級中等以下</a:t>
            </a:r>
            <a:r>
              <a:rPr lang="zh-TW" altLang="zh-TW" sz="2200" dirty="0">
                <a:latin typeface="微軟正黑體" pitchFamily="34" charset="-120"/>
                <a:ea typeface="微軟正黑體" pitchFamily="34" charset="-120"/>
              </a:rPr>
              <a:t>學校特殊教育推行委員會</a:t>
            </a:r>
            <a:r>
              <a:rPr lang="zh-TW" altLang="en-US" sz="2200" dirty="0">
                <a:latin typeface="微軟正黑體" pitchFamily="34" charset="-120"/>
                <a:ea typeface="微軟正黑體" pitchFamily="34" charset="-120"/>
              </a:rPr>
              <a:t>設置辦法</a:t>
            </a:r>
            <a:r>
              <a:rPr lang="en-US" altLang="zh-TW"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，學校為</a:t>
            </a:r>
            <a:r>
              <a:rPr lang="zh-TW" altLang="en-US" sz="2200" dirty="0">
                <a:latin typeface="微軟正黑體" pitchFamily="34" charset="-120"/>
                <a:ea typeface="微軟正黑體" pitchFamily="34" charset="-120"/>
              </a:rPr>
              <a:t>促進特殊教育</a:t>
            </a:r>
            <a:r>
              <a:rPr lang="zh-TW" altLang="en-US" sz="2200" dirty="0" smtClean="0">
                <a:latin typeface="微軟正黑體" pitchFamily="34" charset="-120"/>
                <a:ea typeface="微軟正黑體" pitchFamily="34" charset="-120"/>
              </a:rPr>
              <a:t>發展</a:t>
            </a:r>
            <a:r>
              <a:rPr lang="zh-TW" altLang="en-US" sz="2200" dirty="0">
                <a:latin typeface="微軟正黑體" pitchFamily="34" charset="-120"/>
                <a:ea typeface="微軟正黑體" pitchFamily="34" charset="-120"/>
              </a:rPr>
              <a:t>及處理校內特殊教育學生之學習輔導等事宜，</a:t>
            </a:r>
            <a:r>
              <a:rPr lang="zh-TW" altLang="en-US" sz="2800" b="1" dirty="0" smtClean="0">
                <a:latin typeface="微軟正黑體" pitchFamily="34" charset="-120"/>
                <a:ea typeface="微軟正黑體" pitchFamily="34" charset="-120"/>
              </a:rPr>
              <a:t>應</a:t>
            </a:r>
            <a:r>
              <a:rPr lang="zh-TW" altLang="en-US" sz="2200" dirty="0" smtClean="0">
                <a:latin typeface="微軟正黑體" pitchFamily="34" charset="-120"/>
                <a:ea typeface="微軟正黑體" pitchFamily="34" charset="-120"/>
              </a:rPr>
              <a:t>成立</a:t>
            </a:r>
            <a:r>
              <a:rPr lang="zh-TW" altLang="en-US" sz="2200" dirty="0">
                <a:latin typeface="微軟正黑體" pitchFamily="34" charset="-120"/>
                <a:ea typeface="微軟正黑體" pitchFamily="34" charset="-120"/>
              </a:rPr>
              <a:t>特殊教育推行</a:t>
            </a:r>
            <a:r>
              <a:rPr lang="zh-TW" altLang="en-US" sz="2200" dirty="0" smtClean="0">
                <a:latin typeface="微軟正黑體" pitchFamily="34" charset="-120"/>
                <a:ea typeface="微軟正黑體" pitchFamily="34" charset="-120"/>
              </a:rPr>
              <a:t>委員會。</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第三條　特推會任務：</a:t>
            </a:r>
            <a:endParaRPr lang="en-US" altLang="zh-TW" sz="22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五、審議特殊教育方案、</a:t>
            </a:r>
            <a:r>
              <a:rPr lang="zh-TW" altLang="en-US" sz="2800" b="1" dirty="0" smtClean="0">
                <a:latin typeface="微軟正黑體" pitchFamily="34" charset="-120"/>
                <a:ea typeface="微軟正黑體" pitchFamily="34" charset="-120"/>
              </a:rPr>
              <a:t>特殊教育課程計畫</a:t>
            </a:r>
            <a:r>
              <a:rPr lang="zh-TW" altLang="en-US" sz="2200" dirty="0" smtClean="0">
                <a:latin typeface="微軟正黑體" pitchFamily="34" charset="-120"/>
                <a:ea typeface="微軟正黑體" pitchFamily="34" charset="-120"/>
              </a:rPr>
              <a:t>、個別化教育計畫、個別輔導計畫、修業年限調整及升學、就業輔導等相關事項。</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國教</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署行政</a:t>
            </a:r>
            <a:r>
              <a:rPr lang="en-US" altLang="zh-TW" sz="3800" b="1" kern="1200" dirty="0" err="1"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減量</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原則</a:t>
            </a:r>
            <a:r>
              <a:rPr lang="en-US" altLang="zh-TW" sz="3800" b="1" kern="1200" dirty="0" err="1"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執行</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與銜接說明</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12" name="矩形 11"/>
          <p:cNvSpPr/>
          <p:nvPr/>
        </p:nvSpPr>
        <p:spPr>
          <a:xfrm>
            <a:off x="1835696" y="1290246"/>
            <a:ext cx="6953888" cy="338554"/>
          </a:xfrm>
          <a:prstGeom prst="rect">
            <a:avLst/>
          </a:prstGeom>
        </p:spPr>
        <p:txBody>
          <a:bodyPr wrap="square">
            <a:spAutoFit/>
          </a:bodyPr>
          <a:lstStyle/>
          <a:p>
            <a:pPr algn="r"/>
            <a:r>
              <a:rPr lang="zh-TW" altLang="en-US" sz="1600" dirty="0">
                <a:latin typeface="微軟正黑體" panose="020B0604030504040204" pitchFamily="34" charset="-120"/>
                <a:ea typeface="微軟正黑體" panose="020B0604030504040204" pitchFamily="34" charset="-120"/>
              </a:rPr>
              <a:t>教育部國民及學前教育署</a:t>
            </a:r>
            <a:r>
              <a:rPr lang="en-US" altLang="zh-TW" sz="1600" dirty="0">
                <a:latin typeface="微軟正黑體" panose="020B0604030504040204" pitchFamily="34" charset="-120"/>
                <a:ea typeface="微軟正黑體" panose="020B0604030504040204" pitchFamily="34" charset="-120"/>
              </a:rPr>
              <a:t>115</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23</a:t>
            </a:r>
            <a:r>
              <a:rPr lang="zh-TW" altLang="en-US" sz="1600" dirty="0">
                <a:latin typeface="微軟正黑體" panose="020B0604030504040204" pitchFamily="34" charset="-120"/>
                <a:ea typeface="微軟正黑體" panose="020B0604030504040204" pitchFamily="34" charset="-120"/>
              </a:rPr>
              <a:t>日臺教國署原字第</a:t>
            </a:r>
            <a:r>
              <a:rPr lang="en-US" altLang="zh-TW" sz="1600" dirty="0">
                <a:latin typeface="微軟正黑體" panose="020B0604030504040204" pitchFamily="34" charset="-120"/>
                <a:ea typeface="微軟正黑體" panose="020B0604030504040204" pitchFamily="34" charset="-120"/>
              </a:rPr>
              <a:t>1155701134</a:t>
            </a:r>
            <a:r>
              <a:rPr lang="zh-TW" altLang="en-US" sz="1600" dirty="0">
                <a:latin typeface="微軟正黑體" panose="020B0604030504040204" pitchFamily="34" charset="-120"/>
                <a:ea typeface="微軟正黑體" panose="020B0604030504040204" pitchFamily="34" charset="-120"/>
              </a:rPr>
              <a:t>號</a:t>
            </a:r>
            <a:r>
              <a:rPr lang="zh-TW" altLang="en-US" sz="1600" dirty="0" smtClean="0">
                <a:latin typeface="微軟正黑體" panose="020B0604030504040204" pitchFamily="34" charset="-120"/>
                <a:ea typeface="微軟正黑體" panose="020B0604030504040204" pitchFamily="34" charset="-120"/>
              </a:rPr>
              <a:t>函</a:t>
            </a:r>
            <a:endParaRPr lang="zh-TW" altLang="en-US" sz="16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5"/>
          <a:stretch>
            <a:fillRect/>
          </a:stretch>
        </p:blipFill>
        <p:spPr>
          <a:xfrm>
            <a:off x="611560" y="1628799"/>
            <a:ext cx="3493377" cy="5122443"/>
          </a:xfrm>
          <a:prstGeom prst="rect">
            <a:avLst/>
          </a:prstGeom>
        </p:spPr>
      </p:pic>
      <p:pic>
        <p:nvPicPr>
          <p:cNvPr id="5" name="圖片 4"/>
          <p:cNvPicPr>
            <a:picLocks noChangeAspect="1"/>
          </p:cNvPicPr>
          <p:nvPr/>
        </p:nvPicPr>
        <p:blipFill>
          <a:blip r:embed="rId6"/>
          <a:stretch>
            <a:fillRect/>
          </a:stretch>
        </p:blipFill>
        <p:spPr>
          <a:xfrm>
            <a:off x="4428712" y="1661723"/>
            <a:ext cx="3563856" cy="5089519"/>
          </a:xfrm>
          <a:prstGeom prst="rect">
            <a:avLst/>
          </a:prstGeom>
        </p:spPr>
      </p:pic>
      <p:sp>
        <p:nvSpPr>
          <p:cNvPr id="11" name="矩形 10"/>
          <p:cNvSpPr/>
          <p:nvPr/>
        </p:nvSpPr>
        <p:spPr>
          <a:xfrm>
            <a:off x="1379405" y="3429000"/>
            <a:ext cx="2328499" cy="21602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979093" y="2987040"/>
            <a:ext cx="2793307" cy="105460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6759672" y="3685982"/>
            <a:ext cx="91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5238720" y="3857625"/>
            <a:ext cx="2438430" cy="34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239122" y="4053260"/>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向上箭號圖說文字 19"/>
          <p:cNvSpPr/>
          <p:nvPr/>
        </p:nvSpPr>
        <p:spPr>
          <a:xfrm rot="16200000">
            <a:off x="6126831" y="4499828"/>
            <a:ext cx="738664" cy="3456384"/>
          </a:xfrm>
          <a:prstGeom prst="upArrowCallout">
            <a:avLst>
              <a:gd name="adj1" fmla="val 100000"/>
              <a:gd name="adj2" fmla="val 50000"/>
              <a:gd name="adj3" fmla="val 35093"/>
              <a:gd name="adj4" fmla="val 8310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chorCtr="0">
            <a:spAutoFit/>
          </a:bodyPr>
          <a:lstStyle/>
          <a:p>
            <a:pPr marL="0" lvl="1" algn="ctr"/>
            <a:r>
              <a:rPr lang="zh-TW" altLang="en-US" dirty="0" smtClean="0">
                <a:solidFill>
                  <a:schemeClr val="tx1"/>
                </a:solidFill>
              </a:rPr>
              <a:t>融入學校總體課程計畫之適當位置，尚待跨科室討論</a:t>
            </a:r>
            <a:endParaRPr lang="zh-TW" altLang="en-US" dirty="0">
              <a:solidFill>
                <a:schemeClr val="tx1"/>
              </a:solidFill>
            </a:endParaRPr>
          </a:p>
        </p:txBody>
      </p:sp>
      <p:sp>
        <p:nvSpPr>
          <p:cNvPr id="14" name="矩形 13"/>
          <p:cNvSpPr/>
          <p:nvPr/>
        </p:nvSpPr>
        <p:spPr>
          <a:xfrm>
            <a:off x="1193998" y="3635731"/>
            <a:ext cx="206177" cy="21602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996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100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100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1" grpId="0" animBg="1"/>
      <p:bldP spid="15" grpId="0" animBg="1"/>
      <p:bldP spid="2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90931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000" dirty="0" smtClean="0">
                <a:latin typeface="微軟正黑體" pitchFamily="34" charset="-120"/>
                <a:ea typeface="微軟正黑體" pitchFamily="34" charset="-120"/>
              </a:rPr>
              <a:t>第四條　由</a:t>
            </a:r>
            <a:r>
              <a:rPr lang="zh-TW" altLang="zh-TW" sz="2000" dirty="0" smtClean="0">
                <a:latin typeface="微軟正黑體" pitchFamily="34" charset="-120"/>
                <a:ea typeface="微軟正黑體" pitchFamily="34" charset="-120"/>
              </a:rPr>
              <a:t>委員</a:t>
            </a:r>
            <a:r>
              <a:rPr lang="zh-TW" altLang="zh-TW" sz="2000" b="1" dirty="0">
                <a:latin typeface="微軟正黑體" pitchFamily="34" charset="-120"/>
                <a:ea typeface="微軟正黑體" pitchFamily="34" charset="-120"/>
              </a:rPr>
              <a:t>七</a:t>
            </a:r>
            <a:r>
              <a:rPr lang="zh-TW" altLang="zh-TW" sz="2000" dirty="0">
                <a:latin typeface="微軟正黑體" pitchFamily="34" charset="-120"/>
                <a:ea typeface="微軟正黑體" pitchFamily="34" charset="-120"/>
              </a:rPr>
              <a:t>至</a:t>
            </a:r>
            <a:r>
              <a:rPr lang="zh-TW" altLang="zh-TW" sz="2000" b="1" dirty="0">
                <a:latin typeface="微軟正黑體" pitchFamily="34" charset="-120"/>
                <a:ea typeface="微軟正黑體" pitchFamily="34" charset="-120"/>
              </a:rPr>
              <a:t>二十</a:t>
            </a:r>
            <a:r>
              <a:rPr lang="zh-TW" altLang="en-US" sz="2000" b="1" dirty="0">
                <a:latin typeface="微軟正黑體" pitchFamily="34" charset="-120"/>
                <a:ea typeface="微軟正黑體" pitchFamily="34" charset="-120"/>
              </a:rPr>
              <a:t>五</a:t>
            </a:r>
            <a:r>
              <a:rPr lang="zh-TW" altLang="zh-TW" sz="2000" dirty="0">
                <a:latin typeface="微軟正黑體" pitchFamily="34" charset="-120"/>
                <a:ea typeface="微軟正黑體" pitchFamily="34" charset="-120"/>
              </a:rPr>
              <a:t>人，其中</a:t>
            </a:r>
            <a:r>
              <a:rPr lang="zh-TW" altLang="en-US" sz="2000" dirty="0">
                <a:latin typeface="微軟正黑體" pitchFamily="34" charset="-120"/>
                <a:ea typeface="微軟正黑體" pitchFamily="34" charset="-120"/>
              </a:rPr>
              <a:t>召集人</a:t>
            </a:r>
            <a:r>
              <a:rPr lang="zh-TW" altLang="zh-TW" sz="2000" dirty="0">
                <a:latin typeface="微軟正黑體" pitchFamily="34" charset="-120"/>
                <a:ea typeface="微軟正黑體" pitchFamily="34" charset="-120"/>
              </a:rPr>
              <a:t>一人，由學校校長兼任，執行秘書一人，由校長指</a:t>
            </a:r>
            <a:r>
              <a:rPr lang="zh-TW" altLang="en-US" sz="2000" dirty="0">
                <a:latin typeface="微軟正黑體" pitchFamily="34" charset="-120"/>
                <a:ea typeface="微軟正黑體" pitchFamily="34" charset="-120"/>
              </a:rPr>
              <a:t>派</a:t>
            </a:r>
            <a:r>
              <a:rPr lang="zh-TW" altLang="zh-TW" sz="2000" dirty="0">
                <a:latin typeface="微軟正黑體" pitchFamily="34" charset="-120"/>
                <a:ea typeface="微軟正黑體" pitchFamily="34" charset="-120"/>
              </a:rPr>
              <a:t>業務</a:t>
            </a:r>
            <a:r>
              <a:rPr lang="zh-TW" altLang="en-US" sz="2000" dirty="0">
                <a:latin typeface="微軟正黑體" pitchFamily="34" charset="-120"/>
                <a:ea typeface="微軟正黑體" pitchFamily="34" charset="-120"/>
              </a:rPr>
              <a:t>單位</a:t>
            </a:r>
            <a:r>
              <a:rPr lang="zh-TW" altLang="zh-TW" sz="2000" dirty="0">
                <a:latin typeface="微軟正黑體" pitchFamily="34" charset="-120"/>
                <a:ea typeface="微軟正黑體" pitchFamily="34" charset="-120"/>
              </a:rPr>
              <a:t>主管擔任，其餘</a:t>
            </a:r>
            <a:r>
              <a:rPr lang="zh-TW" altLang="en-US" sz="2000" dirty="0">
                <a:latin typeface="微軟正黑體" pitchFamily="34" charset="-120"/>
                <a:ea typeface="微軟正黑體" pitchFamily="34" charset="-120"/>
              </a:rPr>
              <a:t>組成人員</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zh-TW" sz="2000" dirty="0" smtClean="0">
                <a:latin typeface="微軟正黑體" pitchFamily="34" charset="-120"/>
                <a:ea typeface="微軟正黑體" pitchFamily="34" charset="-120"/>
              </a:rPr>
              <a:t>處</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室</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主任</a:t>
            </a:r>
            <a:r>
              <a:rPr lang="zh-TW" altLang="en-US" sz="2000" dirty="0">
                <a:latin typeface="微軟正黑體" pitchFamily="34" charset="-120"/>
                <a:ea typeface="微軟正黑體" pitchFamily="34" charset="-120"/>
              </a:rPr>
              <a:t>代表</a:t>
            </a:r>
            <a:r>
              <a:rPr lang="zh-TW"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特殊教育業務之</a:t>
            </a:r>
            <a:r>
              <a:rPr lang="zh-TW" altLang="zh-TW" sz="2000" dirty="0">
                <a:latin typeface="微軟正黑體" pitchFamily="34" charset="-120"/>
                <a:ea typeface="微軟正黑體" pitchFamily="34" charset="-120"/>
              </a:rPr>
              <a:t>處</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室</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主任</a:t>
            </a:r>
            <a:r>
              <a:rPr lang="zh-TW" altLang="en-US" sz="2000" dirty="0">
                <a:latin typeface="微軟正黑體" pitchFamily="34" charset="-120"/>
                <a:ea typeface="微軟正黑體" pitchFamily="34" charset="-120"/>
              </a:rPr>
              <a:t>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zh-TW" sz="2000" dirty="0" smtClean="0">
                <a:latin typeface="微軟正黑體" pitchFamily="34" charset="-120"/>
                <a:ea typeface="微軟正黑體" pitchFamily="34" charset="-120"/>
              </a:rPr>
              <a:t>普通</a:t>
            </a:r>
            <a:r>
              <a:rPr lang="zh-TW" altLang="zh-TW" sz="2000" dirty="0">
                <a:latin typeface="微軟正黑體" pitchFamily="34" charset="-120"/>
                <a:ea typeface="微軟正黑體" pitchFamily="34" charset="-120"/>
              </a:rPr>
              <a:t>班教師代表、特殊教育教師代表</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身心</a:t>
            </a:r>
            <a:r>
              <a:rPr lang="zh-TW" altLang="en-US" sz="2000" dirty="0">
                <a:latin typeface="微軟正黑體" pitchFamily="34" charset="-120"/>
                <a:ea typeface="微軟正黑體" pitchFamily="34" charset="-120"/>
              </a:rPr>
              <a:t>障礙學生代表、資賦優異學生代表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身心</a:t>
            </a:r>
            <a:r>
              <a:rPr lang="zh-TW" altLang="en-US" sz="2000" dirty="0">
                <a:latin typeface="微軟正黑體" pitchFamily="34" charset="-120"/>
                <a:ea typeface="微軟正黑體" pitchFamily="34" charset="-120"/>
              </a:rPr>
              <a:t>障礙</a:t>
            </a:r>
            <a:r>
              <a:rPr lang="zh-TW" altLang="zh-TW" sz="2000" dirty="0">
                <a:latin typeface="微軟正黑體" pitchFamily="34" charset="-120"/>
                <a:ea typeface="微軟正黑體" pitchFamily="34" charset="-120"/>
              </a:rPr>
              <a:t>學生家長代表</a:t>
            </a:r>
            <a:r>
              <a:rPr lang="zh-TW" altLang="en-US" sz="2000" dirty="0">
                <a:latin typeface="微軟正黑體" pitchFamily="34" charset="-120"/>
                <a:ea typeface="微軟正黑體" pitchFamily="34" charset="-120"/>
              </a:rPr>
              <a:t>、資賦優異學生家長代表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教師</a:t>
            </a:r>
            <a:r>
              <a:rPr lang="zh-TW" altLang="en-US" sz="2000" dirty="0">
                <a:latin typeface="微軟正黑體" pitchFamily="34" charset="-120"/>
                <a:ea typeface="微軟正黑體" pitchFamily="34" charset="-120"/>
              </a:rPr>
              <a:t>會代表、家長會代表</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000" dirty="0" smtClean="0">
                <a:latin typeface="微軟正黑體" pitchFamily="34" charset="-120"/>
                <a:ea typeface="微軟正黑體" pitchFamily="34" charset="-120"/>
              </a:rPr>
              <a:t>前</a:t>
            </a:r>
            <a:r>
              <a:rPr lang="zh-TW" altLang="en-US" sz="2000" dirty="0" smtClean="0">
                <a:latin typeface="微軟正黑體" pitchFamily="34" charset="-120"/>
                <a:ea typeface="微軟正黑體" pitchFamily="34" charset="-120"/>
              </a:rPr>
              <a:t>項</a:t>
            </a:r>
            <a:r>
              <a:rPr lang="zh-TW" altLang="zh-TW" sz="2000" dirty="0">
                <a:latin typeface="微軟正黑體" pitchFamily="34" charset="-120"/>
                <a:ea typeface="微軟正黑體" pitchFamily="34" charset="-120"/>
              </a:rPr>
              <a:t>委員組成中，</a:t>
            </a:r>
            <a:r>
              <a:rPr lang="zh-TW" altLang="zh-TW" sz="2000" u="sng" dirty="0">
                <a:latin typeface="微軟正黑體" pitchFamily="34" charset="-120"/>
                <a:ea typeface="微軟正黑體" pitchFamily="34" charset="-120"/>
              </a:rPr>
              <a:t>任一性別人數應占委員總數三分之一以上</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未設特殊教育班級且該校無特殊教育學生者，</a:t>
            </a:r>
            <a:r>
              <a:rPr lang="zh-TW" altLang="en-US" sz="2000" b="1" dirty="0">
                <a:latin typeface="微軟正黑體" pitchFamily="34" charset="-120"/>
                <a:ea typeface="微軟正黑體" pitchFamily="34" charset="-120"/>
              </a:rPr>
              <a:t>得</a:t>
            </a:r>
            <a:r>
              <a:rPr lang="zh-TW" altLang="en-US" sz="2000" dirty="0">
                <a:latin typeface="微軟正黑體" pitchFamily="34" charset="-120"/>
                <a:ea typeface="微軟正黑體" pitchFamily="34" charset="-120"/>
              </a:rPr>
              <a:t>不予遴選特殊教育學生或特殊教育學生家長代表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未設特殊教育班級且該校無特殊教育專長人員之學校，</a:t>
            </a:r>
            <a:r>
              <a:rPr lang="zh-TW" altLang="en-US" sz="2400" b="1" dirty="0">
                <a:latin typeface="微軟正黑體" pitchFamily="34" charset="-120"/>
                <a:ea typeface="微軟正黑體" pitchFamily="34" charset="-120"/>
              </a:rPr>
              <a:t>必要時得</a:t>
            </a:r>
            <a:r>
              <a:rPr lang="zh-TW" altLang="en-US" sz="2000" dirty="0">
                <a:latin typeface="微軟正黑體" pitchFamily="34" charset="-120"/>
                <a:ea typeface="微軟正黑體" pitchFamily="34" charset="-120"/>
              </a:rPr>
              <a:t>邀請</a:t>
            </a:r>
            <a:r>
              <a:rPr lang="zh-TW" altLang="en-US" sz="2000" u="sng" dirty="0">
                <a:latin typeface="微軟正黑體" pitchFamily="34" charset="-120"/>
                <a:ea typeface="微軟正黑體" pitchFamily="34" charset="-120"/>
              </a:rPr>
              <a:t>本縣特殊教育巡迴輔導教師</a:t>
            </a:r>
            <a:r>
              <a:rPr lang="zh-TW" altLang="en-US" sz="2000" dirty="0">
                <a:latin typeface="微軟正黑體" pitchFamily="34" charset="-120"/>
                <a:ea typeface="微軟正黑體" pitchFamily="34" charset="-120"/>
              </a:rPr>
              <a:t>或</a:t>
            </a:r>
            <a:r>
              <a:rPr lang="zh-TW" altLang="en-US" sz="2000" u="sng" dirty="0">
                <a:latin typeface="微軟正黑體" pitchFamily="34" charset="-120"/>
                <a:ea typeface="微軟正黑體" pitchFamily="34" charset="-120"/>
              </a:rPr>
              <a:t>鄰近學校特殊教育教師</a:t>
            </a:r>
            <a:r>
              <a:rPr lang="zh-TW" altLang="en-US" sz="2000" dirty="0">
                <a:latin typeface="微軟正黑體" pitchFamily="34" charset="-120"/>
                <a:ea typeface="微軟正黑體" pitchFamily="34" charset="-120"/>
              </a:rPr>
              <a:t>擔任委員</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向上箭號圖說文字 4"/>
          <p:cNvSpPr/>
          <p:nvPr/>
        </p:nvSpPr>
        <p:spPr>
          <a:xfrm rot="16200000">
            <a:off x="7458707" y="2558517"/>
            <a:ext cx="923330" cy="1656184"/>
          </a:xfrm>
          <a:prstGeom prst="upArrowCallout">
            <a:avLst>
              <a:gd name="adj1" fmla="val 126133"/>
              <a:gd name="adj2" fmla="val 79219"/>
              <a:gd name="adj3" fmla="val 5482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200" dirty="0" smtClean="0">
                <a:solidFill>
                  <a:srgbClr val="FF0000"/>
                </a:solidFill>
                <a:latin typeface="微軟正黑體" pitchFamily="34" charset="-120"/>
                <a:ea typeface="微軟正黑體" pitchFamily="34" charset="-120"/>
              </a:rPr>
              <a:t>委員為</a:t>
            </a:r>
            <a:r>
              <a:rPr lang="zh-TW" altLang="en-US" sz="2600" b="1" dirty="0" smtClean="0">
                <a:solidFill>
                  <a:srgbClr val="FF0000"/>
                </a:solidFill>
                <a:latin typeface="微軟正黑體" pitchFamily="34" charset="-120"/>
                <a:ea typeface="微軟正黑體" pitchFamily="34" charset="-120"/>
              </a:rPr>
              <a:t>代表制</a:t>
            </a:r>
            <a:endParaRPr lang="zh-TW" altLang="en-US" b="1" dirty="0"/>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7633139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81697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提案討論</a:t>
            </a:r>
            <a:r>
              <a:rPr lang="zh-TW" altLang="en-US" sz="2200" u="sng" dirty="0">
                <a:latin typeface="微軟正黑體" pitchFamily="34" charset="-120"/>
                <a:ea typeface="微軟正黑體" pitchFamily="34" charset="-120"/>
              </a:rPr>
              <a:t>請依各</a:t>
            </a:r>
            <a:r>
              <a:rPr lang="zh-TW" altLang="en-US" sz="2200" u="sng" dirty="0" smtClean="0">
                <a:latin typeface="微軟正黑體" pitchFamily="34" charset="-120"/>
                <a:ea typeface="微軟正黑體" pitchFamily="34" charset="-120"/>
              </a:rPr>
              <a:t>校狀況</a:t>
            </a:r>
            <a:r>
              <a:rPr lang="zh-TW" altLang="en-US" sz="2200" dirty="0" smtClean="0">
                <a:latin typeface="微軟正黑體" pitchFamily="34" charset="-120"/>
                <a:ea typeface="微軟正黑體" pitchFamily="34" charset="-120"/>
              </a:rPr>
              <a:t>進行</a:t>
            </a:r>
            <a:r>
              <a:rPr lang="zh-TW" altLang="en-US" sz="2800" b="1" dirty="0" smtClean="0">
                <a:solidFill>
                  <a:srgbClr val="FF0000"/>
                </a:solidFill>
                <a:latin typeface="微軟正黑體" pitchFamily="34" charset="-120"/>
                <a:ea typeface="微軟正黑體" pitchFamily="34" charset="-120"/>
              </a:rPr>
              <a:t>增刪</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例如：學校各類特殊教育學生之</a:t>
            </a:r>
            <a:r>
              <a:rPr lang="en-US" altLang="zh-TW" sz="2200" dirty="0" smtClean="0">
                <a:latin typeface="微軟正黑體" pitchFamily="34" charset="-120"/>
                <a:ea typeface="微軟正黑體" pitchFamily="34" charset="-120"/>
              </a:rPr>
              <a:t>IEP</a:t>
            </a:r>
            <a:r>
              <a:rPr lang="zh-TW" altLang="en-US" sz="2200" dirty="0" smtClean="0">
                <a:latin typeface="微軟正黑體" pitchFamily="34" charset="-120"/>
                <a:ea typeface="微軟正黑體" pitchFamily="34" charset="-120"/>
              </a:rPr>
              <a:t>或</a:t>
            </a:r>
            <a:r>
              <a:rPr lang="en-US" altLang="zh-TW" sz="2200" dirty="0" smtClean="0">
                <a:latin typeface="微軟正黑體" pitchFamily="34" charset="-120"/>
                <a:ea typeface="微軟正黑體" pitchFamily="34" charset="-120"/>
              </a:rPr>
              <a:t>IGP</a:t>
            </a:r>
            <a:r>
              <a:rPr lang="zh-TW" altLang="en-US" sz="2200" dirty="0" smtClean="0">
                <a:latin typeface="微軟正黑體" pitchFamily="34" charset="-120"/>
                <a:ea typeface="微軟正黑體" pitchFamily="34" charset="-120"/>
              </a:rPr>
              <a:t>、各項案由說明內容等。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a:t>
            </a:r>
            <a:r>
              <a:rPr lang="zh-TW" altLang="en-US" sz="2200" dirty="0">
                <a:latin typeface="微軟正黑體" pitchFamily="34" charset="-120"/>
                <a:ea typeface="微軟正黑體" pitchFamily="34" charset="-120"/>
              </a:rPr>
              <a:t>推會委員應為</a:t>
            </a:r>
            <a:r>
              <a:rPr lang="zh-TW" altLang="en-US" sz="2200" u="sng" dirty="0">
                <a:latin typeface="微軟正黑體" pitchFamily="34" charset="-120"/>
                <a:ea typeface="微軟正黑體" pitchFamily="34" charset="-120"/>
              </a:rPr>
              <a:t>代表</a:t>
            </a:r>
            <a:r>
              <a:rPr lang="zh-TW" altLang="en-US" sz="2200" u="sng" dirty="0" smtClean="0">
                <a:latin typeface="微軟正黑體" pitchFamily="34" charset="-120"/>
                <a:ea typeface="微軟正黑體" pitchFamily="34" charset="-120"/>
              </a:rPr>
              <a:t>制</a:t>
            </a:r>
            <a:r>
              <a:rPr lang="zh-TW" altLang="en-US" sz="2200" dirty="0" smtClean="0">
                <a:latin typeface="微軟正黑體" pitchFamily="34" charset="-120"/>
                <a:ea typeface="微軟正黑體" pitchFamily="34" charset="-120"/>
              </a:rPr>
              <a:t>，委員</a:t>
            </a:r>
            <a:r>
              <a:rPr lang="zh-TW" altLang="en-US" sz="2200" dirty="0">
                <a:latin typeface="微軟正黑體" pitchFamily="34" charset="-120"/>
                <a:ea typeface="微軟正黑體" pitchFamily="34" charset="-120"/>
              </a:rPr>
              <a:t>人數應為</a:t>
            </a:r>
            <a:r>
              <a:rPr lang="zh-TW" altLang="en-US" sz="2200" u="sng" dirty="0">
                <a:latin typeface="微軟正黑體" pitchFamily="34" charset="-120"/>
                <a:ea typeface="微軟正黑體" pitchFamily="34" charset="-120"/>
              </a:rPr>
              <a:t>奇數</a:t>
            </a:r>
            <a:r>
              <a:rPr lang="zh-TW" altLang="en-US" sz="2200" dirty="0">
                <a:latin typeface="微軟正黑體" pitchFamily="34" charset="-120"/>
                <a:ea typeface="微軟正黑體" pitchFamily="34" charset="-120"/>
              </a:rPr>
              <a:t>，出席人數應</a:t>
            </a:r>
            <a:r>
              <a:rPr lang="zh-TW" altLang="en-US" sz="2200" u="sng" dirty="0">
                <a:latin typeface="微軟正黑體" pitchFamily="34" charset="-120"/>
                <a:ea typeface="微軟正黑體" pitchFamily="34" charset="-120"/>
              </a:rPr>
              <a:t>過半</a:t>
            </a:r>
            <a:r>
              <a:rPr lang="zh-TW" altLang="en-US" sz="2200" dirty="0">
                <a:latin typeface="微軟正黑體" pitchFamily="34" charset="-120"/>
                <a:ea typeface="微軟正黑體" pitchFamily="34" charset="-120"/>
              </a:rPr>
              <a:t>始得開會</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應</a:t>
            </a:r>
            <a:r>
              <a:rPr lang="zh-TW" altLang="en-US" sz="2200" dirty="0" smtClean="0">
                <a:latin typeface="微軟正黑體" pitchFamily="34" charset="-120"/>
                <a:ea typeface="微軟正黑體" pitchFamily="34" charset="-120"/>
              </a:rPr>
              <a:t>呈現完整會議紀錄之圖片檔或掃描檔（包含紀錄</a:t>
            </a:r>
            <a:r>
              <a:rPr lang="zh-TW" altLang="en-US"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簽到表或視訊畫面截圖、逐級核章頁），而非</a:t>
            </a:r>
            <a:r>
              <a:rPr lang="en-US" altLang="zh-TW" sz="2200" dirty="0" smtClean="0">
                <a:latin typeface="微軟正黑體" pitchFamily="34" charset="-120"/>
                <a:ea typeface="微軟正黑體" pitchFamily="34" charset="-120"/>
              </a:rPr>
              <a:t>Word</a:t>
            </a:r>
            <a:r>
              <a:rPr lang="zh-TW" altLang="en-US" sz="2200" dirty="0" smtClean="0">
                <a:latin typeface="微軟正黑體" pitchFamily="34" charset="-120"/>
                <a:ea typeface="微軟正黑體" pitchFamily="34" charset="-120"/>
              </a:rPr>
              <a:t>文件檔。</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b="1" dirty="0">
                <a:latin typeface="微軟正黑體" pitchFamily="34" charset="-120"/>
                <a:ea typeface="微軟正黑體" pitchFamily="34" charset="-120"/>
              </a:rPr>
              <a:t>建議</a:t>
            </a:r>
            <a:r>
              <a:rPr lang="zh-TW" altLang="zh-TW" sz="2200" dirty="0">
                <a:latin typeface="微軟正黑體" pitchFamily="34" charset="-120"/>
                <a:ea typeface="微軟正黑體" pitchFamily="34" charset="-120"/>
              </a:rPr>
              <a:t>檢</a:t>
            </a:r>
            <a:r>
              <a:rPr lang="zh-TW" altLang="zh-TW" sz="2200" dirty="0" smtClean="0">
                <a:latin typeface="微軟正黑體" pitchFamily="34" charset="-120"/>
                <a:ea typeface="微軟正黑體" pitchFamily="34" charset="-120"/>
              </a:rPr>
              <a:t>附</a:t>
            </a:r>
            <a:r>
              <a:rPr lang="zh-TW" altLang="en-US" sz="2200" dirty="0" smtClean="0">
                <a:latin typeface="微軟正黑體" pitchFamily="34" charset="-120"/>
                <a:ea typeface="微軟正黑體" pitchFamily="34" charset="-120"/>
              </a:rPr>
              <a:t>特推會</a:t>
            </a:r>
            <a:r>
              <a:rPr lang="zh-TW" altLang="zh-TW" sz="2200" dirty="0">
                <a:latin typeface="微軟正黑體" pitchFamily="34" charset="-120"/>
                <a:ea typeface="微軟正黑體" pitchFamily="34" charset="-120"/>
              </a:rPr>
              <a:t>組織章程、架構或委員</a:t>
            </a:r>
            <a:r>
              <a:rPr lang="zh-TW" altLang="zh-TW" sz="2200" dirty="0" smtClean="0">
                <a:latin typeface="微軟正黑體" pitchFamily="34" charset="-120"/>
                <a:ea typeface="微軟正黑體" pitchFamily="34" charset="-120"/>
              </a:rPr>
              <a:t>名冊</a:t>
            </a:r>
            <a:r>
              <a:rPr lang="zh-TW" altLang="en-US" sz="2200" dirty="0" smtClean="0">
                <a:latin typeface="微軟正黑體" pitchFamily="34" charset="-120"/>
                <a:ea typeface="微軟正黑體" pitchFamily="34" charset="-120"/>
              </a:rPr>
              <a:t>，以</a:t>
            </a:r>
            <a:r>
              <a:rPr lang="zh-TW" altLang="en-US" sz="2200" dirty="0">
                <a:latin typeface="微軟正黑體" pitchFamily="34" charset="-120"/>
                <a:ea typeface="微軟正黑體" pitchFamily="34" charset="-120"/>
              </a:rPr>
              <a:t>利檢視</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各類巡迴輔導班</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支援</a:t>
            </a:r>
            <a:r>
              <a:rPr lang="zh-TW" altLang="en-US" sz="2200" dirty="0">
                <a:latin typeface="微軟正黑體" pitchFamily="34" charset="-120"/>
                <a:ea typeface="微軟正黑體" pitchFamily="34" charset="-120"/>
              </a:rPr>
              <a:t>或駐點</a:t>
            </a:r>
            <a:r>
              <a:rPr lang="zh-TW" altLang="zh-TW" sz="2200" dirty="0">
                <a:latin typeface="微軟正黑體" pitchFamily="34" charset="-120"/>
                <a:ea typeface="微軟正黑體" pitchFamily="34" charset="-120"/>
              </a:rPr>
              <a:t>個案者，由巡迴</a:t>
            </a:r>
            <a:r>
              <a:rPr lang="zh-TW" altLang="en-US" sz="2200" dirty="0">
                <a:latin typeface="微軟正黑體" pitchFamily="34" charset="-120"/>
                <a:ea typeface="微軟正黑體" pitchFamily="34" charset="-120"/>
              </a:rPr>
              <a:t>輔導、</a:t>
            </a:r>
            <a:r>
              <a:rPr lang="zh-TW" altLang="zh-TW" sz="2200" dirty="0">
                <a:latin typeface="微軟正黑體" pitchFamily="34" charset="-120"/>
                <a:ea typeface="微軟正黑體" pitchFamily="34" charset="-120"/>
              </a:rPr>
              <a:t>支援</a:t>
            </a:r>
            <a:r>
              <a:rPr lang="zh-TW" altLang="en-US" sz="2200" dirty="0">
                <a:latin typeface="微軟正黑體" pitchFamily="34" charset="-120"/>
                <a:ea typeface="微軟正黑體" pitchFamily="34" charset="-120"/>
              </a:rPr>
              <a:t>或駐點</a:t>
            </a:r>
            <a:r>
              <a:rPr lang="zh-TW" altLang="zh-TW" sz="2200" dirty="0">
                <a:latin typeface="微軟正黑體" pitchFamily="34" charset="-120"/>
                <a:ea typeface="微軟正黑體" pitchFamily="34" charset="-120"/>
              </a:rPr>
              <a:t>教師</a:t>
            </a:r>
            <a:r>
              <a:rPr lang="zh-TW" altLang="en-US" sz="2200" dirty="0">
                <a:latin typeface="微軟正黑體" pitchFamily="34" charset="-120"/>
                <a:ea typeface="微軟正黑體" pitchFamily="34" charset="-120"/>
              </a:rPr>
              <a:t>與受巡迴輔導服務學校討論，共同</a:t>
            </a:r>
            <a:r>
              <a:rPr lang="zh-TW" altLang="en-US" sz="2200" dirty="0" smtClean="0">
                <a:latin typeface="微軟正黑體" pitchFamily="34" charset="-120"/>
                <a:ea typeface="微軟正黑體" pitchFamily="34" charset="-120"/>
              </a:rPr>
              <a:t>擬訂相關表件</a:t>
            </a:r>
            <a:r>
              <a:rPr lang="zh-TW" altLang="zh-TW" sz="2200" dirty="0" smtClean="0">
                <a:latin typeface="微軟正黑體" pitchFamily="34" charset="-120"/>
                <a:ea typeface="微軟正黑體" pitchFamily="34" charset="-120"/>
              </a:rPr>
              <a:t>後</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由</a:t>
            </a:r>
            <a:r>
              <a:rPr lang="zh-TW" altLang="zh-TW" sz="2200" b="1" dirty="0" smtClean="0">
                <a:latin typeface="微軟正黑體" pitchFamily="34" charset="-120"/>
                <a:ea typeface="微軟正黑體" pitchFamily="34" charset="-120"/>
              </a:rPr>
              <a:t>個案</a:t>
            </a:r>
            <a:r>
              <a:rPr lang="zh-TW" altLang="zh-TW" sz="2200" b="1" dirty="0">
                <a:latin typeface="微軟正黑體" pitchFamily="34" charset="-120"/>
                <a:ea typeface="微軟正黑體" pitchFamily="34" charset="-120"/>
              </a:rPr>
              <a:t>所屬</a:t>
            </a:r>
            <a:r>
              <a:rPr lang="zh-TW" altLang="zh-TW" sz="2200" b="1" dirty="0" smtClean="0">
                <a:latin typeface="微軟正黑體" pitchFamily="34" charset="-120"/>
                <a:ea typeface="微軟正黑體" pitchFamily="34" charset="-120"/>
              </a:rPr>
              <a:t>學校</a:t>
            </a:r>
            <a:r>
              <a:rPr lang="zh-TW" altLang="en-US" sz="2200" b="1" dirty="0" smtClean="0">
                <a:latin typeface="微軟正黑體" pitchFamily="34" charset="-120"/>
                <a:ea typeface="微軟正黑體" pitchFamily="34" charset="-120"/>
              </a:rPr>
              <a:t>特推</a:t>
            </a:r>
            <a:r>
              <a:rPr lang="zh-TW" altLang="zh-TW" sz="2200" b="1" dirty="0" smtClean="0">
                <a:latin typeface="微軟正黑體" pitchFamily="34" charset="-120"/>
                <a:ea typeface="微軟正黑體" pitchFamily="34" charset="-120"/>
              </a:rPr>
              <a:t>會審</a:t>
            </a:r>
            <a:r>
              <a:rPr lang="zh-TW" altLang="en-US" sz="2200" b="1" dirty="0" smtClean="0">
                <a:latin typeface="微軟正黑體" pitchFamily="34" charset="-120"/>
                <a:ea typeface="微軟正黑體" pitchFamily="34" charset="-120"/>
              </a:rPr>
              <a:t>查</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828695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75432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solidFill>
                  <a:srgbClr val="FF0000"/>
                </a:solidFill>
                <a:latin typeface="微軟正黑體" pitchFamily="34" charset="-120"/>
                <a:ea typeface="微軟正黑體" pitchFamily="34" charset="-120"/>
              </a:rPr>
              <a:t>審查</a:t>
            </a:r>
            <a:r>
              <a:rPr lang="zh-TW" altLang="en-US" sz="2200" dirty="0">
                <a:solidFill>
                  <a:srgbClr val="FF0000"/>
                </a:solidFill>
                <a:latin typeface="微軟正黑體" pitchFamily="34" charset="-120"/>
                <a:ea typeface="微軟正黑體" pitchFamily="34" charset="-120"/>
              </a:rPr>
              <a:t>特殊教育學生分組排課及教學情形</a:t>
            </a:r>
            <a:r>
              <a:rPr lang="zh-TW" altLang="en-US" sz="2200" dirty="0" smtClean="0">
                <a:latin typeface="微軟正黑體" pitchFamily="34" charset="-120"/>
                <a:ea typeface="微軟正黑體" pitchFamily="34" charset="-120"/>
              </a:rPr>
              <a:t>。如</a:t>
            </a:r>
            <a:r>
              <a:rPr lang="zh-TW" altLang="en-US" sz="2200" dirty="0">
                <a:latin typeface="微軟正黑體" pitchFamily="34" charset="-120"/>
                <a:ea typeface="微軟正黑體" pitchFamily="34" charset="-120"/>
              </a:rPr>
              <a:t>有一對一分組授課或</a:t>
            </a:r>
            <a:r>
              <a:rPr lang="zh-TW" altLang="en-US" sz="2200" dirty="0" smtClean="0">
                <a:latin typeface="微軟正黑體" pitchFamily="34" charset="-120"/>
                <a:ea typeface="微軟正黑體" pitchFamily="34" charset="-120"/>
              </a:rPr>
              <a:t>分組授課人數多於</a:t>
            </a:r>
            <a:r>
              <a:rPr lang="en-US" altLang="zh-TW" sz="2200" dirty="0" smtClean="0">
                <a:latin typeface="微軟正黑體" pitchFamily="34" charset="-120"/>
                <a:ea typeface="微軟正黑體" pitchFamily="34" charset="-120"/>
              </a:rPr>
              <a:t>6</a:t>
            </a:r>
            <a:r>
              <a:rPr lang="zh-TW" altLang="en-US" sz="2200" dirty="0">
                <a:latin typeface="微軟正黑體" pitchFamily="34" charset="-120"/>
                <a:ea typeface="微軟正黑體" pitchFamily="34" charset="-120"/>
              </a:rPr>
              <a:t>人情形，應敘明原因並分析學生狀況及需求</a:t>
            </a:r>
            <a:r>
              <a:rPr lang="zh-TW" altLang="en-US" sz="2200" dirty="0" smtClean="0">
                <a:latin typeface="微軟正黑體" pitchFamily="34" charset="-120"/>
                <a:ea typeface="微軟正黑體" pitchFamily="34" charset="-120"/>
              </a:rPr>
              <a:t>。如學生人數多，</a:t>
            </a:r>
            <a:r>
              <a:rPr lang="zh-TW" altLang="en-US" sz="2800" b="1" dirty="0" smtClean="0">
                <a:latin typeface="微軟正黑體" pitchFamily="34" charset="-120"/>
                <a:ea typeface="微軟正黑體" pitchFamily="34" charset="-120"/>
              </a:rPr>
              <a:t>建議</a:t>
            </a:r>
            <a:r>
              <a:rPr lang="zh-TW" altLang="en-US" sz="2200" dirty="0" smtClean="0">
                <a:latin typeface="微軟正黑體" pitchFamily="34" charset="-120"/>
                <a:ea typeface="微軟正黑體" pitchFamily="34" charset="-120"/>
              </a:rPr>
              <a:t>以表格方式呈現。</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5" name="表格 7">
            <a:extLst>
              <a:ext uri="{FF2B5EF4-FFF2-40B4-BE49-F238E27FC236}">
                <a16:creationId xmlns:a16="http://schemas.microsoft.com/office/drawing/2014/main" id="{8F949F96-FA80-455B-A89D-23AF6DB85B4B}"/>
              </a:ext>
            </a:extLst>
          </p:cNvPr>
          <p:cNvGraphicFramePr>
            <a:graphicFrameLocks noGrp="1"/>
          </p:cNvGraphicFramePr>
          <p:nvPr>
            <p:extLst>
              <p:ext uri="{D42A27DB-BD31-4B8C-83A1-F6EECF244321}">
                <p14:modId xmlns:p14="http://schemas.microsoft.com/office/powerpoint/2010/main" val="1430925671"/>
              </p:ext>
            </p:extLst>
          </p:nvPr>
        </p:nvGraphicFramePr>
        <p:xfrm>
          <a:off x="1043981" y="3140968"/>
          <a:ext cx="7488832" cy="2699914"/>
        </p:xfrm>
        <a:graphic>
          <a:graphicData uri="http://schemas.openxmlformats.org/drawingml/2006/table">
            <a:tbl>
              <a:tblPr firstRow="1" bandRow="1">
                <a:tableStyleId>{5C22544A-7EE6-4342-B048-85BDC9FD1C3A}</a:tableStyleId>
              </a:tblPr>
              <a:tblGrid>
                <a:gridCol w="796145">
                  <a:extLst>
                    <a:ext uri="{9D8B030D-6E8A-4147-A177-3AD203B41FA5}">
                      <a16:colId xmlns:a16="http://schemas.microsoft.com/office/drawing/2014/main" val="3328544918"/>
                    </a:ext>
                  </a:extLst>
                </a:gridCol>
                <a:gridCol w="973067">
                  <a:extLst>
                    <a:ext uri="{9D8B030D-6E8A-4147-A177-3AD203B41FA5}">
                      <a16:colId xmlns:a16="http://schemas.microsoft.com/office/drawing/2014/main" val="1462270231"/>
                    </a:ext>
                  </a:extLst>
                </a:gridCol>
                <a:gridCol w="2466895">
                  <a:extLst>
                    <a:ext uri="{9D8B030D-6E8A-4147-A177-3AD203B41FA5}">
                      <a16:colId xmlns:a16="http://schemas.microsoft.com/office/drawing/2014/main" val="3507097115"/>
                    </a:ext>
                  </a:extLst>
                </a:gridCol>
                <a:gridCol w="1210316">
                  <a:extLst>
                    <a:ext uri="{9D8B030D-6E8A-4147-A177-3AD203B41FA5}">
                      <a16:colId xmlns:a16="http://schemas.microsoft.com/office/drawing/2014/main" val="1853713132"/>
                    </a:ext>
                  </a:extLst>
                </a:gridCol>
                <a:gridCol w="2042409">
                  <a:extLst>
                    <a:ext uri="{9D8B030D-6E8A-4147-A177-3AD203B41FA5}">
                      <a16:colId xmlns:a16="http://schemas.microsoft.com/office/drawing/2014/main" val="4122684768"/>
                    </a:ext>
                  </a:extLst>
                </a:gridCol>
              </a:tblGrid>
              <a:tr h="871114">
                <a:tc>
                  <a:txBody>
                    <a:bodyPr/>
                    <a:lstStyle/>
                    <a:p>
                      <a:pPr algn="ctr"/>
                      <a:r>
                        <a:rPr lang="zh-TW" altLang="en-US" dirty="0">
                          <a:latin typeface="微軟正黑體" panose="020B0604030504040204" pitchFamily="34" charset="-120"/>
                          <a:ea typeface="微軟正黑體" panose="020B0604030504040204" pitchFamily="34" charset="-120"/>
                        </a:rPr>
                        <a:t>年級</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姓名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障礙類別</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亞型</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特殊</a:t>
                      </a:r>
                      <a:r>
                        <a:rPr lang="zh-TW" altLang="en-US" sz="1600" dirty="0">
                          <a:latin typeface="微軟正黑體" panose="020B0604030504040204" pitchFamily="34" charset="-120"/>
                          <a:ea typeface="微軟正黑體" panose="020B0604030504040204" pitchFamily="34" charset="-120"/>
                        </a:rPr>
                        <a:t>需求</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組別</a:t>
                      </a:r>
                      <a:r>
                        <a:rPr lang="en-US" altLang="zh-TW" dirty="0">
                          <a:latin typeface="微軟正黑體" panose="020B0604030504040204" pitchFamily="34" charset="-120"/>
                          <a:ea typeface="微軟正黑體" panose="020B0604030504040204" pitchFamily="34" charset="-120"/>
                        </a:rPr>
                        <a:t>/</a:t>
                      </a:r>
                    </a:p>
                    <a:p>
                      <a:pPr algn="ctr"/>
                      <a:r>
                        <a:rPr lang="zh-TW" altLang="en-US" dirty="0">
                          <a:latin typeface="微軟正黑體" panose="020B0604030504040204" pitchFamily="34" charset="-120"/>
                          <a:ea typeface="微軟正黑體" panose="020B0604030504040204" pitchFamily="34" charset="-120"/>
                        </a:rPr>
                        <a:t>分組狀況</a:t>
                      </a:r>
                    </a:p>
                  </a:txBody>
                  <a:tcPr anchor="ctr"/>
                </a:tc>
                <a:tc>
                  <a:txBody>
                    <a:bodyPr/>
                    <a:lstStyle/>
                    <a:p>
                      <a:pPr algn="ctr"/>
                      <a:r>
                        <a:rPr lang="zh-TW" altLang="en-US">
                          <a:latin typeface="微軟正黑體" panose="020B0604030504040204" pitchFamily="34" charset="-120"/>
                          <a:ea typeface="微軟正黑體" panose="020B0604030504040204" pitchFamily="34" charset="-120"/>
                        </a:rPr>
                        <a:t>原因</a:t>
                      </a:r>
                    </a:p>
                  </a:txBody>
                  <a:tcPr anchor="ctr"/>
                </a:tc>
                <a:extLst>
                  <a:ext uri="{0D108BD9-81ED-4DB2-BD59-A6C34878D82A}">
                    <a16:rowId xmlns:a16="http://schemas.microsoft.com/office/drawing/2014/main" val="4205712361"/>
                  </a:ext>
                </a:extLst>
              </a:tr>
              <a:tr h="457200">
                <a:tc>
                  <a:txBody>
                    <a:bodyPr/>
                    <a:lstStyle/>
                    <a:p>
                      <a:pPr algn="ctr"/>
                      <a:r>
                        <a:rPr lang="zh-TW" altLang="en-US" dirty="0">
                          <a:latin typeface="微軟正黑體" panose="020B0604030504040204" pitchFamily="34" charset="-120"/>
                          <a:ea typeface="微軟正黑體" panose="020B0604030504040204" pitchFamily="34" charset="-120"/>
                        </a:rPr>
                        <a:t>五</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全金鑫</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學習障礙</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亞型閱讀</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組</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一對一</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校內僅一位特殊教育學生，僅能安排一對一</a:t>
                      </a:r>
                      <a:r>
                        <a:rPr lang="zh-TW" altLang="en-US" dirty="0" smtClean="0">
                          <a:latin typeface="微軟正黑體" panose="020B0604030504040204" pitchFamily="34" charset="-120"/>
                          <a:ea typeface="微軟正黑體" panose="020B0604030504040204" pitchFamily="34" charset="-120"/>
                        </a:rPr>
                        <a:t>授課</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541843935"/>
                  </a:ext>
                </a:extLst>
              </a:tr>
              <a:tr h="457200">
                <a:tc>
                  <a:txBody>
                    <a:bodyPr/>
                    <a:lstStyle/>
                    <a:p>
                      <a:pPr algn="ctr"/>
                      <a:r>
                        <a:rPr lang="zh-TW" altLang="en-US" dirty="0" smtClean="0">
                          <a:latin typeface="微軟正黑體" panose="020B0604030504040204" pitchFamily="34" charset="-120"/>
                          <a:ea typeface="微軟正黑體" panose="020B0604030504040204" pitchFamily="34" charset="-120"/>
                        </a:rPr>
                        <a:t>二</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林木森</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情緒行為障礙</a:t>
                      </a:r>
                      <a:r>
                        <a:rPr lang="en-US" altLang="zh-TW" dirty="0" smtClean="0">
                          <a:latin typeface="微軟正黑體" panose="020B0604030504040204" pitchFamily="34" charset="-120"/>
                          <a:ea typeface="微軟正黑體" panose="020B0604030504040204" pitchFamily="34" charset="-120"/>
                        </a:rPr>
                        <a:t>/ADHD</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特社組</a:t>
                      </a:r>
                      <a:r>
                        <a:rPr lang="en-US" altLang="zh-TW" dirty="0" smtClean="0">
                          <a:latin typeface="微軟正黑體" panose="020B0604030504040204" pitchFamily="34" charset="-120"/>
                          <a:ea typeface="微軟正黑體" panose="020B0604030504040204" pitchFamily="34" charset="-120"/>
                        </a:rPr>
                        <a:t>/</a:t>
                      </a:r>
                    </a:p>
                    <a:p>
                      <a:pPr algn="ctr"/>
                      <a:r>
                        <a:rPr lang="zh-TW" altLang="en-US" dirty="0" smtClean="0">
                          <a:latin typeface="微軟正黑體" panose="020B0604030504040204" pitchFamily="34" charset="-120"/>
                          <a:ea typeface="微軟正黑體" panose="020B0604030504040204" pitchFamily="34" charset="-120"/>
                        </a:rPr>
                        <a:t>一對一</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該年段僅一位情緒行為障礙學生，其他學生皆為六年級。</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287076747"/>
                  </a:ext>
                </a:extLst>
              </a:tr>
            </a:tbl>
          </a:graphicData>
        </a:graphic>
      </p:graphicFrame>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3668547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000" b="1" dirty="0" smtClean="0">
                <a:solidFill>
                  <a:srgbClr val="FF0000"/>
                </a:solidFill>
                <a:latin typeface="微軟正黑體" pitchFamily="34" charset="-120"/>
                <a:ea typeface="微軟正黑體" pitchFamily="34" charset="-120"/>
              </a:rPr>
              <a:t>審查</a:t>
            </a:r>
            <a:r>
              <a:rPr lang="zh-TW" altLang="en-US" sz="2000" dirty="0" smtClean="0">
                <a:solidFill>
                  <a:srgbClr val="FF0000"/>
                </a:solidFill>
                <a:latin typeface="微軟正黑體" pitchFamily="34" charset="-120"/>
                <a:ea typeface="微軟正黑體" pitchFamily="34" charset="-120"/>
              </a:rPr>
              <a:t>學校安排間接服務模式及節數情形</a:t>
            </a:r>
            <a:r>
              <a:rPr lang="zh-TW" altLang="en-US" sz="2000" dirty="0" smtClean="0">
                <a:latin typeface="微軟正黑體" pitchFamily="34" charset="-120"/>
                <a:ea typeface="微軟正黑體" pitchFamily="34" charset="-120"/>
              </a:rPr>
              <a:t>，</a:t>
            </a:r>
            <a:r>
              <a:rPr lang="zh-TW" altLang="zh-TW" sz="2600" b="1" dirty="0">
                <a:latin typeface="微軟正黑體" panose="020B0604030504040204" pitchFamily="34" charset="-120"/>
                <a:ea typeface="微軟正黑體" panose="020B0604030504040204" pitchFamily="34" charset="-120"/>
              </a:rPr>
              <a:t>應</a:t>
            </a:r>
            <a:r>
              <a:rPr lang="zh-TW" altLang="zh-TW" sz="2000" dirty="0">
                <a:latin typeface="微軟正黑體" pitchFamily="34" charset="-120"/>
                <a:ea typeface="微軟正黑體" pitchFamily="34" charset="-120"/>
              </a:rPr>
              <a:t>符合教師每週教學節數標準、授課節數作業規定及相關規定</a:t>
            </a:r>
            <a:r>
              <a:rPr lang="zh-TW" altLang="en-US" sz="2000" dirty="0" smtClean="0">
                <a:latin typeface="微軟正黑體" pitchFamily="34" charset="-120"/>
                <a:ea typeface="微軟正黑體" pitchFamily="34" charset="-120"/>
              </a:rPr>
              <a:t>，並</a:t>
            </a:r>
            <a:r>
              <a:rPr lang="zh-TW" altLang="zh-TW" sz="2000" dirty="0" smtClean="0">
                <a:latin typeface="微軟正黑體" pitchFamily="34" charset="-120"/>
                <a:ea typeface="微軟正黑體" pitchFamily="34" charset="-120"/>
              </a:rPr>
              <a:t>請</a:t>
            </a:r>
            <a:r>
              <a:rPr lang="zh-TW" altLang="zh-TW" sz="2000" dirty="0">
                <a:latin typeface="微軟正黑體" pitchFamily="34" charset="-120"/>
                <a:ea typeface="微軟正黑體" pitchFamily="34" charset="-120"/>
              </a:rPr>
              <a:t>敘明安排間接服務之原因、具體間接服務項目及規劃內容、必要性及節數</a:t>
            </a:r>
            <a:r>
              <a:rPr lang="zh-TW" altLang="zh-TW" sz="2000" dirty="0" smtClean="0">
                <a:latin typeface="微軟正黑體" pitchFamily="34" charset="-120"/>
                <a:ea typeface="微軟正黑體" pitchFamily="34" charset="-120"/>
              </a:rPr>
              <a:t>規劃</a:t>
            </a:r>
            <a:r>
              <a:rPr lang="zh-TW" altLang="en-US" sz="2000"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若無安排間接服務模式則免，亦不須擬訂</a:t>
            </a:r>
            <a:r>
              <a:rPr lang="en-US" altLang="zh-TW" sz="2000" u="sng" dirty="0" smtClean="0">
                <a:latin typeface="微軟正黑體" pitchFamily="34" charset="-120"/>
                <a:ea typeface="微軟正黑體" pitchFamily="34" charset="-120"/>
              </a:rPr>
              <a:t>C09</a:t>
            </a:r>
            <a:r>
              <a:rPr lang="zh-TW" altLang="en-US" sz="2000" u="sng" dirty="0" smtClean="0">
                <a:latin typeface="微軟正黑體" pitchFamily="34" charset="-120"/>
                <a:ea typeface="微軟正黑體" pitchFamily="34" charset="-120"/>
              </a:rPr>
              <a:t>間接服務課程規劃表等表件</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b="1" dirty="0">
                <a:solidFill>
                  <a:srgbClr val="FF0000"/>
                </a:solidFill>
                <a:latin typeface="微軟正黑體" pitchFamily="34" charset="-120"/>
                <a:ea typeface="微軟正黑體" pitchFamily="34" charset="-120"/>
              </a:rPr>
              <a:t>審查</a:t>
            </a:r>
            <a:r>
              <a:rPr lang="zh-TW" altLang="en-US" sz="2000" dirty="0" smtClean="0">
                <a:solidFill>
                  <a:srgbClr val="FF0000"/>
                </a:solidFill>
                <a:latin typeface="微軟正黑體" pitchFamily="34" charset="-120"/>
                <a:ea typeface="微軟正黑體" pitchFamily="34" charset="-120"/>
              </a:rPr>
              <a:t>學校特殊教育學生課程計畫相關表件</a:t>
            </a:r>
            <a:r>
              <a:rPr lang="zh-TW" altLang="en-US" sz="2000" dirty="0" smtClean="0">
                <a:latin typeface="微軟正黑體" pitchFamily="34" charset="-120"/>
                <a:ea typeface="微軟正黑體" pitchFamily="34" charset="-120"/>
              </a:rPr>
              <a:t>，依序</a:t>
            </a:r>
            <a:r>
              <a:rPr lang="zh-TW" altLang="en-US" sz="2000" dirty="0">
                <a:latin typeface="微軟正黑體" pitchFamily="34" charset="-120"/>
                <a:ea typeface="微軟正黑體" pitchFamily="34" charset="-120"/>
              </a:rPr>
              <a:t>審查各項表</a:t>
            </a:r>
            <a:r>
              <a:rPr lang="zh-TW" altLang="en-US" sz="2000" dirty="0" smtClean="0">
                <a:latin typeface="微軟正黑體" pitchFamily="34" charset="-120"/>
                <a:ea typeface="微軟正黑體" pitchFamily="34" charset="-120"/>
              </a:rPr>
              <a:t>件（先教學類、後行政類），包含</a:t>
            </a:r>
            <a:r>
              <a:rPr lang="zh-TW" altLang="zh-TW" sz="2000" dirty="0" smtClean="0">
                <a:latin typeface="微軟正黑體" pitchFamily="34" charset="-120"/>
                <a:ea typeface="微軟正黑體" pitchFamily="34" charset="-120"/>
              </a:rPr>
              <a:t>是否</a:t>
            </a:r>
            <a:r>
              <a:rPr lang="zh-TW" altLang="zh-TW" sz="2000" dirty="0">
                <a:latin typeface="微軟正黑體" pitchFamily="34" charset="-120"/>
                <a:ea typeface="微軟正黑體" pitchFamily="34" charset="-120"/>
              </a:rPr>
              <a:t>符合相關程序及規範：教師授課節數、學生服務模式、課程規劃與學習節數等</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000" dirty="0">
                <a:latin typeface="微軟正黑體" pitchFamily="34" charset="-120"/>
                <a:ea typeface="微軟正黑體" pitchFamily="34" charset="-120"/>
              </a:rPr>
              <a:t>特殊教育方案或資賦優異教育方案課程</a:t>
            </a:r>
            <a:r>
              <a:rPr lang="zh-TW" altLang="zh-TW" sz="2000" dirty="0" smtClean="0">
                <a:latin typeface="微軟正黑體" pitchFamily="34" charset="-120"/>
                <a:ea typeface="微軟正黑體" pitchFamily="34" charset="-120"/>
              </a:rPr>
              <a:t>計畫</a:t>
            </a:r>
            <a:r>
              <a:rPr lang="zh-TW" altLang="en-US" sz="2000" dirty="0" smtClean="0">
                <a:latin typeface="微軟正黑體" pitchFamily="34" charset="-120"/>
                <a:ea typeface="微軟正黑體" pitchFamily="34" charset="-120"/>
              </a:rPr>
              <a:t>部分</a:t>
            </a:r>
            <a:r>
              <a:rPr lang="zh-TW" altLang="zh-TW" sz="2000" dirty="0" smtClean="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除審查課程計畫相關表件（</a:t>
            </a:r>
            <a:r>
              <a:rPr lang="en-US" altLang="zh-TW" sz="2000" dirty="0">
                <a:latin typeface="微軟正黑體" pitchFamily="34" charset="-120"/>
                <a:ea typeface="微軟正黑體" pitchFamily="34" charset="-120"/>
              </a:rPr>
              <a:t>C01</a:t>
            </a:r>
            <a:r>
              <a:rPr lang="zh-TW" altLang="zh-TW" sz="2000" dirty="0">
                <a:latin typeface="微軟正黑體" pitchFamily="34" charset="-120"/>
                <a:ea typeface="微軟正黑體" pitchFamily="34" charset="-120"/>
              </a:rPr>
              <a:t>至</a:t>
            </a:r>
            <a:r>
              <a:rPr lang="en-US" altLang="zh-TW" sz="2000" dirty="0">
                <a:latin typeface="微軟正黑體" pitchFamily="34" charset="-120"/>
                <a:ea typeface="微軟正黑體" pitchFamily="34" charset="-120"/>
              </a:rPr>
              <a:t>C06</a:t>
            </a:r>
            <a:r>
              <a:rPr lang="zh-TW" altLang="zh-TW" sz="2000" dirty="0">
                <a:latin typeface="微軟正黑體" pitchFamily="34" charset="-120"/>
                <a:ea typeface="微軟正黑體" pitchFamily="34" charset="-120"/>
              </a:rPr>
              <a:t>）外，</a:t>
            </a:r>
            <a:r>
              <a:rPr lang="zh-TW" altLang="zh-TW" sz="2600" b="1" dirty="0">
                <a:latin typeface="微軟正黑體" pitchFamily="34" charset="-120"/>
                <a:ea typeface="微軟正黑體" pitchFamily="34" charset="-120"/>
              </a:rPr>
              <a:t>仍須</a:t>
            </a:r>
            <a:r>
              <a:rPr lang="zh-TW" altLang="zh-TW" sz="2000" dirty="0">
                <a:latin typeface="微軟正黑體" pitchFamily="34" charset="-120"/>
                <a:ea typeface="微軟正黑體" pitchFamily="34" charset="-120"/>
              </a:rPr>
              <a:t>依各方案實施計畫及期程申請辦理並列案討論，提案審查內容包含：學生需求評估、辦理方式、時間、進度及課程規劃等。</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8568068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796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錯誤樣態</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9512" y="1746682"/>
            <a:ext cx="8784976" cy="1754326"/>
            <a:chOff x="251520" y="3538837"/>
            <a:chExt cx="8064896" cy="2035263"/>
          </a:xfrm>
        </p:grpSpPr>
        <p:sp>
          <p:nvSpPr>
            <p:cNvPr id="7" name="文字方塊 6">
              <a:extLst>
                <a:ext uri="{FF2B5EF4-FFF2-40B4-BE49-F238E27FC236}">
                  <a16:creationId xmlns:a16="http://schemas.microsoft.com/office/drawing/2014/main" id="{95C544D7-DAFC-4DC3-95FE-7A4C97B01306}"/>
                </a:ext>
              </a:extLst>
            </p:cNvPr>
            <p:cNvSpPr txBox="1"/>
            <p:nvPr/>
          </p:nvSpPr>
          <p:spPr>
            <a:xfrm>
              <a:off x="899592" y="3538837"/>
              <a:ext cx="7416824" cy="203526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b="1" dirty="0" smtClean="0">
                  <a:solidFill>
                    <a:schemeClr val="accent1">
                      <a:lumMod val="75000"/>
                    </a:schemeClr>
                  </a:solidFill>
                  <a:latin typeface="微軟正黑體" panose="020B0604030504040204" pitchFamily="34" charset="-120"/>
                  <a:ea typeface="微軟正黑體" panose="020B0604030504040204" pitchFamily="34" charset="-120"/>
                </a:rPr>
                <a:t>情境：</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學校有</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位</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身心障礙學生（皆為學習障礙，無行</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為功能及情緒問題</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0</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位</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資賦優異學生。</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b="1" dirty="0" smtClean="0">
                  <a:solidFill>
                    <a:schemeClr val="accent1">
                      <a:lumMod val="75000"/>
                    </a:schemeClr>
                  </a:solidFill>
                  <a:latin typeface="微軟正黑體" panose="020B0604030504040204" pitchFamily="34" charset="-120"/>
                  <a:ea typeface="微軟正黑體" panose="020B0604030504040204" pitchFamily="34" charset="-120"/>
                </a:rPr>
                <a:t>案由一：</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審查學校</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115</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學年度特殊教育學生</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IEP</a:t>
              </a:r>
              <a:r>
                <a:rPr lang="zh-TW" altLang="en-US" b="1" dirty="0" smtClean="0">
                  <a:solidFill>
                    <a:srgbClr val="FF0000"/>
                  </a:solidFill>
                  <a:latin typeface="微軟正黑體" panose="020B0604030504040204" pitchFamily="34" charset="-120"/>
                  <a:ea typeface="微軟正黑體" panose="020B0604030504040204" pitchFamily="34" charset="-120"/>
                </a:rPr>
                <a:t>或</a:t>
              </a:r>
              <a:r>
                <a:rPr lang="en-US" altLang="zh-TW" b="1" dirty="0" smtClean="0">
                  <a:solidFill>
                    <a:srgbClr val="FF0000"/>
                  </a:solidFill>
                  <a:latin typeface="微軟正黑體" panose="020B0604030504040204" pitchFamily="34" charset="-120"/>
                  <a:ea typeface="微軟正黑體" panose="020B0604030504040204" pitchFamily="34" charset="-120"/>
                </a:rPr>
                <a:t>IGP</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16000"/>
              <a:r>
                <a:rPr lang="zh-TW" altLang="en-US" dirty="0">
                  <a:solidFill>
                    <a:schemeClr val="accent1">
                      <a:lumMod val="75000"/>
                    </a:schemeClr>
                  </a:solidFill>
                  <a:latin typeface="微軟正黑體" panose="020B0604030504040204" pitchFamily="34" charset="-120"/>
                  <a:ea typeface="微軟正黑體" panose="020B0604030504040204" pitchFamily="34" charset="-120"/>
                </a:rPr>
                <a:t>說明</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一：</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審查</a:t>
              </a:r>
              <a:r>
                <a:rPr lang="en-US" altLang="zh-TW" dirty="0">
                  <a:solidFill>
                    <a:schemeClr val="accent1">
                      <a:lumMod val="75000"/>
                    </a:schemeClr>
                  </a:solidFill>
                  <a:latin typeface="微軟正黑體" panose="020B0604030504040204" pitchFamily="34" charset="-120"/>
                  <a:ea typeface="微軟正黑體" panose="020B0604030504040204" pitchFamily="34" charset="-120"/>
                </a:rPr>
                <a:t>IEP</a:t>
              </a:r>
              <a:r>
                <a:rPr lang="zh-TW" altLang="zh-TW" b="1" dirty="0">
                  <a:solidFill>
                    <a:srgbClr val="FF0000"/>
                  </a:solidFill>
                  <a:latin typeface="微軟正黑體" panose="020B0604030504040204" pitchFamily="34" charset="-120"/>
                  <a:ea typeface="微軟正黑體" panose="020B0604030504040204" pitchFamily="34" charset="-120"/>
                </a:rPr>
                <a:t>或</a:t>
              </a:r>
              <a:r>
                <a:rPr lang="en-US" altLang="zh-TW" b="1" dirty="0">
                  <a:solidFill>
                    <a:srgbClr val="FF0000"/>
                  </a:solidFill>
                  <a:latin typeface="微軟正黑體" panose="020B0604030504040204" pitchFamily="34" charset="-120"/>
                  <a:ea typeface="微軟正黑體" panose="020B0604030504040204" pitchFamily="34" charset="-120"/>
                </a:rPr>
                <a:t>IGP</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學生</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基本資料</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、發展史</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等。</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16000"/>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說明二</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審查</a:t>
              </a:r>
              <a:r>
                <a:rPr lang="zh-TW" altLang="zh-TW" b="1" dirty="0">
                  <a:solidFill>
                    <a:srgbClr val="FF0000"/>
                  </a:solidFill>
                  <a:latin typeface="微軟正黑體" panose="020B0604030504040204" pitchFamily="34" charset="-120"/>
                  <a:ea typeface="微軟正黑體" panose="020B0604030504040204" pitchFamily="34" charset="-120"/>
                </a:rPr>
                <a:t>學生行為功能介入方案及行政支持</a:t>
              </a:r>
              <a:r>
                <a:rPr lang="zh-TW" altLang="zh-TW" b="1" dirty="0" smtClean="0">
                  <a:solidFill>
                    <a:srgbClr val="FF0000"/>
                  </a:solidFill>
                  <a:latin typeface="微軟正黑體" panose="020B0604030504040204" pitchFamily="34" charset="-120"/>
                  <a:ea typeface="微軟正黑體" panose="020B0604030504040204" pitchFamily="34" charset="-120"/>
                </a:rPr>
                <a:t>服務</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16000"/>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說明三：審查</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是否落實召開</a:t>
              </a:r>
              <a:r>
                <a:rPr lang="en-US" altLang="zh-TW" dirty="0">
                  <a:solidFill>
                    <a:schemeClr val="accent1">
                      <a:lumMod val="75000"/>
                    </a:schemeClr>
                  </a:solidFill>
                  <a:latin typeface="微軟正黑體" panose="020B0604030504040204" pitchFamily="34" charset="-120"/>
                  <a:ea typeface="微軟正黑體" panose="020B0604030504040204" pitchFamily="34" charset="-120"/>
                </a:rPr>
                <a:t>IEP</a:t>
              </a:r>
              <a:r>
                <a:rPr lang="zh-TW" altLang="zh-TW" b="1" dirty="0">
                  <a:solidFill>
                    <a:srgbClr val="FF0000"/>
                  </a:solidFill>
                  <a:latin typeface="微軟正黑體" panose="020B0604030504040204" pitchFamily="34" charset="-120"/>
                  <a:ea typeface="微軟正黑體" panose="020B0604030504040204" pitchFamily="34" charset="-120"/>
                </a:rPr>
                <a:t>或</a:t>
              </a:r>
              <a:r>
                <a:rPr lang="en-US" altLang="zh-TW" b="1" dirty="0">
                  <a:solidFill>
                    <a:srgbClr val="FF0000"/>
                  </a:solidFill>
                  <a:latin typeface="微軟正黑體" panose="020B0604030504040204" pitchFamily="34" charset="-120"/>
                  <a:ea typeface="微軟正黑體" panose="020B0604030504040204" pitchFamily="34" charset="-120"/>
                </a:rPr>
                <a:t>IGP</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會議並定期檢討</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之</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179512" y="3535848"/>
            <a:ext cx="8784976" cy="1477328"/>
            <a:chOff x="251520" y="3645023"/>
            <a:chExt cx="8064896" cy="1713906"/>
          </a:xfrm>
        </p:grpSpPr>
        <p:sp>
          <p:nvSpPr>
            <p:cNvPr id="10" name="文字方塊 9">
              <a:extLst>
                <a:ext uri="{FF2B5EF4-FFF2-40B4-BE49-F238E27FC236}">
                  <a16:creationId xmlns:a16="http://schemas.microsoft.com/office/drawing/2014/main" id="{95C544D7-DAFC-4DC3-95FE-7A4C97B01306}"/>
                </a:ext>
              </a:extLst>
            </p:cNvPr>
            <p:cNvSpPr txBox="1"/>
            <p:nvPr/>
          </p:nvSpPr>
          <p:spPr>
            <a:xfrm>
              <a:off x="899592" y="3645023"/>
              <a:ext cx="7416824" cy="171390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b="1" dirty="0">
                  <a:solidFill>
                    <a:schemeClr val="accent1">
                      <a:lumMod val="75000"/>
                    </a:schemeClr>
                  </a:solidFill>
                  <a:latin typeface="微軟正黑體" panose="020B0604030504040204" pitchFamily="34" charset="-120"/>
                  <a:ea typeface="微軟正黑體" panose="020B0604030504040204" pitchFamily="34" charset="-120"/>
                </a:rPr>
                <a:t>情境：</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學校</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有</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個身心障礙學生（學習障礙）、</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1</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位情緒行為障礙學生（</a:t>
              </a:r>
              <a:r>
                <a:rPr lang="zh-TW" altLang="en-US" b="1" dirty="0" smtClean="0">
                  <a:latin typeface="微軟正黑體" panose="020B0604030504040204" pitchFamily="34" charset="-120"/>
                  <a:ea typeface="微軟正黑體" panose="020B0604030504040204" pitchFamily="34" charset="-120"/>
                </a:rPr>
                <a:t>有安排間接服務課程之需求</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b="1" dirty="0" smtClean="0">
                  <a:solidFill>
                    <a:schemeClr val="accent1">
                      <a:lumMod val="75000"/>
                    </a:schemeClr>
                  </a:solidFill>
                  <a:latin typeface="微軟正黑體" panose="020B0604030504040204" pitchFamily="34" charset="-120"/>
                  <a:ea typeface="微軟正黑體" panose="020B0604030504040204" pitchFamily="34" charset="-120"/>
                </a:rPr>
                <a:t>案由三：</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審查學校</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115</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學年</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度安排間接服務模式及節數情形</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p>
            <a:p>
              <a:pPr marL="216000" lvl="0"/>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說明三</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請敘明安排間接服務之原因、具體間接服務項目及規劃內容、必要性及節數規劃。規劃情形如下表</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1"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rotWithShape="1">
          <a:blip r:embed="rId5"/>
          <a:srcRect t="1194"/>
          <a:stretch/>
        </p:blipFill>
        <p:spPr>
          <a:xfrm>
            <a:off x="1847707" y="5080125"/>
            <a:ext cx="6154522" cy="1733251"/>
          </a:xfrm>
          <a:prstGeom prst="rect">
            <a:avLst/>
          </a:prstGeom>
        </p:spPr>
      </p:pic>
      <p:pic>
        <p:nvPicPr>
          <p:cNvPr id="4" name="圖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2571" y="5301208"/>
            <a:ext cx="1718113" cy="1300647"/>
          </a:xfrm>
          <a:prstGeom prst="rect">
            <a:avLst/>
          </a:prstGeom>
        </p:spPr>
      </p:pic>
      <p:pic>
        <p:nvPicPr>
          <p:cNvPr id="13" name="圖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5413090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01648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提案討論請依各校狀況進行</a:t>
            </a:r>
            <a:r>
              <a:rPr lang="zh-TW" altLang="en-US" sz="2200" dirty="0" smtClean="0">
                <a:latin typeface="微軟正黑體" pitchFamily="34" charset="-120"/>
                <a:ea typeface="微軟正黑體" pitchFamily="34" charset="-120"/>
              </a:rPr>
              <a:t>。</a:t>
            </a:r>
            <a:r>
              <a:rPr lang="zh-TW" altLang="zh-TW" sz="2200" dirty="0">
                <a:solidFill>
                  <a:srgbClr val="FF0000"/>
                </a:solidFill>
                <a:latin typeface="微軟正黑體" pitchFamily="34" charset="-120"/>
                <a:ea typeface="微軟正黑體" pitchFamily="34" charset="-120"/>
              </a:rPr>
              <a:t>學校</a:t>
            </a:r>
            <a:r>
              <a:rPr lang="zh-TW" altLang="zh-TW" sz="2200" u="sng" dirty="0">
                <a:solidFill>
                  <a:srgbClr val="FF0000"/>
                </a:solidFill>
                <a:latin typeface="微軟正黑體" pitchFamily="34" charset="-120"/>
                <a:ea typeface="微軟正黑體" pitchFamily="34" charset="-120"/>
              </a:rPr>
              <a:t>無特殊教育學生免入案</a:t>
            </a:r>
            <a:r>
              <a:rPr lang="zh-TW" altLang="zh-TW" sz="2200" u="sng" dirty="0" smtClean="0">
                <a:solidFill>
                  <a:srgbClr val="FF0000"/>
                </a:solidFill>
                <a:latin typeface="微軟正黑體" pitchFamily="34" charset="-120"/>
                <a:ea typeface="微軟正黑體" pitchFamily="34" charset="-120"/>
              </a:rPr>
              <a:t>討論</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課</a:t>
            </a:r>
            <a:r>
              <a:rPr lang="zh-TW" altLang="en-US" sz="2200" dirty="0">
                <a:latin typeface="微軟正黑體" pitchFamily="34" charset="-120"/>
                <a:ea typeface="微軟正黑體" pitchFamily="34" charset="-120"/>
              </a:rPr>
              <a:t>發會委員應為</a:t>
            </a:r>
            <a:r>
              <a:rPr lang="zh-TW" altLang="en-US" sz="2200" u="sng" dirty="0">
                <a:latin typeface="微軟正黑體" pitchFamily="34" charset="-120"/>
                <a:ea typeface="微軟正黑體" pitchFamily="34" charset="-120"/>
              </a:rPr>
              <a:t>代表</a:t>
            </a:r>
            <a:r>
              <a:rPr lang="zh-TW" altLang="en-US" sz="2200" u="sng" dirty="0" smtClean="0">
                <a:latin typeface="微軟正黑體" pitchFamily="34" charset="-120"/>
                <a:ea typeface="微軟正黑體" pitchFamily="34" charset="-120"/>
              </a:rPr>
              <a:t>制</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委員</a:t>
            </a:r>
            <a:r>
              <a:rPr lang="zh-TW" altLang="en-US" sz="2200" dirty="0" smtClean="0">
                <a:latin typeface="微軟正黑體" pitchFamily="34" charset="-120"/>
                <a:ea typeface="微軟正黑體" pitchFamily="34" charset="-120"/>
              </a:rPr>
              <a:t>人數應為</a:t>
            </a:r>
            <a:r>
              <a:rPr lang="zh-TW" altLang="en-US" sz="2200" u="sng" dirty="0" smtClean="0">
                <a:latin typeface="微軟正黑體" pitchFamily="34" charset="-120"/>
                <a:ea typeface="微軟正黑體" pitchFamily="34" charset="-120"/>
              </a:rPr>
              <a:t>奇數</a:t>
            </a:r>
            <a:r>
              <a:rPr lang="zh-TW" altLang="en-US" sz="2200" dirty="0" smtClean="0">
                <a:latin typeface="微軟正黑體" pitchFamily="34" charset="-120"/>
                <a:ea typeface="微軟正黑體" pitchFamily="34" charset="-120"/>
              </a:rPr>
              <a:t>，出席人數應</a:t>
            </a:r>
            <a:r>
              <a:rPr lang="zh-TW" altLang="en-US" sz="2200" u="sng" dirty="0" smtClean="0">
                <a:latin typeface="微軟正黑體" pitchFamily="34" charset="-120"/>
                <a:ea typeface="微軟正黑體" pitchFamily="34" charset="-120"/>
              </a:rPr>
              <a:t>過半</a:t>
            </a:r>
            <a:r>
              <a:rPr lang="zh-TW" altLang="en-US" sz="2200" dirty="0" smtClean="0">
                <a:latin typeface="微軟正黑體" pitchFamily="34" charset="-120"/>
                <a:ea typeface="微軟正黑體" pitchFamily="34" charset="-120"/>
              </a:rPr>
              <a:t>始得開會。</a:t>
            </a:r>
            <a:endParaRPr lang="en-US" altLang="zh-TW" sz="2200" dirty="0" smtClean="0">
              <a:latin typeface="微軟正黑體" pitchFamily="34" charset="-120"/>
              <a:ea typeface="微軟正黑體" pitchFamily="34" charset="-120"/>
            </a:endParaRPr>
          </a:p>
          <a:p>
            <a:pPr marL="1165225" indent="-541338" algn="just" eaLnBrk="1" hangingPunct="1">
              <a:lnSpc>
                <a:spcPct val="150000"/>
              </a:lnSpc>
              <a:spcBef>
                <a:spcPct val="0"/>
              </a:spcBef>
              <a:buNone/>
              <a:defRPr/>
            </a:pPr>
            <a:r>
              <a:rPr lang="zh-TW" altLang="en-US" sz="2000" dirty="0">
                <a:latin typeface="微軟正黑體" pitchFamily="34" charset="-120"/>
                <a:ea typeface="微軟正黑體" pitchFamily="34" charset="-120"/>
              </a:rPr>
              <a:t>例如：行政人員代表、年級代表、領域代表、特殊教育代表、</a:t>
            </a:r>
            <a:endParaRPr lang="en-US" altLang="zh-TW" sz="2000" dirty="0">
              <a:latin typeface="微軟正黑體" pitchFamily="34" charset="-120"/>
              <a:ea typeface="微軟正黑體" pitchFamily="34" charset="-120"/>
            </a:endParaRPr>
          </a:p>
          <a:p>
            <a:pPr marL="623888" algn="just" eaLnBrk="1" hangingPunct="1">
              <a:lnSpc>
                <a:spcPct val="150000"/>
              </a:lnSpc>
              <a:spcBef>
                <a:spcPct val="0"/>
              </a:spcBef>
              <a:buNone/>
              <a:defRPr/>
            </a:pPr>
            <a:r>
              <a:rPr lang="zh-TW" altLang="en-US" sz="2000" dirty="0">
                <a:latin typeface="微軟正黑體" pitchFamily="34" charset="-120"/>
                <a:ea typeface="微軟正黑體" pitchFamily="34" charset="-120"/>
              </a:rPr>
              <a:t>教師組織代表、家長委員會代表、專家學者、社區代表、學生代表等。</a:t>
            </a:r>
            <a:endParaRPr lang="en-US" altLang="zh-TW" sz="20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應</a:t>
            </a:r>
            <a:r>
              <a:rPr lang="zh-TW" altLang="en-US" sz="2200" dirty="0">
                <a:latin typeface="微軟正黑體" pitchFamily="34" charset="-120"/>
                <a:ea typeface="微軟正黑體" pitchFamily="34" charset="-120"/>
              </a:rPr>
              <a:t>呈現完整會議紀錄（紀錄、簽到</a:t>
            </a:r>
            <a:r>
              <a:rPr lang="zh-TW" altLang="en-US" sz="2200" dirty="0" smtClean="0">
                <a:latin typeface="微軟正黑體" pitchFamily="34" charset="-120"/>
                <a:ea typeface="微軟正黑體" pitchFamily="34" charset="-120"/>
              </a:rPr>
              <a:t>表或視訊</a:t>
            </a:r>
            <a:r>
              <a:rPr lang="zh-TW" altLang="en-US" sz="2200" dirty="0">
                <a:latin typeface="微軟正黑體" pitchFamily="34" charset="-120"/>
                <a:ea typeface="微軟正黑體" pitchFamily="34" charset="-120"/>
              </a:rPr>
              <a:t>畫面截圖、逐級</a:t>
            </a:r>
            <a:r>
              <a:rPr lang="zh-TW" altLang="en-US" sz="2200" dirty="0" smtClean="0">
                <a:latin typeface="微軟正黑體" pitchFamily="34" charset="-120"/>
                <a:ea typeface="微軟正黑體" pitchFamily="34" charset="-120"/>
              </a:rPr>
              <a:t>核章頁）。</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課發會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212365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200" b="1" dirty="0" smtClean="0">
                <a:latin typeface="微軟正黑體" pitchFamily="34" charset="-120"/>
                <a:ea typeface="微軟正黑體" pitchFamily="34" charset="-120"/>
              </a:rPr>
              <a:t>建議</a:t>
            </a:r>
            <a:r>
              <a:rPr lang="zh-TW" altLang="zh-TW" sz="2200" dirty="0">
                <a:latin typeface="微軟正黑體" pitchFamily="34" charset="-120"/>
                <a:ea typeface="微軟正黑體" pitchFamily="34" charset="-120"/>
              </a:rPr>
              <a:t>檢</a:t>
            </a:r>
            <a:r>
              <a:rPr lang="zh-TW" altLang="zh-TW" sz="2200" dirty="0" smtClean="0">
                <a:latin typeface="微軟正黑體" pitchFamily="34" charset="-120"/>
                <a:ea typeface="微軟正黑體" pitchFamily="34" charset="-120"/>
              </a:rPr>
              <a:t>附</a:t>
            </a:r>
            <a:r>
              <a:rPr lang="zh-TW" altLang="en-US" sz="2200" dirty="0" smtClean="0">
                <a:latin typeface="微軟正黑體" pitchFamily="34" charset="-120"/>
                <a:ea typeface="微軟正黑體" pitchFamily="34" charset="-120"/>
              </a:rPr>
              <a:t>課發會</a:t>
            </a:r>
            <a:r>
              <a:rPr lang="zh-TW" altLang="zh-TW" sz="2200" dirty="0" smtClean="0">
                <a:latin typeface="微軟正黑體" pitchFamily="34" charset="-120"/>
                <a:ea typeface="微軟正黑體" pitchFamily="34" charset="-120"/>
              </a:rPr>
              <a:t>組織</a:t>
            </a:r>
            <a:r>
              <a:rPr lang="zh-TW" altLang="zh-TW" sz="2200" dirty="0">
                <a:latin typeface="微軟正黑體" pitchFamily="34" charset="-120"/>
                <a:ea typeface="微軟正黑體" pitchFamily="34" charset="-120"/>
              </a:rPr>
              <a:t>章程、架構或委員</a:t>
            </a:r>
            <a:r>
              <a:rPr lang="zh-TW" altLang="zh-TW" sz="2200" dirty="0" smtClean="0">
                <a:latin typeface="微軟正黑體" pitchFamily="34" charset="-120"/>
                <a:ea typeface="微軟正黑體" pitchFamily="34" charset="-120"/>
              </a:rPr>
              <a:t>名冊</a:t>
            </a:r>
            <a:r>
              <a:rPr lang="zh-TW" altLang="en-US" sz="2200" dirty="0" smtClean="0">
                <a:latin typeface="微軟正黑體" pitchFamily="34" charset="-120"/>
                <a:ea typeface="微軟正黑體" pitchFamily="34" charset="-120"/>
              </a:rPr>
              <a:t>，以利檢視。</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各類巡迴輔導班</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a:t>
            </a:r>
            <a:r>
              <a:rPr lang="zh-TW" altLang="en-US" sz="2200" dirty="0" smtClean="0">
                <a:latin typeface="微軟正黑體" pitchFamily="34" charset="-120"/>
                <a:ea typeface="微軟正黑體" pitchFamily="34" charset="-120"/>
              </a:rPr>
              <a:t>或駐點</a:t>
            </a:r>
            <a:r>
              <a:rPr lang="zh-TW" altLang="zh-TW" sz="2200" dirty="0" smtClean="0">
                <a:latin typeface="微軟正黑體" pitchFamily="34" charset="-120"/>
                <a:ea typeface="微軟正黑體" pitchFamily="34" charset="-120"/>
              </a:rPr>
              <a:t>個案者，由巡迴</a:t>
            </a:r>
            <a:r>
              <a:rPr lang="zh-TW" altLang="en-US" sz="2200" dirty="0" smtClean="0">
                <a:latin typeface="微軟正黑體" pitchFamily="34" charset="-120"/>
                <a:ea typeface="微軟正黑體" pitchFamily="34" charset="-120"/>
              </a:rPr>
              <a:t>輔導、</a:t>
            </a:r>
            <a:r>
              <a:rPr lang="zh-TW" altLang="zh-TW" sz="2200" dirty="0" smtClean="0">
                <a:latin typeface="微軟正黑體" pitchFamily="34" charset="-120"/>
                <a:ea typeface="微軟正黑體" pitchFamily="34" charset="-120"/>
              </a:rPr>
              <a:t>支援</a:t>
            </a:r>
            <a:r>
              <a:rPr lang="zh-TW" altLang="en-US" sz="2200" dirty="0" smtClean="0">
                <a:latin typeface="微軟正黑體" pitchFamily="34" charset="-120"/>
                <a:ea typeface="微軟正黑體" pitchFamily="34" charset="-120"/>
              </a:rPr>
              <a:t>或駐點</a:t>
            </a:r>
            <a:r>
              <a:rPr lang="zh-TW" altLang="zh-TW" sz="2200" dirty="0" smtClean="0">
                <a:latin typeface="微軟正黑體" pitchFamily="34" charset="-120"/>
                <a:ea typeface="微軟正黑體" pitchFamily="34" charset="-120"/>
              </a:rPr>
              <a:t>教師</a:t>
            </a:r>
            <a:r>
              <a:rPr lang="zh-TW" altLang="en-US" sz="2200" dirty="0" smtClean="0">
                <a:latin typeface="微軟正黑體" pitchFamily="34" charset="-120"/>
                <a:ea typeface="微軟正黑體" pitchFamily="34" charset="-120"/>
              </a:rPr>
              <a:t>與受巡迴輔導服務學校討論</a:t>
            </a:r>
            <a:r>
              <a:rPr lang="zh-TW" altLang="en-US" sz="2200" dirty="0">
                <a:latin typeface="微軟正黑體" pitchFamily="34" charset="-120"/>
                <a:ea typeface="微軟正黑體" pitchFamily="34" charset="-120"/>
              </a:rPr>
              <a:t>，共同擬訂相關表件</a:t>
            </a:r>
            <a:r>
              <a:rPr lang="zh-TW" altLang="zh-TW" sz="2200" dirty="0">
                <a:latin typeface="微軟正黑體" pitchFamily="34" charset="-120"/>
                <a:ea typeface="微軟正黑體" pitchFamily="34" charset="-120"/>
              </a:rPr>
              <a:t>後</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由</a:t>
            </a:r>
            <a:r>
              <a:rPr lang="zh-TW" altLang="zh-TW" sz="2200" b="1" dirty="0">
                <a:latin typeface="微軟正黑體" pitchFamily="34" charset="-120"/>
                <a:ea typeface="微軟正黑體" pitchFamily="34" charset="-120"/>
              </a:rPr>
              <a:t>個案所屬</a:t>
            </a:r>
            <a:r>
              <a:rPr lang="zh-TW" altLang="zh-TW" sz="2200" b="1" dirty="0" smtClean="0">
                <a:latin typeface="微軟正黑體" pitchFamily="34" charset="-120"/>
                <a:ea typeface="微軟正黑體" pitchFamily="34" charset="-120"/>
              </a:rPr>
              <a:t>學校</a:t>
            </a:r>
            <a:r>
              <a:rPr lang="zh-TW" altLang="en-US" sz="2200" b="1" dirty="0">
                <a:latin typeface="微軟正黑體" pitchFamily="34" charset="-120"/>
                <a:ea typeface="微軟正黑體" pitchFamily="34" charset="-120"/>
              </a:rPr>
              <a:t>課發</a:t>
            </a:r>
            <a:r>
              <a:rPr lang="zh-TW" altLang="zh-TW" sz="2200" b="1" dirty="0" smtClean="0">
                <a:latin typeface="微軟正黑體" pitchFamily="34" charset="-120"/>
                <a:ea typeface="微軟正黑體" pitchFamily="34" charset="-120"/>
              </a:rPr>
              <a:t>會審</a:t>
            </a:r>
            <a:r>
              <a:rPr lang="zh-TW" altLang="en-US" sz="2200" b="1" dirty="0" smtClean="0">
                <a:latin typeface="微軟正黑體" pitchFamily="34" charset="-120"/>
                <a:ea typeface="微軟正黑體" pitchFamily="34" charset="-120"/>
              </a:rPr>
              <a:t>議</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課發會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60304173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錯誤樣態</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課發會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9512" y="2126244"/>
            <a:ext cx="8784976" cy="993813"/>
            <a:chOff x="251520" y="3979181"/>
            <a:chExt cx="8064896" cy="1152962"/>
          </a:xfrm>
        </p:grpSpPr>
        <p:sp>
          <p:nvSpPr>
            <p:cNvPr id="7" name="文字方塊 6">
              <a:extLst>
                <a:ext uri="{FF2B5EF4-FFF2-40B4-BE49-F238E27FC236}">
                  <a16:creationId xmlns:a16="http://schemas.microsoft.com/office/drawing/2014/main" id="{95C544D7-DAFC-4DC3-95FE-7A4C97B01306}"/>
                </a:ext>
              </a:extLst>
            </p:cNvPr>
            <p:cNvSpPr txBox="1"/>
            <p:nvPr/>
          </p:nvSpPr>
          <p:spPr>
            <a:xfrm>
              <a:off x="899592" y="4321009"/>
              <a:ext cx="7416824" cy="42847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逐級核章部分僅呈現</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人員姓名</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文字，而非該人員核章。</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5"/>
          <a:stretch>
            <a:fillRect/>
          </a:stretch>
        </p:blipFill>
        <p:spPr>
          <a:xfrm>
            <a:off x="1115616" y="2962750"/>
            <a:ext cx="7623016" cy="1618378"/>
          </a:xfrm>
          <a:prstGeom prst="rect">
            <a:avLst/>
          </a:prstGeom>
        </p:spPr>
      </p:pic>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118" y="2924944"/>
            <a:ext cx="1718113" cy="1300647"/>
          </a:xfrm>
          <a:prstGeom prst="rect">
            <a:avLst/>
          </a:prstGeom>
        </p:spPr>
      </p:pic>
      <p:pic>
        <p:nvPicPr>
          <p:cNvPr id="13" name="圖片 12"/>
          <p:cNvPicPr>
            <a:picLocks noChangeAspect="1"/>
          </p:cNvPicPr>
          <p:nvPr/>
        </p:nvPicPr>
        <p:blipFill>
          <a:blip r:embed="rId5"/>
          <a:stretch>
            <a:fillRect/>
          </a:stretch>
        </p:blipFill>
        <p:spPr>
          <a:xfrm>
            <a:off x="1133532" y="4753658"/>
            <a:ext cx="7623016" cy="1618378"/>
          </a:xfrm>
          <a:prstGeom prst="rect">
            <a:avLst/>
          </a:prstGeom>
        </p:spPr>
      </p:pic>
      <p:pic>
        <p:nvPicPr>
          <p:cNvPr id="14" name="圖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5580" y="5291916"/>
            <a:ext cx="1742400" cy="720000"/>
          </a:xfrm>
          <a:prstGeom prst="rect">
            <a:avLst/>
          </a:prstGeom>
          <a:solidFill>
            <a:schemeClr val="bg1"/>
          </a:solidFill>
          <a:effectLst/>
        </p:spPr>
      </p:pic>
      <p:pic>
        <p:nvPicPr>
          <p:cNvPr id="15" name="圖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9645" y="5291916"/>
            <a:ext cx="1742399" cy="720000"/>
          </a:xfrm>
          <a:prstGeom prst="rect">
            <a:avLst/>
          </a:prstGeom>
          <a:solidFill>
            <a:schemeClr val="bg1"/>
          </a:solidFill>
        </p:spPr>
      </p:pic>
      <p:pic>
        <p:nvPicPr>
          <p:cNvPr id="16" name="圖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0116" y="5291916"/>
            <a:ext cx="1742401" cy="720000"/>
          </a:xfrm>
          <a:prstGeom prst="rect">
            <a:avLst/>
          </a:prstGeom>
          <a:solidFill>
            <a:schemeClr val="bg1"/>
          </a:solidFill>
        </p:spPr>
      </p:pic>
      <p:pic>
        <p:nvPicPr>
          <p:cNvPr id="17" name="圖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90730300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13249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學校現況與背景分析，是否納入特殊教育內涵或說明。</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學校課程願景與架構，是否納入</a:t>
            </a:r>
            <a:r>
              <a:rPr lang="zh-TW" altLang="en-US" sz="2400" dirty="0">
                <a:latin typeface="微軟正黑體" pitchFamily="34" charset="-120"/>
                <a:ea typeface="微軟正黑體" pitchFamily="34" charset="-120"/>
              </a:rPr>
              <a:t>特殊教育</a:t>
            </a:r>
            <a:r>
              <a:rPr lang="zh-TW" altLang="en-US" sz="2400" dirty="0" smtClean="0">
                <a:latin typeface="微軟正黑體" pitchFamily="34" charset="-120"/>
                <a:ea typeface="微軟正黑體" pitchFamily="34" charset="-120"/>
              </a:rPr>
              <a:t>內涵。</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822" y="2924944"/>
            <a:ext cx="7596796" cy="3486637"/>
          </a:xfrm>
          <a:prstGeom prst="rect">
            <a:avLst/>
          </a:prstGeom>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2415436"/>
            <a:ext cx="7705228" cy="4198197"/>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學校課發會組織成員是否含特殊教育代表，請在</a:t>
            </a:r>
            <a:r>
              <a:rPr lang="zh-TW" altLang="en-US" sz="2400" dirty="0" smtClean="0">
                <a:latin typeface="微軟正黑體" pitchFamily="34" charset="-120"/>
                <a:ea typeface="微軟正黑體" pitchFamily="34" charset="-120"/>
              </a:rPr>
              <a:t>說明欄填入</a:t>
            </a:r>
            <a:r>
              <a:rPr lang="zh-TW" altLang="en-US" sz="2400" dirty="0">
                <a:latin typeface="微軟正黑體" pitchFamily="34" charset="-120"/>
                <a:ea typeface="微軟正黑體" pitchFamily="34" charset="-120"/>
              </a:rPr>
              <a:t>特殊教育代表人員姓名。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516216" y="5949280"/>
            <a:ext cx="1584176" cy="553998"/>
          </a:xfrm>
          <a:prstGeom prst="rect">
            <a:avLst/>
          </a:prstGeom>
          <a:solidFill>
            <a:srgbClr val="FFFFFF"/>
          </a:solidFill>
        </p:spPr>
        <p:txBody>
          <a:bodyPr wrap="square" rtlCol="0">
            <a:spAutoFit/>
          </a:bodyPr>
          <a:lstStyle/>
          <a:p>
            <a:r>
              <a:rPr lang="zh-TW" altLang="en-US" sz="1500" b="1" dirty="0">
                <a:solidFill>
                  <a:srgbClr val="002060"/>
                </a:solidFill>
                <a:latin typeface="微軟正黑體" pitchFamily="34" charset="-120"/>
                <a:ea typeface="微軟正黑體" pitchFamily="34" charset="-120"/>
              </a:rPr>
              <a:t>特殊教育代表</a:t>
            </a:r>
            <a:r>
              <a:rPr lang="zh-TW" altLang="en-US" sz="1500" b="1" dirty="0" smtClean="0">
                <a:solidFill>
                  <a:srgbClr val="002060"/>
                </a:solidFill>
                <a:latin typeface="微軟正黑體" pitchFamily="34" charset="-120"/>
                <a:ea typeface="微軟正黑體" pitchFamily="34" charset="-120"/>
              </a:rPr>
              <a:t>：金乘五老師</a:t>
            </a:r>
            <a:endParaRPr lang="zh-TW" altLang="en-US" sz="1500" b="1" dirty="0">
              <a:solidFill>
                <a:srgbClr val="002060"/>
              </a:solidFill>
              <a:latin typeface="微軟正黑體" pitchFamily="34" charset="-120"/>
              <a:ea typeface="微軟正黑體" pitchFamily="34" charset="-120"/>
            </a:endParaRPr>
          </a:p>
        </p:txBody>
      </p:sp>
      <p:sp>
        <p:nvSpPr>
          <p:cNvPr id="8" name="矩形 7"/>
          <p:cNvSpPr/>
          <p:nvPr/>
        </p:nvSpPr>
        <p:spPr>
          <a:xfrm>
            <a:off x="1418602" y="5830901"/>
            <a:ext cx="6753798" cy="7664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7622681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611188" y="1657831"/>
            <a:ext cx="7921625" cy="493981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200" b="1" dirty="0" smtClean="0">
                <a:latin typeface="微軟正黑體" panose="020B0604030504040204" pitchFamily="34" charset="-120"/>
                <a:ea typeface="微軟正黑體" panose="020B0604030504040204" pitchFamily="34" charset="-120"/>
              </a:rPr>
              <a:t>核心內容與精神：</a:t>
            </a:r>
            <a:r>
              <a:rPr lang="en-US" altLang="zh-TW" sz="2200" b="1" dirty="0" smtClean="0">
                <a:latin typeface="微軟正黑體" panose="020B0604030504040204" pitchFamily="34" charset="-120"/>
                <a:ea typeface="微軟正黑體" panose="020B0604030504040204" pitchFamily="34" charset="-120"/>
                <a:sym typeface="Helvetica Now Display"/>
              </a:rPr>
              <a:t> </a:t>
            </a:r>
            <a:r>
              <a:rPr lang="en-US" altLang="zh-TW" sz="2200" dirty="0" smtClean="0">
                <a:latin typeface="微軟正黑體" panose="020B0604030504040204" pitchFamily="34" charset="-120"/>
                <a:ea typeface="微軟正黑體" panose="020B0604030504040204" pitchFamily="34" charset="-120"/>
                <a:sym typeface="Helvetica Now Display"/>
              </a:rPr>
              <a:t>以「</a:t>
            </a:r>
            <a:r>
              <a:rPr lang="zh-TW" altLang="en-US" sz="2200" dirty="0" smtClean="0">
                <a:solidFill>
                  <a:srgbClr val="FF0000"/>
                </a:solidFill>
                <a:latin typeface="微軟正黑體" panose="020B0604030504040204" pitchFamily="34" charset="-120"/>
                <a:ea typeface="微軟正黑體" panose="020B0604030504040204" pitchFamily="34" charset="-120"/>
                <a:sym typeface="Helvetica Now Display"/>
              </a:rPr>
              <a:t>身心障礙分散式資源班</a:t>
            </a:r>
            <a:r>
              <a:rPr lang="zh-TW" altLang="en-US" sz="2200" dirty="0" smtClean="0">
                <a:latin typeface="微軟正黑體" panose="020B0604030504040204" pitchFamily="34" charset="-120"/>
                <a:ea typeface="微軟正黑體" panose="020B0604030504040204" pitchFamily="34" charset="-120"/>
                <a:sym typeface="Helvetica Now Display"/>
              </a:rPr>
              <a:t>課程計畫</a:t>
            </a:r>
            <a:r>
              <a:rPr lang="en-US" altLang="zh-TW" sz="2200" dirty="0" smtClean="0">
                <a:latin typeface="微軟正黑體" panose="020B0604030504040204" pitchFamily="34" charset="-120"/>
                <a:ea typeface="微軟正黑體" panose="020B0604030504040204" pitchFamily="34" charset="-120"/>
                <a:sym typeface="Helvetica Now Display"/>
              </a:rPr>
              <a:t>行政減量」為核心精神，簡化行政負擔，提升教學品質。</a:t>
            </a:r>
          </a:p>
          <a:p>
            <a:pPr marL="342900" indent="-342900" eaLnBrk="1" hangingPunct="1">
              <a:lnSpc>
                <a:spcPct val="150000"/>
              </a:lnSpc>
              <a:spcBef>
                <a:spcPct val="0"/>
              </a:spcBef>
              <a:buBlip>
                <a:blip r:embed="rId4"/>
              </a:buBlip>
              <a:defRPr/>
            </a:pPr>
            <a:r>
              <a:rPr lang="zh-TW" altLang="en-US" sz="2200" b="1" dirty="0" smtClean="0">
                <a:latin typeface="微軟正黑體" panose="020B0604030504040204" pitchFamily="34" charset="-120"/>
                <a:ea typeface="微軟正黑體" panose="020B0604030504040204" pitchFamily="34" charset="-120"/>
                <a:sym typeface="Helvetica Now Display"/>
              </a:rPr>
              <a:t>公文重點：</a:t>
            </a:r>
            <a:r>
              <a:rPr lang="zh-TW" altLang="en-US" sz="2200" u="sng" dirty="0" smtClean="0">
                <a:latin typeface="微軟正黑體" panose="020B0604030504040204" pitchFamily="34" charset="-120"/>
                <a:ea typeface="微軟正黑體" panose="020B0604030504040204" pitchFamily="34" charset="-120"/>
                <a:sym typeface="Helvetica Now Display"/>
              </a:rPr>
              <a:t>與普通班相同之部定領域課程及彈性學習課程</a:t>
            </a:r>
            <a:r>
              <a:rPr lang="zh-TW" altLang="en-US" sz="2200" dirty="0" smtClean="0">
                <a:latin typeface="微軟正黑體" panose="020B0604030504040204" pitchFamily="34" charset="-120"/>
                <a:ea typeface="微軟正黑體" panose="020B0604030504040204" pitchFamily="34" charset="-120"/>
                <a:sym typeface="Helvetica Now Display"/>
              </a:rPr>
              <a:t>，無需獨立編製課程計畫。但</a:t>
            </a:r>
            <a:r>
              <a:rPr lang="zh-TW" altLang="en-US" sz="2800" b="1" dirty="0" smtClean="0">
                <a:latin typeface="微軟正黑體" panose="020B0604030504040204" pitchFamily="34" charset="-120"/>
                <a:ea typeface="微軟正黑體" panose="020B0604030504040204" pitchFamily="34" charset="-120"/>
                <a:sym typeface="Helvetica Now Display"/>
              </a:rPr>
              <a:t>應</a:t>
            </a:r>
            <a:r>
              <a:rPr lang="zh-TW" altLang="en-US" sz="2200" dirty="0" smtClean="0">
                <a:latin typeface="微軟正黑體" panose="020B0604030504040204" pitchFamily="34" charset="-120"/>
                <a:ea typeface="微軟正黑體" panose="020B0604030504040204" pitchFamily="34" charset="-120"/>
                <a:sym typeface="Helvetica Now Display"/>
              </a:rPr>
              <a:t>將</a:t>
            </a:r>
            <a:r>
              <a:rPr lang="zh-TW" altLang="en-US" sz="2200" dirty="0" smtClean="0">
                <a:solidFill>
                  <a:srgbClr val="FF0000"/>
                </a:solidFill>
                <a:latin typeface="微軟正黑體" panose="020B0604030504040204" pitchFamily="34" charset="-120"/>
                <a:ea typeface="微軟正黑體" panose="020B0604030504040204" pitchFamily="34" charset="-120"/>
                <a:sym typeface="Helvetica Now Display"/>
              </a:rPr>
              <a:t>課程彈性調整規劃</a:t>
            </a:r>
            <a:r>
              <a:rPr lang="zh-TW" altLang="en-US" sz="2200" dirty="0" smtClean="0">
                <a:latin typeface="微軟正黑體" panose="020B0604030504040204" pitchFamily="34" charset="-120"/>
                <a:ea typeface="微軟正黑體" panose="020B0604030504040204" pitchFamily="34" charset="-120"/>
                <a:sym typeface="Helvetica Now Display"/>
              </a:rPr>
              <a:t>方向，</a:t>
            </a:r>
            <a:r>
              <a:rPr lang="zh-TW" altLang="en-US" sz="2200" dirty="0" smtClean="0">
                <a:solidFill>
                  <a:srgbClr val="FF0000"/>
                </a:solidFill>
                <a:latin typeface="微軟正黑體" panose="020B0604030504040204" pitchFamily="34" charset="-120"/>
                <a:ea typeface="微軟正黑體" panose="020B0604030504040204" pitchFamily="34" charset="-120"/>
                <a:sym typeface="Helvetica Now Display"/>
              </a:rPr>
              <a:t>融入學校總體課程計畫之適當位置</a:t>
            </a:r>
            <a:r>
              <a:rPr lang="zh-TW" altLang="en-US" sz="2200" dirty="0" smtClean="0">
                <a:latin typeface="微軟正黑體" panose="020B0604030504040204" pitchFamily="34" charset="-120"/>
                <a:ea typeface="微軟正黑體" panose="020B0604030504040204" pitchFamily="34" charset="-120"/>
                <a:sym typeface="Helvetica Now Display"/>
              </a:rPr>
              <a:t>。特殊需求領域課程，</a:t>
            </a:r>
            <a:r>
              <a:rPr lang="zh-TW" altLang="en-US" sz="2800" b="1" dirty="0">
                <a:latin typeface="微軟正黑體" panose="020B0604030504040204" pitchFamily="34" charset="-120"/>
                <a:ea typeface="微軟正黑體" panose="020B0604030504040204" pitchFamily="34" charset="-120"/>
                <a:sym typeface="Helvetica Now Display"/>
              </a:rPr>
              <a:t>應</a:t>
            </a:r>
            <a:r>
              <a:rPr lang="zh-TW" altLang="en-US" sz="2200" dirty="0" smtClean="0">
                <a:latin typeface="微軟正黑體" panose="020B0604030504040204" pitchFamily="34" charset="-120"/>
                <a:ea typeface="微軟正黑體" panose="020B0604030504040204" pitchFamily="34" charset="-120"/>
                <a:sym typeface="Helvetica Now Display"/>
              </a:rPr>
              <a:t>以分散式資源班為單位擬具課程計畫。</a:t>
            </a:r>
            <a:endParaRPr lang="en-US" altLang="zh-TW" sz="2200" dirty="0" smtClean="0">
              <a:latin typeface="微軟正黑體" panose="020B0604030504040204" pitchFamily="34" charset="-120"/>
              <a:ea typeface="微軟正黑體" panose="020B0604030504040204" pitchFamily="34" charset="-120"/>
              <a:sym typeface="Helvetica Now Display"/>
            </a:endParaRPr>
          </a:p>
          <a:p>
            <a:pPr marL="342900" indent="-342900" eaLnBrk="1" hangingPunct="1">
              <a:lnSpc>
                <a:spcPct val="150000"/>
              </a:lnSpc>
              <a:spcBef>
                <a:spcPct val="0"/>
              </a:spcBef>
              <a:buBlip>
                <a:blip r:embed="rId4"/>
              </a:buBlip>
              <a:defRPr/>
            </a:pPr>
            <a:r>
              <a:rPr lang="zh-TW" altLang="en-US" sz="2200" b="1" dirty="0">
                <a:latin typeface="微軟正黑體" panose="020B0604030504040204" pitchFamily="34" charset="-120"/>
                <a:ea typeface="微軟正黑體" panose="020B0604030504040204" pitchFamily="34" charset="-120"/>
                <a:sym typeface="Helvetica Now Display"/>
              </a:rPr>
              <a:t>迷思：</a:t>
            </a:r>
            <a:r>
              <a:rPr lang="zh-TW" altLang="en-US" sz="2200" dirty="0">
                <a:latin typeface="微軟正黑體" panose="020B0604030504040204" pitchFamily="34" charset="-120"/>
                <a:ea typeface="微軟正黑體" panose="020B0604030504040204" pitchFamily="34" charset="-120"/>
                <a:sym typeface="Helvetica Now Display"/>
              </a:rPr>
              <a:t>資源班</a:t>
            </a:r>
            <a:r>
              <a:rPr lang="zh-TW" altLang="en-US" sz="2200" dirty="0">
                <a:solidFill>
                  <a:srgbClr val="FF0000"/>
                </a:solidFill>
                <a:latin typeface="微軟正黑體" panose="020B0604030504040204" pitchFamily="34" charset="-120"/>
                <a:ea typeface="微軟正黑體" panose="020B0604030504040204" pitchFamily="34" charset="-120"/>
                <a:sym typeface="Helvetica Now Display"/>
              </a:rPr>
              <a:t>不用</a:t>
            </a:r>
            <a:r>
              <a:rPr lang="zh-TW" altLang="en-US" sz="2200" dirty="0">
                <a:latin typeface="微軟正黑體" panose="020B0604030504040204" pitchFamily="34" charset="-120"/>
                <a:ea typeface="微軟正黑體" panose="020B0604030504040204" pitchFamily="34" charset="-120"/>
                <a:sym typeface="Helvetica Now Display"/>
              </a:rPr>
              <a:t>撰寫課程計畫。</a:t>
            </a:r>
            <a:endParaRPr lang="en-US" altLang="zh-TW" sz="2200" dirty="0">
              <a:latin typeface="微軟正黑體" panose="020B0604030504040204" pitchFamily="34" charset="-120"/>
              <a:ea typeface="微軟正黑體" panose="020B0604030504040204" pitchFamily="34" charset="-120"/>
              <a:sym typeface="Helvetica Now Display"/>
            </a:endParaRPr>
          </a:p>
          <a:p>
            <a:pPr marL="342900" indent="-342900" eaLnBrk="1" hangingPunct="1">
              <a:lnSpc>
                <a:spcPct val="150000"/>
              </a:lnSpc>
              <a:spcBef>
                <a:spcPct val="0"/>
              </a:spcBef>
              <a:buBlip>
                <a:blip r:embed="rId4"/>
              </a:buBlip>
              <a:defRPr/>
            </a:pPr>
            <a:r>
              <a:rPr lang="zh-TW" altLang="en-US" sz="2200" b="1" dirty="0">
                <a:latin typeface="微軟正黑體" panose="020B0604030504040204" pitchFamily="34" charset="-120"/>
                <a:ea typeface="微軟正黑體" panose="020B0604030504040204" pitchFamily="34" charset="-120"/>
                <a:sym typeface="Helvetica Now Display"/>
              </a:rPr>
              <a:t>釐清：</a:t>
            </a:r>
            <a:r>
              <a:rPr lang="zh-TW" altLang="en-US" sz="2200" dirty="0">
                <a:latin typeface="微軟正黑體" panose="020B0604030504040204" pitchFamily="34" charset="-120"/>
                <a:ea typeface="微軟正黑體" panose="020B0604030504040204" pitchFamily="34" charset="-120"/>
                <a:sym typeface="Helvetica Now Display"/>
              </a:rPr>
              <a:t>資源班</a:t>
            </a:r>
            <a:r>
              <a:rPr lang="zh-TW" altLang="en-US" sz="2200" dirty="0">
                <a:solidFill>
                  <a:srgbClr val="FF0000"/>
                </a:solidFill>
                <a:latin typeface="微軟正黑體" panose="020B0604030504040204" pitchFamily="34" charset="-120"/>
                <a:ea typeface="微軟正黑體" panose="020B0604030504040204" pitchFamily="34" charset="-120"/>
                <a:sym typeface="Helvetica Now Display"/>
              </a:rPr>
              <a:t>仍要</a:t>
            </a:r>
            <a:r>
              <a:rPr lang="zh-TW" altLang="en-US" sz="2200" dirty="0">
                <a:latin typeface="微軟正黑體" panose="020B0604030504040204" pitchFamily="34" charset="-120"/>
                <a:ea typeface="微軟正黑體" panose="020B0604030504040204" pitchFamily="34" charset="-120"/>
                <a:sym typeface="Helvetica Now Display"/>
              </a:rPr>
              <a:t>撰寫課程計畫，且</a:t>
            </a:r>
            <a:r>
              <a:rPr lang="zh-TW" altLang="en-US" sz="2200" dirty="0">
                <a:solidFill>
                  <a:srgbClr val="FF0000"/>
                </a:solidFill>
                <a:latin typeface="微軟正黑體" panose="020B0604030504040204" pitchFamily="34" charset="-120"/>
                <a:ea typeface="微軟正黑體" panose="020B0604030504040204" pitchFamily="34" charset="-120"/>
                <a:sym typeface="Helvetica Now Display"/>
              </a:rPr>
              <a:t>需呈現</a:t>
            </a:r>
            <a:r>
              <a:rPr lang="zh-TW" altLang="en-US" sz="2200" dirty="0">
                <a:latin typeface="微軟正黑體" panose="020B0604030504040204" pitchFamily="34" charset="-120"/>
                <a:ea typeface="微軟正黑體" panose="020B0604030504040204" pitchFamily="34" charset="-120"/>
                <a:sym typeface="Helvetica Now Display"/>
              </a:rPr>
              <a:t>課程彈性調整之規劃</a:t>
            </a:r>
            <a:r>
              <a:rPr lang="zh-TW" altLang="en-US" sz="2200" dirty="0" smtClean="0">
                <a:latin typeface="微軟正黑體" panose="020B0604030504040204" pitchFamily="34" charset="-120"/>
                <a:ea typeface="微軟正黑體" panose="020B0604030504040204" pitchFamily="34" charset="-120"/>
                <a:sym typeface="Helvetica Now Display"/>
              </a:rPr>
              <a:t>。</a:t>
            </a:r>
            <a:endParaRPr lang="zh-TW" altLang="zh-TW" sz="2200"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251520" y="274638"/>
            <a:ext cx="8568952"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國教</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署行政</a:t>
            </a:r>
            <a:r>
              <a:rPr lang="en-US" altLang="zh-TW" sz="3800" b="1" kern="1200" dirty="0" err="1"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減量</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原則</a:t>
            </a:r>
            <a:r>
              <a:rPr lang="en-US" altLang="zh-TW" sz="3800" b="1" kern="1200" dirty="0" err="1"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執行</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與銜接說明</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12" name="矩形 11"/>
          <p:cNvSpPr/>
          <p:nvPr/>
        </p:nvSpPr>
        <p:spPr>
          <a:xfrm>
            <a:off x="1866584" y="1290246"/>
            <a:ext cx="6953888" cy="338554"/>
          </a:xfrm>
          <a:prstGeom prst="rect">
            <a:avLst/>
          </a:prstGeom>
        </p:spPr>
        <p:txBody>
          <a:bodyPr wrap="square">
            <a:spAutoFit/>
          </a:bodyPr>
          <a:lstStyle/>
          <a:p>
            <a:pPr algn="r"/>
            <a:r>
              <a:rPr lang="zh-TW" altLang="en-US" sz="1600" dirty="0">
                <a:latin typeface="微軟正黑體" panose="020B0604030504040204" pitchFamily="34" charset="-120"/>
                <a:ea typeface="微軟正黑體" panose="020B0604030504040204" pitchFamily="34" charset="-120"/>
              </a:rPr>
              <a:t>教育部國民及學前教育署</a:t>
            </a:r>
            <a:r>
              <a:rPr lang="en-US" altLang="zh-TW" sz="1600" dirty="0">
                <a:latin typeface="微軟正黑體" panose="020B0604030504040204" pitchFamily="34" charset="-120"/>
                <a:ea typeface="微軟正黑體" panose="020B0604030504040204" pitchFamily="34" charset="-120"/>
              </a:rPr>
              <a:t>115</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23</a:t>
            </a:r>
            <a:r>
              <a:rPr lang="zh-TW" altLang="en-US" sz="1600" dirty="0">
                <a:latin typeface="微軟正黑體" panose="020B0604030504040204" pitchFamily="34" charset="-120"/>
                <a:ea typeface="微軟正黑體" panose="020B0604030504040204" pitchFamily="34" charset="-120"/>
              </a:rPr>
              <a:t>日臺教國署原字第</a:t>
            </a:r>
            <a:r>
              <a:rPr lang="en-US" altLang="zh-TW" sz="1600" dirty="0">
                <a:latin typeface="微軟正黑體" panose="020B0604030504040204" pitchFamily="34" charset="-120"/>
                <a:ea typeface="微軟正黑體" panose="020B0604030504040204" pitchFamily="34" charset="-120"/>
              </a:rPr>
              <a:t>1155701134</a:t>
            </a:r>
            <a:r>
              <a:rPr lang="zh-TW" altLang="en-US" sz="1600" dirty="0">
                <a:latin typeface="微軟正黑體" panose="020B0604030504040204" pitchFamily="34" charset="-120"/>
                <a:ea typeface="微軟正黑體" panose="020B0604030504040204" pitchFamily="34" charset="-120"/>
              </a:rPr>
              <a:t>號</a:t>
            </a:r>
            <a:r>
              <a:rPr lang="zh-TW" altLang="en-US" sz="1600" dirty="0" smtClean="0">
                <a:latin typeface="微軟正黑體" panose="020B0604030504040204" pitchFamily="34" charset="-120"/>
                <a:ea typeface="微軟正黑體" panose="020B0604030504040204" pitchFamily="34" charset="-120"/>
              </a:rPr>
              <a:t>函</a:t>
            </a:r>
            <a:endParaRPr lang="zh-TW" altLang="en-US" sz="1600" dirty="0">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4880590"/>
            <a:ext cx="936104" cy="708650"/>
          </a:xfrm>
          <a:prstGeom prst="rect">
            <a:avLst/>
          </a:prstGeom>
        </p:spPr>
      </p:pic>
      <p:sp>
        <p:nvSpPr>
          <p:cNvPr id="9" name="向上箭號圖說文字 8"/>
          <p:cNvSpPr/>
          <p:nvPr/>
        </p:nvSpPr>
        <p:spPr>
          <a:xfrm rot="16200000">
            <a:off x="6728464" y="3214717"/>
            <a:ext cx="1015663" cy="3456384"/>
          </a:xfrm>
          <a:prstGeom prst="upArrowCallout">
            <a:avLst>
              <a:gd name="adj1" fmla="val 100000"/>
              <a:gd name="adj2" fmla="val 50000"/>
              <a:gd name="adj3" fmla="val 35093"/>
              <a:gd name="adj4" fmla="val 8310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chorCtr="0">
            <a:spAutoFit/>
          </a:bodyPr>
          <a:lstStyle/>
          <a:p>
            <a:pPr marL="0" lvl="1" algn="ctr"/>
            <a:r>
              <a:rPr lang="zh-TW" altLang="en-US" dirty="0" smtClean="0">
                <a:solidFill>
                  <a:schemeClr val="tx1"/>
                </a:solidFill>
              </a:rPr>
              <a:t>資源班部定領域教學計畫多數有融入特殊需求領域課程，並非與普通班完全相同。</a:t>
            </a:r>
            <a:endParaRPr lang="zh-TW" altLang="en-US" dirty="0">
              <a:solidFill>
                <a:schemeClr val="tx1"/>
              </a:solidFill>
            </a:endParaRPr>
          </a:p>
        </p:txBody>
      </p:sp>
      <p:sp>
        <p:nvSpPr>
          <p:cNvPr id="10" name="矩形 9"/>
          <p:cNvSpPr/>
          <p:nvPr/>
        </p:nvSpPr>
        <p:spPr>
          <a:xfrm>
            <a:off x="8028385" y="3373462"/>
            <a:ext cx="432048"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43608" y="3980327"/>
            <a:ext cx="3960440"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Freeform 5"/>
          <p:cNvSpPr/>
          <p:nvPr/>
        </p:nvSpPr>
        <p:spPr>
          <a:xfrm>
            <a:off x="6097952" y="5975731"/>
            <a:ext cx="1930432" cy="849390"/>
          </a:xfrm>
          <a:custGeom>
            <a:avLst/>
            <a:gdLst/>
            <a:ahLst/>
            <a:cxnLst/>
            <a:rect l="l" t="t" r="r" b="b"/>
            <a:pathLst>
              <a:path w="8240110" h="3625649">
                <a:moveTo>
                  <a:pt x="0" y="0"/>
                </a:moveTo>
                <a:lnTo>
                  <a:pt x="8240110" y="0"/>
                </a:lnTo>
                <a:lnTo>
                  <a:pt x="8240110" y="3625649"/>
                </a:lnTo>
                <a:lnTo>
                  <a:pt x="0" y="3625649"/>
                </a:lnTo>
                <a:lnTo>
                  <a:pt x="0" y="0"/>
                </a:lnTo>
                <a:close/>
              </a:path>
            </a:pathLst>
          </a:custGeom>
          <a:blipFill>
            <a:blip r:embed="rId7"/>
            <a:stretch>
              <a:fillRect/>
            </a:stretch>
          </a:blipFill>
        </p:spPr>
      </p:sp>
    </p:spTree>
    <p:extLst>
      <p:ext uri="{BB962C8B-B14F-4D97-AF65-F5344CB8AC3E}">
        <p14:creationId xmlns:p14="http://schemas.microsoft.com/office/powerpoint/2010/main" val="342753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anim calcmode="lin" valueType="num">
                                      <p:cBhvr>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anim calcmode="lin" valueType="num">
                                      <p:cBhvr>
                                        <p:cTn id="3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500"/>
                                        <p:tgtEl>
                                          <p:spTgt spid="8">
                                            <p:txEl>
                                              <p:pRg st="2" end="2"/>
                                            </p:txEl>
                                          </p:spTgt>
                                        </p:tgtEl>
                                      </p:cBhvr>
                                    </p:animEffect>
                                    <p:anim calcmode="lin" valueType="num">
                                      <p:cBhvr>
                                        <p:cTn id="5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7"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up)">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500"/>
                                        <p:tgtEl>
                                          <p:spTgt spid="8">
                                            <p:txEl>
                                              <p:pRg st="3" end="3"/>
                                            </p:txEl>
                                          </p:spTgt>
                                        </p:tgtEl>
                                      </p:cBhvr>
                                    </p:animEffect>
                                    <p:anim calcmode="lin" valueType="num">
                                      <p:cBhvr>
                                        <p:cTn id="6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9"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P spid="2" grpId="0"/>
      <p:bldP spid="12" grpId="0"/>
      <p:bldP spid="9" grpId="0" animBg="1"/>
      <p:bldP spid="9" grpId="1"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93260" cy="550920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a:t>
            </a:r>
            <a:r>
              <a:rPr lang="zh-TW" altLang="en-US" sz="2200" b="1" dirty="0" smtClean="0">
                <a:solidFill>
                  <a:srgbClr val="FF0000"/>
                </a:solidFill>
                <a:latin typeface="微軟正黑體" pitchFamily="34" charset="-120"/>
                <a:ea typeface="微軟正黑體" pitchFamily="34" charset="-120"/>
              </a:rPr>
              <a:t>一</a:t>
            </a:r>
            <a:r>
              <a:rPr lang="zh-TW" altLang="en-US" sz="2200" dirty="0">
                <a:latin typeface="微軟正黑體" pitchFamily="34" charset="-120"/>
                <a:ea typeface="微軟正黑體" pitchFamily="34" charset="-120"/>
              </a:rPr>
              <a:t>頁為學校實施程序，</a:t>
            </a:r>
            <a:r>
              <a:rPr lang="zh-TW" altLang="en-US" sz="2200" b="1" dirty="0">
                <a:latin typeface="微軟正黑體" pitchFamily="34" charset="-120"/>
                <a:ea typeface="微軟正黑體" pitchFamily="34" charset="-120"/>
              </a:rPr>
              <a:t>各校皆須</a:t>
            </a:r>
            <a:r>
              <a:rPr lang="zh-TW" altLang="en-US" sz="2200" b="1" dirty="0" smtClean="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。自</a:t>
            </a:r>
            <a:r>
              <a:rPr lang="zh-TW" altLang="en-US" sz="2200" dirty="0">
                <a:latin typeface="微軟正黑體" pitchFamily="34" charset="-120"/>
                <a:ea typeface="微軟正黑體" pitchFamily="34" charset="-120"/>
              </a:rPr>
              <a:t>第</a:t>
            </a:r>
            <a:r>
              <a:rPr lang="zh-TW" altLang="en-US" sz="2200" b="1" dirty="0">
                <a:latin typeface="微軟正黑體" pitchFamily="34" charset="-120"/>
                <a:ea typeface="微軟正黑體" pitchFamily="34" charset="-120"/>
              </a:rPr>
              <a:t>二</a:t>
            </a:r>
            <a:r>
              <a:rPr lang="zh-TW" altLang="en-US" sz="2200" dirty="0">
                <a:latin typeface="微軟正黑體" pitchFamily="34" charset="-120"/>
                <a:ea typeface="微軟正黑體" pitchFamily="34" charset="-120"/>
              </a:rPr>
              <a:t>頁起</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依</a:t>
            </a:r>
            <a:r>
              <a:rPr lang="zh-TW" altLang="en-US" sz="2200" b="1" dirty="0">
                <a:latin typeface="微軟正黑體" pitchFamily="34" charset="-120"/>
                <a:ea typeface="微軟正黑體" pitchFamily="34" charset="-120"/>
              </a:rPr>
              <a:t>學校所設班型</a:t>
            </a:r>
            <a:r>
              <a:rPr lang="zh-TW" altLang="en-US" sz="2200" b="1" dirty="0" smtClean="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第二</a:t>
            </a:r>
            <a:r>
              <a:rPr lang="zh-TW" altLang="en-US" sz="2200" dirty="0">
                <a:latin typeface="微軟正黑體" pitchFamily="34" charset="-120"/>
                <a:ea typeface="微軟正黑體" pitchFamily="34" charset="-120"/>
              </a:rPr>
              <a:t>頁：集中式特教班。</a:t>
            </a:r>
            <a:r>
              <a:rPr lang="zh-TW" altLang="en-US" sz="1800" dirty="0" smtClean="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備</a:t>
            </a:r>
            <a:r>
              <a:rPr lang="zh-TW" altLang="en-US" sz="1800" b="1" dirty="0" smtClean="0">
                <a:latin typeface="微軟正黑體" pitchFamily="34" charset="-120"/>
                <a:ea typeface="微軟正黑體" pitchFamily="34" charset="-120"/>
              </a:rPr>
              <a:t>註：</a:t>
            </a:r>
            <a:r>
              <a:rPr lang="zh-TW" altLang="en-US" sz="1800" dirty="0">
                <a:latin typeface="微軟正黑體" pitchFamily="34" charset="-120"/>
                <a:ea typeface="微軟正黑體" pitchFamily="34" charset="-120"/>
              </a:rPr>
              <a:t>安排融合教育時間）</a:t>
            </a:r>
            <a:endParaRPr lang="en-US" altLang="zh-TW" sz="18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第三頁</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分散式</a:t>
            </a:r>
            <a:r>
              <a:rPr lang="zh-TW" altLang="en-US" sz="2200" dirty="0" smtClean="0">
                <a:latin typeface="微軟正黑體" pitchFamily="34" charset="-120"/>
                <a:ea typeface="微軟正黑體" pitchFamily="34" charset="-120"/>
              </a:rPr>
              <a:t>資源</a:t>
            </a:r>
            <a:r>
              <a:rPr lang="zh-TW" altLang="en-US" sz="2200" dirty="0">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備註：</a:t>
            </a:r>
            <a:r>
              <a:rPr lang="zh-TW" altLang="en-US" sz="1800" dirty="0" smtClean="0">
                <a:latin typeface="微軟正黑體" pitchFamily="34" charset="-120"/>
                <a:ea typeface="微軟正黑體" pitchFamily="34" charset="-120"/>
              </a:rPr>
              <a:t>抽</a:t>
            </a:r>
            <a:r>
              <a:rPr lang="zh-TW" altLang="en-US" sz="1800" dirty="0">
                <a:latin typeface="微軟正黑體" pitchFamily="34" charset="-120"/>
                <a:ea typeface="微軟正黑體" pitchFamily="34" charset="-120"/>
              </a:rPr>
              <a:t>離</a:t>
            </a:r>
            <a:r>
              <a:rPr lang="zh-TW" altLang="en-US" sz="1800" dirty="0" smtClean="0">
                <a:latin typeface="微軟正黑體" pitchFamily="34" charset="-120"/>
                <a:ea typeface="微軟正黑體" pitchFamily="34" charset="-120"/>
              </a:rPr>
              <a:t>部定課程是否符合節數規範）</a:t>
            </a:r>
            <a:endParaRPr lang="en-US" altLang="zh-TW" sz="18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第四頁：資優資源班</a:t>
            </a:r>
            <a:r>
              <a:rPr lang="zh-TW" altLang="en-US" sz="22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備註：</a:t>
            </a:r>
            <a:r>
              <a:rPr lang="zh-TW" altLang="en-US" sz="1800" dirty="0" smtClean="0">
                <a:latin typeface="微軟正黑體" pitchFamily="34" charset="-120"/>
                <a:ea typeface="微軟正黑體" pitchFamily="34" charset="-120"/>
              </a:rPr>
              <a:t>抽離、外加課程是否</a:t>
            </a:r>
            <a:r>
              <a:rPr lang="zh-TW" altLang="en-US" sz="1800" dirty="0">
                <a:latin typeface="微軟正黑體" pitchFamily="34" charset="-120"/>
                <a:ea typeface="微軟正黑體" pitchFamily="34" charset="-120"/>
              </a:rPr>
              <a:t>符合節數規範</a:t>
            </a:r>
            <a:r>
              <a:rPr lang="zh-TW" altLang="en-US" sz="18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第五、六頁：巡迴輔導班</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在家教育班</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受巡迴輔導學校。</a:t>
            </a:r>
            <a:endParaRPr lang="en-US" altLang="zh-TW" sz="2200" dirty="0" smtClean="0">
              <a:latin typeface="微軟正黑體" pitchFamily="34" charset="-120"/>
              <a:ea typeface="微軟正黑體" pitchFamily="34" charset="-120"/>
            </a:endParaRPr>
          </a:p>
          <a:p>
            <a:pPr algn="r" eaLnBrk="1" hangingPunct="1">
              <a:spcBef>
                <a:spcPct val="0"/>
              </a:spcBef>
              <a:buNone/>
              <a:defRPr/>
            </a:pPr>
            <a:r>
              <a:rPr lang="zh-TW" altLang="en-US" sz="1800" dirty="0" smtClean="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備註：</a:t>
            </a:r>
            <a:r>
              <a:rPr lang="zh-TW" altLang="en-US" sz="1800" dirty="0" smtClean="0">
                <a:latin typeface="微軟正黑體" pitchFamily="34" charset="-120"/>
                <a:ea typeface="微軟正黑體" pitchFamily="34" charset="-120"/>
              </a:rPr>
              <a:t>巡迴輔導模式及節數是否符合規範）</a:t>
            </a:r>
            <a:endParaRPr lang="en-US" altLang="zh-TW" sz="18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第七頁：普通</a:t>
            </a:r>
            <a:r>
              <a:rPr lang="zh-TW" altLang="en-US" sz="2200" dirty="0">
                <a:latin typeface="微軟正黑體" pitchFamily="34" charset="-120"/>
                <a:ea typeface="微軟正黑體" pitchFamily="34" charset="-120"/>
              </a:rPr>
              <a:t>班接受特殊教育</a:t>
            </a:r>
            <a:r>
              <a:rPr lang="zh-TW" altLang="en-US" sz="2200" dirty="0" smtClean="0">
                <a:latin typeface="微軟正黑體" pitchFamily="34" charset="-120"/>
                <a:ea typeface="微軟正黑體" pitchFamily="34" charset="-120"/>
              </a:rPr>
              <a:t>服務</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特殊教育方案</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資優教育方案。</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a:t>
            </a:r>
            <a:r>
              <a:rPr lang="zh-TW" altLang="en-US" sz="2200" b="1" dirty="0">
                <a:solidFill>
                  <a:srgbClr val="FF0000"/>
                </a:solidFill>
                <a:latin typeface="微軟正黑體" pitchFamily="34" charset="-120"/>
                <a:ea typeface="微軟正黑體" pitchFamily="34" charset="-120"/>
              </a:rPr>
              <a:t>八</a:t>
            </a:r>
            <a:r>
              <a:rPr lang="zh-TW" altLang="en-US" sz="2200" dirty="0" smtClean="0">
                <a:latin typeface="微軟正黑體" pitchFamily="34" charset="-120"/>
                <a:ea typeface="微軟正黑體" pitchFamily="34" charset="-120"/>
              </a:rPr>
              <a:t>頁</a:t>
            </a:r>
            <a:r>
              <a:rPr lang="zh-TW" altLang="en-US" sz="2200" dirty="0">
                <a:latin typeface="微軟正黑體" pitchFamily="34" charset="-120"/>
                <a:ea typeface="微軟正黑體" pitchFamily="34" charset="-120"/>
              </a:rPr>
              <a:t>為學校特推會審查、課發會</a:t>
            </a:r>
            <a:r>
              <a:rPr lang="zh-TW" altLang="en-US" sz="2200" dirty="0" smtClean="0">
                <a:latin typeface="微軟正黑體" pitchFamily="34" charset="-120"/>
                <a:ea typeface="微軟正黑體" pitchFamily="34" charset="-120"/>
              </a:rPr>
              <a:t>審議結果</a:t>
            </a:r>
            <a:r>
              <a:rPr lang="zh-TW" altLang="en-US" sz="2200" dirty="0">
                <a:latin typeface="微軟正黑體" pitchFamily="34" charset="-120"/>
                <a:ea typeface="微軟正黑體" pitchFamily="34" charset="-120"/>
              </a:rPr>
              <a:t>及核章頁，</a:t>
            </a:r>
            <a:r>
              <a:rPr lang="zh-TW" altLang="en-US" sz="2200" b="1" dirty="0">
                <a:latin typeface="微軟正黑體" pitchFamily="34" charset="-120"/>
                <a:ea typeface="微軟正黑體" pitchFamily="34" charset="-120"/>
              </a:rPr>
              <a:t>各校皆須填寫</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435">
                                            <p:txEl>
                                              <p:pRg st="7" end="7"/>
                                            </p:txEl>
                                          </p:spTgt>
                                        </p:tgtEl>
                                        <p:attrNameLst>
                                          <p:attrName>style.visibility</p:attrName>
                                        </p:attrNameLst>
                                      </p:cBhvr>
                                      <p:to>
                                        <p:strVal val="visible"/>
                                      </p:to>
                                    </p:set>
                                    <p:animEffect transition="in" filter="fade">
                                      <p:cBhvr>
                                        <p:cTn id="67" dur="500"/>
                                        <p:tgtEl>
                                          <p:spTgt spid="18435">
                                            <p:txEl>
                                              <p:pRg st="7" end="7"/>
                                            </p:txEl>
                                          </p:spTgt>
                                        </p:tgtEl>
                                      </p:cBhvr>
                                    </p:animEffect>
                                    <p:anim calcmode="lin" valueType="num">
                                      <p:cBhvr>
                                        <p:cTn id="68"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7089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000" dirty="0" smtClean="0">
                <a:latin typeface="微軟正黑體" panose="020B0604030504040204" pitchFamily="34" charset="-120"/>
                <a:ea typeface="微軟正黑體" panose="020B0604030504040204" pitchFamily="34" charset="-120"/>
              </a:rPr>
              <a:t>集中式特教班、</a:t>
            </a:r>
            <a:r>
              <a:rPr lang="zh-TW" altLang="en-US" sz="2000" dirty="0">
                <a:latin typeface="微軟正黑體" panose="020B0604030504040204" pitchFamily="34" charset="-120"/>
                <a:ea typeface="微軟正黑體" panose="020B0604030504040204" pitchFamily="34" charset="-120"/>
              </a:rPr>
              <a:t>分散式</a:t>
            </a:r>
            <a:r>
              <a:rPr lang="zh-TW" altLang="zh-TW" sz="2000" dirty="0" smtClean="0">
                <a:latin typeface="微軟正黑體" panose="020B0604030504040204" pitchFamily="34" charset="-120"/>
                <a:ea typeface="微軟正黑體" panose="020B0604030504040204" pitchFamily="34" charset="-120"/>
              </a:rPr>
              <a:t>資源班、資優資源班</a:t>
            </a:r>
            <a:r>
              <a:rPr lang="zh-TW" altLang="en-US" sz="2000" b="1" dirty="0" smtClean="0">
                <a:solidFill>
                  <a:srgbClr val="FF0000"/>
                </a:solidFill>
                <a:latin typeface="微軟正黑體" panose="020B0604030504040204" pitchFamily="34" charset="-120"/>
                <a:ea typeface="微軟正黑體" panose="020B0604030504040204" pitchFamily="34" charset="-120"/>
              </a:rPr>
              <a:t>及巡迴輔導班</a:t>
            </a:r>
            <a:r>
              <a:rPr lang="zh-TW" altLang="en-US" sz="2000"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分組學生數合適欄位</a:t>
            </a:r>
            <a:r>
              <a:rPr lang="zh-TW" altLang="en-US" sz="2000" dirty="0" smtClean="0">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若有</a:t>
            </a:r>
            <a:r>
              <a:rPr lang="zh-TW" altLang="zh-TW" sz="2000" dirty="0" smtClean="0">
                <a:solidFill>
                  <a:srgbClr val="FF0000"/>
                </a:solidFill>
                <a:latin typeface="微軟正黑體" panose="020B0604030504040204" pitchFamily="34" charset="-120"/>
                <a:ea typeface="微軟正黑體" panose="020B0604030504040204" pitchFamily="34" charset="-120"/>
              </a:rPr>
              <a:t>一對一上課</a:t>
            </a:r>
            <a:r>
              <a:rPr lang="zh-TW" altLang="zh-TW" sz="2000" dirty="0" smtClean="0">
                <a:latin typeface="微軟正黑體" panose="020B0604030504040204" pitchFamily="34" charset="-120"/>
                <a:ea typeface="微軟正黑體" panose="020B0604030504040204" pitchFamily="34" charset="-120"/>
              </a:rPr>
              <a:t>之情形（或</a:t>
            </a:r>
            <a:r>
              <a:rPr lang="zh-TW" altLang="zh-TW" sz="2000" dirty="0" smtClean="0">
                <a:solidFill>
                  <a:srgbClr val="FF0000"/>
                </a:solidFill>
                <a:latin typeface="微軟正黑體" panose="020B0604030504040204" pitchFamily="34" charset="-120"/>
                <a:ea typeface="微軟正黑體" panose="020B0604030504040204" pitchFamily="34" charset="-120"/>
              </a:rPr>
              <a:t>小組人數非2至6人者</a:t>
            </a:r>
            <a:r>
              <a:rPr lang="zh-TW" altLang="zh-TW" sz="2000" dirty="0" smtClean="0">
                <a:latin typeface="微軟正黑體" panose="020B0604030504040204" pitchFamily="34" charset="-120"/>
                <a:ea typeface="微軟正黑體" panose="020B0604030504040204" pitchFamily="34" charset="-120"/>
              </a:rPr>
              <a:t>），請提特推會審查討論，</a:t>
            </a:r>
            <a:r>
              <a:rPr lang="zh-TW" altLang="en-US" sz="2000" dirty="0" smtClean="0">
                <a:latin typeface="微軟正黑體" panose="020B0604030504040204" pitchFamily="34" charset="-120"/>
                <a:ea typeface="微軟正黑體" panose="020B0604030504040204" pitchFamily="34" charset="-120"/>
              </a:rPr>
              <a:t>敘</a:t>
            </a:r>
            <a:r>
              <a:rPr lang="zh-TW" altLang="zh-TW" sz="2000" dirty="0" smtClean="0">
                <a:latin typeface="微軟正黑體" panose="020B0604030504040204" pitchFamily="34" charset="-120"/>
                <a:ea typeface="微軟正黑體" panose="020B0604030504040204" pitchFamily="34" charset="-120"/>
              </a:rPr>
              <a:t>明原因及需求後決議</a:t>
            </a:r>
            <a:r>
              <a:rPr lang="zh-TW" altLang="zh-TW" sz="2000" dirty="0">
                <a:latin typeface="微軟正黑體" panose="020B0604030504040204" pitchFamily="34" charset="-120"/>
                <a:ea typeface="微軟正黑體" panose="020B0604030504040204" pitchFamily="34" charset="-120"/>
              </a:rPr>
              <a:t>通過，</a:t>
            </a:r>
            <a:r>
              <a:rPr lang="zh-TW" altLang="zh-TW" sz="2000" dirty="0" smtClean="0">
                <a:latin typeface="微軟正黑體" panose="020B0604030504040204" pitchFamily="34" charset="-120"/>
                <a:ea typeface="微軟正黑體" panose="020B0604030504040204" pitchFamily="34" charset="-120"/>
              </a:rPr>
              <a:t>於</a:t>
            </a:r>
            <a:r>
              <a:rPr lang="zh-TW" altLang="zh-TW" sz="2000" u="sng" dirty="0" smtClean="0">
                <a:latin typeface="微軟正黑體" panose="020B0604030504040204" pitchFamily="34" charset="-120"/>
                <a:ea typeface="微軟正黑體" panose="020B0604030504040204" pitchFamily="34" charset="-120"/>
              </a:rPr>
              <a:t>特推會會議紀錄</a:t>
            </a:r>
            <a:r>
              <a:rPr lang="zh-TW" altLang="zh-TW" sz="2000" dirty="0" smtClean="0">
                <a:latin typeface="微軟正黑體" panose="020B0604030504040204" pitchFamily="34" charset="-120"/>
                <a:ea typeface="微軟正黑體" panose="020B0604030504040204" pitchFamily="34" charset="-120"/>
              </a:rPr>
              <a:t>中清楚呈現之。</a:t>
            </a:r>
            <a:endParaRPr lang="en-US" altLang="zh-TW" sz="20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000" dirty="0" smtClean="0">
                <a:latin typeface="微軟正黑體" panose="020B0604030504040204" pitchFamily="34" charset="-120"/>
                <a:ea typeface="微軟正黑體" panose="020B0604030504040204" pitchFamily="34" charset="-120"/>
              </a:rPr>
              <a:t>巡迴</a:t>
            </a:r>
            <a:r>
              <a:rPr lang="zh-TW" altLang="zh-TW" sz="2000" dirty="0">
                <a:latin typeface="微軟正黑體" panose="020B0604030504040204" pitchFamily="34" charset="-120"/>
                <a:ea typeface="微軟正黑體" panose="020B0604030504040204" pitchFamily="34" charset="-120"/>
              </a:rPr>
              <a:t>輔導班/在家教育班設班學校</a:t>
            </a:r>
            <a:r>
              <a:rPr lang="zh-TW" altLang="zh-TW" sz="2000"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教師授課時數欄位</a:t>
            </a:r>
            <a:r>
              <a:rPr lang="zh-TW" altLang="en-US" sz="2000" dirty="0" smtClean="0">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請</a:t>
            </a:r>
            <a:r>
              <a:rPr lang="zh-TW" altLang="zh-TW" sz="2000" dirty="0">
                <a:latin typeface="微軟正黑體" panose="020B0604030504040204" pitchFamily="34" charset="-120"/>
                <a:ea typeface="微軟正黑體" panose="020B0604030504040204" pitchFamily="34" charset="-120"/>
              </a:rPr>
              <a:t>審查/審議巡迴輔導教師排課及授課時數情形，確認排課及巡迴輔導安排是否適切</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000" dirty="0" smtClean="0">
                <a:latin typeface="微軟正黑體" panose="020B0604030504040204" pitchFamily="34" charset="-120"/>
                <a:ea typeface="微軟正黑體" panose="020B0604030504040204" pitchFamily="34" charset="-120"/>
              </a:rPr>
              <a:t>受</a:t>
            </a:r>
            <a:r>
              <a:rPr lang="zh-TW" altLang="zh-TW" sz="2000" dirty="0">
                <a:latin typeface="微軟正黑體" panose="020B0604030504040204" pitchFamily="34" charset="-120"/>
                <a:ea typeface="微軟正黑體" panose="020B0604030504040204" pitchFamily="34" charset="-120"/>
              </a:rPr>
              <a:t>巡迴輔導學校：</a:t>
            </a:r>
            <a:r>
              <a:rPr lang="zh-TW" altLang="zh-TW" sz="2000" dirty="0" smtClean="0">
                <a:latin typeface="微軟正黑體" panose="020B0604030504040204" pitchFamily="34" charset="-120"/>
                <a:ea typeface="微軟正黑體" panose="020B0604030504040204" pitchFamily="34" charset="-120"/>
              </a:rPr>
              <a:t>請與</a:t>
            </a:r>
            <a:r>
              <a:rPr lang="zh-TW" altLang="zh-TW" sz="2000" dirty="0">
                <a:latin typeface="微軟正黑體" panose="020B0604030504040204" pitchFamily="34" charset="-120"/>
                <a:ea typeface="微軟正黑體" panose="020B0604030504040204" pitchFamily="34" charset="-120"/>
              </a:rPr>
              <a:t>巡迴輔導教師共同</a:t>
            </a:r>
            <a:r>
              <a:rPr lang="zh-TW" altLang="zh-TW" sz="2000" dirty="0" smtClean="0">
                <a:latin typeface="微軟正黑體" panose="020B0604030504040204" pitchFamily="34" charset="-120"/>
                <a:ea typeface="微軟正黑體" panose="020B0604030504040204" pitchFamily="34" charset="-120"/>
              </a:rPr>
              <a:t>討論</a:t>
            </a:r>
            <a:r>
              <a:rPr lang="zh-TW" altLang="en-US" sz="2000" dirty="0" smtClean="0">
                <a:latin typeface="微軟正黑體" panose="020B0604030504040204" pitchFamily="34" charset="-120"/>
                <a:ea typeface="微軟正黑體" panose="020B0604030504040204" pitchFamily="34" charset="-120"/>
              </a:rPr>
              <a:t>派案學生服務模式、</a:t>
            </a:r>
            <a:r>
              <a:rPr lang="zh-TW" altLang="zh-TW" sz="2000" dirty="0" smtClean="0">
                <a:latin typeface="微軟正黑體" panose="020B0604030504040204" pitchFamily="34" charset="-120"/>
                <a:ea typeface="微軟正黑體" panose="020B0604030504040204" pitchFamily="34" charset="-120"/>
              </a:rPr>
              <a:t>規劃課程</a:t>
            </a:r>
            <a:r>
              <a:rPr lang="zh-TW" altLang="en-US" sz="2000" dirty="0" smtClean="0">
                <a:latin typeface="微軟正黑體" panose="020B0604030504040204" pitchFamily="34" charset="-120"/>
                <a:ea typeface="微軟正黑體" panose="020B0604030504040204" pitchFamily="34" charset="-120"/>
              </a:rPr>
              <a:t>及服務節數。如為直接教學服務，</a:t>
            </a:r>
            <a:r>
              <a:rPr lang="zh-TW" altLang="zh-TW" sz="2000" dirty="0" smtClean="0">
                <a:latin typeface="微軟正黑體" panose="020B0604030504040204" pitchFamily="34" charset="-120"/>
                <a:ea typeface="微軟正黑體" panose="020B0604030504040204" pitchFamily="34" charset="-120"/>
              </a:rPr>
              <a:t>排</a:t>
            </a:r>
            <a:r>
              <a:rPr lang="zh-TW" altLang="zh-TW" sz="2000" dirty="0">
                <a:latin typeface="微軟正黑體" panose="020B0604030504040204" pitchFamily="34" charset="-120"/>
                <a:ea typeface="微軟正黑體" panose="020B0604030504040204" pitchFamily="34" charset="-120"/>
              </a:rPr>
              <a:t>課盡可能以小組授課方式進行</a:t>
            </a:r>
            <a:r>
              <a:rPr lang="zh-TW"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如為間接服務模式，是否合理安排節數。</a:t>
            </a:r>
            <a:endParaRPr lang="en-US" altLang="zh-CN" sz="2000" dirty="0">
              <a:solidFill>
                <a:srgbClr val="FF0000"/>
              </a:solidFill>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4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40065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000" dirty="0" smtClean="0">
                <a:solidFill>
                  <a:srgbClr val="FF0000"/>
                </a:solidFill>
                <a:latin typeface="微軟正黑體" panose="020B0604030504040204" pitchFamily="34" charset="-120"/>
                <a:ea typeface="微軟正黑體" panose="020B0604030504040204" pitchFamily="34" charset="-120"/>
              </a:rPr>
              <a:t>普通班接受特殊教育服務</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特殊教育方案</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資優教育方案：</a:t>
            </a:r>
            <a:r>
              <a:rPr lang="zh-TW" altLang="en-US" sz="2000" b="1" dirty="0">
                <a:latin typeface="微軟正黑體" panose="020B0604030504040204" pitchFamily="34" charset="-120"/>
                <a:ea typeface="微軟正黑體" panose="020B0604030504040204" pitchFamily="34" charset="-120"/>
              </a:rPr>
              <a:t>課程與教學</a:t>
            </a:r>
            <a:r>
              <a:rPr lang="zh-TW" altLang="en-US" sz="2000" b="1" dirty="0" smtClean="0">
                <a:latin typeface="微軟正黑體" panose="020B0604030504040204" pitchFamily="34" charset="-120"/>
                <a:ea typeface="微軟正黑體" panose="020B0604030504040204" pitchFamily="34" charset="-120"/>
              </a:rPr>
              <a:t>欄位</a:t>
            </a:r>
            <a:r>
              <a:rPr lang="zh-TW" altLang="en-US" sz="2000" dirty="0">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請檢視需調整之學習領域課程及教材</a:t>
            </a:r>
            <a:r>
              <a:rPr lang="zh-TW" altLang="en-US" sz="2000" dirty="0">
                <a:solidFill>
                  <a:srgbClr val="FF0000"/>
                </a:solidFill>
                <a:latin typeface="微軟正黑體" panose="020B0604030504040204" pitchFamily="34" charset="-120"/>
                <a:ea typeface="微軟正黑體" panose="020B0604030504040204" pitchFamily="34" charset="-120"/>
              </a:rPr>
              <a:t>教法</a:t>
            </a:r>
            <a:r>
              <a:rPr lang="zh-TW" altLang="en-US" sz="2000" dirty="0" smtClean="0">
                <a:solidFill>
                  <a:srgbClr val="FF0000"/>
                </a:solidFill>
                <a:latin typeface="微軟正黑體" panose="020B0604030504040204" pitchFamily="34" charset="-120"/>
                <a:ea typeface="微軟正黑體" panose="020B0604030504040204" pitchFamily="34" charset="-120"/>
              </a:rPr>
              <a:t>內容；課程規劃考量納入特殊需求領域課程。</a:t>
            </a:r>
            <a:endParaRPr lang="en-US" altLang="zh-TW" sz="2000" dirty="0" smtClean="0">
              <a:solidFill>
                <a:srgbClr val="FF0000"/>
              </a:solidFill>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000" dirty="0">
                <a:solidFill>
                  <a:srgbClr val="FF0000"/>
                </a:solidFill>
                <a:latin typeface="微軟正黑體" panose="020B0604030504040204" pitchFamily="34" charset="-120"/>
                <a:ea typeface="微軟正黑體" panose="020B0604030504040204" pitchFamily="34" charset="-120"/>
              </a:rPr>
              <a:t>普通班接受特殊教育服務</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特殊教育方案</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資優教育方案</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其他欄位</a:t>
            </a:r>
            <a:r>
              <a:rPr lang="zh-TW" altLang="en-US" sz="2000" dirty="0">
                <a:solidFill>
                  <a:srgbClr val="FF0000"/>
                </a:solidFill>
                <a:latin typeface="微軟正黑體" panose="020B0604030504040204" pitchFamily="34" charset="-120"/>
                <a:ea typeface="微軟正黑體" panose="020B0604030504040204" pitchFamily="34" charset="-120"/>
              </a:rPr>
              <a:t>，請檢視是否提供相關支持服務及支持策略。</a:t>
            </a:r>
            <a:endParaRPr lang="en-US" altLang="zh-CN" sz="2000" dirty="0">
              <a:solidFill>
                <a:srgbClr val="FF0000"/>
              </a:solidFill>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55369123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9389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學校自我檢核</a:t>
            </a:r>
            <a:r>
              <a:rPr lang="zh-TW" altLang="en-US" sz="2000" dirty="0" smtClean="0">
                <a:latin typeface="微軟正黑體" pitchFamily="34" charset="-120"/>
                <a:ea typeface="微軟正黑體" pitchFamily="34" charset="-120"/>
              </a:rPr>
              <a:t>表第</a:t>
            </a:r>
            <a:r>
              <a:rPr lang="zh-TW" altLang="en-US" sz="2000" b="1" dirty="0" smtClean="0">
                <a:solidFill>
                  <a:srgbClr val="FF0000"/>
                </a:solidFill>
                <a:latin typeface="微軟正黑體" pitchFamily="34" charset="-120"/>
                <a:ea typeface="微軟正黑體" pitchFamily="34" charset="-120"/>
              </a:rPr>
              <a:t>八</a:t>
            </a:r>
            <a:r>
              <a:rPr lang="zh-TW" altLang="en-US" sz="2000" dirty="0" smtClean="0">
                <a:latin typeface="微軟正黑體" pitchFamily="34" charset="-120"/>
                <a:ea typeface="微軟正黑體" pitchFamily="34" charset="-120"/>
              </a:rPr>
              <a:t>頁（</a:t>
            </a:r>
            <a:r>
              <a:rPr lang="zh-TW" altLang="en-US" sz="2000" b="1" dirty="0" smtClean="0">
                <a:solidFill>
                  <a:srgbClr val="FF0000"/>
                </a:solidFill>
                <a:latin typeface="微軟正黑體" pitchFamily="34" charset="-120"/>
                <a:ea typeface="微軟正黑體" pitchFamily="34" charset="-120"/>
              </a:rPr>
              <a:t>最後</a:t>
            </a:r>
            <a:r>
              <a:rPr lang="zh-TW" altLang="en-US" sz="2000" b="1" dirty="0">
                <a:solidFill>
                  <a:srgbClr val="FF0000"/>
                </a:solidFill>
                <a:latin typeface="微軟正黑體" pitchFamily="34" charset="-120"/>
                <a:ea typeface="微軟正黑體" pitchFamily="34" charset="-120"/>
              </a:rPr>
              <a:t>一</a:t>
            </a:r>
            <a:r>
              <a:rPr lang="zh-TW" altLang="en-US" sz="2000" b="1" dirty="0" smtClean="0">
                <a:solidFill>
                  <a:srgbClr val="FF0000"/>
                </a:solidFill>
                <a:latin typeface="微軟正黑體" pitchFamily="34" charset="-120"/>
                <a:ea typeface="微軟正黑體" pitchFamily="34" charset="-120"/>
              </a:rPr>
              <a:t>頁</a:t>
            </a:r>
            <a:r>
              <a:rPr lang="zh-TW" altLang="en-US" sz="20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應</a:t>
            </a:r>
            <a:r>
              <a:rPr lang="zh-TW" altLang="en-US" sz="2000" dirty="0" smtClean="0">
                <a:latin typeface="微軟正黑體" pitchFamily="34" charset="-120"/>
                <a:ea typeface="微軟正黑體" pitchFamily="34" charset="-120"/>
              </a:rPr>
              <a:t>將特推會審查</a:t>
            </a:r>
            <a:r>
              <a:rPr lang="zh-TW" altLang="en-US" sz="2000" dirty="0">
                <a:latin typeface="微軟正黑體" pitchFamily="34" charset="-120"/>
                <a:ea typeface="微軟正黑體" pitchFamily="34" charset="-120"/>
              </a:rPr>
              <a:t>意見</a:t>
            </a:r>
            <a:r>
              <a:rPr lang="zh-TW" altLang="en-US" sz="2000" dirty="0" smtClean="0">
                <a:latin typeface="微軟正黑體" pitchFamily="34" charset="-120"/>
                <a:ea typeface="微軟正黑體" pitchFamily="34" charset="-120"/>
              </a:rPr>
              <a:t>及課發會審議</a:t>
            </a:r>
            <a:r>
              <a:rPr lang="zh-TW" altLang="en-US" sz="2000" dirty="0">
                <a:latin typeface="微軟正黑體" pitchFamily="34" charset="-120"/>
                <a:ea typeface="微軟正黑體" pitchFamily="34" charset="-120"/>
              </a:rPr>
              <a:t>意見</a:t>
            </a:r>
            <a:r>
              <a:rPr lang="zh-TW" altLang="en-US" sz="2000" dirty="0" smtClean="0">
                <a:latin typeface="微軟正黑體" pitchFamily="34" charset="-120"/>
                <a:ea typeface="微軟正黑體" pitchFamily="34" charset="-120"/>
              </a:rPr>
              <a:t>填入欄</a:t>
            </a:r>
            <a:r>
              <a:rPr lang="zh-TW" altLang="en-US" sz="2000" dirty="0">
                <a:latin typeface="微軟正黑體" pitchFamily="34" charset="-120"/>
                <a:ea typeface="微軟正黑體" pitchFamily="34" charset="-120"/>
              </a:rPr>
              <a:t>位</a:t>
            </a:r>
            <a:r>
              <a:rPr lang="zh-TW" altLang="en-US" sz="2000" dirty="0" smtClean="0">
                <a:latin typeface="微軟正黑體" pitchFamily="34" charset="-120"/>
                <a:ea typeface="微軟正黑體" pitchFamily="34" charset="-120"/>
              </a:rPr>
              <a:t>中，並完成結果勾選，後續完成逐級</a:t>
            </a:r>
            <a:r>
              <a:rPr lang="zh-TW" altLang="en-US" sz="2000" dirty="0">
                <a:latin typeface="微軟正黑體" pitchFamily="34" charset="-120"/>
                <a:ea typeface="微軟正黑體" pitchFamily="34" charset="-120"/>
              </a:rPr>
              <a:t>核</a:t>
            </a:r>
            <a:r>
              <a:rPr lang="zh-TW" altLang="en-US" sz="2000" dirty="0" smtClean="0">
                <a:latin typeface="微軟正黑體" pitchFamily="34" charset="-120"/>
                <a:ea typeface="微軟正黑體" pitchFamily="34" charset="-120"/>
              </a:rPr>
              <a:t>章。</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例如：學校班型為</a:t>
            </a:r>
            <a:r>
              <a:rPr lang="zh-TW" altLang="en-US" sz="2000" u="sng" dirty="0">
                <a:latin typeface="微軟正黑體" pitchFamily="34" charset="-120"/>
                <a:ea typeface="微軟正黑體" pitchFamily="34" charset="-120"/>
              </a:rPr>
              <a:t>受巡迴輔導學校</a:t>
            </a:r>
            <a:r>
              <a:rPr lang="zh-TW" altLang="en-US" sz="2000" dirty="0">
                <a:latin typeface="微軟正黑體" pitchFamily="34" charset="-120"/>
                <a:ea typeface="微軟正黑體" pitchFamily="34" charset="-120"/>
              </a:rPr>
              <a:t>，就需要有</a:t>
            </a:r>
            <a:r>
              <a:rPr lang="zh-TW" altLang="en-US" sz="2000" b="1" dirty="0" smtClean="0">
                <a:latin typeface="微軟正黑體" pitchFamily="34" charset="-120"/>
                <a:ea typeface="微軟正黑體" pitchFamily="34" charset="-120"/>
              </a:rPr>
              <a:t>第一頁</a:t>
            </a:r>
            <a:r>
              <a:rPr lang="zh-TW" altLang="en-US" sz="2000"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第</a:t>
            </a:r>
            <a:r>
              <a:rPr lang="zh-TW" altLang="en-US" sz="2000" b="1" dirty="0">
                <a:latin typeface="微軟正黑體" pitchFamily="34" charset="-120"/>
                <a:ea typeface="微軟正黑體" pitchFamily="34" charset="-120"/>
              </a:rPr>
              <a:t>五</a:t>
            </a:r>
            <a:r>
              <a:rPr lang="zh-TW" altLang="en-US" sz="2000" b="1" dirty="0" smtClean="0">
                <a:latin typeface="微軟正黑體" pitchFamily="34" charset="-120"/>
                <a:ea typeface="微軟正黑體" pitchFamily="34" charset="-120"/>
              </a:rPr>
              <a:t>、六頁</a:t>
            </a:r>
            <a:r>
              <a:rPr lang="zh-TW" altLang="en-US" sz="2000"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第八頁</a:t>
            </a:r>
            <a:r>
              <a:rPr lang="zh-TW" altLang="en-US" sz="2000" dirty="0" smtClean="0">
                <a:latin typeface="微軟正黑體" pitchFamily="34" charset="-120"/>
                <a:ea typeface="微軟正黑體" pitchFamily="34" charset="-120"/>
              </a:rPr>
              <a:t>。</a:t>
            </a:r>
            <a:endParaRPr lang="en-US" altLang="zh-CN"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578" y="2630103"/>
            <a:ext cx="4214564" cy="4111265"/>
          </a:xfrm>
          <a:prstGeom prst="rect">
            <a:avLst/>
          </a:prstGeom>
        </p:spPr>
      </p:pic>
      <p:sp>
        <p:nvSpPr>
          <p:cNvPr id="7" name="矩形 6"/>
          <p:cNvSpPr/>
          <p:nvPr/>
        </p:nvSpPr>
        <p:spPr>
          <a:xfrm>
            <a:off x="2760292" y="3401226"/>
            <a:ext cx="1871529" cy="19719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709017" y="5794050"/>
            <a:ext cx="3879790" cy="7947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640367" y="3401225"/>
            <a:ext cx="1922804" cy="19719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435">
                                            <p:txEl>
                                              <p:pRg st="1" end="1"/>
                                            </p:txEl>
                                          </p:spTgt>
                                        </p:tgtEl>
                                        <p:attrNameLst>
                                          <p:attrName>style.visibility</p:attrName>
                                        </p:attrNameLst>
                                      </p:cBhvr>
                                      <p:to>
                                        <p:strVal val="visible"/>
                                      </p:to>
                                    </p:set>
                                    <p:animEffect transition="in" filter="fade">
                                      <p:cBhvr>
                                        <p:cTn id="45" dur="500"/>
                                        <p:tgtEl>
                                          <p:spTgt spid="18435">
                                            <p:txEl>
                                              <p:pRg st="1" end="1"/>
                                            </p:txEl>
                                          </p:spTgt>
                                        </p:tgtEl>
                                      </p:cBhvr>
                                    </p:animEffect>
                                    <p:anim calcmode="lin" valueType="num">
                                      <p:cBhvr>
                                        <p:cTn id="4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4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796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錯誤樣態</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79512" y="2126244"/>
            <a:ext cx="8784976" cy="993813"/>
            <a:chOff x="251520" y="3979181"/>
            <a:chExt cx="8064896" cy="1152962"/>
          </a:xfrm>
        </p:grpSpPr>
        <p:sp>
          <p:nvSpPr>
            <p:cNvPr id="11" name="文字方塊 10">
              <a:extLst>
                <a:ext uri="{FF2B5EF4-FFF2-40B4-BE49-F238E27FC236}">
                  <a16:creationId xmlns:a16="http://schemas.microsoft.com/office/drawing/2014/main" id="{95C544D7-DAFC-4DC3-95FE-7A4C97B01306}"/>
                </a:ext>
              </a:extLst>
            </p:cNvPr>
            <p:cNvSpPr txBox="1"/>
            <p:nvPr/>
          </p:nvSpPr>
          <p:spPr>
            <a:xfrm>
              <a:off x="899592" y="4321009"/>
              <a:ext cx="7416824" cy="42847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分散式資源班，課程規劃未能考量納入特殊需求領域課程。</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2"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5"/>
          <a:stretch>
            <a:fillRect/>
          </a:stretch>
        </p:blipFill>
        <p:spPr>
          <a:xfrm>
            <a:off x="1259632" y="2852936"/>
            <a:ext cx="6624736" cy="3863349"/>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186368"/>
            <a:ext cx="2111226" cy="1598242"/>
          </a:xfrm>
          <a:prstGeom prst="rect">
            <a:avLst/>
          </a:prstGeom>
        </p:spPr>
      </p:pic>
      <p:pic>
        <p:nvPicPr>
          <p:cNvPr id="14" name="圖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74208003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796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錯誤樣態</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79512" y="2126244"/>
            <a:ext cx="8784976" cy="993813"/>
            <a:chOff x="251520" y="3979181"/>
            <a:chExt cx="8064896" cy="1152962"/>
          </a:xfrm>
        </p:grpSpPr>
        <p:sp>
          <p:nvSpPr>
            <p:cNvPr id="11" name="文字方塊 10">
              <a:extLst>
                <a:ext uri="{FF2B5EF4-FFF2-40B4-BE49-F238E27FC236}">
                  <a16:creationId xmlns:a16="http://schemas.microsoft.com/office/drawing/2014/main" id="{95C544D7-DAFC-4DC3-95FE-7A4C97B01306}"/>
                </a:ext>
              </a:extLst>
            </p:cNvPr>
            <p:cNvSpPr txBox="1"/>
            <p:nvPr/>
          </p:nvSpPr>
          <p:spPr>
            <a:xfrm>
              <a:off x="899592" y="4321009"/>
              <a:ext cx="7416824" cy="42847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未於結果欄位內，填入審查或審議意見。</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2"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grpSp>
      <p:pic>
        <p:nvPicPr>
          <p:cNvPr id="4" name="圖片 3"/>
          <p:cNvPicPr>
            <a:picLocks noChangeAspect="1"/>
          </p:cNvPicPr>
          <p:nvPr/>
        </p:nvPicPr>
        <p:blipFill>
          <a:blip r:embed="rId5"/>
          <a:stretch>
            <a:fillRect/>
          </a:stretch>
        </p:blipFill>
        <p:spPr>
          <a:xfrm>
            <a:off x="1079612" y="2943552"/>
            <a:ext cx="6984776" cy="3682115"/>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680" y="3645024"/>
            <a:ext cx="3167468" cy="2397839"/>
          </a:xfrm>
          <a:prstGeom prst="rect">
            <a:avLst/>
          </a:prstGeom>
        </p:spPr>
      </p:pic>
      <p:pic>
        <p:nvPicPr>
          <p:cNvPr id="14" name="圖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22410640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各欄位學校可</a:t>
            </a:r>
            <a:r>
              <a:rPr lang="zh-TW" altLang="en-US" sz="2200" dirty="0" smtClean="0">
                <a:latin typeface="微軟正黑體" pitchFamily="34" charset="-120"/>
                <a:ea typeface="微軟正黑體" pitchFamily="34" charset="-120"/>
              </a:rPr>
              <a:t>依據不同需求</a:t>
            </a:r>
            <a:r>
              <a:rPr lang="zh-TW" altLang="en-US" sz="2200" b="1" dirty="0" smtClean="0">
                <a:latin typeface="微軟正黑體" pitchFamily="34" charset="-120"/>
                <a:ea typeface="微軟正黑體" pitchFamily="34" charset="-120"/>
              </a:rPr>
              <a:t>自行</a:t>
            </a:r>
            <a:r>
              <a:rPr lang="zh-TW" altLang="en-US" sz="2200" b="1" dirty="0">
                <a:latin typeface="微軟正黑體" pitchFamily="34" charset="-120"/>
                <a:ea typeface="微軟正黑體" pitchFamily="34" charset="-120"/>
              </a:rPr>
              <a:t>增刪彈性使用</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學生姓名：</a:t>
            </a:r>
            <a:r>
              <a:rPr lang="zh-TW" altLang="en-US" sz="2200" b="1" dirty="0">
                <a:latin typeface="微軟正黑體" pitchFamily="34" charset="-120"/>
                <a:ea typeface="微軟正黑體" pitchFamily="34" charset="-120"/>
              </a:rPr>
              <a:t>請完整呈現</a:t>
            </a:r>
            <a:r>
              <a:rPr lang="zh-TW" altLang="en-US" sz="2200" dirty="0">
                <a:latin typeface="微軟正黑體" pitchFamily="34" charset="-120"/>
                <a:ea typeface="微軟正黑體" pitchFamily="34" charset="-120"/>
              </a:rPr>
              <a:t>，中間字</a:t>
            </a:r>
            <a:r>
              <a:rPr lang="zh-TW" altLang="en-US" sz="2800" b="1" dirty="0">
                <a:solidFill>
                  <a:srgbClr val="FF0000"/>
                </a:solidFill>
                <a:latin typeface="微軟正黑體" pitchFamily="34" charset="-120"/>
                <a:ea typeface="微軟正黑體" pitchFamily="34" charset="-120"/>
              </a:rPr>
              <a:t>勿以</a:t>
            </a:r>
            <a:r>
              <a:rPr lang="zh-TW" altLang="en-US" sz="2200" dirty="0">
                <a:latin typeface="微軟正黑體" pitchFamily="34" charset="-120"/>
                <a:ea typeface="微軟正黑體" pitchFamily="34" charset="-120"/>
              </a:rPr>
              <a:t>「○」取代</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特教班級型態：</a:t>
            </a:r>
            <a:r>
              <a:rPr lang="zh-TW" altLang="en-US" sz="2200" b="1" dirty="0" smtClean="0">
                <a:latin typeface="微軟正黑體" pitchFamily="34" charset="-120"/>
                <a:ea typeface="微軟正黑體" pitchFamily="34" charset="-120"/>
              </a:rPr>
              <a:t>分散式</a:t>
            </a:r>
            <a:r>
              <a:rPr lang="zh-TW" altLang="en-US" sz="2200" b="1" dirty="0">
                <a:latin typeface="微軟正黑體" pitchFamily="34" charset="-120"/>
                <a:ea typeface="微軟正黑體" pitchFamily="34" charset="-120"/>
              </a:rPr>
              <a:t>資源班、集中式特教班、資優資源班、受巡迴輔導學校</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普通班接受特殊教育</a:t>
            </a:r>
            <a:r>
              <a:rPr lang="zh-TW" altLang="en-US" sz="2200" b="1" dirty="0" smtClean="0">
                <a:latin typeface="微軟正黑體" pitchFamily="34" charset="-120"/>
                <a:ea typeface="微軟正黑體" pitchFamily="34" charset="-120"/>
              </a:rPr>
              <a:t>服務</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特殊教育方案</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資優教育方案</a:t>
            </a:r>
            <a:r>
              <a:rPr lang="zh-TW" altLang="en-US" sz="2200" dirty="0" smtClean="0">
                <a:latin typeface="微軟正黑體" pitchFamily="34" charset="-120"/>
                <a:ea typeface="微軟正黑體" pitchFamily="34" charset="-120"/>
              </a:rPr>
              <a:t>，各欄位填寫請依學生個別需求訂定，並於彙整全校學生需求後，提</a:t>
            </a:r>
            <a:r>
              <a:rPr lang="zh-TW" altLang="en-US" sz="2200" b="1" dirty="0" smtClean="0">
                <a:solidFill>
                  <a:srgbClr val="FF0000"/>
                </a:solidFill>
                <a:latin typeface="微軟正黑體" pitchFamily="34" charset="-120"/>
                <a:ea typeface="微軟正黑體" pitchFamily="34" charset="-120"/>
              </a:rPr>
              <a:t>特推會討論審查</a:t>
            </a:r>
            <a:r>
              <a:rPr lang="zh-TW" altLang="en-US" sz="2200" dirty="0" smtClean="0">
                <a:latin typeface="微軟正黑體" pitchFamily="34" charset="-120"/>
                <a:ea typeface="微軟正黑體" pitchFamily="34" charset="-120"/>
              </a:rPr>
              <a:t>後並勾選通過與否。</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巡迴</a:t>
            </a:r>
            <a:r>
              <a:rPr lang="zh-TW" altLang="en-US" sz="2200" b="1" dirty="0">
                <a:latin typeface="微軟正黑體" pitchFamily="34" charset="-120"/>
                <a:ea typeface="微軟正黑體" pitchFamily="34" charset="-120"/>
              </a:rPr>
              <a:t>輔導</a:t>
            </a:r>
            <a:r>
              <a:rPr lang="en-US" altLang="zh-TW" sz="2200" b="1"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在家教育設班學校</a:t>
            </a:r>
            <a:r>
              <a:rPr lang="zh-TW" altLang="en-US" sz="2200" dirty="0" smtClean="0">
                <a:latin typeface="微軟正黑體" pitchFamily="34" charset="-120"/>
                <a:ea typeface="微軟正黑體" pitchFamily="34" charset="-120"/>
              </a:rPr>
              <a:t>：彙整所編制巡</a:t>
            </a:r>
            <a:r>
              <a:rPr lang="zh-TW" altLang="en-US" sz="2200" dirty="0">
                <a:latin typeface="微軟正黑體" pitchFamily="34" charset="-120"/>
                <a:ea typeface="微軟正黑體" pitchFamily="34" charset="-120"/>
              </a:rPr>
              <a:t>迴輔導</a:t>
            </a:r>
            <a:r>
              <a:rPr lang="zh-TW" altLang="en-US" sz="2200" dirty="0" smtClean="0">
                <a:latin typeface="微軟正黑體" pitchFamily="34" charset="-120"/>
                <a:ea typeface="微軟正黑體" pitchFamily="34" charset="-120"/>
              </a:rPr>
              <a:t>教師派案服務學校、學生名單、服務模式及節數後，循上開流程完成。若校內</a:t>
            </a:r>
            <a:r>
              <a:rPr lang="zh-TW" altLang="en-US" sz="2800" b="1" dirty="0" smtClean="0">
                <a:latin typeface="微軟正黑體" pitchFamily="34" charset="-120"/>
                <a:ea typeface="微軟正黑體" pitchFamily="34" charset="-120"/>
              </a:rPr>
              <a:t>無</a:t>
            </a:r>
            <a:r>
              <a:rPr lang="zh-TW" altLang="en-US" sz="2200" dirty="0" smtClean="0">
                <a:latin typeface="微軟正黑體" pitchFamily="34" charset="-120"/>
                <a:ea typeface="微軟正黑體" pitchFamily="34" charset="-120"/>
              </a:rPr>
              <a:t>特殊教育學生，請以審查巡迴輔導教師及學生服務模式及節數適切與否為原則。</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鑑輔會</a:t>
            </a:r>
            <a:r>
              <a:rPr lang="zh-TW" altLang="en-US" sz="2200" dirty="0" smtClean="0">
                <a:latin typeface="微軟正黑體" pitchFamily="34" charset="-120"/>
                <a:ea typeface="微軟正黑體" pitchFamily="34" charset="-120"/>
              </a:rPr>
              <a:t>核定之特殊教育類別</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資格：請依本縣鑑輔會核定</a:t>
            </a:r>
            <a:r>
              <a:rPr lang="zh-TW" altLang="en-US" sz="2200" dirty="0">
                <a:latin typeface="微軟正黑體" pitchFamily="34" charset="-120"/>
                <a:ea typeface="微軟正黑體" pitchFamily="34" charset="-120"/>
              </a:rPr>
              <a:t>安置</a:t>
            </a:r>
            <a:r>
              <a:rPr lang="zh-TW" altLang="en-US" sz="2200" dirty="0" smtClean="0">
                <a:latin typeface="微軟正黑體" pitchFamily="34" charset="-120"/>
                <a:ea typeface="微軟正黑體" pitchFamily="34" charset="-120"/>
              </a:rPr>
              <a:t>結果填入，並請與教育部特殊教育通報網資料一致。</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身心障礙</a:t>
            </a:r>
            <a:r>
              <a:rPr lang="zh-TW" altLang="en-US" sz="2200" dirty="0" smtClean="0">
                <a:latin typeface="微軟正黑體" pitchFamily="34" charset="-120"/>
                <a:ea typeface="微軟正黑體" pitchFamily="34" charset="-120"/>
              </a:rPr>
              <a:t>證明</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手冊</a:t>
            </a:r>
            <a:r>
              <a:rPr lang="zh-TW" altLang="en-US" sz="2200" dirty="0">
                <a:latin typeface="微軟正黑體" pitchFamily="34" charset="-120"/>
                <a:ea typeface="微軟正黑體" pitchFamily="34" charset="-120"/>
              </a:rPr>
              <a:t>障</a:t>
            </a:r>
            <a:r>
              <a:rPr lang="zh-TW" altLang="en-US" sz="2200" dirty="0" smtClean="0">
                <a:latin typeface="微軟正黑體" pitchFamily="34" charset="-120"/>
                <a:ea typeface="微軟正黑體" pitchFamily="34" charset="-120"/>
              </a:rPr>
              <a:t>別</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亞型</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程度：請填入其障礙類別、程度及亞型，尤其是學習障礙，請</a:t>
            </a:r>
            <a:r>
              <a:rPr lang="zh-TW" altLang="en-US" sz="2800" b="1" dirty="0" smtClean="0">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填入亞型，例如：閱讀、書寫、數學、讀寫障礙等。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「學習需求摘要」欄位，請填寫代號：</a:t>
            </a:r>
            <a:r>
              <a:rPr lang="en-US" altLang="zh-TW" sz="2800" b="1" dirty="0">
                <a:latin typeface="微軟正黑體" pitchFamily="34" charset="-120"/>
                <a:ea typeface="微軟正黑體" pitchFamily="34" charset="-120"/>
              </a:rPr>
              <a:t>Ⅰ</a:t>
            </a:r>
            <a:r>
              <a:rPr lang="zh-TW" altLang="en-US" sz="2200" dirty="0">
                <a:latin typeface="微軟正黑體" pitchFamily="34" charset="-120"/>
                <a:ea typeface="微軟正黑體" pitchFamily="34" charset="-120"/>
              </a:rPr>
              <a:t>認知課程需求、</a:t>
            </a:r>
            <a:r>
              <a:rPr lang="en-US" altLang="zh-TW" sz="2800" b="1" dirty="0">
                <a:latin typeface="微軟正黑體" pitchFamily="34" charset="-120"/>
                <a:ea typeface="微軟正黑體" pitchFamily="34" charset="-120"/>
              </a:rPr>
              <a:t>Ⅱ</a:t>
            </a:r>
            <a:r>
              <a:rPr lang="zh-TW" altLang="en-US" sz="2200" dirty="0">
                <a:latin typeface="微軟正黑體" pitchFamily="34" charset="-120"/>
                <a:ea typeface="微軟正黑體" pitchFamily="34" charset="-120"/>
              </a:rPr>
              <a:t>社會適應或生活適應需求、</a:t>
            </a:r>
            <a:r>
              <a:rPr lang="en-US" altLang="zh-TW" sz="2800" b="1" dirty="0">
                <a:latin typeface="微軟正黑體" pitchFamily="34" charset="-120"/>
                <a:ea typeface="微軟正黑體" pitchFamily="34" charset="-120"/>
              </a:rPr>
              <a:t>Ⅲ</a:t>
            </a:r>
            <a:r>
              <a:rPr lang="zh-TW" altLang="en-US" sz="2200" dirty="0">
                <a:latin typeface="微軟正黑體" pitchFamily="34" charset="-120"/>
                <a:ea typeface="微軟正黑體" pitchFamily="34" charset="-120"/>
              </a:rPr>
              <a:t>輔助性需求（以生理障礙需求為主，例如：輔具使用、聽能訓練、構音訓練、點字等訓練）</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92124920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7064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服務方式</a:t>
            </a:r>
            <a:r>
              <a:rPr lang="zh-TW" altLang="en-US" sz="2200" dirty="0" smtClean="0">
                <a:latin typeface="微軟正黑體" pitchFamily="34" charset="-120"/>
                <a:ea typeface="微軟正黑體" pitchFamily="34" charset="-120"/>
              </a:rPr>
              <a:t>：請填入</a:t>
            </a:r>
            <a:r>
              <a:rPr lang="zh-TW" altLang="en-US" sz="2200" dirty="0">
                <a:latin typeface="微軟正黑體" pitchFamily="34" charset="-120"/>
                <a:ea typeface="微軟正黑體" pitchFamily="34" charset="-120"/>
              </a:rPr>
              <a:t>直接教學或間接服務。</a:t>
            </a:r>
            <a:r>
              <a:rPr lang="zh-TW" altLang="en-US" sz="2200" u="sng" dirty="0" smtClean="0">
                <a:latin typeface="微軟正黑體" pitchFamily="34" charset="-120"/>
                <a:ea typeface="微軟正黑體" pitchFamily="34" charset="-120"/>
              </a:rPr>
              <a:t>如有安排間接服務之需求，請提特推會審查通過</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直接</a:t>
            </a:r>
            <a:r>
              <a:rPr lang="zh-TW" altLang="en-US" sz="2200" b="1" dirty="0" smtClean="0">
                <a:latin typeface="微軟正黑體" pitchFamily="34" charset="-120"/>
                <a:ea typeface="微軟正黑體" pitchFamily="34" charset="-120"/>
              </a:rPr>
              <a:t>教學</a:t>
            </a:r>
            <a:r>
              <a:rPr lang="zh-TW" altLang="en-US" sz="2200" dirty="0">
                <a:latin typeface="微軟正黑體" pitchFamily="34" charset="-120"/>
                <a:ea typeface="微軟正黑體" pitchFamily="34" charset="-120"/>
              </a:rPr>
              <a:t>之服務</a:t>
            </a:r>
            <a:r>
              <a:rPr lang="zh-TW" altLang="en-US" sz="2200" dirty="0" smtClean="0">
                <a:latin typeface="微軟正黑體" pitchFamily="34" charset="-120"/>
                <a:ea typeface="微軟正黑體" pitchFamily="34" charset="-120"/>
              </a:rPr>
              <a:t>模式：</a:t>
            </a:r>
            <a:endParaRPr lang="en-US" altLang="zh-TW" sz="2200" dirty="0" smtClean="0">
              <a:latin typeface="微軟正黑體" pitchFamily="34" charset="-120"/>
              <a:ea typeface="微軟正黑體" pitchFamily="34" charset="-120"/>
            </a:endParaRPr>
          </a:p>
          <a:p>
            <a:pPr marL="809625" lvl="1" indent="-342900" algn="just" eaLnBrk="1" hangingPunct="1">
              <a:lnSpc>
                <a:spcPct val="150000"/>
              </a:lnSpc>
              <a:spcBef>
                <a:spcPct val="0"/>
              </a:spcBef>
              <a:buBlip>
                <a:blip r:embed="rId4"/>
              </a:buBlip>
              <a:defRPr/>
            </a:pPr>
            <a:r>
              <a:rPr lang="en-US" altLang="zh-TW" sz="2200" b="1" dirty="0" smtClean="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原</a:t>
            </a:r>
            <a:r>
              <a:rPr lang="zh-TW" altLang="en-US" sz="2200" dirty="0">
                <a:latin typeface="微軟正黑體" pitchFamily="34" charset="-120"/>
                <a:ea typeface="微軟正黑體" pitchFamily="34" charset="-120"/>
              </a:rPr>
              <a:t>：係指</a:t>
            </a:r>
            <a:r>
              <a:rPr lang="zh-TW" altLang="en-US" sz="2200" u="sng" dirty="0">
                <a:latin typeface="微軟正黑體" pitchFamily="34" charset="-120"/>
                <a:ea typeface="微軟正黑體" pitchFamily="34" charset="-120"/>
              </a:rPr>
              <a:t>在原班上課</a:t>
            </a:r>
            <a:r>
              <a:rPr lang="zh-TW" altLang="en-US" sz="2200" dirty="0">
                <a:latin typeface="微軟正黑體" pitchFamily="34" charset="-120"/>
                <a:ea typeface="微軟正黑體" pitchFamily="34" charset="-120"/>
              </a:rPr>
              <a:t>，包含在普通班由特殊教育教師入班進行合作教學；或在集中式特殊教育班與原班同學一起上課。</a:t>
            </a:r>
          </a:p>
          <a:p>
            <a:pPr marL="809625" lvl="1" indent="-342900" algn="just" eaLnBrk="1" hangingPunct="1">
              <a:lnSpc>
                <a:spcPct val="150000"/>
              </a:lnSpc>
              <a:spcBef>
                <a:spcPct val="0"/>
              </a:spcBef>
              <a:buBlip>
                <a:blip r:embed="rId4"/>
              </a:buBlip>
              <a:defRPr/>
            </a:pPr>
            <a:r>
              <a:rPr lang="en-US" altLang="zh-TW" sz="2200" b="1"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抽</a:t>
            </a:r>
            <a:r>
              <a:rPr lang="zh-TW" altLang="en-US" sz="2200" dirty="0">
                <a:latin typeface="微軟正黑體" pitchFamily="34" charset="-120"/>
                <a:ea typeface="微軟正黑體" pitchFamily="34" charset="-120"/>
              </a:rPr>
              <a:t>：係指</a:t>
            </a:r>
            <a:r>
              <a:rPr lang="zh-TW" altLang="en-US" sz="2200" u="sng" dirty="0">
                <a:latin typeface="微軟正黑體" pitchFamily="34" charset="-120"/>
                <a:ea typeface="微軟正黑體" pitchFamily="34" charset="-120"/>
              </a:rPr>
              <a:t>抽離式課程</a:t>
            </a:r>
            <a:r>
              <a:rPr lang="zh-TW" altLang="en-US" sz="2200" dirty="0">
                <a:latin typeface="微軟正黑體" pitchFamily="34" charset="-120"/>
                <a:ea typeface="微軟正黑體" pitchFamily="34" charset="-120"/>
              </a:rPr>
              <a:t>，學生在原班該</a:t>
            </a:r>
            <a:r>
              <a:rPr lang="zh-TW" altLang="en-US" sz="2200" dirty="0" smtClean="0">
                <a:latin typeface="微軟正黑體" pitchFamily="34" charset="-120"/>
                <a:ea typeface="微軟正黑體" pitchFamily="34" charset="-120"/>
              </a:rPr>
              <a:t>領域</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科目</a:t>
            </a:r>
            <a:r>
              <a:rPr lang="zh-TW" altLang="en-US" sz="2200" dirty="0">
                <a:latin typeface="微軟正黑體" pitchFamily="34" charset="-120"/>
                <a:ea typeface="微軟正黑體" pitchFamily="34" charset="-120"/>
              </a:rPr>
              <a:t>節</a:t>
            </a:r>
            <a:r>
              <a:rPr lang="zh-TW" altLang="en-US" sz="2200" dirty="0" smtClean="0">
                <a:latin typeface="微軟正黑體" pitchFamily="34" charset="-120"/>
                <a:ea typeface="微軟正黑體" pitchFamily="34" charset="-120"/>
              </a:rPr>
              <a:t>數教學時，到分散式資源班</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特殊教育方案上課</a:t>
            </a:r>
            <a:r>
              <a:rPr lang="zh-TW" altLang="en-US" sz="2200" dirty="0">
                <a:latin typeface="微軟正黑體" pitchFamily="34" charset="-120"/>
                <a:ea typeface="微軟正黑體" pitchFamily="34" charset="-120"/>
              </a:rPr>
              <a:t>。</a:t>
            </a:r>
          </a:p>
          <a:p>
            <a:pPr marL="809625" lvl="1" indent="-342900" algn="just" eaLnBrk="1" hangingPunct="1">
              <a:lnSpc>
                <a:spcPct val="150000"/>
              </a:lnSpc>
              <a:spcBef>
                <a:spcPct val="0"/>
              </a:spcBef>
              <a:buBlip>
                <a:blip r:embed="rId4"/>
              </a:buBlip>
              <a:defRPr/>
            </a:pPr>
            <a:r>
              <a:rPr lang="en-US" altLang="zh-TW" sz="2200" b="1"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外</a:t>
            </a:r>
            <a:r>
              <a:rPr lang="zh-TW" altLang="en-US" sz="2200" dirty="0">
                <a:latin typeface="微軟正黑體" pitchFamily="34" charset="-120"/>
                <a:ea typeface="微軟正黑體" pitchFamily="34" charset="-120"/>
              </a:rPr>
              <a:t>：係指</a:t>
            </a:r>
            <a:r>
              <a:rPr lang="zh-TW" altLang="en-US" sz="2200" u="sng" dirty="0">
                <a:latin typeface="微軟正黑體" pitchFamily="34" charset="-120"/>
                <a:ea typeface="微軟正黑體" pitchFamily="34" charset="-120"/>
              </a:rPr>
              <a:t>外加式課程</a:t>
            </a:r>
            <a:r>
              <a:rPr lang="zh-TW" altLang="en-US" sz="2200" dirty="0" smtClean="0">
                <a:latin typeface="微軟正黑體" pitchFamily="34" charset="-120"/>
                <a:ea typeface="微軟正黑體" pitchFamily="34" charset="-120"/>
              </a:rPr>
              <a:t>，學生在原學習領域</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科目或原班班級排定節數外之課程，及特殊需求領域課程節數。</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Effect transition="in" filter="fade">
                                      <p:cBhvr>
                                        <p:cTn id="36" dur="500"/>
                                        <p:tgtEl>
                                          <p:spTgt spid="18435">
                                            <p:txEl>
                                              <p:pRg st="3" end="3"/>
                                            </p:txEl>
                                          </p:spTgt>
                                        </p:tgtEl>
                                      </p:cBhvr>
                                    </p:animEffect>
                                    <p:anim calcmode="lin" valueType="num">
                                      <p:cBhvr>
                                        <p:cTn id="3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435">
                                            <p:txEl>
                                              <p:pRg st="4" end="4"/>
                                            </p:txEl>
                                          </p:spTgt>
                                        </p:tgtEl>
                                        <p:attrNameLst>
                                          <p:attrName>style.visibility</p:attrName>
                                        </p:attrNameLst>
                                      </p:cBhvr>
                                      <p:to>
                                        <p:strVal val="visible"/>
                                      </p:to>
                                    </p:set>
                                    <p:animEffect transition="in" filter="fade">
                                      <p:cBhvr>
                                        <p:cTn id="41" dur="500"/>
                                        <p:tgtEl>
                                          <p:spTgt spid="18435">
                                            <p:txEl>
                                              <p:pRg st="4" end="4"/>
                                            </p:txEl>
                                          </p:spTgt>
                                        </p:tgtEl>
                                      </p:cBhvr>
                                    </p:animEffect>
                                    <p:anim calcmode="lin" valueType="num">
                                      <p:cBhvr>
                                        <p:cTn id="42"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2934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部定一般領域／科目：</a:t>
            </a:r>
            <a:endParaRPr lang="en-US" altLang="zh-TW" sz="2200" b="1" dirty="0" smtClean="0">
              <a:latin typeface="微軟正黑體" pitchFamily="34" charset="-120"/>
              <a:ea typeface="微軟正黑體" pitchFamily="34" charset="-120"/>
            </a:endParaRPr>
          </a:p>
          <a:p>
            <a:pPr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部定課程</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校訂課程</a:t>
            </a:r>
            <a:r>
              <a:rPr lang="zh-TW" altLang="en-US" sz="2200" dirty="0" smtClean="0">
                <a:latin typeface="微軟正黑體" pitchFamily="34" charset="-120"/>
                <a:ea typeface="微軟正黑體" pitchFamily="34" charset="-120"/>
              </a:rPr>
              <a:t>之</a:t>
            </a:r>
            <a:r>
              <a:rPr lang="zh-TW" altLang="en-US" sz="2200" b="1" dirty="0" smtClean="0">
                <a:latin typeface="微軟正黑體" pitchFamily="34" charset="-120"/>
                <a:ea typeface="微軟正黑體" pitchFamily="34" charset="-120"/>
              </a:rPr>
              <a:t>原</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抽</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外</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algn="just" eaLnBrk="1" hangingPunct="1">
              <a:lnSpc>
                <a:spcPct val="150000"/>
              </a:lnSpc>
              <a:spcBef>
                <a:spcPct val="0"/>
              </a:spcBef>
              <a:buNone/>
              <a:defRPr/>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特殊教育服務</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特殊需求領域：</a:t>
            </a:r>
            <a:r>
              <a:rPr lang="zh-TW" altLang="en-US" sz="2200" dirty="0" smtClean="0">
                <a:latin typeface="微軟正黑體" pitchFamily="34" charset="-120"/>
                <a:ea typeface="微軟正黑體" pitchFamily="34" charset="-120"/>
              </a:rPr>
              <a:t>請依實際狀況填入課程時數。如以</a:t>
            </a:r>
            <a:r>
              <a:rPr lang="zh-TW" altLang="en-US" sz="2200" b="1" dirty="0" smtClean="0">
                <a:latin typeface="微軟正黑體" pitchFamily="34" charset="-120"/>
                <a:ea typeface="微軟正黑體" pitchFamily="34" charset="-120"/>
              </a:rPr>
              <a:t>融入方式</a:t>
            </a:r>
            <a:r>
              <a:rPr lang="zh-TW" altLang="en-US" sz="2200" dirty="0" smtClean="0">
                <a:latin typeface="微軟正黑體" pitchFamily="34" charset="-120"/>
                <a:ea typeface="微軟正黑體" pitchFamily="34" charset="-120"/>
              </a:rPr>
              <a:t>於部定領域課程進行教學，請</a:t>
            </a:r>
            <a:r>
              <a:rPr lang="zh-TW" altLang="en-US" sz="22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sym typeface="Wingdings 2" panose="05020102010507070707" pitchFamily="18" charset="2"/>
              </a:rPr>
              <a:t></a:t>
            </a:r>
            <a:r>
              <a:rPr lang="zh-TW" altLang="en-US" sz="2200" b="1"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註記。</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相關服務與支持策略應與學生</a:t>
            </a:r>
            <a:r>
              <a:rPr lang="en-US" altLang="zh-TW" sz="2200" dirty="0" smtClean="0">
                <a:latin typeface="微軟正黑體" pitchFamily="34" charset="-120"/>
                <a:ea typeface="微軟正黑體" pitchFamily="34" charset="-120"/>
              </a:rPr>
              <a:t>IEP</a:t>
            </a:r>
            <a:r>
              <a:rPr lang="zh-TW" altLang="en-US" sz="2200" dirty="0" smtClean="0">
                <a:latin typeface="微軟正黑體" pitchFamily="34" charset="-120"/>
                <a:ea typeface="微軟正黑體" pitchFamily="34" charset="-120"/>
              </a:rPr>
              <a:t>或</a:t>
            </a:r>
            <a:r>
              <a:rPr lang="en-US" altLang="zh-TW" sz="2200" dirty="0" smtClean="0">
                <a:latin typeface="微軟正黑體" pitchFamily="34" charset="-120"/>
                <a:ea typeface="微軟正黑體" pitchFamily="34" charset="-120"/>
              </a:rPr>
              <a:t>IGP</a:t>
            </a:r>
            <a:r>
              <a:rPr lang="zh-TW" altLang="en-US" sz="2200" dirty="0" smtClean="0">
                <a:latin typeface="微軟正黑體" pitchFamily="34" charset="-120"/>
                <a:ea typeface="微軟正黑體" pitchFamily="34" charset="-120"/>
              </a:rPr>
              <a:t>呼應。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領域課程時數安排應合乎課程綱要規範，並於</a:t>
            </a:r>
            <a:r>
              <a:rPr lang="zh-TW" altLang="en-US" sz="2200" u="sng" dirty="0" smtClean="0">
                <a:latin typeface="微軟正黑體" pitchFamily="34" charset="-120"/>
                <a:ea typeface="微軟正黑體" pitchFamily="34" charset="-120"/>
              </a:rPr>
              <a:t>特推會審查結果欄位</a:t>
            </a:r>
            <a:r>
              <a:rPr lang="zh-TW" altLang="en-US" sz="2200" dirty="0" smtClean="0">
                <a:latin typeface="微軟正黑體" pitchFamily="34" charset="-120"/>
                <a:ea typeface="微軟正黑體" pitchFamily="34" charset="-120"/>
              </a:rPr>
              <a:t>註明</a:t>
            </a:r>
            <a:r>
              <a:rPr lang="zh-TW" altLang="en-US" sz="2200" b="1" dirty="0" smtClean="0">
                <a:solidFill>
                  <a:srgbClr val="00B050"/>
                </a:solidFill>
                <a:latin typeface="微軟正黑體" pitchFamily="34" charset="-120"/>
                <a:ea typeface="微軟正黑體" pitchFamily="34" charset="-120"/>
              </a:rPr>
              <a:t>通過</a:t>
            </a:r>
            <a:r>
              <a:rPr lang="zh-TW" altLang="en-US" sz="2200" dirty="0" smtClean="0">
                <a:latin typeface="微軟正黑體" pitchFamily="34" charset="-120"/>
                <a:ea typeface="微軟正黑體" pitchFamily="34" charset="-120"/>
              </a:rPr>
              <a:t>或</a:t>
            </a:r>
            <a:r>
              <a:rPr lang="zh-TW" altLang="en-US" sz="2200" b="1" dirty="0" smtClean="0">
                <a:solidFill>
                  <a:srgbClr val="FF0000"/>
                </a:solidFill>
                <a:latin typeface="微軟正黑體" pitchFamily="34" charset="-120"/>
                <a:ea typeface="微軟正黑體" pitchFamily="34" charset="-120"/>
              </a:rPr>
              <a:t>再修正</a:t>
            </a:r>
            <a:r>
              <a:rPr lang="zh-TW" altLang="en-US" sz="22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r>
              <a:rPr lang="zh-TW" altLang="en-US" sz="1800" i="1" dirty="0" smtClean="0">
                <a:latin typeface="微軟正黑體" pitchFamily="34" charset="-120"/>
                <a:ea typeface="微軟正黑體" pitchFamily="34" charset="-120"/>
              </a:rPr>
              <a:t>工作表最後一欄</a:t>
            </a:r>
            <a:r>
              <a:rPr lang="zh-TW" altLang="en-US" sz="18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南投縣</a:t>
            </a:r>
            <a:r>
              <a:rPr lang="en-US" altLang="zh-TW" sz="3800" b="1" kern="1200" dirty="0" err="1"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執行</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立場與</a:t>
            </a:r>
            <a:r>
              <a:rPr lang="en-US"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115</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學年度作業說明</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14" name="TextBox 5"/>
          <p:cNvSpPr txBox="1">
            <a:spLocks noChangeArrowheads="1"/>
          </p:cNvSpPr>
          <p:nvPr/>
        </p:nvSpPr>
        <p:spPr bwMode="auto">
          <a:xfrm>
            <a:off x="611188" y="1374775"/>
            <a:ext cx="7921625" cy="5078313"/>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sym typeface="Helvetica Now Display"/>
              </a:rPr>
              <a:t>南投縣政府配合教育部國教署政策，</a:t>
            </a:r>
            <a:r>
              <a:rPr lang="en-US" altLang="zh-TW" sz="2400" dirty="0" smtClean="0">
                <a:latin typeface="微軟正黑體" panose="020B0604030504040204" pitchFamily="34" charset="-120"/>
                <a:ea typeface="微軟正黑體" panose="020B0604030504040204" pitchFamily="34" charset="-120"/>
                <a:sym typeface="Helvetica Now Display"/>
              </a:rPr>
              <a:t>支持</a:t>
            </a:r>
            <a:r>
              <a:rPr lang="zh-TW" altLang="en-US" sz="2400" dirty="0" smtClean="0">
                <a:latin typeface="微軟正黑體" panose="020B0604030504040204" pitchFamily="34" charset="-120"/>
                <a:ea typeface="微軟正黑體" panose="020B0604030504040204" pitchFamily="34" charset="-120"/>
                <a:sym typeface="Helvetica Now Display"/>
              </a:rPr>
              <a:t>教育</a:t>
            </a:r>
            <a:r>
              <a:rPr lang="en-US" altLang="zh-TW" sz="2400" dirty="0" smtClean="0">
                <a:latin typeface="微軟正黑體" panose="020B0604030504040204" pitchFamily="34" charset="-120"/>
                <a:ea typeface="微軟正黑體" panose="020B0604030504040204" pitchFamily="34" charset="-120"/>
                <a:sym typeface="Helvetica Now Display"/>
              </a:rPr>
              <a:t>行政減量</a:t>
            </a:r>
            <a:r>
              <a:rPr lang="en-US" altLang="zh-TW" sz="2400" dirty="0">
                <a:latin typeface="微軟正黑體" panose="020B0604030504040204" pitchFamily="34" charset="-120"/>
                <a:ea typeface="微軟正黑體" panose="020B0604030504040204" pitchFamily="34" charset="-120"/>
                <a:sym typeface="Helvetica Now Display"/>
              </a:rPr>
              <a:t>，</a:t>
            </a:r>
            <a:r>
              <a:rPr lang="en-US" altLang="zh-TW" sz="2400" dirty="0" smtClean="0">
                <a:latin typeface="微軟正黑體" panose="020B0604030504040204" pitchFamily="34" charset="-120"/>
                <a:ea typeface="微軟正黑體" panose="020B0604030504040204" pitchFamily="34" charset="-120"/>
                <a:sym typeface="Helvetica Now Display"/>
              </a:rPr>
              <a:t>穩健過渡新政策</a:t>
            </a:r>
            <a:r>
              <a:rPr lang="zh-TW" altLang="en-US" sz="2400" dirty="0" smtClean="0">
                <a:latin typeface="微軟正黑體" panose="020B0604030504040204" pitchFamily="34" charset="-120"/>
                <a:ea typeface="微軟正黑體" panose="020B0604030504040204" pitchFamily="34" charset="-120"/>
                <a:sym typeface="Helvetica Now Display"/>
              </a:rPr>
              <a:t>。</a:t>
            </a:r>
            <a:endParaRPr lang="en-US" altLang="zh-TW" sz="2400" dirty="0" smtClean="0">
              <a:latin typeface="微軟正黑體" panose="020B0604030504040204" pitchFamily="34" charset="-120"/>
              <a:ea typeface="微軟正黑體" panose="020B0604030504040204" pitchFamily="34" charset="-120"/>
              <a:sym typeface="Helvetica Now Display"/>
            </a:endParaRPr>
          </a:p>
          <a:p>
            <a:pPr marL="342900" lvl="0" indent="-342900" algn="just" eaLnBrk="1" hangingPunct="1">
              <a:lnSpc>
                <a:spcPct val="150000"/>
              </a:lnSpc>
              <a:spcBef>
                <a:spcPct val="0"/>
              </a:spcBef>
              <a:buBlip>
                <a:blip r:embed="rId5"/>
              </a:buBlip>
              <a:defRPr/>
            </a:pPr>
            <a:r>
              <a:rPr lang="en-US" altLang="zh-TW" sz="2400" b="1" dirty="0" smtClean="0">
                <a:solidFill>
                  <a:srgbClr val="000000"/>
                </a:solidFill>
                <a:latin typeface="Helvetica Now Display Bold"/>
                <a:ea typeface="Helvetica Now Display Bold"/>
                <a:cs typeface="Helvetica Now Display Bold"/>
                <a:sym typeface="Helvetica Now Display Bold"/>
              </a:rPr>
              <a:t>115學年度</a:t>
            </a:r>
            <a:r>
              <a:rPr lang="en-US" altLang="zh-TW" sz="2400" b="1" dirty="0" smtClean="0">
                <a:solidFill>
                  <a:srgbClr val="FF0000"/>
                </a:solidFill>
                <a:latin typeface="Helvetica Now Display Bold"/>
                <a:ea typeface="Helvetica Now Display Bold"/>
                <a:cs typeface="Helvetica Now Display Bold"/>
                <a:sym typeface="Helvetica Now Display Bold"/>
              </a:rPr>
              <a:t>維持現行作業</a:t>
            </a:r>
            <a:r>
              <a:rPr lang="en-US" altLang="zh-TW" sz="2400" b="1" dirty="0" smtClean="0">
                <a:solidFill>
                  <a:srgbClr val="000000"/>
                </a:solidFill>
                <a:latin typeface="Helvetica Now Display Bold"/>
                <a:ea typeface="Helvetica Now Display Bold"/>
                <a:cs typeface="Helvetica Now Display Bold"/>
                <a:sym typeface="Helvetica Now Display Bold"/>
              </a:rPr>
              <a:t>原因：</a:t>
            </a:r>
          </a:p>
          <a:p>
            <a:pPr marL="342900" lvl="0" indent="-342900" algn="just" eaLnBrk="1" hangingPunct="1">
              <a:lnSpc>
                <a:spcPct val="150000"/>
              </a:lnSpc>
              <a:spcBef>
                <a:spcPct val="0"/>
              </a:spcBef>
              <a:buBlip>
                <a:blip r:embed="rId5"/>
              </a:buBlip>
              <a:defRPr/>
            </a:pPr>
            <a:r>
              <a:rPr lang="en-US" altLang="zh-TW" sz="2400" b="1" dirty="0" smtClean="0">
                <a:latin typeface="微軟正黑體" panose="020B0604030504040204" pitchFamily="34" charset="-120"/>
                <a:ea typeface="微軟正黑體" panose="020B0604030504040204" pitchFamily="34" charset="-120"/>
                <a:sym typeface="Helvetica Now Display"/>
              </a:rPr>
              <a:t>時程因素：</a:t>
            </a:r>
            <a:r>
              <a:rPr lang="zh-TW" altLang="en-US" sz="2400" dirty="0" smtClean="0">
                <a:latin typeface="微軟正黑體" panose="020B0604030504040204" pitchFamily="34" charset="-120"/>
                <a:ea typeface="微軟正黑體" panose="020B0604030504040204" pitchFamily="34" charset="-120"/>
                <a:sym typeface="Helvetica Now Display"/>
              </a:rPr>
              <a:t>配合教育處學管科</a:t>
            </a:r>
            <a:r>
              <a:rPr lang="en-US" altLang="zh-TW" sz="2400" dirty="0" smtClean="0">
                <a:latin typeface="微軟正黑體" panose="020B0604030504040204" pitchFamily="34" charset="-120"/>
                <a:ea typeface="微軟正黑體" panose="020B0604030504040204" pitchFamily="34" charset="-120"/>
                <a:sym typeface="Helvetica Now Display"/>
              </a:rPr>
              <a:t>統一發文</a:t>
            </a:r>
            <a:r>
              <a:rPr lang="zh-TW" altLang="en-US" sz="2400" dirty="0" smtClean="0">
                <a:latin typeface="微軟正黑體" panose="020B0604030504040204" pitchFamily="34" charset="-120"/>
                <a:ea typeface="微軟正黑體" panose="020B0604030504040204" pitchFamily="34" charset="-120"/>
                <a:sym typeface="Helvetica Now Display"/>
              </a:rPr>
              <a:t>作業，已於</a:t>
            </a:r>
            <a:r>
              <a:rPr lang="en-US" altLang="zh-TW" sz="2400" dirty="0" smtClean="0">
                <a:latin typeface="微軟正黑體" panose="020B0604030504040204" pitchFamily="34" charset="-120"/>
                <a:ea typeface="微軟正黑體" panose="020B0604030504040204" pitchFamily="34" charset="-120"/>
                <a:sym typeface="Helvetica Now Display"/>
              </a:rPr>
              <a:t>115</a:t>
            </a:r>
            <a:r>
              <a:rPr lang="zh-TW" altLang="en-US" sz="2400" dirty="0" smtClean="0">
                <a:latin typeface="微軟正黑體" panose="020B0604030504040204" pitchFamily="34" charset="-120"/>
                <a:ea typeface="微軟正黑體" panose="020B0604030504040204" pitchFamily="34" charset="-120"/>
                <a:sym typeface="Helvetica Now Display"/>
              </a:rPr>
              <a:t>年</a:t>
            </a:r>
            <a:r>
              <a:rPr lang="en-US" altLang="zh-TW" sz="2400" dirty="0" smtClean="0">
                <a:latin typeface="微軟正黑體" panose="020B0604030504040204" pitchFamily="34" charset="-120"/>
                <a:ea typeface="微軟正黑體" panose="020B0604030504040204" pitchFamily="34" charset="-120"/>
                <a:sym typeface="Helvetica Now Display"/>
              </a:rPr>
              <a:t>4</a:t>
            </a:r>
            <a:r>
              <a:rPr lang="zh-TW" altLang="en-US" sz="2400" dirty="0" smtClean="0">
                <a:latin typeface="微軟正黑體" panose="020B0604030504040204" pitchFamily="34" charset="-120"/>
                <a:ea typeface="微軟正黑體" panose="020B0604030504040204" pitchFamily="34" charset="-120"/>
                <a:sym typeface="Helvetica Now Display"/>
              </a:rPr>
              <a:t>月</a:t>
            </a:r>
            <a:r>
              <a:rPr lang="en-US" altLang="zh-TW" sz="2400" dirty="0" smtClean="0">
                <a:latin typeface="微軟正黑體" panose="020B0604030504040204" pitchFamily="34" charset="-120"/>
                <a:ea typeface="微軟正黑體" panose="020B0604030504040204" pitchFamily="34" charset="-120"/>
                <a:sym typeface="Helvetica Now Display"/>
              </a:rPr>
              <a:t>2</a:t>
            </a:r>
            <a:r>
              <a:rPr lang="zh-TW" altLang="en-US" sz="2400" dirty="0" smtClean="0">
                <a:latin typeface="微軟正黑體" panose="020B0604030504040204" pitchFamily="34" charset="-120"/>
                <a:ea typeface="微軟正黑體" panose="020B0604030504040204" pitchFamily="34" charset="-120"/>
                <a:sym typeface="Helvetica Now Display"/>
              </a:rPr>
              <a:t>日函</a:t>
            </a:r>
            <a:r>
              <a:rPr lang="en-US" altLang="zh-TW" sz="2400" dirty="0" smtClean="0">
                <a:latin typeface="微軟正黑體" panose="020B0604030504040204" pitchFamily="34" charset="-120"/>
                <a:ea typeface="微軟正黑體" panose="020B0604030504040204" pitchFamily="34" charset="-120"/>
                <a:sym typeface="Helvetica Now Display"/>
              </a:rPr>
              <a:t>請各校辦理，</a:t>
            </a:r>
            <a:r>
              <a:rPr lang="zh-TW" altLang="en-US" sz="2400" dirty="0" smtClean="0">
                <a:latin typeface="微軟正黑體" panose="020B0604030504040204" pitchFamily="34" charset="-120"/>
                <a:ea typeface="微軟正黑體" panose="020B0604030504040204" pitchFamily="34" charset="-120"/>
                <a:sym typeface="Helvetica Now Display"/>
              </a:rPr>
              <a:t>國教署於</a:t>
            </a:r>
            <a:r>
              <a:rPr lang="en-US" altLang="zh-TW" sz="2400" dirty="0" smtClean="0">
                <a:latin typeface="微軟正黑體" panose="020B0604030504040204" pitchFamily="34" charset="-120"/>
                <a:ea typeface="微軟正黑體" panose="020B0604030504040204" pitchFamily="34" charset="-120"/>
                <a:sym typeface="Helvetica Now Display"/>
              </a:rPr>
              <a:t>115</a:t>
            </a:r>
            <a:r>
              <a:rPr lang="zh-TW" altLang="en-US" sz="2400" dirty="0" smtClean="0">
                <a:latin typeface="微軟正黑體" panose="020B0604030504040204" pitchFamily="34" charset="-120"/>
                <a:ea typeface="微軟正黑體" panose="020B0604030504040204" pitchFamily="34" charset="-120"/>
                <a:sym typeface="Helvetica Now Display"/>
              </a:rPr>
              <a:t>年</a:t>
            </a:r>
            <a:r>
              <a:rPr lang="en-US" altLang="zh-TW" sz="2400" dirty="0" smtClean="0">
                <a:latin typeface="微軟正黑體" panose="020B0604030504040204" pitchFamily="34" charset="-120"/>
                <a:ea typeface="微軟正黑體" panose="020B0604030504040204" pitchFamily="34" charset="-120"/>
                <a:sym typeface="Helvetica Now Display"/>
              </a:rPr>
              <a:t>4月23</a:t>
            </a:r>
            <a:r>
              <a:rPr lang="zh-TW" altLang="en-US" sz="2400" dirty="0" smtClean="0">
                <a:latin typeface="微軟正黑體" panose="020B0604030504040204" pitchFamily="34" charset="-120"/>
                <a:ea typeface="微軟正黑體" panose="020B0604030504040204" pitchFamily="34" charset="-120"/>
                <a:sym typeface="Helvetica Now Display"/>
              </a:rPr>
              <a:t>日</a:t>
            </a:r>
            <a:r>
              <a:rPr lang="en-US" altLang="zh-TW" sz="2400" dirty="0" smtClean="0">
                <a:latin typeface="微軟正黑體" panose="020B0604030504040204" pitchFamily="34" charset="-120"/>
                <a:ea typeface="微軟正黑體" panose="020B0604030504040204" pitchFamily="34" charset="-120"/>
                <a:sym typeface="Helvetica Now Display"/>
              </a:rPr>
              <a:t>發布</a:t>
            </a:r>
            <a:r>
              <a:rPr lang="zh-TW" altLang="en-US" sz="2400" dirty="0" smtClean="0">
                <a:latin typeface="微軟正黑體" panose="020B0604030504040204" pitchFamily="34" charset="-120"/>
                <a:ea typeface="微軟正黑體" panose="020B0604030504040204" pitchFamily="34" charset="-120"/>
                <a:sym typeface="Helvetica Now Display"/>
              </a:rPr>
              <a:t>公</a:t>
            </a:r>
            <a:r>
              <a:rPr lang="en-US" altLang="zh-TW" sz="2400" dirty="0" smtClean="0">
                <a:latin typeface="微軟正黑體" panose="020B0604030504040204" pitchFamily="34" charset="-120"/>
                <a:ea typeface="微軟正黑體" panose="020B0604030504040204" pitchFamily="34" charset="-120"/>
                <a:sym typeface="Helvetica Now Display"/>
              </a:rPr>
              <a:t>文，</a:t>
            </a:r>
            <a:r>
              <a:rPr lang="zh-TW" altLang="en-US" sz="2400" dirty="0" smtClean="0">
                <a:latin typeface="微軟正黑體" panose="020B0604030504040204" pitchFamily="34" charset="-120"/>
                <a:ea typeface="微軟正黑體" panose="020B0604030504040204" pitchFamily="34" charset="-120"/>
                <a:sym typeface="Helvetica Now Display"/>
              </a:rPr>
              <a:t>本縣表件內容</a:t>
            </a:r>
            <a:r>
              <a:rPr lang="en-US" altLang="zh-TW" sz="2400" dirty="0" smtClean="0">
                <a:latin typeface="微軟正黑體" panose="020B0604030504040204" pitchFamily="34" charset="-120"/>
                <a:ea typeface="微軟正黑體" panose="020B0604030504040204" pitchFamily="34" charset="-120"/>
                <a:sym typeface="Helvetica Now Display"/>
              </a:rPr>
              <a:t>與</a:t>
            </a:r>
            <a:r>
              <a:rPr lang="zh-TW" altLang="en-US" sz="2400" dirty="0" smtClean="0">
                <a:latin typeface="微軟正黑體" panose="020B0604030504040204" pitchFamily="34" charset="-120"/>
                <a:ea typeface="微軟正黑體" panose="020B0604030504040204" pitchFamily="34" charset="-120"/>
                <a:sym typeface="Helvetica Now Display"/>
              </a:rPr>
              <a:t>備查</a:t>
            </a:r>
            <a:r>
              <a:rPr lang="en-US" altLang="zh-TW" sz="2400" dirty="0" smtClean="0">
                <a:latin typeface="微軟正黑體" panose="020B0604030504040204" pitchFamily="34" charset="-120"/>
                <a:ea typeface="微軟正黑體" panose="020B0604030504040204" pitchFamily="34" charset="-120"/>
                <a:sym typeface="Helvetica Now Display"/>
              </a:rPr>
              <a:t>流程已定案</a:t>
            </a:r>
            <a:r>
              <a:rPr lang="zh-TW" altLang="en-US" sz="2400" dirty="0" smtClean="0">
                <a:latin typeface="微軟正黑體" panose="020B0604030504040204" pitchFamily="34" charset="-120"/>
                <a:ea typeface="微軟正黑體" panose="020B0604030504040204" pitchFamily="34" charset="-120"/>
                <a:sym typeface="Helvetica Now Display"/>
              </a:rPr>
              <a:t>。</a:t>
            </a:r>
            <a:endParaRPr lang="en-US" altLang="zh-TW" sz="2400" dirty="0">
              <a:latin typeface="微軟正黑體" panose="020B0604030504040204" pitchFamily="34" charset="-120"/>
              <a:ea typeface="微軟正黑體" panose="020B0604030504040204" pitchFamily="34" charset="-120"/>
              <a:sym typeface="Helvetica Now Display"/>
            </a:endParaRPr>
          </a:p>
          <a:p>
            <a:pPr marL="342900" lvl="0" indent="-342900" algn="just" eaLnBrk="1" hangingPunct="1">
              <a:lnSpc>
                <a:spcPct val="150000"/>
              </a:lnSpc>
              <a:spcBef>
                <a:spcPct val="0"/>
              </a:spcBef>
              <a:buBlip>
                <a:blip r:embed="rId5"/>
              </a:buBlip>
              <a:defRPr/>
            </a:pPr>
            <a:r>
              <a:rPr lang="zh-TW" altLang="en-US" sz="2400" b="1" dirty="0" smtClean="0">
                <a:latin typeface="微軟正黑體" panose="020B0604030504040204" pitchFamily="34" charset="-120"/>
                <a:ea typeface="微軟正黑體" panose="020B0604030504040204" pitchFamily="34" charset="-120"/>
                <a:sym typeface="Helvetica Now Display"/>
              </a:rPr>
              <a:t>備查格式</a:t>
            </a:r>
            <a:r>
              <a:rPr lang="zh-TW" altLang="en-US" sz="2400" b="1" dirty="0" smtClean="0">
                <a:latin typeface="微軟正黑體" panose="020B0604030504040204" pitchFamily="34" charset="-120"/>
                <a:ea typeface="微軟正黑體" panose="020B0604030504040204" pitchFamily="34" charset="-120"/>
                <a:sym typeface="Helvetica Now Display"/>
              </a:rPr>
              <a:t>：</a:t>
            </a:r>
            <a:r>
              <a:rPr lang="zh-TW" altLang="en-US" sz="2400" dirty="0" smtClean="0">
                <a:latin typeface="微軟正黑體" pitchFamily="34" charset="-120"/>
                <a:ea typeface="微軟正黑體" pitchFamily="34" charset="-120"/>
              </a:rPr>
              <a:t>考量</a:t>
            </a:r>
            <a:r>
              <a:rPr lang="zh-TW" altLang="en-US" sz="2400" dirty="0">
                <a:latin typeface="微軟正黑體" pitchFamily="34" charset="-120"/>
                <a:ea typeface="微軟正黑體" pitchFamily="34" charset="-120"/>
              </a:rPr>
              <a:t>本縣</a:t>
            </a:r>
            <a:r>
              <a:rPr lang="zh-TW" altLang="en-US" sz="2400" dirty="0" smtClean="0">
                <a:latin typeface="微軟正黑體" pitchFamily="34" charset="-120"/>
                <a:ea typeface="微軟正黑體" pitchFamily="34" charset="-120"/>
              </a:rPr>
              <a:t>學校特教班型</a:t>
            </a:r>
            <a:r>
              <a:rPr lang="zh-TW" altLang="en-US" sz="2400" dirty="0">
                <a:latin typeface="微軟正黑體" pitchFamily="34" charset="-120"/>
                <a:ea typeface="微軟正黑體" pitchFamily="34" charset="-120"/>
              </a:rPr>
              <a:t>多元</a:t>
            </a:r>
            <a:r>
              <a:rPr lang="zh-TW" altLang="en-US" sz="2400" dirty="0" smtClean="0">
                <a:latin typeface="微軟正黑體" pitchFamily="34" charset="-120"/>
                <a:ea typeface="微軟正黑體" pitchFamily="34" charset="-120"/>
              </a:rPr>
              <a:t>並行，</a:t>
            </a:r>
            <a:r>
              <a:rPr lang="zh-TW" altLang="en-US" sz="2400" dirty="0">
                <a:latin typeface="微軟正黑體" pitchFamily="34" charset="-120"/>
                <a:ea typeface="微軟正黑體" pitchFamily="34" charset="-120"/>
              </a:rPr>
              <a:t>為維持校內行政作業流程與表件格式之</a:t>
            </a:r>
            <a:r>
              <a:rPr lang="zh-TW" altLang="en-US" sz="2400" dirty="0" smtClean="0">
                <a:latin typeface="微軟正黑體" pitchFamily="34" charset="-120"/>
                <a:ea typeface="微軟正黑體" pitchFamily="34" charset="-120"/>
              </a:rPr>
              <a:t>一致性，</a:t>
            </a:r>
            <a:r>
              <a:rPr lang="en-US" altLang="zh-TW" sz="2400" dirty="0" smtClean="0">
                <a:latin typeface="微軟正黑體" panose="020B0604030504040204" pitchFamily="34" charset="-120"/>
                <a:ea typeface="微軟正黑體" panose="020B0604030504040204" pitchFamily="34" charset="-120"/>
                <a:sym typeface="Helvetica Now Display"/>
              </a:rPr>
              <a:t>不因</a:t>
            </a:r>
            <a:r>
              <a:rPr lang="zh-TW" altLang="en-US" sz="2400" dirty="0" smtClean="0">
                <a:latin typeface="微軟正黑體" panose="020B0604030504040204" pitchFamily="34" charset="-120"/>
                <a:ea typeface="微軟正黑體" panose="020B0604030504040204" pitchFamily="34" charset="-120"/>
                <a:sym typeface="Helvetica Now Display"/>
              </a:rPr>
              <a:t>不同班型修調</a:t>
            </a:r>
            <a:r>
              <a:rPr lang="en-US" altLang="zh-TW" sz="2400" dirty="0" smtClean="0">
                <a:latin typeface="微軟正黑體" panose="020B0604030504040204" pitchFamily="34" charset="-120"/>
                <a:ea typeface="微軟正黑體" panose="020B0604030504040204" pitchFamily="34" charset="-120"/>
                <a:sym typeface="Helvetica Now Display"/>
              </a:rPr>
              <a:t>新舊</a:t>
            </a:r>
            <a:r>
              <a:rPr lang="zh-TW" altLang="en-US" sz="2400" dirty="0" smtClean="0">
                <a:latin typeface="微軟正黑體" panose="020B0604030504040204" pitchFamily="34" charset="-120"/>
                <a:ea typeface="微軟正黑體" panose="020B0604030504040204" pitchFamily="34" charset="-120"/>
                <a:sym typeface="Helvetica Now Display"/>
              </a:rPr>
              <a:t>表件</a:t>
            </a:r>
            <a:r>
              <a:rPr lang="en-US" altLang="zh-TW" sz="2400" dirty="0" smtClean="0">
                <a:latin typeface="微軟正黑體" panose="020B0604030504040204" pitchFamily="34" charset="-120"/>
                <a:ea typeface="微軟正黑體" panose="020B0604030504040204" pitchFamily="34" charset="-120"/>
                <a:sym typeface="Helvetica Now Display"/>
              </a:rPr>
              <a:t>格式影響備查</a:t>
            </a:r>
            <a:r>
              <a:rPr lang="en-US" altLang="zh-TW" sz="2400" dirty="0">
                <a:latin typeface="微軟正黑體" panose="020B0604030504040204" pitchFamily="34" charset="-120"/>
                <a:ea typeface="微軟正黑體" panose="020B0604030504040204" pitchFamily="34" charset="-120"/>
                <a:sym typeface="Helvetica Now Display"/>
              </a:rPr>
              <a:t>，</a:t>
            </a:r>
            <a:r>
              <a:rPr lang="en-US" altLang="zh-TW" sz="2400" dirty="0" smtClean="0">
                <a:latin typeface="微軟正黑體" panose="020B0604030504040204" pitchFamily="34" charset="-120"/>
                <a:ea typeface="微軟正黑體" panose="020B0604030504040204" pitchFamily="34" charset="-120"/>
                <a:sym typeface="Helvetica Now Display"/>
              </a:rPr>
              <a:t>確保作業穩定運行</a:t>
            </a:r>
            <a:r>
              <a:rPr lang="zh-TW" altLang="en-US" sz="2400" dirty="0" smtClean="0">
                <a:latin typeface="微軟正黑體" panose="020B0604030504040204" pitchFamily="34" charset="-120"/>
                <a:ea typeface="微軟正黑體" panose="020B0604030504040204" pitchFamily="34" charset="-120"/>
                <a:sym typeface="Helvetica Now Display"/>
              </a:rPr>
              <a:t>。</a:t>
            </a:r>
            <a:endParaRPr lang="en-US" altLang="zh-TW" sz="2400" dirty="0" smtClean="0">
              <a:latin typeface="微軟正黑體" panose="020B0604030504040204" pitchFamily="34" charset="-120"/>
              <a:ea typeface="微軟正黑體" panose="020B0604030504040204" pitchFamily="34" charset="-120"/>
              <a:sym typeface="Helvetica Now Display"/>
            </a:endParaRPr>
          </a:p>
        </p:txBody>
      </p:sp>
      <p:sp>
        <p:nvSpPr>
          <p:cNvPr id="15" name="矩形 14"/>
          <p:cNvSpPr/>
          <p:nvPr/>
        </p:nvSpPr>
        <p:spPr>
          <a:xfrm>
            <a:off x="3419872" y="1844824"/>
            <a:ext cx="1872208" cy="738664"/>
          </a:xfrm>
          <a:prstGeom prst="rect">
            <a:avLst/>
          </a:prstGeom>
        </p:spPr>
        <p:txBody>
          <a:bodyPr wrap="square">
            <a:spAutoFit/>
          </a:bodyPr>
          <a:lstStyle/>
          <a:p>
            <a:pPr lvl="0" algn="just" eaLnBrk="1" hangingPunct="1">
              <a:lnSpc>
                <a:spcPct val="150000"/>
              </a:lnSpc>
              <a:defRPr/>
            </a:pPr>
            <a:r>
              <a:rPr lang="en-US" altLang="zh-TW" sz="2800" b="1" dirty="0">
                <a:latin typeface="微軟正黑體" panose="020B0604030504040204" pitchFamily="34" charset="-120"/>
                <a:ea typeface="微軟正黑體" panose="020B0604030504040204" pitchFamily="34" charset="-120"/>
                <a:sym typeface="Helvetica Now Display"/>
              </a:rPr>
              <a:t>But……</a:t>
            </a:r>
          </a:p>
        </p:txBody>
      </p:sp>
    </p:spTree>
    <p:extLst>
      <p:ext uri="{BB962C8B-B14F-4D97-AF65-F5344CB8AC3E}">
        <p14:creationId xmlns:p14="http://schemas.microsoft.com/office/powerpoint/2010/main" val="6865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anim calcmode="lin" valueType="num">
                                      <p:cBhvr>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anim calcmode="lin" valueType="num">
                                      <p:cBhvr>
                                        <p:cTn id="2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fade">
                                      <p:cBhvr>
                                        <p:cTn id="34" dur="500"/>
                                        <p:tgtEl>
                                          <p:spTgt spid="14">
                                            <p:txEl>
                                              <p:pRg st="2" end="2"/>
                                            </p:txEl>
                                          </p:spTgt>
                                        </p:tgtEl>
                                      </p:cBhvr>
                                    </p:animEffect>
                                    <p:anim calcmode="lin" valueType="num">
                                      <p:cBhvr>
                                        <p:cTn id="3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Effect transition="in" filter="fade">
                                      <p:cBhvr>
                                        <p:cTn id="41" dur="500"/>
                                        <p:tgtEl>
                                          <p:spTgt spid="14">
                                            <p:txEl>
                                              <p:pRg st="3" end="3"/>
                                            </p:txEl>
                                          </p:spTgt>
                                        </p:tgtEl>
                                      </p:cBhvr>
                                    </p:animEffect>
                                    <p:anim calcmode="lin" valueType="num">
                                      <p:cBhvr>
                                        <p:cTn id="42"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uiExpand="1" build="p" autoUpdateAnimBg="0"/>
      <p:bldP spid="15"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6628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教材教法內容及課程調整方式</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普通班接受特殊教育服務</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特殊教育方案</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資優教育方案</a:t>
            </a:r>
            <a:r>
              <a:rPr lang="zh-TW" altLang="en-US" sz="2200" b="1" dirty="0" smtClean="0">
                <a:latin typeface="微軟正黑體" pitchFamily="34" charset="-120"/>
                <a:ea typeface="微軟正黑體" pitchFamily="34" charset="-120"/>
              </a:rPr>
              <a:t>者需填寫，</a:t>
            </a:r>
            <a:r>
              <a:rPr lang="zh-TW" altLang="en-US" sz="2200" dirty="0" smtClean="0">
                <a:latin typeface="微軟正黑體" pitchFamily="34" charset="-120"/>
                <a:ea typeface="微軟正黑體" pitchFamily="34" charset="-120"/>
              </a:rPr>
              <a:t>敘明各領域</a:t>
            </a:r>
            <a:r>
              <a:rPr lang="zh-TW" altLang="en-US" sz="2200" u="sng" dirty="0">
                <a:latin typeface="微軟正黑體" pitchFamily="34" charset="-120"/>
                <a:ea typeface="微軟正黑體" pitchFamily="34" charset="-120"/>
              </a:rPr>
              <a:t>教材教法</a:t>
            </a:r>
            <a:r>
              <a:rPr lang="zh-TW" altLang="en-US" sz="2200" u="sng" dirty="0" smtClean="0">
                <a:latin typeface="微軟正黑體" pitchFamily="34" charset="-120"/>
                <a:ea typeface="微軟正黑體" pitchFamily="34" charset="-120"/>
              </a:rPr>
              <a:t>內容</a:t>
            </a:r>
            <a:r>
              <a:rPr lang="zh-TW" altLang="en-US" sz="2200" dirty="0" smtClean="0">
                <a:latin typeface="微軟正黑體" pitchFamily="34" charset="-120"/>
                <a:ea typeface="微軟正黑體" pitchFamily="34" charset="-120"/>
              </a:rPr>
              <a:t>及</a:t>
            </a:r>
            <a:r>
              <a:rPr lang="zh-TW" altLang="en-US" sz="2200" u="sng" dirty="0" smtClean="0">
                <a:latin typeface="微軟正黑體" pitchFamily="34" charset="-120"/>
                <a:ea typeface="微軟正黑體" pitchFamily="34" charset="-120"/>
              </a:rPr>
              <a:t>課程調整方式</a:t>
            </a:r>
            <a:r>
              <a:rPr lang="zh-TW" altLang="en-US" sz="2200" b="1" dirty="0" smtClean="0">
                <a:latin typeface="微軟正黑體" pitchFamily="34" charset="-120"/>
                <a:ea typeface="微軟正黑體" pitchFamily="34" charset="-120"/>
              </a:rPr>
              <a:t>。</a:t>
            </a:r>
            <a:endParaRPr lang="en-US" altLang="zh-TW" sz="2200" b="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教材</a:t>
            </a:r>
            <a:r>
              <a:rPr lang="zh-TW" altLang="en-US" sz="2200" b="1" dirty="0">
                <a:latin typeface="微軟正黑體" pitchFamily="34" charset="-120"/>
                <a:ea typeface="微軟正黑體" pitchFamily="34" charset="-120"/>
              </a:rPr>
              <a:t>教法</a:t>
            </a:r>
            <a:r>
              <a:rPr lang="zh-TW" altLang="en-US" sz="2200" b="1" dirty="0" smtClean="0">
                <a:latin typeface="微軟正黑體" pitchFamily="34" charset="-120"/>
                <a:ea typeface="微軟正黑體" pitchFamily="34" charset="-120"/>
              </a:rPr>
              <a:t>內容</a:t>
            </a:r>
            <a:r>
              <a:rPr lang="zh-TW" altLang="en-US" sz="2200" b="1"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註明教科書版本、簡要教材內容及教學</a:t>
            </a:r>
            <a:r>
              <a:rPr lang="zh-TW" altLang="en-US" sz="2200" dirty="0" smtClean="0">
                <a:latin typeface="微軟正黑體" pitchFamily="34" charset="-120"/>
                <a:ea typeface="微軟正黑體" pitchFamily="34" charset="-120"/>
              </a:rPr>
              <a:t>方法等</a:t>
            </a:r>
            <a:r>
              <a:rPr lang="zh-TW" altLang="en-US" sz="2200" dirty="0">
                <a:latin typeface="微軟正黑體" pitchFamily="34" charset="-120"/>
                <a:ea typeface="微軟正黑體" pitchFamily="34" charset="-120"/>
              </a:rPr>
              <a:t>。</a:t>
            </a: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評量方式</a:t>
            </a:r>
            <a:r>
              <a:rPr lang="zh-TW" altLang="en-US" sz="2200" b="1"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填寫紙筆測驗、口頭測驗、指認、觀察評量、實作評量、檔案</a:t>
            </a:r>
            <a:r>
              <a:rPr lang="zh-TW" altLang="en-US" sz="2200" dirty="0" smtClean="0">
                <a:latin typeface="微軟正黑體" pitchFamily="34" charset="-120"/>
                <a:ea typeface="微軟正黑體" pitchFamily="34" charset="-120"/>
              </a:rPr>
              <a:t>評量等多元評量。</a:t>
            </a:r>
            <a:endParaRPr lang="zh-TW" altLang="en-US"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課程調整：</a:t>
            </a: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註明課程調整方式，例如</a:t>
            </a:r>
            <a:r>
              <a:rPr lang="zh-TW" altLang="en-US" sz="2200" dirty="0" smtClean="0">
                <a:latin typeface="微軟正黑體" pitchFamily="34" charset="-120"/>
                <a:ea typeface="微軟正黑體" pitchFamily="34" charset="-120"/>
              </a:rPr>
              <a:t>：簡化、</a:t>
            </a:r>
            <a:r>
              <a:rPr lang="zh-TW" altLang="en-US" sz="2200" dirty="0">
                <a:latin typeface="微軟正黑體" pitchFamily="34" charset="-120"/>
                <a:ea typeface="微軟正黑體" pitchFamily="34" charset="-120"/>
              </a:rPr>
              <a:t>減量、</a:t>
            </a:r>
            <a:r>
              <a:rPr lang="zh-TW" altLang="en-US" sz="2200" dirty="0" smtClean="0">
                <a:latin typeface="微軟正黑體" pitchFamily="34" charset="-120"/>
                <a:ea typeface="微軟正黑體" pitchFamily="34" charset="-120"/>
              </a:rPr>
              <a:t>分解、替代、重整等</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87483549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4319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擬訂全校特殊教育學生課程與教學調整計畫，</a:t>
            </a:r>
            <a:r>
              <a:rPr lang="zh-TW" altLang="en-US" sz="2200" b="1" dirty="0" smtClean="0">
                <a:solidFill>
                  <a:srgbClr val="FF0000"/>
                </a:solidFill>
                <a:latin typeface="微軟正黑體" pitchFamily="34" charset="-120"/>
                <a:ea typeface="微軟正黑體" pitchFamily="34" charset="-120"/>
              </a:rPr>
              <a:t>請各校依實際</a:t>
            </a:r>
            <a:r>
              <a:rPr lang="zh-TW" altLang="en-US" sz="2200" b="1" dirty="0">
                <a:solidFill>
                  <a:srgbClr val="FF0000"/>
                </a:solidFill>
                <a:latin typeface="微軟正黑體" pitchFamily="34" charset="-120"/>
                <a:ea typeface="微軟正黑體" pitchFamily="34" charset="-120"/>
              </a:rPr>
              <a:t>狀況</a:t>
            </a:r>
            <a:r>
              <a:rPr lang="zh-TW" altLang="en-US" sz="2200" b="1" dirty="0" smtClean="0">
                <a:solidFill>
                  <a:srgbClr val="FF0000"/>
                </a:solidFill>
                <a:latin typeface="微軟正黑體" pitchFamily="34" charset="-120"/>
                <a:ea typeface="微軟正黑體" pitchFamily="34" charset="-120"/>
              </a:rPr>
              <a:t>調整內容</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並非</a:t>
            </a:r>
            <a:r>
              <a:rPr lang="zh-TW" altLang="en-US" sz="2200" b="1" dirty="0">
                <a:latin typeface="微軟正黑體" pitchFamily="34" charset="-120"/>
                <a:ea typeface="微軟正黑體" pitchFamily="34" charset="-120"/>
              </a:rPr>
              <a:t>所有內容皆適用各校</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a:t>
            </a:r>
            <a:r>
              <a:rPr lang="zh-TW" altLang="en-US" sz="2200" u="sng" dirty="0" smtClean="0">
                <a:latin typeface="微軟正黑體" pitchFamily="34" charset="-120"/>
                <a:ea typeface="微軟正黑體" pitchFamily="34" charset="-120"/>
              </a:rPr>
              <a:t>有實際開設之課程才需列出</a:t>
            </a:r>
            <a:r>
              <a:rPr lang="zh-TW" altLang="en-US" sz="2200" dirty="0" smtClean="0">
                <a:latin typeface="微軟正黑體" pitchFamily="34" charset="-120"/>
                <a:ea typeface="微軟正黑體" pitchFamily="34" charset="-120"/>
              </a:rPr>
              <a:t>，例如</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b="1" dirty="0">
                <a:latin typeface="微軟正黑體" pitchFamily="34" charset="-120"/>
                <a:ea typeface="微軟正黑體" pitchFamily="34" charset="-120"/>
              </a:rPr>
              <a:t>四、學習領域與每週授課節數</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（二）</a:t>
            </a:r>
            <a:r>
              <a:rPr lang="zh-TW" altLang="zh-TW" sz="2000" dirty="0" smtClean="0">
                <a:latin typeface="微軟正黑體" pitchFamily="34" charset="-120"/>
                <a:ea typeface="微軟正黑體" pitchFamily="34" charset="-120"/>
              </a:rPr>
              <a:t>視</a:t>
            </a:r>
            <a:r>
              <a:rPr lang="zh-TW" altLang="zh-TW" sz="2000" dirty="0">
                <a:latin typeface="微軟正黑體" pitchFamily="34" charset="-120"/>
                <a:ea typeface="微軟正黑體" pitchFamily="34" charset="-120"/>
              </a:rPr>
              <a:t>本校特殊教育學生</a:t>
            </a:r>
            <a:r>
              <a:rPr lang="zh-TW" altLang="en-US" sz="2000" dirty="0">
                <a:latin typeface="微軟正黑體" pitchFamily="34" charset="-120"/>
                <a:ea typeface="微軟正黑體" pitchFamily="34" charset="-120"/>
              </a:rPr>
              <a:t>之特殊需求，開設學習策略、生活管理、功能性動作訓練、職業教育、社會技巧、溝通訓練、輔助應用科技、</a:t>
            </a:r>
            <a:r>
              <a:rPr lang="zh-TW" altLang="en-US" sz="2000" b="1" dirty="0">
                <a:solidFill>
                  <a:srgbClr val="FF0000"/>
                </a:solidFill>
                <a:latin typeface="微軟正黑體" pitchFamily="34" charset="-120"/>
                <a:ea typeface="微軟正黑體" pitchFamily="34" charset="-120"/>
              </a:rPr>
              <a:t>情意發展、領導才能、創造力及獨立研究</a:t>
            </a:r>
            <a:r>
              <a:rPr lang="zh-TW" altLang="en-US" sz="2000" dirty="0">
                <a:latin typeface="微軟正黑體" pitchFamily="34" charset="-120"/>
                <a:ea typeface="微軟正黑體" pitchFamily="34" charset="-120"/>
              </a:rPr>
              <a:t>等課程</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（三）</a:t>
            </a:r>
            <a:r>
              <a:rPr lang="zh-TW" altLang="zh-TW" sz="2000" dirty="0">
                <a:latin typeface="微軟正黑體" pitchFamily="34" charset="-120"/>
                <a:ea typeface="微軟正黑體" pitchFamily="34" charset="-120"/>
              </a:rPr>
              <a:t>視本校特殊教育學生之學習狀況、特殊需求或相關支持服務，擬訂學生</a:t>
            </a:r>
            <a:r>
              <a:rPr lang="en-US" altLang="zh-TW" sz="2000" dirty="0">
                <a:latin typeface="微軟正黑體" pitchFamily="34" charset="-120"/>
                <a:ea typeface="微軟正黑體" pitchFamily="34" charset="-120"/>
              </a:rPr>
              <a:t>IEP</a:t>
            </a:r>
            <a:r>
              <a:rPr lang="zh-TW" altLang="zh-TW" sz="2000" b="1" dirty="0">
                <a:solidFill>
                  <a:srgbClr val="FF0000"/>
                </a:solidFill>
                <a:latin typeface="微軟正黑體" pitchFamily="34" charset="-120"/>
                <a:ea typeface="微軟正黑體" pitchFamily="34" charset="-120"/>
              </a:rPr>
              <a:t>或</a:t>
            </a:r>
            <a:r>
              <a:rPr lang="en-US" altLang="zh-TW" sz="2000" b="1" dirty="0" smtClean="0">
                <a:solidFill>
                  <a:srgbClr val="FF0000"/>
                </a:solidFill>
                <a:latin typeface="微軟正黑體" pitchFamily="34" charset="-120"/>
                <a:ea typeface="微軟正黑體" pitchFamily="34" charset="-120"/>
              </a:rPr>
              <a:t>IGP</a:t>
            </a:r>
            <a:r>
              <a:rPr lang="zh-TW" altLang="en-US" sz="20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7089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a:t>
            </a:r>
            <a:r>
              <a:rPr lang="zh-TW" altLang="en-US" sz="2200" u="sng" dirty="0" smtClean="0">
                <a:latin typeface="微軟正黑體" pitchFamily="34" charset="-120"/>
                <a:ea typeface="微軟正黑體" pitchFamily="34" charset="-120"/>
              </a:rPr>
              <a:t>有各該類型學生才需列出</a:t>
            </a:r>
            <a:r>
              <a:rPr lang="zh-TW" altLang="en-US" sz="2200" dirty="0" smtClean="0">
                <a:latin typeface="微軟正黑體" pitchFamily="34" charset="-120"/>
                <a:ea typeface="微軟正黑體" pitchFamily="34" charset="-120"/>
              </a:rPr>
              <a:t>，例如：</a:t>
            </a:r>
            <a:endParaRPr lang="en-US" altLang="zh-TW" sz="2200" dirty="0" smtClean="0">
              <a:latin typeface="微軟正黑體" pitchFamily="34" charset="-120"/>
              <a:ea typeface="微軟正黑體" pitchFamily="34" charset="-120"/>
            </a:endParaRPr>
          </a:p>
          <a:p>
            <a:pPr marL="352425" algn="just" eaLnBrk="1" hangingPunct="1">
              <a:lnSpc>
                <a:spcPct val="150000"/>
              </a:lnSpc>
              <a:spcBef>
                <a:spcPct val="0"/>
              </a:spcBef>
              <a:buNone/>
              <a:defRPr/>
            </a:pPr>
            <a:r>
              <a:rPr lang="zh-TW" altLang="en-US" sz="2200" b="1" dirty="0" smtClean="0">
                <a:latin typeface="微軟正黑體" pitchFamily="34" charset="-120"/>
                <a:ea typeface="微軟正黑體" pitchFamily="34" charset="-120"/>
              </a:rPr>
              <a:t>五、課程調整原則及作法</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60000" algn="just" eaLnBrk="1" hangingPunct="1">
              <a:lnSpc>
                <a:spcPct val="150000"/>
              </a:lnSpc>
              <a:spcBef>
                <a:spcPct val="0"/>
              </a:spcBef>
              <a:buNone/>
              <a:defRPr/>
            </a:pPr>
            <a:r>
              <a:rPr lang="zh-TW" altLang="en-US" sz="2400" dirty="0" smtClean="0">
                <a:latin typeface="微軟正黑體" pitchFamily="34" charset="-120"/>
                <a:ea typeface="微軟正黑體" pitchFamily="34" charset="-120"/>
              </a:rPr>
              <a:t>（一）學習內容的調整</a:t>
            </a:r>
            <a:endParaRPr lang="en-US" altLang="zh-TW" sz="2400" dirty="0" smtClean="0">
              <a:latin typeface="微軟正黑體" pitchFamily="34" charset="-120"/>
              <a:ea typeface="微軟正黑體" pitchFamily="34" charset="-120"/>
            </a:endParaRPr>
          </a:p>
          <a:p>
            <a:pPr marL="1071563" algn="just" eaLnBrk="1" hangingPunct="1">
              <a:lnSpc>
                <a:spcPct val="150000"/>
              </a:lnSpc>
              <a:spcBef>
                <a:spcPct val="0"/>
              </a:spcBef>
              <a:buNone/>
              <a:defRPr/>
            </a:pPr>
            <a:r>
              <a:rPr lang="en-US" altLang="zh-TW" sz="2400" dirty="0">
                <a:latin typeface="微軟正黑體" pitchFamily="34" charset="-120"/>
                <a:ea typeface="微軟正黑體" pitchFamily="34" charset="-120"/>
              </a:rPr>
              <a:t>3.</a:t>
            </a:r>
            <a:r>
              <a:rPr lang="zh-TW" altLang="zh-TW" sz="2400" dirty="0">
                <a:latin typeface="微軟正黑體" pitchFamily="34" charset="-120"/>
                <a:ea typeface="微軟正黑體" pitchFamily="34" charset="-120"/>
              </a:rPr>
              <a:t>學習功能嚴重缺損學生</a:t>
            </a:r>
            <a:endParaRPr lang="en-US" altLang="zh-TW" sz="2400" dirty="0">
              <a:latin typeface="微軟正黑體" pitchFamily="34" charset="-120"/>
              <a:ea typeface="微軟正黑體" pitchFamily="34" charset="-120"/>
            </a:endParaRPr>
          </a:p>
          <a:p>
            <a:pPr marL="1071563" algn="just" eaLnBrk="1" hangingPunct="1">
              <a:lnSpc>
                <a:spcPct val="150000"/>
              </a:lnSpc>
              <a:spcBef>
                <a:spcPct val="0"/>
              </a:spcBef>
              <a:buNone/>
              <a:defRPr/>
            </a:pPr>
            <a:r>
              <a:rPr lang="en-US" altLang="zh-TW" sz="2400" dirty="0">
                <a:latin typeface="微軟正黑體" pitchFamily="34" charset="-120"/>
                <a:ea typeface="微軟正黑體" pitchFamily="34" charset="-120"/>
              </a:rPr>
              <a:t>4.</a:t>
            </a:r>
            <a:r>
              <a:rPr lang="zh-TW" altLang="zh-TW" sz="2400" dirty="0">
                <a:latin typeface="微軟正黑體" pitchFamily="34" charset="-120"/>
                <a:ea typeface="微軟正黑體" pitchFamily="34" charset="-120"/>
              </a:rPr>
              <a:t>學習功能優異之</a:t>
            </a:r>
            <a:r>
              <a:rPr lang="zh-TW" altLang="zh-TW" sz="2400" dirty="0" smtClean="0">
                <a:latin typeface="微軟正黑體" pitchFamily="34" charset="-120"/>
                <a:ea typeface="微軟正黑體" pitchFamily="34" charset="-120"/>
              </a:rPr>
              <a:t>學生</a:t>
            </a:r>
            <a:endParaRPr lang="en-US" altLang="zh-TW" sz="2400" dirty="0" smtClean="0">
              <a:latin typeface="微軟正黑體" pitchFamily="34" charset="-120"/>
              <a:ea typeface="微軟正黑體" pitchFamily="34" charset="-120"/>
            </a:endParaRPr>
          </a:p>
          <a:p>
            <a:pPr marL="352425" algn="just" eaLnBrk="1" hangingPunct="1">
              <a:lnSpc>
                <a:spcPct val="150000"/>
              </a:lnSpc>
              <a:spcBef>
                <a:spcPct val="0"/>
              </a:spcBef>
              <a:buNone/>
              <a:defRPr/>
            </a:pPr>
            <a:r>
              <a:rPr lang="zh-TW" altLang="en-US" sz="2000" dirty="0">
                <a:latin typeface="微軟正黑體" pitchFamily="34" charset="-120"/>
                <a:ea typeface="微軟正黑體" pitchFamily="34" charset="-120"/>
              </a:rPr>
              <a:t>多數</a:t>
            </a:r>
            <a:r>
              <a:rPr lang="zh-TW" altLang="en-US" sz="2000" dirty="0" smtClean="0">
                <a:latin typeface="微軟正黑體" pitchFamily="34" charset="-120"/>
                <a:ea typeface="微軟正黑體" pitchFamily="34" charset="-120"/>
              </a:rPr>
              <a:t>學校沒有學習</a:t>
            </a:r>
            <a:r>
              <a:rPr lang="zh-TW" altLang="en-US" sz="2000" dirty="0">
                <a:latin typeface="微軟正黑體" pitchFamily="34" charset="-120"/>
                <a:ea typeface="微軟正黑體" pitchFamily="34" charset="-120"/>
              </a:rPr>
              <a:t>功能嚴重缺損／學習功能優異之學生，則可不必列出</a:t>
            </a:r>
            <a:r>
              <a:rPr lang="zh-TW" altLang="en-US" sz="20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a:t>
            </a:r>
            <a:r>
              <a:rPr lang="zh-TW" altLang="en-US" sz="2200" u="sng" dirty="0">
                <a:latin typeface="微軟正黑體" pitchFamily="34" charset="-120"/>
                <a:ea typeface="微軟正黑體" pitchFamily="34" charset="-120"/>
              </a:rPr>
              <a:t>有實際進行之作法才需列出</a:t>
            </a:r>
            <a:r>
              <a:rPr lang="zh-TW" altLang="en-US" sz="2200" dirty="0">
                <a:latin typeface="微軟正黑體" pitchFamily="34" charset="-120"/>
                <a:ea typeface="微軟正黑體" pitchFamily="34" charset="-120"/>
              </a:rPr>
              <a:t>，例如</a:t>
            </a:r>
            <a:r>
              <a:rPr lang="zh-TW" altLang="en-US" sz="22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52425" algn="just" eaLnBrk="1" hangingPunct="1">
              <a:lnSpc>
                <a:spcPct val="150000"/>
              </a:lnSpc>
              <a:spcBef>
                <a:spcPct val="0"/>
              </a:spcBef>
              <a:buNone/>
              <a:defRPr/>
            </a:pPr>
            <a:r>
              <a:rPr lang="zh-TW" altLang="en-US" sz="2200" dirty="0">
                <a:latin typeface="微軟正黑體" pitchFamily="34" charset="-120"/>
                <a:ea typeface="微軟正黑體" pitchFamily="34" charset="-120"/>
              </a:rPr>
              <a:t>學習歷程、學習環境、學習評量，是否都進行相對應之調整</a:t>
            </a:r>
            <a:r>
              <a:rPr lang="zh-TW" altLang="en-US" sz="2200" b="1" dirty="0">
                <a:latin typeface="微軟正黑體" pitchFamily="34" charset="-120"/>
                <a:ea typeface="微軟正黑體" pitchFamily="34" charset="-120"/>
              </a:rPr>
              <a:t>。</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31142775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435">
                                            <p:txEl>
                                              <p:pRg st="4" end="4"/>
                                            </p:txEl>
                                          </p:spTgt>
                                        </p:tgtEl>
                                        <p:attrNameLst>
                                          <p:attrName>style.visibility</p:attrName>
                                        </p:attrNameLst>
                                      </p:cBhvr>
                                      <p:to>
                                        <p:strVal val="visible"/>
                                      </p:to>
                                    </p:set>
                                    <p:animEffect transition="in" filter="fade">
                                      <p:cBhvr>
                                        <p:cTn id="45" dur="500"/>
                                        <p:tgtEl>
                                          <p:spTgt spid="18435">
                                            <p:txEl>
                                              <p:pRg st="4" end="4"/>
                                            </p:txEl>
                                          </p:spTgt>
                                        </p:tgtEl>
                                      </p:cBhvr>
                                    </p:animEffect>
                                    <p:anim calcmode="lin" valueType="num">
                                      <p:cBhvr>
                                        <p:cTn id="46"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435">
                                            <p:txEl>
                                              <p:pRg st="6" end="6"/>
                                            </p:txEl>
                                          </p:spTgt>
                                        </p:tgtEl>
                                        <p:attrNameLst>
                                          <p:attrName>style.visibility</p:attrName>
                                        </p:attrNameLst>
                                      </p:cBhvr>
                                      <p:to>
                                        <p:strVal val="visible"/>
                                      </p:to>
                                    </p:set>
                                    <p:animEffect transition="in" filter="fade">
                                      <p:cBhvr>
                                        <p:cTn id="59" dur="500"/>
                                        <p:tgtEl>
                                          <p:spTgt spid="18435">
                                            <p:txEl>
                                              <p:pRg st="6" end="6"/>
                                            </p:txEl>
                                          </p:spTgt>
                                        </p:tgtEl>
                                      </p:cBhvr>
                                    </p:animEffect>
                                    <p:anim calcmode="lin" valueType="num">
                                      <p:cBhvr>
                                        <p:cTn id="60"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1"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8435">
                                            <p:txEl>
                                              <p:pRg st="7" end="7"/>
                                            </p:txEl>
                                          </p:spTgt>
                                        </p:tgtEl>
                                        <p:attrNameLst>
                                          <p:attrName>style.visibility</p:attrName>
                                        </p:attrNameLst>
                                      </p:cBhvr>
                                      <p:to>
                                        <p:strVal val="visible"/>
                                      </p:to>
                                    </p:set>
                                    <p:animEffect transition="in" filter="fade">
                                      <p:cBhvr>
                                        <p:cTn id="66" dur="500"/>
                                        <p:tgtEl>
                                          <p:spTgt spid="18435">
                                            <p:txEl>
                                              <p:pRg st="7" end="7"/>
                                            </p:txEl>
                                          </p:spTgt>
                                        </p:tgtEl>
                                      </p:cBhvr>
                                    </p:animEffect>
                                    <p:anim calcmode="lin" valueType="num">
                                      <p:cBhvr>
                                        <p:cTn id="6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8"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137276" cy="480131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a:t>
            </a:r>
            <a:r>
              <a:rPr lang="zh-TW" altLang="en-US" sz="2200" dirty="0" smtClean="0">
                <a:latin typeface="微軟正黑體" pitchFamily="34" charset="-120"/>
                <a:ea typeface="微軟正黑體" pitchFamily="34" charset="-120"/>
              </a:rPr>
              <a:t>依據本</a:t>
            </a:r>
            <a:r>
              <a:rPr lang="zh-TW" altLang="en-US" sz="2200" dirty="0">
                <a:latin typeface="微軟正黑體" pitchFamily="34" charset="-120"/>
                <a:ea typeface="微軟正黑體" pitchFamily="34" charset="-120"/>
              </a:rPr>
              <a:t>府</a:t>
            </a:r>
            <a:r>
              <a:rPr lang="en-US" altLang="zh-TW" sz="2200" dirty="0" smtClean="0">
                <a:latin typeface="微軟正黑體" pitchFamily="34" charset="-120"/>
                <a:ea typeface="微軟正黑體" pitchFamily="34" charset="-120"/>
              </a:rPr>
              <a:t>113</a:t>
            </a:r>
            <a:r>
              <a:rPr lang="zh-TW" altLang="en-US" sz="2200" dirty="0" smtClean="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月</a:t>
            </a:r>
            <a:r>
              <a:rPr lang="en-US" altLang="zh-TW" sz="2200" dirty="0" smtClean="0">
                <a:latin typeface="微軟正黑體" pitchFamily="34" charset="-120"/>
                <a:ea typeface="微軟正黑體" pitchFamily="34" charset="-120"/>
              </a:rPr>
              <a:t>19</a:t>
            </a:r>
            <a:r>
              <a:rPr lang="zh-TW" altLang="en-US" sz="2200" dirty="0" smtClean="0">
                <a:latin typeface="微軟正黑體" pitchFamily="34" charset="-120"/>
                <a:ea typeface="微軟正黑體" pitchFamily="34" charset="-120"/>
              </a:rPr>
              <a:t>日</a:t>
            </a:r>
            <a:r>
              <a:rPr lang="zh-TW" altLang="zh-TW" sz="2200" dirty="0">
                <a:latin typeface="微軟正黑體" pitchFamily="34" charset="-120"/>
                <a:ea typeface="微軟正黑體" pitchFamily="34" charset="-120"/>
              </a:rPr>
              <a:t>府教特字第</a:t>
            </a:r>
            <a:r>
              <a:rPr lang="en-US" altLang="zh-TW" sz="2200" dirty="0" smtClean="0">
                <a:latin typeface="微軟正黑體" pitchFamily="34" charset="-120"/>
                <a:ea typeface="微軟正黑體" pitchFamily="34" charset="-120"/>
              </a:rPr>
              <a:t>1130015263</a:t>
            </a:r>
            <a:r>
              <a:rPr lang="zh-TW" altLang="zh-TW" sz="2200" dirty="0" smtClean="0">
                <a:latin typeface="微軟正黑體" pitchFamily="34" charset="-120"/>
                <a:ea typeface="微軟正黑體" pitchFamily="34" charset="-120"/>
              </a:rPr>
              <a:t>號函</a:t>
            </a:r>
            <a:r>
              <a:rPr lang="zh-TW" altLang="en-US" sz="2200" dirty="0">
                <a:latin typeface="微軟正黑體" pitchFamily="34" charset="-120"/>
                <a:ea typeface="微軟正黑體" pitchFamily="34" charset="-120"/>
              </a:rPr>
              <a:t>修訂</a:t>
            </a:r>
            <a:r>
              <a:rPr lang="zh-TW" altLang="en-US" sz="2200" dirty="0" smtClean="0">
                <a:latin typeface="微軟正黑體" pitchFamily="34" charset="-120"/>
                <a:ea typeface="微軟正黑體" pitchFamily="34" charset="-120"/>
              </a:rPr>
              <a:t>之</a:t>
            </a:r>
            <a:r>
              <a:rPr lang="zh-TW" altLang="zh-TW" sz="2200" dirty="0">
                <a:latin typeface="微軟正黑體" pitchFamily="34" charset="-120"/>
                <a:ea typeface="微軟正黑體" pitchFamily="34" charset="-120"/>
              </a:rPr>
              <a:t>「南投縣高級中等以下學校特殊教育課程教材教法及評量實施計畫」</a:t>
            </a:r>
            <a:r>
              <a:rPr lang="zh-TW" altLang="en-US" sz="2200" dirty="0">
                <a:latin typeface="微軟正黑體" pitchFamily="34" charset="-120"/>
                <a:ea typeface="微軟正黑體" pitchFamily="34" charset="-120"/>
              </a:rPr>
              <a:t>辦理</a:t>
            </a:r>
            <a:r>
              <a:rPr lang="zh-TW" altLang="en-US" sz="2200" dirty="0" smtClean="0">
                <a:latin typeface="微軟正黑體" pitchFamily="34" charset="-120"/>
                <a:ea typeface="微軟正黑體" pitchFamily="34" charset="-120"/>
              </a:rPr>
              <a:t>。（特教表件、附件</a:t>
            </a:r>
            <a:r>
              <a:rPr lang="en-US" altLang="zh-TW" sz="2200"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學校針對學生各項課程調整方式及相關學習評量等內容，可依學校狀況訂定。</a:t>
            </a:r>
            <a:r>
              <a:rPr lang="zh-TW" altLang="en-US" sz="2800" b="1" dirty="0" smtClean="0">
                <a:solidFill>
                  <a:srgbClr val="FF0000"/>
                </a:solidFill>
                <a:latin typeface="微軟正黑體" pitchFamily="34" charset="-120"/>
                <a:ea typeface="微軟正黑體" pitchFamily="34" charset="-120"/>
              </a:rPr>
              <a:t>鼓勵</a:t>
            </a:r>
            <a:r>
              <a:rPr lang="zh-TW" altLang="en-US" sz="2200" dirty="0" smtClean="0">
                <a:latin typeface="微軟正黑體" pitchFamily="34" charset="-120"/>
                <a:ea typeface="微軟正黑體" pitchFamily="34" charset="-120"/>
              </a:rPr>
              <a:t>各校針對特殊教育學生課程安排、提供服務模式及課程調整之</a:t>
            </a:r>
            <a:r>
              <a:rPr lang="zh-TW" altLang="en-US" sz="2200" u="sng" dirty="0" smtClean="0">
                <a:latin typeface="微軟正黑體" pitchFamily="34" charset="-120"/>
                <a:ea typeface="微軟正黑體" pitchFamily="34" charset="-120"/>
              </a:rPr>
              <a:t>具體做法詳列於計畫</a:t>
            </a:r>
            <a:r>
              <a:rPr lang="zh-TW" altLang="en-US" sz="2200" dirty="0" smtClean="0">
                <a:latin typeface="微軟正黑體" pitchFamily="34" charset="-120"/>
                <a:ea typeface="微軟正黑體" pitchFamily="34" charset="-120"/>
              </a:rPr>
              <a:t>中。</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a:t>
            </a:r>
            <a:r>
              <a:rPr lang="zh-TW" altLang="en-US" sz="2200" dirty="0">
                <a:latin typeface="微軟正黑體" pitchFamily="34" charset="-120"/>
                <a:ea typeface="微軟正黑體" pitchFamily="34" charset="-120"/>
              </a:rPr>
              <a:t>特殊教育課程與教學調整計畫，請提學校</a:t>
            </a:r>
            <a:r>
              <a:rPr lang="zh-TW" altLang="en-US" sz="2200" b="1" dirty="0">
                <a:latin typeface="微軟正黑體" pitchFamily="34" charset="-120"/>
                <a:ea typeface="微軟正黑體" pitchFamily="34" charset="-120"/>
              </a:rPr>
              <a:t>特推</a:t>
            </a:r>
            <a:r>
              <a:rPr lang="zh-TW" altLang="en-US" sz="2200" b="1" dirty="0" smtClean="0">
                <a:latin typeface="微軟正黑體" pitchFamily="34" charset="-120"/>
                <a:ea typeface="微軟正黑體" pitchFamily="34" charset="-120"/>
              </a:rPr>
              <a:t>會審查通過</a:t>
            </a:r>
            <a:r>
              <a:rPr lang="zh-TW" altLang="en-US" sz="2200" dirty="0">
                <a:latin typeface="微軟正黑體" pitchFamily="34" charset="-120"/>
                <a:ea typeface="微軟正黑體" pitchFamily="34" charset="-120"/>
              </a:rPr>
              <a:t>，並</a:t>
            </a:r>
            <a:r>
              <a:rPr lang="zh-TW" altLang="en-US" sz="2200" dirty="0" smtClean="0">
                <a:latin typeface="微軟正黑體" pitchFamily="34" charset="-120"/>
                <a:ea typeface="微軟正黑體" pitchFamily="34" charset="-120"/>
              </a:rPr>
              <a:t>將審查通過</a:t>
            </a:r>
            <a:r>
              <a:rPr lang="zh-TW" altLang="en-US" sz="2200" dirty="0">
                <a:latin typeface="微軟正黑體" pitchFamily="34" charset="-120"/>
                <a:ea typeface="微軟正黑體" pitchFamily="34" charset="-120"/>
              </a:rPr>
              <a:t>日期列於計畫之中</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a:t>
            </a:r>
            <a:r>
              <a:rPr lang="zh-TW" altLang="en-US" sz="2200" dirty="0" smtClean="0">
                <a:latin typeface="微軟正黑體" pitchFamily="34" charset="-120"/>
                <a:ea typeface="微軟正黑體" pitchFamily="34" charset="-120"/>
              </a:rPr>
              <a:t>完成相關人員之逐級核章。</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6628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學校名稱：</a:t>
            </a:r>
            <a:r>
              <a:rPr lang="zh-TW" altLang="en-US" sz="2200" b="1" dirty="0">
                <a:solidFill>
                  <a:srgbClr val="FF0000"/>
                </a:solidFill>
                <a:latin typeface="微軟正黑體" pitchFamily="34" charset="-120"/>
                <a:ea typeface="微軟正黑體" pitchFamily="34" charset="-120"/>
              </a:rPr>
              <a:t>巡迴輔導設班學校</a:t>
            </a:r>
            <a:r>
              <a:rPr lang="zh-TW" altLang="en-US" sz="2200" dirty="0">
                <a:latin typeface="微軟正黑體" pitchFamily="34" charset="-120"/>
                <a:ea typeface="微軟正黑體" pitchFamily="34" charset="-120"/>
              </a:rPr>
              <a:t>請將巡迴輔導教師服務之所有</a:t>
            </a:r>
            <a:r>
              <a:rPr lang="zh-TW" altLang="en-US" sz="2200" u="sng" dirty="0">
                <a:latin typeface="微軟正黑體" pitchFamily="34" charset="-120"/>
                <a:ea typeface="微軟正黑體" pitchFamily="34" charset="-120"/>
              </a:rPr>
              <a:t>學校</a:t>
            </a:r>
            <a:r>
              <a:rPr lang="zh-TW" altLang="en-US" sz="2200" dirty="0">
                <a:latin typeface="微軟正黑體" pitchFamily="34" charset="-120"/>
                <a:ea typeface="微軟正黑體" pitchFamily="34" charset="-120"/>
              </a:rPr>
              <a:t>及</a:t>
            </a:r>
            <a:r>
              <a:rPr lang="zh-TW" altLang="en-US" sz="2200" u="sng" dirty="0">
                <a:latin typeface="微軟正黑體" pitchFamily="34" charset="-120"/>
                <a:ea typeface="微軟正黑體" pitchFamily="34" charset="-120"/>
              </a:rPr>
              <a:t>分組教學狀況</a:t>
            </a:r>
            <a:r>
              <a:rPr lang="zh-TW" altLang="en-US" sz="2200" dirty="0">
                <a:latin typeface="微軟正黑體" pitchFamily="34" charset="-120"/>
                <a:ea typeface="微軟正黑體" pitchFamily="34" charset="-120"/>
              </a:rPr>
              <a:t>列出。其餘班型，如服務學校皆相同則可刪除學校名稱欄位。</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特殊教育</a:t>
            </a:r>
            <a:r>
              <a:rPr lang="zh-TW" altLang="en-US" sz="2200" dirty="0">
                <a:latin typeface="微軟正黑體" pitchFamily="34" charset="-120"/>
                <a:ea typeface="微軟正黑體" pitchFamily="34" charset="-120"/>
              </a:rPr>
              <a:t>班型：請</a:t>
            </a:r>
            <a:r>
              <a:rPr lang="zh-TW" altLang="en-US" sz="2200" dirty="0" smtClean="0">
                <a:latin typeface="微軟正黑體" pitchFamily="34" charset="-120"/>
                <a:ea typeface="微軟正黑體" pitchFamily="34" charset="-120"/>
              </a:rPr>
              <a:t>填入</a:t>
            </a:r>
            <a:r>
              <a:rPr lang="zh-TW" altLang="en-US" sz="2200" b="1" dirty="0" smtClean="0">
                <a:solidFill>
                  <a:srgbClr val="FF0000"/>
                </a:solidFill>
                <a:latin typeface="微軟正黑體" pitchFamily="34" charset="-120"/>
                <a:ea typeface="微軟正黑體" pitchFamily="34" charset="-120"/>
              </a:rPr>
              <a:t>集中</a:t>
            </a:r>
            <a:r>
              <a:rPr lang="zh-TW" altLang="en-US" sz="2200" b="1" dirty="0">
                <a:solidFill>
                  <a:srgbClr val="FF0000"/>
                </a:solidFill>
                <a:latin typeface="微軟正黑體" pitchFamily="34" charset="-120"/>
                <a:ea typeface="微軟正黑體" pitchFamily="34" charset="-120"/>
              </a:rPr>
              <a:t>式特教</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分散式</a:t>
            </a:r>
            <a:r>
              <a:rPr lang="zh-TW" altLang="en-US" sz="2200" b="1" dirty="0">
                <a:solidFill>
                  <a:srgbClr val="FF0000"/>
                </a:solidFill>
                <a:latin typeface="微軟正黑體" pitchFamily="34" charset="-120"/>
                <a:ea typeface="微軟正黑體" pitchFamily="34" charset="-120"/>
              </a:rPr>
              <a:t>資源</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巡迴輔導</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在家</a:t>
            </a:r>
            <a:r>
              <a:rPr lang="zh-TW" altLang="en-US" sz="2200" b="1" dirty="0">
                <a:solidFill>
                  <a:srgbClr val="FF0000"/>
                </a:solidFill>
                <a:latin typeface="微軟正黑體" pitchFamily="34" charset="-120"/>
                <a:ea typeface="微軟正黑體" pitchFamily="34" charset="-120"/>
              </a:rPr>
              <a:t>教育</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領域／科目／入班觀察：依據課綱規定課程</a:t>
            </a:r>
            <a:r>
              <a:rPr lang="zh-TW" altLang="en-US" sz="2200" dirty="0">
                <a:latin typeface="微軟正黑體" pitchFamily="34" charset="-120"/>
                <a:ea typeface="微軟正黑體" pitchFamily="34" charset="-120"/>
              </a:rPr>
              <a:t>，並敘明為何年級課程；請依語文領域、數學領域等</a:t>
            </a:r>
            <a:r>
              <a:rPr lang="zh-TW" altLang="en-US" sz="2200" b="1" dirty="0">
                <a:latin typeface="微軟正黑體" pitchFamily="34" charset="-120"/>
                <a:ea typeface="微軟正黑體" pitchFamily="34" charset="-120"/>
              </a:rPr>
              <a:t>部定課程</a:t>
            </a:r>
            <a:r>
              <a:rPr lang="zh-TW" altLang="en-US" sz="2200" dirty="0">
                <a:latin typeface="微軟正黑體" pitchFamily="34" charset="-120"/>
                <a:ea typeface="微軟正黑體" pitchFamily="34" charset="-120"/>
              </a:rPr>
              <a:t>依序填寫，再依</a:t>
            </a:r>
            <a:r>
              <a:rPr lang="zh-TW" altLang="en-US" sz="2200" b="1" dirty="0">
                <a:latin typeface="微軟正黑體" pitchFamily="34" charset="-120"/>
                <a:ea typeface="微軟正黑體" pitchFamily="34" charset="-120"/>
              </a:rPr>
              <a:t>特殊需求</a:t>
            </a:r>
            <a:r>
              <a:rPr lang="zh-TW" altLang="en-US" sz="2200" b="1" dirty="0" smtClean="0">
                <a:latin typeface="微軟正黑體" pitchFamily="34" charset="-120"/>
                <a:ea typeface="微軟正黑體" pitchFamily="34" charset="-120"/>
              </a:rPr>
              <a:t>領域</a:t>
            </a:r>
            <a:r>
              <a:rPr lang="zh-TW" altLang="en-US" sz="2200" dirty="0" smtClean="0">
                <a:latin typeface="微軟正黑體" pitchFamily="34" charset="-120"/>
                <a:ea typeface="微軟正黑體" pitchFamily="34" charset="-120"/>
              </a:rPr>
              <a:t>課程</a:t>
            </a:r>
            <a:r>
              <a:rPr lang="zh-TW" altLang="en-US" sz="2200" dirty="0">
                <a:latin typeface="微軟正黑體" pitchFamily="34" charset="-120"/>
                <a:ea typeface="微軟正黑體" pitchFamily="34" charset="-120"/>
              </a:rPr>
              <a:t>依序填寫，並由</a:t>
            </a:r>
            <a:r>
              <a:rPr lang="zh-TW" altLang="en-US" sz="2200" b="1" dirty="0" smtClean="0">
                <a:latin typeface="微軟正黑體" pitchFamily="34" charset="-120"/>
                <a:ea typeface="微軟正黑體" pitchFamily="34" charset="-120"/>
              </a:rPr>
              <a:t>低</a:t>
            </a:r>
            <a:r>
              <a:rPr lang="zh-TW" altLang="en-US" sz="2200" b="1"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高年級</a:t>
            </a:r>
            <a:r>
              <a:rPr lang="zh-TW" altLang="en-US" sz="2200" dirty="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先部定、再特需、由低到高</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0573878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領域／科目／入班觀察：分組教學可採同年級分組或跨年級分組兩種模式</a:t>
            </a:r>
            <a:r>
              <a:rPr lang="zh-TW" altLang="en-US" sz="2200" dirty="0" smtClean="0">
                <a:latin typeface="微軟正黑體" pitchFamily="34" charset="-120"/>
                <a:ea typeface="微軟正黑體" pitchFamily="34" charset="-120"/>
              </a:rPr>
              <a:t>。</a:t>
            </a:r>
            <a:r>
              <a:rPr lang="zh-TW" altLang="en-US" sz="2800" b="1" dirty="0" smtClean="0">
                <a:solidFill>
                  <a:srgbClr val="FF0000"/>
                </a:solidFill>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依據學生障礙狀況及需求（</a:t>
            </a:r>
            <a:r>
              <a:rPr lang="zh-TW" altLang="en-US" sz="2200" u="sng" dirty="0" smtClean="0">
                <a:latin typeface="微軟正黑體" pitchFamily="34" charset="-120"/>
                <a:ea typeface="微軟正黑體" pitchFamily="34" charset="-120"/>
              </a:rPr>
              <a:t>特殊需求相仿</a:t>
            </a:r>
            <a:r>
              <a:rPr lang="zh-TW" altLang="en-US" sz="2200" dirty="0" smtClean="0">
                <a:latin typeface="微軟正黑體" pitchFamily="34" charset="-120"/>
                <a:ea typeface="微軟正黑體" pitchFamily="34" charset="-120"/>
              </a:rPr>
              <a:t>或</a:t>
            </a:r>
            <a:r>
              <a:rPr lang="zh-TW" altLang="en-US" sz="2200" u="sng" dirty="0" smtClean="0">
                <a:latin typeface="微軟正黑體" pitchFamily="34" charset="-120"/>
                <a:ea typeface="微軟正黑體" pitchFamily="34" charset="-120"/>
              </a:rPr>
              <a:t>年段相同</a:t>
            </a:r>
            <a:r>
              <a:rPr lang="zh-TW" altLang="en-US" sz="2200" dirty="0" smtClean="0">
                <a:latin typeface="微軟正黑體" pitchFamily="34" charset="-120"/>
                <a:ea typeface="微軟正黑體" pitchFamily="34" charset="-120"/>
              </a:rPr>
              <a:t>等）開設相關課程。</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學生姓名</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請</a:t>
            </a:r>
            <a:r>
              <a:rPr lang="zh-TW" altLang="en-US" sz="2200" b="1" dirty="0">
                <a:latin typeface="微軟正黑體" pitchFamily="34" charset="-120"/>
                <a:ea typeface="微軟正黑體" pitchFamily="34" charset="-120"/>
              </a:rPr>
              <a:t>完整呈現</a:t>
            </a:r>
            <a:r>
              <a:rPr lang="zh-TW" altLang="en-US" sz="2200" dirty="0">
                <a:latin typeface="微軟正黑體" pitchFamily="34" charset="-120"/>
                <a:ea typeface="微軟正黑體" pitchFamily="34" charset="-120"/>
              </a:rPr>
              <a:t>，中間</a:t>
            </a:r>
            <a:r>
              <a:rPr lang="zh-TW" altLang="en-US" sz="2200" dirty="0" smtClean="0">
                <a:latin typeface="微軟正黑體" pitchFamily="34" charset="-120"/>
                <a:ea typeface="微軟正黑體" pitchFamily="34" charset="-120"/>
              </a:rPr>
              <a:t>字</a:t>
            </a:r>
            <a:r>
              <a:rPr lang="zh-TW" altLang="en-US" sz="2800" b="1" dirty="0" smtClean="0">
                <a:solidFill>
                  <a:srgbClr val="FF0000"/>
                </a:solidFill>
                <a:latin typeface="微軟正黑體" pitchFamily="34" charset="-120"/>
                <a:ea typeface="微軟正黑體" pitchFamily="34" charset="-120"/>
              </a:rPr>
              <a:t>勿以</a:t>
            </a:r>
            <a:r>
              <a:rPr lang="zh-TW" altLang="en-US" sz="2200" dirty="0">
                <a:latin typeface="微軟正黑體" pitchFamily="34" charset="-120"/>
                <a:ea typeface="微軟正黑體" pitchFamily="34" charset="-120"/>
              </a:rPr>
              <a:t>「○」取代</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每週節數／直接教學／間接服務：請依課綱節數規定，並填入服務模式。</a:t>
            </a:r>
            <a:r>
              <a:rPr lang="zh-TW" altLang="en-US" sz="2200" dirty="0">
                <a:latin typeface="微軟正黑體" pitchFamily="34" charset="-120"/>
                <a:ea typeface="微軟正黑體" pitchFamily="34" charset="-120"/>
              </a:rPr>
              <a:t>如要抽離部定課程，建議以完全抽離方式，並</a:t>
            </a:r>
            <a:r>
              <a:rPr lang="zh-TW" altLang="en-US" sz="2800" b="1" dirty="0">
                <a:latin typeface="微軟正黑體" pitchFamily="34" charset="-120"/>
                <a:ea typeface="微軟正黑體" pitchFamily="34" charset="-120"/>
              </a:rPr>
              <a:t>應</a:t>
            </a:r>
            <a:r>
              <a:rPr lang="zh-TW" altLang="en-US" sz="2200" b="1" dirty="0">
                <a:latin typeface="微軟正黑體" pitchFamily="34" charset="-120"/>
                <a:ea typeface="微軟正黑體" pitchFamily="34" charset="-120"/>
              </a:rPr>
              <a:t>符合部定課程之節數</a:t>
            </a:r>
            <a:r>
              <a:rPr lang="zh-TW" altLang="en-US" sz="2200" b="1" dirty="0" smtClean="0">
                <a:latin typeface="微軟正黑體" pitchFamily="34" charset="-120"/>
                <a:ea typeface="微軟正黑體" pitchFamily="34" charset="-120"/>
              </a:rPr>
              <a:t>規範</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備註：如有安排</a:t>
            </a:r>
            <a:r>
              <a:rPr lang="zh-TW" altLang="en-US" sz="2200" b="1" dirty="0" smtClean="0">
                <a:latin typeface="微軟正黑體" pitchFamily="34" charset="-120"/>
                <a:ea typeface="微軟正黑體" pitchFamily="34" charset="-120"/>
              </a:rPr>
              <a:t>部分融合教育時間</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隔週上課</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集中安排課程節數</a:t>
            </a:r>
            <a:r>
              <a:rPr lang="zh-TW" altLang="en-US" sz="2200" dirty="0" smtClean="0">
                <a:latin typeface="微軟正黑體" pitchFamily="34" charset="-120"/>
                <a:ea typeface="微軟正黑體" pitchFamily="34" charset="-120"/>
              </a:rPr>
              <a:t>等</a:t>
            </a:r>
            <a:r>
              <a:rPr lang="zh-TW" altLang="en-US" sz="2200" b="1" dirty="0" smtClean="0">
                <a:latin typeface="微軟正黑體" pitchFamily="34" charset="-120"/>
                <a:ea typeface="微軟正黑體" pitchFamily="34" charset="-120"/>
              </a:rPr>
              <a:t>，需加以說明事項，</a:t>
            </a:r>
            <a:r>
              <a:rPr lang="zh-TW" altLang="en-US" sz="2200" dirty="0" smtClean="0">
                <a:latin typeface="微軟正黑體" pitchFamily="34" charset="-120"/>
                <a:ea typeface="微軟正黑體" pitchFamily="34" charset="-120"/>
              </a:rPr>
              <a:t>請填入此欄位。</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048291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2464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請受巡迴輔導學校</a:t>
            </a:r>
            <a:r>
              <a:rPr lang="zh-TW" altLang="en-US" sz="2800" b="1" dirty="0">
                <a:solidFill>
                  <a:srgbClr val="FF0000"/>
                </a:solidFill>
                <a:latin typeface="微軟正黑體" pitchFamily="34" charset="-120"/>
                <a:ea typeface="微軟正黑體" pitchFamily="34" charset="-120"/>
              </a:rPr>
              <a:t>務必</a:t>
            </a:r>
            <a:r>
              <a:rPr lang="zh-TW" altLang="en-US" sz="2200" dirty="0">
                <a:latin typeface="微軟正黑體" pitchFamily="34" charset="-120"/>
                <a:ea typeface="微軟正黑體" pitchFamily="34" charset="-120"/>
              </a:rPr>
              <a:t>與巡迴輔導教師討論服務學生之狀況及特殊需求，</a:t>
            </a:r>
            <a:r>
              <a:rPr lang="zh-TW" altLang="en-US" sz="2200" u="sng" dirty="0">
                <a:latin typeface="微軟正黑體" pitchFamily="34" charset="-120"/>
                <a:ea typeface="微軟正黑體" pitchFamily="34" charset="-120"/>
              </a:rPr>
              <a:t>課程開設以學生之特殊需求為原則</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如學校有</a:t>
            </a:r>
            <a:r>
              <a:rPr lang="zh-TW" altLang="en-US" sz="2200" dirty="0">
                <a:latin typeface="微軟正黑體" pitchFamily="34" charset="-120"/>
                <a:ea typeface="微軟正黑體" pitchFamily="34" charset="-120"/>
              </a:rPr>
              <a:t>多位巡迴輔導教師共同服務，</a:t>
            </a:r>
            <a:r>
              <a:rPr lang="zh-TW" altLang="zh-TW" sz="2200" dirty="0" smtClean="0">
                <a:latin typeface="微軟正黑體" pitchFamily="34" charset="-120"/>
                <a:ea typeface="微軟正黑體" pitchFamily="34" charset="-120"/>
              </a:rPr>
              <a:t>請檢視</a:t>
            </a:r>
            <a:r>
              <a:rPr lang="zh-TW" altLang="zh-TW" sz="2200" dirty="0">
                <a:latin typeface="微軟正黑體" pitchFamily="34" charset="-120"/>
                <a:ea typeface="微軟正黑體" pitchFamily="34" charset="-120"/>
              </a:rPr>
              <a:t>校</a:t>
            </a:r>
            <a:r>
              <a:rPr lang="zh-TW" altLang="zh-TW" sz="2200" dirty="0" smtClean="0">
                <a:latin typeface="微軟正黑體" pitchFamily="34" charset="-120"/>
                <a:ea typeface="微軟正黑體" pitchFamily="34" charset="-120"/>
              </a:rPr>
              <a:t>內</a:t>
            </a:r>
            <a:r>
              <a:rPr lang="zh-TW" altLang="en-US" sz="2200" dirty="0" smtClean="0">
                <a:latin typeface="微軟正黑體" pitchFamily="34" charset="-120"/>
                <a:ea typeface="微軟正黑體" pitchFamily="34" charset="-120"/>
              </a:rPr>
              <a:t>特殊教育</a:t>
            </a:r>
            <a:r>
              <a:rPr lang="zh-TW" altLang="zh-TW" sz="2200" dirty="0" smtClean="0">
                <a:latin typeface="微軟正黑體" pitchFamily="34" charset="-120"/>
                <a:ea typeface="微軟正黑體" pitchFamily="34" charset="-120"/>
              </a:rPr>
              <a:t>學生</a:t>
            </a:r>
            <a:r>
              <a:rPr lang="zh-TW" altLang="zh-TW" sz="2200" dirty="0">
                <a:latin typeface="微軟正黑體" pitchFamily="34" charset="-120"/>
                <a:ea typeface="微軟正黑體" pitchFamily="34" charset="-120"/>
              </a:rPr>
              <a:t>人數、教育階段、障礙類別、學習需求</a:t>
            </a:r>
            <a:r>
              <a:rPr lang="zh-TW" altLang="en-US" sz="2200" dirty="0">
                <a:latin typeface="微軟正黑體" pitchFamily="34" charset="-120"/>
                <a:ea typeface="微軟正黑體" pitchFamily="34" charset="-120"/>
              </a:rPr>
              <a:t>等</a:t>
            </a:r>
            <a:r>
              <a:rPr lang="zh-TW" altLang="zh-TW" sz="2200" dirty="0">
                <a:latin typeface="微軟正黑體" pitchFamily="34" charset="-120"/>
                <a:ea typeface="微軟正黑體" pitchFamily="34" charset="-120"/>
              </a:rPr>
              <a:t>狀況</a:t>
            </a:r>
            <a:r>
              <a:rPr lang="zh-TW" altLang="en-US" sz="2200" dirty="0">
                <a:latin typeface="微軟正黑體" pitchFamily="34" charset="-120"/>
                <a:ea typeface="微軟正黑體" pitchFamily="34" charset="-120"/>
              </a:rPr>
              <a:t>，確認排課及巡迴輔導是否適切，</a:t>
            </a:r>
            <a:r>
              <a:rPr lang="zh-TW" altLang="en-US" sz="2200" b="1" dirty="0">
                <a:latin typeface="微軟正黑體" pitchFamily="34" charset="-120"/>
                <a:ea typeface="微軟正黑體" pitchFamily="34" charset="-120"/>
              </a:rPr>
              <a:t>以</a:t>
            </a:r>
            <a:r>
              <a:rPr lang="zh-TW" altLang="en-US" sz="2800" b="1" dirty="0">
                <a:latin typeface="微軟正黑體" pitchFamily="34" charset="-120"/>
                <a:ea typeface="微軟正黑體" pitchFamily="34" charset="-120"/>
              </a:rPr>
              <a:t>學校整體課程規劃</a:t>
            </a:r>
            <a:r>
              <a:rPr lang="zh-TW" altLang="en-US" sz="2200" dirty="0">
                <a:latin typeface="微軟正黑體" pitchFamily="34" charset="-120"/>
                <a:ea typeface="微軟正黑體" pitchFamily="34" charset="-120"/>
              </a:rPr>
              <a:t>為考量</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學校如為受巡迴輔導學校，學生人數超過一定數量，申請巡迴輔導教師</a:t>
            </a:r>
            <a:r>
              <a:rPr lang="zh-TW" altLang="en-US" sz="2400" b="1" dirty="0" smtClean="0">
                <a:latin typeface="微軟正黑體" pitchFamily="34" charset="-120"/>
                <a:ea typeface="微軟正黑體" pitchFamily="34" charset="-120"/>
              </a:rPr>
              <a:t>駐點服務</a:t>
            </a:r>
            <a:r>
              <a:rPr lang="zh-TW" altLang="en-US" sz="2200" dirty="0" smtClean="0">
                <a:latin typeface="微軟正黑體" pitchFamily="34" charset="-120"/>
                <a:ea typeface="微軟正黑體" pitchFamily="34" charset="-120"/>
              </a:rPr>
              <a:t>，請</a:t>
            </a:r>
            <a:r>
              <a:rPr lang="zh-TW" altLang="en-US" sz="2800" b="1" dirty="0" smtClean="0">
                <a:solidFill>
                  <a:srgbClr val="FF0000"/>
                </a:solidFill>
                <a:latin typeface="微軟正黑體" pitchFamily="34" charset="-120"/>
                <a:ea typeface="微軟正黑體" pitchFamily="34" charset="-120"/>
              </a:rPr>
              <a:t>務必</a:t>
            </a:r>
            <a:r>
              <a:rPr lang="zh-TW" altLang="en-US" sz="2200" u="sng" dirty="0" smtClean="0">
                <a:latin typeface="微軟正黑體" pitchFamily="34" charset="-120"/>
                <a:ea typeface="微軟正黑體" pitchFamily="34" charset="-120"/>
              </a:rPr>
              <a:t>比照分散式資源班方式規劃課程及分組教學</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學校及</a:t>
            </a:r>
            <a:r>
              <a:rPr lang="zh-TW" altLang="zh-TW" sz="2200" dirty="0" smtClean="0">
                <a:latin typeface="微軟正黑體" pitchFamily="34" charset="-120"/>
                <a:ea typeface="微軟正黑體" pitchFamily="34" charset="-120"/>
              </a:rPr>
              <a:t>教師所</a:t>
            </a:r>
            <a:r>
              <a:rPr lang="zh-TW" altLang="en-US" sz="2200" dirty="0" smtClean="0">
                <a:latin typeface="微軟正黑體" pitchFamily="34" charset="-120"/>
                <a:ea typeface="微軟正黑體" pitchFamily="34" charset="-120"/>
              </a:rPr>
              <a:t>規劃之</a:t>
            </a:r>
            <a:r>
              <a:rPr lang="zh-TW" altLang="zh-TW" sz="2200" dirty="0" smtClean="0">
                <a:latin typeface="微軟正黑體" pitchFamily="34" charset="-120"/>
                <a:ea typeface="微軟正黑體" pitchFamily="34" charset="-120"/>
              </a:rPr>
              <a:t>課程</a:t>
            </a:r>
            <a:r>
              <a:rPr lang="zh-TW" altLang="en-US" sz="2200" dirty="0">
                <a:latin typeface="微軟正黑體" pitchFamily="34" charset="-120"/>
                <a:ea typeface="微軟正黑體" pitchFamily="34" charset="-120"/>
              </a:rPr>
              <a:t>與</a:t>
            </a:r>
            <a:r>
              <a:rPr lang="zh-TW" altLang="zh-TW" sz="2200" dirty="0" smtClean="0">
                <a:latin typeface="微軟正黑體" pitchFamily="34" charset="-120"/>
                <a:ea typeface="微軟正黑體" pitchFamily="34" charset="-120"/>
              </a:rPr>
              <a:t>教學</a:t>
            </a:r>
            <a:r>
              <a:rPr lang="zh-TW" altLang="zh-TW" sz="2200" dirty="0">
                <a:latin typeface="微軟正黑體" pitchFamily="34" charset="-120"/>
                <a:ea typeface="微軟正黑體" pitchFamily="34" charset="-120"/>
              </a:rPr>
              <a:t>分組狀況</a:t>
            </a:r>
            <a:r>
              <a:rPr lang="zh-TW" altLang="en-US" sz="2200" dirty="0" smtClean="0">
                <a:latin typeface="微軟正黑體" pitchFamily="34" charset="-120"/>
                <a:ea typeface="微軟正黑體" pitchFamily="34" charset="-120"/>
              </a:rPr>
              <a:t>，</a:t>
            </a:r>
            <a:r>
              <a:rPr lang="zh-TW" altLang="en-US" sz="2800" b="1" dirty="0" smtClean="0">
                <a:solidFill>
                  <a:srgbClr val="FF0000"/>
                </a:solidFill>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與其他表件內容相</a:t>
            </a:r>
            <a:r>
              <a:rPr lang="zh-TW" altLang="en-US" sz="2200" dirty="0">
                <a:latin typeface="微軟正黑體" pitchFamily="34" charset="-120"/>
                <a:ea typeface="微軟正黑體" pitchFamily="34" charset="-120"/>
              </a:rPr>
              <a:t>呼應</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524211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10881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如表</a:t>
            </a:r>
            <a:r>
              <a:rPr lang="zh-TW" altLang="en-US" sz="2400" dirty="0">
                <a:latin typeface="微軟正黑體" pitchFamily="34" charset="-120"/>
                <a:ea typeface="微軟正黑體" pitchFamily="34" charset="-120"/>
              </a:rPr>
              <a:t>後</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型：請依安置班型撰寫</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如表</a:t>
            </a:r>
            <a:r>
              <a:rPr lang="zh-TW" altLang="en-US" sz="2400" dirty="0">
                <a:latin typeface="微軟正黑體" pitchFamily="34" charset="-120"/>
                <a:ea typeface="微軟正黑體" pitchFamily="34" charset="-120"/>
              </a:rPr>
              <a:t>後</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2</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組別及教學人數：填入</a:t>
            </a:r>
            <a:r>
              <a:rPr lang="zh-TW" altLang="en-US" sz="2400" dirty="0" smtClean="0">
                <a:latin typeface="微軟正黑體" pitchFamily="34" charset="-120"/>
                <a:ea typeface="微軟正黑體" pitchFamily="34" charset="-120"/>
              </a:rPr>
              <a:t>小組別及人數</a:t>
            </a:r>
            <a:r>
              <a:rPr lang="zh-TW" altLang="en-US" sz="2400" dirty="0">
                <a:latin typeface="微軟正黑體" pitchFamily="34" charset="-120"/>
                <a:ea typeface="微軟正黑體" pitchFamily="34" charset="-120"/>
              </a:rPr>
              <a:t>即可，</a:t>
            </a:r>
            <a:r>
              <a:rPr lang="zh-TW" altLang="en-US" sz="3000" b="1" dirty="0">
                <a:latin typeface="微軟正黑體" pitchFamily="34" charset="-120"/>
                <a:ea typeface="微軟正黑體" pitchFamily="34" charset="-120"/>
              </a:rPr>
              <a:t>不必</a:t>
            </a:r>
            <a:r>
              <a:rPr lang="zh-TW" altLang="en-US" sz="2400" dirty="0">
                <a:latin typeface="微軟正黑體" pitchFamily="34" charset="-120"/>
                <a:ea typeface="微軟正黑體" pitchFamily="34" charset="-120"/>
              </a:rPr>
              <a:t>填入學生姓名，並請與</a:t>
            </a:r>
            <a:r>
              <a:rPr lang="en-US" altLang="zh-TW" sz="2400" dirty="0" smtClean="0">
                <a:latin typeface="微軟正黑體" pitchFamily="34" charset="-120"/>
                <a:ea typeface="微軟正黑體" pitchFamily="34" charset="-120"/>
              </a:rPr>
              <a:t>C07</a:t>
            </a:r>
            <a:r>
              <a:rPr lang="zh-TW" altLang="en-US" sz="2400" dirty="0">
                <a:latin typeface="微軟正黑體" pitchFamily="34" charset="-120"/>
                <a:ea typeface="微軟正黑體" pitchFamily="34" charset="-120"/>
              </a:rPr>
              <a:t>學生上課分組教學一覽表一致</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核心素養：請列出該領域課程教學設計中最為著重之核心素養。 </a:t>
            </a:r>
            <a:r>
              <a:rPr lang="zh-TW" altLang="en-US" sz="2000" b="1" dirty="0" smtClean="0">
                <a:latin typeface="微軟正黑體" pitchFamily="34" charset="-120"/>
                <a:ea typeface="微軟正黑體" pitchFamily="34" charset="-120"/>
              </a:rPr>
              <a:t>（</a:t>
            </a:r>
            <a:r>
              <a:rPr lang="zh-TW" altLang="zh-TW" sz="2000" b="1" dirty="0" smtClean="0">
                <a:latin typeface="微軟正黑體" pitchFamily="34" charset="-120"/>
                <a:ea typeface="微軟正黑體" pitchFamily="34" charset="-120"/>
              </a:rPr>
              <a:t>精簡摘錄即可</a:t>
            </a:r>
            <a:r>
              <a:rPr lang="zh-TW" altLang="en-US" sz="2000" b="1" dirty="0" smtClean="0">
                <a:latin typeface="微軟正黑體" pitchFamily="34" charset="-120"/>
                <a:ea typeface="微軟正黑體" pitchFamily="34" charset="-120"/>
              </a:rPr>
              <a:t>，以</a:t>
            </a:r>
            <a:r>
              <a:rPr lang="en-US" altLang="zh-TW" sz="2000" b="1" dirty="0" smtClean="0">
                <a:latin typeface="微軟正黑體" pitchFamily="34" charset="-120"/>
                <a:ea typeface="微軟正黑體" pitchFamily="34" charset="-120"/>
              </a:rPr>
              <a:t>2</a:t>
            </a:r>
            <a:r>
              <a:rPr lang="zh-TW" altLang="en-US" sz="2000" b="1" dirty="0" smtClean="0">
                <a:latin typeface="微軟正黑體" pitchFamily="34" charset="-120"/>
                <a:ea typeface="微軟正黑體" pitchFamily="34" charset="-120"/>
              </a:rPr>
              <a:t>至</a:t>
            </a:r>
            <a:r>
              <a:rPr lang="en-US" altLang="zh-TW" sz="2000" b="1" dirty="0" smtClean="0">
                <a:latin typeface="微軟正黑體" pitchFamily="34" charset="-120"/>
                <a:ea typeface="微軟正黑體" pitchFamily="34" charset="-120"/>
              </a:rPr>
              <a:t>4</a:t>
            </a:r>
            <a:r>
              <a:rPr lang="zh-TW" altLang="en-US" sz="2000" b="1" dirty="0" smtClean="0">
                <a:latin typeface="微軟正黑體" pitchFamily="34" charset="-120"/>
                <a:ea typeface="微軟正黑體" pitchFamily="34" charset="-120"/>
              </a:rPr>
              <a:t>個為原則）</a:t>
            </a:r>
            <a:endParaRPr lang="en-US" altLang="zh-TW" sz="2000" b="1"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3" y="260648"/>
            <a:ext cx="8065269"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3905686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276998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重大議題</a:t>
            </a:r>
            <a:r>
              <a:rPr lang="zh-TW" altLang="en-US" sz="2200" dirty="0">
                <a:solidFill>
                  <a:srgbClr val="FF0000"/>
                </a:solidFill>
                <a:latin typeface="微軟正黑體" pitchFamily="34" charset="-120"/>
                <a:ea typeface="微軟正黑體" pitchFamily="34" charset="-120"/>
              </a:rPr>
              <a:t>及學習主題</a:t>
            </a:r>
            <a:r>
              <a:rPr lang="zh-TW" altLang="en-US" sz="2200" dirty="0">
                <a:latin typeface="微軟正黑體" pitchFamily="34" charset="-120"/>
                <a:ea typeface="微軟正黑體" pitchFamily="34" charset="-120"/>
              </a:rPr>
              <a:t>：請十二年國教課綱適時融入課程，並</a:t>
            </a:r>
            <a:r>
              <a:rPr lang="zh-TW" altLang="en-US" sz="2200" u="sng" dirty="0">
                <a:solidFill>
                  <a:srgbClr val="FF0000"/>
                </a:solidFill>
                <a:latin typeface="微軟正黑體" pitchFamily="34" charset="-120"/>
                <a:ea typeface="微軟正黑體" pitchFamily="34" charset="-120"/>
              </a:rPr>
              <a:t>將其</a:t>
            </a:r>
            <a:r>
              <a:rPr lang="zh-TW" altLang="en-US" sz="2200" b="1" u="sng" dirty="0">
                <a:solidFill>
                  <a:srgbClr val="FF0000"/>
                </a:solidFill>
                <a:latin typeface="微軟正黑體" pitchFamily="34" charset="-120"/>
                <a:ea typeface="微軟正黑體" pitchFamily="34" charset="-120"/>
              </a:rPr>
              <a:t>主題</a:t>
            </a:r>
            <a:r>
              <a:rPr lang="zh-TW" altLang="en-US" sz="2200" u="sng" dirty="0">
                <a:solidFill>
                  <a:srgbClr val="FF0000"/>
                </a:solidFill>
                <a:latin typeface="微軟正黑體" pitchFamily="34" charset="-120"/>
                <a:ea typeface="微軟正黑體" pitchFamily="34" charset="-120"/>
              </a:rPr>
              <a:t>列出</a:t>
            </a:r>
            <a:r>
              <a:rPr lang="zh-TW" altLang="en-US" sz="2200" dirty="0">
                <a:latin typeface="微軟正黑體" pitchFamily="34" charset="-120"/>
                <a:ea typeface="微軟正黑體" pitchFamily="34" charset="-120"/>
              </a:rPr>
              <a:t>，並</a:t>
            </a:r>
            <a:r>
              <a:rPr lang="zh-TW" altLang="zh-TW" sz="2200" b="1" dirty="0">
                <a:latin typeface="微軟正黑體" pitchFamily="34" charset="-120"/>
                <a:ea typeface="微軟正黑體" pitchFamily="34" charset="-120"/>
              </a:rPr>
              <a:t>精簡</a:t>
            </a:r>
            <a:r>
              <a:rPr lang="zh-TW" altLang="en-US" sz="2200" b="1" dirty="0">
                <a:latin typeface="微軟正黑體" pitchFamily="34" charset="-120"/>
                <a:ea typeface="微軟正黑體" pitchFamily="34" charset="-120"/>
              </a:rPr>
              <a:t>重點</a:t>
            </a:r>
            <a:r>
              <a:rPr lang="zh-TW" altLang="zh-TW" sz="2200" b="1" dirty="0">
                <a:latin typeface="微軟正黑體" pitchFamily="34" charset="-120"/>
                <a:ea typeface="微軟正黑體" pitchFamily="34" charset="-120"/>
              </a:rPr>
              <a:t>摘錄</a:t>
            </a:r>
            <a:r>
              <a:rPr lang="zh-TW" altLang="en-US" sz="2200" b="1" dirty="0">
                <a:latin typeface="微軟正黑體" pitchFamily="34" charset="-120"/>
                <a:ea typeface="微軟正黑體" pitchFamily="34" charset="-120"/>
              </a:rPr>
              <a:t>以</a:t>
            </a:r>
            <a:r>
              <a:rPr lang="en-US" altLang="zh-TW" sz="2200" b="1" dirty="0">
                <a:latin typeface="微軟正黑體" pitchFamily="34" charset="-120"/>
                <a:ea typeface="微軟正黑體" pitchFamily="34" charset="-120"/>
              </a:rPr>
              <a:t>2</a:t>
            </a:r>
            <a:r>
              <a:rPr lang="zh-TW" altLang="en-US" sz="2200" b="1" dirty="0">
                <a:latin typeface="微軟正黑體" pitchFamily="34" charset="-120"/>
                <a:ea typeface="微軟正黑體" pitchFamily="34" charset="-120"/>
              </a:rPr>
              <a:t>至</a:t>
            </a:r>
            <a:r>
              <a:rPr lang="en-US" altLang="zh-TW" sz="2200" b="1" dirty="0">
                <a:latin typeface="微軟正黑體" pitchFamily="34" charset="-120"/>
                <a:ea typeface="微軟正黑體" pitchFamily="34" charset="-120"/>
              </a:rPr>
              <a:t>4</a:t>
            </a:r>
            <a:r>
              <a:rPr lang="zh-TW" altLang="en-US" sz="2200" b="1" dirty="0">
                <a:latin typeface="微軟正黑體" pitchFamily="34" charset="-120"/>
                <a:ea typeface="微軟正黑體" pitchFamily="34" charset="-120"/>
              </a:rPr>
              <a:t>個為原則</a:t>
            </a:r>
            <a:r>
              <a:rPr lang="zh-TW" altLang="en-US" sz="2200" dirty="0">
                <a:latin typeface="微軟正黑體" pitchFamily="34" charset="-120"/>
                <a:ea typeface="微軟正黑體" pitchFamily="34" charset="-120"/>
              </a:rPr>
              <a:t>。 （</a:t>
            </a:r>
            <a:r>
              <a:rPr lang="zh-TW" altLang="en-US" sz="2200" b="1" dirty="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3</a:t>
            </a:r>
            <a:r>
              <a:rPr lang="zh-TW" altLang="en-US" sz="2200" b="1" dirty="0" smtClean="0">
                <a:latin typeface="微軟正黑體" pitchFamily="34" charset="-120"/>
                <a:ea typeface="微軟正黑體" pitchFamily="34" charset="-120"/>
              </a:rPr>
              <a:t>、</a:t>
            </a:r>
            <a:r>
              <a:rPr lang="en-US" altLang="zh-TW" sz="2200" b="1"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學習重點</a:t>
            </a:r>
            <a:r>
              <a:rPr lang="zh-TW" altLang="en-US" sz="2200" dirty="0" smtClean="0">
                <a:latin typeface="微軟正黑體" pitchFamily="34" charset="-120"/>
                <a:ea typeface="微軟正黑體" pitchFamily="34" charset="-120"/>
              </a:rPr>
              <a:t>：依據十二年國教課綱、特殊教育實施規範及各領域課程綱要，列出</a:t>
            </a:r>
            <a:r>
              <a:rPr lang="zh-TW" altLang="en-US" sz="2800" b="1" dirty="0" smtClean="0">
                <a:latin typeface="微軟正黑體" pitchFamily="34" charset="-120"/>
                <a:ea typeface="微軟正黑體" pitchFamily="34" charset="-120"/>
              </a:rPr>
              <a:t>調整後</a:t>
            </a:r>
            <a:r>
              <a:rPr lang="zh-TW" altLang="en-US" sz="2200" dirty="0" smtClean="0">
                <a:latin typeface="微軟正黑體" pitchFamily="34" charset="-120"/>
                <a:ea typeface="微軟正黑體" pitchFamily="34" charset="-120"/>
              </a:rPr>
              <a:t>學習</a:t>
            </a:r>
            <a:r>
              <a:rPr lang="zh-TW" altLang="en-US" sz="2200" dirty="0">
                <a:latin typeface="微軟正黑體" pitchFamily="34" charset="-120"/>
                <a:ea typeface="微軟正黑體" pitchFamily="34" charset="-120"/>
              </a:rPr>
              <a:t>表現及學習</a:t>
            </a:r>
            <a:r>
              <a:rPr lang="zh-TW" altLang="en-US" sz="2200" dirty="0" smtClean="0">
                <a:latin typeface="微軟正黑體" pitchFamily="34" charset="-120"/>
                <a:ea typeface="微軟正黑體" pitchFamily="34" charset="-120"/>
              </a:rPr>
              <a:t>內容。</a:t>
            </a:r>
            <a:r>
              <a:rPr lang="zh-TW" altLang="en-US" sz="2000"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sp>
        <p:nvSpPr>
          <p:cNvPr id="5" name="向上箭號圖說文字 4"/>
          <p:cNvSpPr/>
          <p:nvPr/>
        </p:nvSpPr>
        <p:spPr>
          <a:xfrm rot="16200000">
            <a:off x="6804248" y="2996952"/>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應參酌領域課程調整應用手冊</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251520" y="3905761"/>
            <a:ext cx="8064896" cy="1323439"/>
            <a:chOff x="251520" y="3645024"/>
            <a:chExt cx="8064896" cy="1323439"/>
          </a:xfrm>
        </p:grpSpPr>
        <p:sp>
          <p:nvSpPr>
            <p:cNvPr id="9" name="文字方塊 8">
              <a:extLst>
                <a:ext uri="{FF2B5EF4-FFF2-40B4-BE49-F238E27FC236}">
                  <a16:creationId xmlns:a16="http://schemas.microsoft.com/office/drawing/2014/main" id="{95C544D7-DAFC-4DC3-95FE-7A4C97B01306}"/>
                </a:ext>
              </a:extLst>
            </p:cNvPr>
            <p:cNvSpPr txBox="1"/>
            <p:nvPr/>
          </p:nvSpPr>
          <p:spPr>
            <a:xfrm>
              <a:off x="899592" y="3645024"/>
              <a:ext cx="7416824"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（五）閱讀</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第四學習階段</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5-Ⅳ-3 </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理解</a:t>
              </a: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各類</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文本內容、形式和寫作特色</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0"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學習表現</a:t>
              </a:r>
            </a:p>
          </p:txBody>
        </p:sp>
      </p:grpSp>
      <p:grpSp>
        <p:nvGrpSpPr>
          <p:cNvPr id="11" name="群組 10"/>
          <p:cNvGrpSpPr/>
          <p:nvPr/>
        </p:nvGrpSpPr>
        <p:grpSpPr>
          <a:xfrm>
            <a:off x="251520" y="5417929"/>
            <a:ext cx="8064896" cy="1323439"/>
            <a:chOff x="251520" y="5301208"/>
            <a:chExt cx="8064896" cy="1323439"/>
          </a:xfrm>
        </p:grpSpPr>
        <p:sp>
          <p:nvSpPr>
            <p:cNvPr id="12" name="文字方塊 11">
              <a:extLst>
                <a:ext uri="{FF2B5EF4-FFF2-40B4-BE49-F238E27FC236}">
                  <a16:creationId xmlns:a16="http://schemas.microsoft.com/office/drawing/2014/main" id="{839241B9-D01A-4CA3-A9A4-FF2A53142BAB}"/>
                </a:ext>
              </a:extLst>
            </p:cNvPr>
            <p:cNvSpPr txBox="1"/>
            <p:nvPr/>
          </p:nvSpPr>
          <p:spPr>
            <a:xfrm>
              <a:off x="899592" y="5301208"/>
              <a:ext cx="7416824"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（五）閱讀</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第四學習階段</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5-IV-3-</a:t>
              </a:r>
              <a:r>
                <a:rPr lang="en-US" altLang="zh-TW" sz="2000" b="1" dirty="0" smtClean="0">
                  <a:solidFill>
                    <a:srgbClr val="FF0000"/>
                  </a:solidFill>
                  <a:latin typeface="微軟正黑體" panose="020B0604030504040204" pitchFamily="34" charset="-120"/>
                  <a:ea typeface="微軟正黑體" panose="020B0604030504040204" pitchFamily="34" charset="-120"/>
                </a:rPr>
                <a:t>A</a:t>
              </a:r>
              <a:r>
                <a:rPr lang="zh-TW" altLang="en-US" sz="2000" b="1"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理解</a:t>
              </a:r>
              <a:r>
                <a:rPr lang="zh-TW" altLang="en-US" sz="2000" b="1" dirty="0">
                  <a:solidFill>
                    <a:srgbClr val="FF0000"/>
                  </a:solidFill>
                  <a:latin typeface="微軟正黑體" panose="020B0604030504040204" pitchFamily="34" charset="-120"/>
                  <a:ea typeface="微軟正黑體" panose="020B0604030504040204" pitchFamily="34" charset="-120"/>
                </a:rPr>
                <a:t>記敘文</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之文本</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內容</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和</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形式。</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3" name="矩形: 圓角 10">
              <a:extLst>
                <a:ext uri="{FF2B5EF4-FFF2-40B4-BE49-F238E27FC236}">
                  <a16:creationId xmlns:a16="http://schemas.microsoft.com/office/drawing/2014/main" id="{AE64488B-AF3E-4AEA-B4AF-89E1A30A9F87}"/>
                </a:ext>
              </a:extLst>
            </p:cNvPr>
            <p:cNvSpPr/>
            <p:nvPr/>
          </p:nvSpPr>
          <p:spPr>
            <a:xfrm>
              <a:off x="251520" y="5589240"/>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學習</a:t>
              </a:r>
              <a:r>
                <a:rPr lang="zh-TW" altLang="en-US" dirty="0"/>
                <a:t>表現</a:t>
              </a:r>
            </a:p>
          </p:txBody>
        </p:sp>
      </p:grpSp>
      <p:sp>
        <p:nvSpPr>
          <p:cNvPr id="14" name="箭號: 向下 2">
            <a:extLst>
              <a:ext uri="{FF2B5EF4-FFF2-40B4-BE49-F238E27FC236}">
                <a16:creationId xmlns:a16="http://schemas.microsoft.com/office/drawing/2014/main" id="{BDF6F584-3E60-4C9A-A627-667DE0778ED0}"/>
              </a:ext>
            </a:extLst>
          </p:cNvPr>
          <p:cNvSpPr/>
          <p:nvPr/>
        </p:nvSpPr>
        <p:spPr>
          <a:xfrm>
            <a:off x="3707904" y="5157192"/>
            <a:ext cx="1224136" cy="1008112"/>
          </a:xfrm>
          <a:prstGeom prst="downArrow">
            <a:avLst>
              <a:gd name="adj1" fmla="val 50000"/>
              <a:gd name="adj2" fmla="val 37464"/>
            </a:avLst>
          </a:prstGeom>
          <a:solidFill>
            <a:schemeClr val="accent6">
              <a:lumMod val="60000"/>
              <a:lumOff val="40000"/>
            </a:schemeClr>
          </a:solidFill>
          <a:ln>
            <a:solidFill>
              <a:schemeClr val="accent2">
                <a:lumMod val="60000"/>
                <a:lumOff val="40000"/>
              </a:schemeClr>
            </a:solidFill>
          </a:ln>
          <a:effectLst>
            <a:glow rad="127000">
              <a:schemeClr val="accent1">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調整後</a:t>
            </a:r>
          </a:p>
        </p:txBody>
      </p:sp>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6" presetClass="entr" presetSubtype="21"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5" grpId="0" animBg="1"/>
      <p:bldP spid="14" grpId="0" animBg="1"/>
      <p:bldP spid="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512448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如特殊需求領域課程，以</a:t>
            </a:r>
            <a:r>
              <a:rPr lang="zh-TW" altLang="en-US" sz="2800" b="1" dirty="0">
                <a:latin typeface="微軟正黑體" pitchFamily="34" charset="-120"/>
                <a:ea typeface="微軟正黑體" pitchFamily="34" charset="-120"/>
              </a:rPr>
              <a:t>融入方式</a:t>
            </a:r>
            <a:r>
              <a:rPr lang="zh-TW" altLang="en-US" sz="2200" dirty="0">
                <a:latin typeface="微軟正黑體" pitchFamily="34" charset="-120"/>
                <a:ea typeface="微軟正黑體" pitchFamily="34" charset="-120"/>
              </a:rPr>
              <a:t>於部定領域課程進行</a:t>
            </a:r>
            <a:r>
              <a:rPr lang="zh-TW" altLang="en-US" sz="2200" dirty="0" smtClean="0">
                <a:latin typeface="微軟正黑體" pitchFamily="34" charset="-120"/>
                <a:ea typeface="微軟正黑體" pitchFamily="34" charset="-120"/>
              </a:rPr>
              <a:t>教學，亦須列出特殊需求領域之學習</a:t>
            </a:r>
            <a:r>
              <a:rPr lang="zh-TW" altLang="en-US" sz="2200" dirty="0">
                <a:latin typeface="微軟正黑體" pitchFamily="34" charset="-120"/>
                <a:ea typeface="微軟正黑體" pitchFamily="34" charset="-120"/>
              </a:rPr>
              <a:t>表現及學習</a:t>
            </a:r>
            <a:r>
              <a:rPr lang="zh-TW" altLang="en-US" sz="2200" dirty="0" smtClean="0">
                <a:latin typeface="微軟正黑體" pitchFamily="34" charset="-120"/>
                <a:ea typeface="微軟正黑體" pitchFamily="34" charset="-120"/>
              </a:rPr>
              <a:t>內容。如無融入，則請刪除「</a:t>
            </a:r>
            <a:r>
              <a:rPr lang="zh-TW" altLang="en-US" sz="2200" i="1" dirty="0">
                <a:latin typeface="微軟正黑體" pitchFamily="34" charset="-120"/>
                <a:ea typeface="微軟正黑體" pitchFamily="34" charset="-120"/>
              </a:rPr>
              <a:t>特殊需求領域</a:t>
            </a:r>
            <a:r>
              <a:rPr lang="zh-TW" altLang="zh-TW" sz="2200" i="1" dirty="0">
                <a:latin typeface="微軟正黑體" pitchFamily="34" charset="-120"/>
                <a:ea typeface="微軟正黑體" pitchFamily="34" charset="-120"/>
              </a:rPr>
              <a:t>學習表現</a:t>
            </a:r>
            <a:r>
              <a:rPr lang="en-US" altLang="zh-TW" sz="2200" i="1" dirty="0">
                <a:latin typeface="微軟正黑體" pitchFamily="34" charset="-120"/>
                <a:ea typeface="微軟正黑體" pitchFamily="34" charset="-120"/>
              </a:rPr>
              <a:t>/</a:t>
            </a:r>
            <a:r>
              <a:rPr lang="zh-TW" altLang="zh-TW" sz="2200" i="1" dirty="0">
                <a:latin typeface="微軟正黑體" pitchFamily="34" charset="-120"/>
                <a:ea typeface="微軟正黑體" pitchFamily="34" charset="-120"/>
              </a:rPr>
              <a:t>學習內容</a:t>
            </a:r>
            <a:r>
              <a:rPr lang="zh-TW" altLang="en-US" sz="2200" dirty="0">
                <a:latin typeface="微軟正黑體" pitchFamily="34" charset="-120"/>
                <a:ea typeface="微軟正黑體" pitchFamily="34" charset="-120"/>
              </a:rPr>
              <a:t>」欄位</a:t>
            </a:r>
            <a:r>
              <a:rPr lang="zh-TW" altLang="en-US" sz="22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6</a:t>
            </a:r>
            <a:r>
              <a:rPr lang="zh-TW" altLang="en-US" sz="24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a:t>
            </a:r>
            <a:r>
              <a:rPr lang="zh-TW" altLang="en-US" sz="2800" b="1" dirty="0" smtClean="0">
                <a:latin typeface="微軟正黑體" pitchFamily="34" charset="-120"/>
                <a:ea typeface="微軟正黑體" pitchFamily="34" charset="-120"/>
              </a:rPr>
              <a:t>獨立開設</a:t>
            </a:r>
            <a:r>
              <a:rPr lang="zh-TW" altLang="en-US" sz="2200" dirty="0" smtClean="0">
                <a:latin typeface="微軟正黑體" pitchFamily="34" charset="-120"/>
                <a:ea typeface="微軟正黑體" pitchFamily="34" charset="-120"/>
              </a:rPr>
              <a:t>特殊需求領域課程，則請刪除</a:t>
            </a:r>
            <a:r>
              <a:rPr lang="zh-TW" altLang="en-US" sz="2200" dirty="0">
                <a:latin typeface="微軟正黑體" pitchFamily="34" charset="-120"/>
                <a:ea typeface="微軟正黑體" pitchFamily="34" charset="-120"/>
              </a:rPr>
              <a:t>「</a:t>
            </a:r>
            <a:r>
              <a:rPr lang="zh-TW" altLang="zh-TW" sz="2200" i="1" dirty="0">
                <a:latin typeface="微軟正黑體" pitchFamily="34" charset="-120"/>
                <a:ea typeface="微軟正黑體" pitchFamily="34" charset="-120"/>
              </a:rPr>
              <a:t>調整後學習表現</a:t>
            </a:r>
            <a:r>
              <a:rPr lang="en-US" altLang="zh-TW" sz="2200" i="1" dirty="0">
                <a:latin typeface="微軟正黑體" pitchFamily="34" charset="-120"/>
                <a:ea typeface="微軟正黑體" pitchFamily="34" charset="-120"/>
              </a:rPr>
              <a:t>/</a:t>
            </a:r>
            <a:r>
              <a:rPr lang="zh-TW" altLang="zh-TW" sz="2200" i="1" dirty="0">
                <a:latin typeface="微軟正黑體" pitchFamily="34" charset="-120"/>
                <a:ea typeface="微軟正黑體" pitchFamily="34" charset="-120"/>
              </a:rPr>
              <a:t>學習內容</a:t>
            </a:r>
            <a:r>
              <a:rPr lang="zh-TW" altLang="en-US" sz="2200" dirty="0" smtClean="0">
                <a:latin typeface="微軟正黑體" pitchFamily="34" charset="-120"/>
                <a:ea typeface="微軟正黑體" pitchFamily="34" charset="-120"/>
              </a:rPr>
              <a:t>」欄位。</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特殊需求領域課程之內容</a:t>
            </a:r>
            <a:r>
              <a:rPr lang="zh-TW" altLang="en-US" sz="2800" b="1" dirty="0">
                <a:latin typeface="微軟正黑體" pitchFamily="34" charset="-120"/>
                <a:ea typeface="微軟正黑體" pitchFamily="34" charset="-120"/>
              </a:rPr>
              <a:t>無須</a:t>
            </a:r>
            <a:r>
              <a:rPr lang="zh-TW" altLang="en-US" sz="2200" dirty="0">
                <a:latin typeface="微軟正黑體" pitchFamily="34" charset="-120"/>
                <a:ea typeface="微軟正黑體" pitchFamily="34" charset="-120"/>
              </a:rPr>
              <a:t>調整。若學生能力現況尚無法跟上適齡課程，可</a:t>
            </a:r>
            <a:r>
              <a:rPr lang="zh-TW" altLang="en-US" sz="2200" u="sng" dirty="0">
                <a:latin typeface="微軟正黑體" pitchFamily="34" charset="-120"/>
                <a:ea typeface="微軟正黑體" pitchFamily="34" charset="-120"/>
              </a:rPr>
              <a:t>往前</a:t>
            </a:r>
            <a:r>
              <a:rPr lang="zh-TW" altLang="en-US" sz="2200" dirty="0">
                <a:latin typeface="微軟正黑體" pitchFamily="34" charset="-120"/>
                <a:ea typeface="微軟正黑體" pitchFamily="34" charset="-120"/>
              </a:rPr>
              <a:t>或</a:t>
            </a:r>
            <a:r>
              <a:rPr lang="zh-TW" altLang="en-US" sz="2200" u="sng" dirty="0">
                <a:latin typeface="微軟正黑體" pitchFamily="34" charset="-120"/>
                <a:ea typeface="微軟正黑體" pitchFamily="34" charset="-120"/>
              </a:rPr>
              <a:t>往後</a:t>
            </a:r>
            <a:r>
              <a:rPr lang="zh-TW" altLang="en-US" sz="2200" dirty="0">
                <a:latin typeface="微軟正黑體" pitchFamily="34" charset="-120"/>
                <a:ea typeface="微軟正黑體" pitchFamily="34" charset="-120"/>
              </a:rPr>
              <a:t>選取符合其需求（適性課程）之學習重點</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sp>
        <p:nvSpPr>
          <p:cNvPr id="5" name="向上箭號圖說文字 4"/>
          <p:cNvSpPr/>
          <p:nvPr/>
        </p:nvSpPr>
        <p:spPr>
          <a:xfrm rot="16200000">
            <a:off x="6804248" y="2254944"/>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應參酌特殊需求領域課程綱要</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39216935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anim calcmode="lin" valueType="num">
                                      <p:cBhvr>
                                        <p:cTn id="2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41" presetClass="entr" presetSubtype="0" fill="hold"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en-US"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116</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sym typeface="Helvetica Now Display Bold"/>
              </a:rPr>
              <a:t>學年度規劃作業及展望</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14" name="TextBox 5"/>
          <p:cNvSpPr txBox="1">
            <a:spLocks noChangeArrowheads="1"/>
          </p:cNvSpPr>
          <p:nvPr/>
        </p:nvSpPr>
        <p:spPr bwMode="auto">
          <a:xfrm>
            <a:off x="611188" y="1374775"/>
            <a:ext cx="7921625" cy="5170646"/>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5"/>
              </a:buBlip>
              <a:defRPr/>
            </a:pPr>
            <a:r>
              <a:rPr lang="en-US" altLang="zh-TW" sz="2400" b="1" dirty="0" smtClean="0">
                <a:latin typeface="微軟正黑體" panose="020B0604030504040204" pitchFamily="34" charset="-120"/>
                <a:ea typeface="微軟正黑體" panose="020B0604030504040204" pitchFamily="34" charset="-120"/>
                <a:sym typeface="Helvetica Now Display Bold"/>
              </a:rPr>
              <a:t>116</a:t>
            </a:r>
            <a:r>
              <a:rPr lang="en-US" altLang="zh-TW" sz="2400" b="1" dirty="0">
                <a:latin typeface="微軟正黑體" panose="020B0604030504040204" pitchFamily="34" charset="-120"/>
                <a:ea typeface="微軟正黑體" panose="020B0604030504040204" pitchFamily="34" charset="-120"/>
                <a:sym typeface="Helvetica Now Display Bold"/>
              </a:rPr>
              <a:t>學年度規劃與展望：</a:t>
            </a:r>
          </a:p>
          <a:p>
            <a:pPr marL="342900" lvl="0" indent="-342900" algn="just"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sym typeface="Helvetica Now Display"/>
              </a:rPr>
              <a:t>由本府教育處</a:t>
            </a:r>
            <a:r>
              <a:rPr lang="en-US" altLang="zh-TW" sz="2400" dirty="0" smtClean="0">
                <a:latin typeface="微軟正黑體" panose="020B0604030504040204" pitchFamily="34" charset="-120"/>
                <a:ea typeface="微軟正黑體" panose="020B0604030504040204" pitchFamily="34" charset="-120"/>
                <a:sym typeface="Helvetica Now Display"/>
              </a:rPr>
              <a:t>邀集</a:t>
            </a:r>
            <a:r>
              <a:rPr lang="zh-TW" altLang="en-US" sz="2400" dirty="0" smtClean="0">
                <a:latin typeface="微軟正黑體" panose="020B0604030504040204" pitchFamily="34" charset="-120"/>
                <a:ea typeface="微軟正黑體" panose="020B0604030504040204" pitchFamily="34" charset="-120"/>
                <a:sym typeface="Helvetica Now Display"/>
              </a:rPr>
              <a:t>專家學者、</a:t>
            </a:r>
            <a:r>
              <a:rPr lang="zh-TW" altLang="en-US" sz="2400" dirty="0">
                <a:latin typeface="微軟正黑體" panose="020B0604030504040204" pitchFamily="34" charset="-120"/>
                <a:ea typeface="微軟正黑體" panose="020B0604030504040204" pitchFamily="34" charset="-120"/>
                <a:sym typeface="Helvetica Now Display"/>
              </a:rPr>
              <a:t>學校課程計畫備查</a:t>
            </a:r>
            <a:r>
              <a:rPr lang="zh-TW" altLang="en-US" sz="2400" dirty="0" smtClean="0">
                <a:latin typeface="微軟正黑體" panose="020B0604030504040204" pitchFamily="34" charset="-120"/>
                <a:ea typeface="微軟正黑體" panose="020B0604030504040204" pitchFamily="34" charset="-120"/>
                <a:sym typeface="Helvetica Now Display"/>
              </a:rPr>
              <a:t>委員、</a:t>
            </a:r>
            <a:r>
              <a:rPr lang="en-US" altLang="zh-TW" sz="2400" dirty="0" smtClean="0">
                <a:latin typeface="微軟正黑體" panose="020B0604030504040204" pitchFamily="34" charset="-120"/>
                <a:ea typeface="微軟正黑體" panose="020B0604030504040204" pitchFamily="34" charset="-120"/>
                <a:sym typeface="Helvetica Now Display"/>
              </a:rPr>
              <a:t>特教輔導團</a:t>
            </a:r>
            <a:r>
              <a:rPr lang="zh-TW" altLang="en-US" sz="2400" dirty="0" smtClean="0">
                <a:latin typeface="微軟正黑體" panose="020B0604030504040204" pitchFamily="34" charset="-120"/>
                <a:ea typeface="微軟正黑體" panose="020B0604030504040204" pitchFamily="34" charset="-120"/>
                <a:sym typeface="Helvetica Now Display"/>
              </a:rPr>
              <a:t>、特教資源中心及學校實務教師，共同</a:t>
            </a:r>
            <a:r>
              <a:rPr lang="en-US" altLang="zh-TW" sz="2400" dirty="0" smtClean="0">
                <a:latin typeface="微軟正黑體" panose="020B0604030504040204" pitchFamily="34" charset="-120"/>
                <a:ea typeface="微軟正黑體" panose="020B0604030504040204" pitchFamily="34" charset="-120"/>
                <a:sym typeface="Helvetica Now Display"/>
              </a:rPr>
              <a:t>修訂</a:t>
            </a:r>
            <a:r>
              <a:rPr lang="zh-TW" altLang="en-US" sz="2400" dirty="0" smtClean="0">
                <a:latin typeface="微軟正黑體" panose="020B0604030504040204" pitchFamily="34" charset="-120"/>
                <a:ea typeface="微軟正黑體" panose="020B0604030504040204" pitchFamily="34" charset="-120"/>
                <a:sym typeface="Helvetica Now Display"/>
              </a:rPr>
              <a:t>特殊教育課程計畫相關</a:t>
            </a:r>
            <a:r>
              <a:rPr lang="en-US" altLang="zh-TW" sz="2400" dirty="0" smtClean="0">
                <a:latin typeface="微軟正黑體" panose="020B0604030504040204" pitchFamily="34" charset="-120"/>
                <a:ea typeface="微軟正黑體" panose="020B0604030504040204" pitchFamily="34" charset="-120"/>
                <a:sym typeface="Helvetica Now Display"/>
              </a:rPr>
              <a:t>表件，</a:t>
            </a:r>
            <a:r>
              <a:rPr lang="zh-TW" altLang="en-US" sz="2400" dirty="0" smtClean="0">
                <a:solidFill>
                  <a:srgbClr val="FF0000"/>
                </a:solidFill>
                <a:latin typeface="微軟正黑體" panose="020B0604030504040204" pitchFamily="34" charset="-120"/>
                <a:ea typeface="微軟正黑體" panose="020B0604030504040204" pitchFamily="34" charset="-120"/>
                <a:sym typeface="Helvetica Now Display"/>
              </a:rPr>
              <a:t>考量</a:t>
            </a:r>
            <a:r>
              <a:rPr lang="zh-TW" altLang="en-US" sz="2800" b="1" dirty="0" smtClean="0">
                <a:solidFill>
                  <a:srgbClr val="FF0000"/>
                </a:solidFill>
                <a:latin typeface="微軟正黑體" panose="020B0604030504040204" pitchFamily="34" charset="-120"/>
                <a:ea typeface="微軟正黑體" panose="020B0604030504040204" pitchFamily="34" charset="-120"/>
                <a:sym typeface="Helvetica Now Display"/>
              </a:rPr>
              <a:t>各個</a:t>
            </a:r>
            <a:r>
              <a:rPr lang="zh-TW" altLang="en-US" sz="2400" dirty="0" smtClean="0">
                <a:solidFill>
                  <a:srgbClr val="FF0000"/>
                </a:solidFill>
                <a:latin typeface="微軟正黑體" panose="020B0604030504040204" pitchFamily="34" charset="-120"/>
                <a:ea typeface="微軟正黑體" panose="020B0604030504040204" pitchFamily="34" charset="-120"/>
                <a:sym typeface="Helvetica Now Display"/>
              </a:rPr>
              <a:t>特殊教育班型的狀況</a:t>
            </a:r>
            <a:r>
              <a:rPr lang="zh-TW" altLang="en-US" sz="2400" dirty="0" smtClean="0">
                <a:latin typeface="微軟正黑體" panose="020B0604030504040204" pitchFamily="34" charset="-120"/>
                <a:ea typeface="微軟正黑體" panose="020B0604030504040204" pitchFamily="34" charset="-120"/>
                <a:sym typeface="Helvetica Now Display"/>
              </a:rPr>
              <a:t>，</a:t>
            </a:r>
            <a:r>
              <a:rPr lang="en-US" altLang="zh-TW" sz="2400" dirty="0" smtClean="0">
                <a:latin typeface="微軟正黑體" panose="020B0604030504040204" pitchFamily="34" charset="-120"/>
                <a:ea typeface="微軟正黑體" panose="020B0604030504040204" pitchFamily="34" charset="-120"/>
                <a:sym typeface="Helvetica Now Display"/>
              </a:rPr>
              <a:t>全面正式採用</a:t>
            </a:r>
            <a:r>
              <a:rPr lang="zh-TW" altLang="en-US" sz="2400" dirty="0" smtClean="0">
                <a:latin typeface="微軟正黑體" panose="020B0604030504040204" pitchFamily="34" charset="-120"/>
                <a:ea typeface="微軟正黑體" panose="020B0604030504040204" pitchFamily="34" charset="-120"/>
                <a:sym typeface="Helvetica Now Display"/>
              </a:rPr>
              <a:t>簡化後表件。</a:t>
            </a:r>
            <a:endParaRPr lang="en-US" altLang="zh-TW" sz="2400" dirty="0">
              <a:latin typeface="微軟正黑體" panose="020B0604030504040204" pitchFamily="34" charset="-120"/>
              <a:ea typeface="微軟正黑體" panose="020B0604030504040204" pitchFamily="34" charset="-120"/>
              <a:sym typeface="Helvetica Now Display"/>
            </a:endParaRPr>
          </a:p>
          <a:p>
            <a:pPr marL="342900" lvl="0" indent="-342900" algn="just" eaLnBrk="1" hangingPunct="1">
              <a:lnSpc>
                <a:spcPct val="150000"/>
              </a:lnSpc>
              <a:spcBef>
                <a:spcPct val="0"/>
              </a:spcBef>
              <a:buBlip>
                <a:blip r:embed="rId5"/>
              </a:buBlip>
              <a:defRPr/>
            </a:pPr>
            <a:r>
              <a:rPr lang="en-US" altLang="zh-TW" sz="2400" dirty="0" smtClean="0">
                <a:latin typeface="微軟正黑體" panose="020B0604030504040204" pitchFamily="34" charset="-120"/>
                <a:ea typeface="微軟正黑體" panose="020B0604030504040204" pitchFamily="34" charset="-120"/>
                <a:sym typeface="Helvetica Now Display"/>
              </a:rPr>
              <a:t>過渡期安排與平穩執行，</a:t>
            </a:r>
            <a:r>
              <a:rPr lang="zh-TW" altLang="en-US" sz="2400" dirty="0" smtClean="0">
                <a:latin typeface="微軟正黑體" panose="020B0604030504040204" pitchFamily="34" charset="-120"/>
                <a:ea typeface="微軟正黑體" panose="020B0604030504040204" pitchFamily="34" charset="-120"/>
                <a:sym typeface="Helvetica Now Display"/>
              </a:rPr>
              <a:t>逐步</a:t>
            </a:r>
            <a:r>
              <a:rPr lang="en-US" altLang="zh-TW" sz="2400" dirty="0" smtClean="0">
                <a:latin typeface="微軟正黑體" panose="020B0604030504040204" pitchFamily="34" charset="-120"/>
                <a:ea typeface="微軟正黑體" panose="020B0604030504040204" pitchFamily="34" charset="-120"/>
                <a:sym typeface="Helvetica Now Display"/>
              </a:rPr>
              <a:t>實現行政減量目標</a:t>
            </a:r>
            <a:r>
              <a:rPr lang="zh-TW" altLang="en-US" sz="2400" dirty="0" smtClean="0">
                <a:latin typeface="微軟正黑體" panose="020B0604030504040204" pitchFamily="34" charset="-120"/>
                <a:ea typeface="微軟正黑體" panose="020B0604030504040204" pitchFamily="34" charset="-120"/>
                <a:sym typeface="Helvetica Now Display"/>
              </a:rPr>
              <a:t>。</a:t>
            </a:r>
            <a:endParaRPr lang="en-US" altLang="zh-TW" sz="2400" dirty="0" smtClean="0">
              <a:latin typeface="微軟正黑體" panose="020B0604030504040204" pitchFamily="34" charset="-120"/>
              <a:ea typeface="微軟正黑體" panose="020B0604030504040204" pitchFamily="34" charset="-120"/>
              <a:sym typeface="Helvetica Now Display"/>
            </a:endParaRPr>
          </a:p>
          <a:p>
            <a:pPr marL="342900" lvl="0" indent="-342900" algn="just"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rPr>
              <a:t>落實備查定義，審慎檢視現行課程計畫備查事宜</a:t>
            </a:r>
            <a:r>
              <a:rPr lang="zh-TW" altLang="en-US" sz="2400" dirty="0" smtClean="0">
                <a:latin typeface="微軟正黑體" panose="020B0604030504040204" pitchFamily="34" charset="-120"/>
                <a:ea typeface="微軟正黑體" panose="020B0604030504040204" pitchFamily="34" charset="-120"/>
              </a:rPr>
              <a:t>，</a:t>
            </a:r>
            <a:r>
              <a:rPr lang="zh-TW" altLang="en-US" sz="2400" u="sng" dirty="0">
                <a:latin typeface="微軟正黑體" pitchFamily="34" charset="-120"/>
                <a:ea typeface="微軟正黑體" pitchFamily="34" charset="-120"/>
              </a:rPr>
              <a:t>聚焦於法定程序及必要項目之</a:t>
            </a:r>
            <a:r>
              <a:rPr lang="zh-TW" altLang="en-US" sz="2400" u="sng" dirty="0" smtClean="0">
                <a:latin typeface="微軟正黑體" pitchFamily="34" charset="-120"/>
                <a:ea typeface="微軟正黑體" pitchFamily="34" charset="-120"/>
              </a:rPr>
              <a:t>檢視</a:t>
            </a:r>
            <a:r>
              <a:rPr lang="zh-TW" altLang="en-US" sz="2400" dirty="0" smtClean="0">
                <a:latin typeface="微軟正黑體" pitchFamily="34" charset="-120"/>
                <a:ea typeface="微軟正黑體" pitchFamily="34" charset="-120"/>
              </a:rPr>
              <a:t>，</a:t>
            </a:r>
            <a:r>
              <a:rPr lang="zh-TW" altLang="en-US" sz="2400" dirty="0" smtClean="0">
                <a:latin typeface="微軟正黑體" panose="020B0604030504040204" pitchFamily="34" charset="-120"/>
                <a:ea typeface="微軟正黑體" panose="020B0604030504040204" pitchFamily="34" charset="-120"/>
              </a:rPr>
              <a:t>優</a:t>
            </a:r>
            <a:r>
              <a:rPr lang="zh-TW" altLang="en-US" sz="2400" dirty="0" smtClean="0">
                <a:latin typeface="微軟正黑體" panose="020B0604030504040204" pitchFamily="34" charset="-120"/>
                <a:ea typeface="微軟正黑體" panose="020B0604030504040204" pitchFamily="34" charset="-120"/>
              </a:rPr>
              <a:t>化作業機制</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rPr>
              <a:t>其餘詳如「因應課程計畫行政減量問答」</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21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anim calcmode="lin" valueType="num">
                                      <p:cBhvr>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anim calcmode="lin" valueType="num">
                                      <p:cBhvr>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fade">
                                      <p:cBhvr>
                                        <p:cTn id="30" dur="500"/>
                                        <p:tgtEl>
                                          <p:spTgt spid="14">
                                            <p:txEl>
                                              <p:pRg st="2" end="2"/>
                                            </p:txEl>
                                          </p:spTgt>
                                        </p:tgtEl>
                                      </p:cBhvr>
                                    </p:animEffect>
                                    <p:anim calcmode="lin" valueType="num">
                                      <p:cBhvr>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anim calcmode="lin" valueType="num">
                                      <p:cBhvr>
                                        <p:cTn id="38"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xEl>
                                              <p:pRg st="4" end="4"/>
                                            </p:txEl>
                                          </p:spTgt>
                                        </p:tgtEl>
                                        <p:attrNameLst>
                                          <p:attrName>style.visibility</p:attrName>
                                        </p:attrNameLst>
                                      </p:cBhvr>
                                      <p:to>
                                        <p:strVal val="visible"/>
                                      </p:to>
                                    </p:set>
                                    <p:animEffect transition="in" filter="fade">
                                      <p:cBhvr>
                                        <p:cTn id="44" dur="500"/>
                                        <p:tgtEl>
                                          <p:spTgt spid="14">
                                            <p:txEl>
                                              <p:pRg st="4" end="4"/>
                                            </p:txEl>
                                          </p:spTgt>
                                        </p:tgtEl>
                                      </p:cBhvr>
                                    </p:animEffect>
                                    <p:anim calcmode="lin" valueType="num">
                                      <p:cBhvr>
                                        <p:cTn id="4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290848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400" b="1" dirty="0" smtClean="0">
                <a:latin typeface="微軟正黑體" pitchFamily="34" charset="-120"/>
                <a:ea typeface="微軟正黑體" pitchFamily="34" charset="-120"/>
              </a:rPr>
              <a:t>學習目標</a:t>
            </a:r>
            <a:r>
              <a:rPr lang="zh-TW" altLang="en-US" sz="2400" b="1"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轉化學習表現及學習內容，以綜合</a:t>
            </a:r>
            <a:r>
              <a:rPr lang="zh-TW" altLang="en-US" sz="2400" dirty="0">
                <a:latin typeface="微軟正黑體" pitchFamily="34" charset="-120"/>
                <a:ea typeface="微軟正黑體" pitchFamily="34" charset="-120"/>
              </a:rPr>
              <a:t>敘</a:t>
            </a:r>
            <a:r>
              <a:rPr lang="zh-TW" altLang="en-US" sz="2400" dirty="0" smtClean="0">
                <a:latin typeface="微軟正黑體" pitchFamily="34" charset="-120"/>
                <a:ea typeface="微軟正黑體" pitchFamily="34" charset="-120"/>
              </a:rPr>
              <a:t>寫方式呈現</a:t>
            </a:r>
            <a:r>
              <a:rPr lang="zh-TW" altLang="en-US" sz="3000" b="1" dirty="0" smtClean="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學習該課程的主要目標。</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各項</a:t>
            </a:r>
            <a:r>
              <a:rPr lang="zh-TW" altLang="en-US" sz="2400" b="1" dirty="0">
                <a:solidFill>
                  <a:srgbClr val="FF0000"/>
                </a:solidFill>
                <a:latin typeface="微軟正黑體" pitchFamily="34" charset="-120"/>
                <a:ea typeface="微軟正黑體" pitchFamily="34" charset="-120"/>
              </a:rPr>
              <a:t>學習重點（學習表現、學習內容）</a:t>
            </a:r>
            <a:r>
              <a:rPr lang="zh-TW" altLang="en-US" sz="2400" dirty="0">
                <a:latin typeface="微軟正黑體" pitchFamily="34" charset="-120"/>
                <a:ea typeface="微軟正黑體" pitchFamily="34" charset="-120"/>
              </a:rPr>
              <a:t>及</a:t>
            </a:r>
            <a:r>
              <a:rPr lang="zh-TW" altLang="en-US" sz="2400" b="1" dirty="0">
                <a:solidFill>
                  <a:srgbClr val="FF0000"/>
                </a:solidFill>
                <a:latin typeface="微軟正黑體" pitchFamily="34" charset="-120"/>
                <a:ea typeface="微軟正黑體" pitchFamily="34" charset="-120"/>
              </a:rPr>
              <a:t>學習目標</a:t>
            </a:r>
            <a:r>
              <a:rPr lang="zh-TW" altLang="en-US" sz="2400" dirty="0">
                <a:latin typeface="微軟正黑體" pitchFamily="34" charset="-120"/>
                <a:ea typeface="微軟正黑體" pitchFamily="34" charset="-120"/>
              </a:rPr>
              <a:t>，應考量</a:t>
            </a:r>
            <a:r>
              <a:rPr lang="zh-TW" altLang="en-US" sz="2400" u="sng" dirty="0">
                <a:latin typeface="微軟正黑體" pitchFamily="34" charset="-120"/>
                <a:ea typeface="微軟正黑體" pitchFamily="34" charset="-120"/>
              </a:rPr>
              <a:t>教學節數</a:t>
            </a:r>
            <a:r>
              <a:rPr lang="zh-TW" altLang="en-US" sz="2400" dirty="0">
                <a:latin typeface="微軟正黑體" pitchFamily="34" charset="-120"/>
                <a:ea typeface="微軟正黑體" pitchFamily="34" charset="-120"/>
              </a:rPr>
              <a:t>與</a:t>
            </a:r>
            <a:r>
              <a:rPr lang="zh-TW" altLang="en-US" sz="2400" u="sng" dirty="0">
                <a:latin typeface="微軟正黑體" pitchFamily="34" charset="-120"/>
                <a:ea typeface="微軟正黑體" pitchFamily="34" charset="-120"/>
              </a:rPr>
              <a:t>學生能力現況</a:t>
            </a:r>
            <a:r>
              <a:rPr lang="zh-TW" altLang="en-US" sz="2400" dirty="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精簡</a:t>
            </a:r>
            <a:r>
              <a:rPr lang="zh-TW" altLang="en-US" sz="2400" dirty="0">
                <a:latin typeface="微軟正黑體" pitchFamily="34" charset="-120"/>
                <a:ea typeface="微軟正黑體" pitchFamily="34" charset="-120"/>
              </a:rPr>
              <a:t>重點</a:t>
            </a:r>
            <a:r>
              <a:rPr lang="zh-TW" altLang="zh-TW" sz="2400" dirty="0">
                <a:latin typeface="微軟正黑體" pitchFamily="34" charset="-120"/>
                <a:ea typeface="微軟正黑體" pitchFamily="34" charset="-120"/>
              </a:rPr>
              <a:t>摘錄即可</a:t>
            </a:r>
            <a:r>
              <a:rPr lang="zh-TW" altLang="en-US" sz="24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註</a:t>
            </a:r>
            <a:r>
              <a:rPr lang="en-US" altLang="zh-TW" sz="2000" b="1" dirty="0" smtClean="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81734217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60016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綜合</a:t>
            </a:r>
            <a:r>
              <a:rPr lang="zh-TW" altLang="en-US" sz="2200" dirty="0">
                <a:latin typeface="微軟正黑體" pitchFamily="34" charset="-120"/>
                <a:ea typeface="微軟正黑體" pitchFamily="34" charset="-120"/>
              </a:rPr>
              <a:t>敘</a:t>
            </a:r>
            <a:r>
              <a:rPr lang="zh-TW" altLang="en-US" sz="2200" dirty="0" smtClean="0">
                <a:latin typeface="微軟正黑體" pitchFamily="34" charset="-120"/>
                <a:ea typeface="微軟正黑體" pitchFamily="34" charset="-120"/>
              </a:rPr>
              <a:t>寫</a:t>
            </a:r>
            <a:r>
              <a:rPr lang="zh-TW" altLang="en-US" sz="2200" b="1" dirty="0" smtClean="0">
                <a:latin typeface="微軟正黑體" pitchFamily="34" charset="-120"/>
                <a:ea typeface="微軟正黑體" pitchFamily="34" charset="-120"/>
              </a:rPr>
              <a:t>學生</a:t>
            </a:r>
            <a:r>
              <a:rPr lang="zh-TW" altLang="en-US" sz="2200" dirty="0" smtClean="0">
                <a:latin typeface="微軟正黑體" pitchFamily="34" charset="-120"/>
                <a:ea typeface="微軟正黑體" pitchFamily="34" charset="-120"/>
              </a:rPr>
              <a:t>學習目標，可參酌以下範例：</a:t>
            </a:r>
            <a:endParaRPr lang="en-US" altLang="zh-TW" sz="2200" dirty="0" smtClean="0">
              <a:latin typeface="微軟正黑體" pitchFamily="34" charset="-120"/>
              <a:ea typeface="微軟正黑體" pitchFamily="34" charset="-120"/>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251520" y="3566626"/>
            <a:ext cx="8064896" cy="1446550"/>
            <a:chOff x="251520" y="3645024"/>
            <a:chExt cx="8064896" cy="1446550"/>
          </a:xfrm>
        </p:grpSpPr>
        <p:sp>
          <p:nvSpPr>
            <p:cNvPr id="9" name="文字方塊 8">
              <a:extLst>
                <a:ext uri="{FF2B5EF4-FFF2-40B4-BE49-F238E27FC236}">
                  <a16:creationId xmlns:a16="http://schemas.microsoft.com/office/drawing/2014/main" id="{95C544D7-DAFC-4DC3-95FE-7A4C97B01306}"/>
                </a:ext>
              </a:extLst>
            </p:cNvPr>
            <p:cNvSpPr txBox="1"/>
            <p:nvPr/>
          </p:nvSpPr>
          <p:spPr>
            <a:xfrm>
              <a:off x="899592" y="3645024"/>
              <a:ext cx="7416824" cy="144655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（二）文本表述</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第四學習</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階段</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200" dirty="0" smtClean="0">
                  <a:solidFill>
                    <a:schemeClr val="accent1">
                      <a:lumMod val="75000"/>
                    </a:schemeClr>
                  </a:solidFill>
                  <a:latin typeface="微軟正黑體" panose="020B0604030504040204" pitchFamily="34" charset="-120"/>
                  <a:ea typeface="微軟正黑體" panose="020B0604030504040204" pitchFamily="34" charset="-120"/>
                </a:rPr>
                <a:t>Ba-Ⅳ-1-</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r>
                <a:rPr lang="en-US" altLang="zh-TW" sz="2200"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2200" b="1" dirty="0">
                  <a:solidFill>
                    <a:srgbClr val="FF0000"/>
                  </a:solidFill>
                  <a:latin typeface="微軟正黑體" panose="020B0604030504040204" pitchFamily="34" charset="-120"/>
                  <a:ea typeface="微軟正黑體" panose="020B0604030504040204" pitchFamily="34" charset="-120"/>
                </a:rPr>
                <a:t>順</a:t>
              </a:r>
              <a:r>
                <a:rPr lang="zh-TW" altLang="en-US" sz="2200" b="1" dirty="0" smtClean="0">
                  <a:solidFill>
                    <a:srgbClr val="FF0000"/>
                  </a:solidFill>
                  <a:latin typeface="微軟正黑體" panose="020B0604030504040204" pitchFamily="34" charset="-120"/>
                  <a:ea typeface="微軟正黑體" panose="020B0604030504040204" pitchFamily="34" charset="-120"/>
                </a:rPr>
                <a:t>敘法</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及</a:t>
              </a:r>
              <a:r>
                <a:rPr lang="zh-TW" altLang="en-US" sz="2200" b="1" dirty="0" smtClean="0">
                  <a:solidFill>
                    <a:srgbClr val="FF0000"/>
                  </a:solidFill>
                  <a:latin typeface="微軟正黑體" panose="020B0604030504040204" pitchFamily="34" charset="-120"/>
                  <a:ea typeface="微軟正黑體" panose="020B0604030504040204" pitchFamily="34" charset="-120"/>
                </a:rPr>
                <a:t>倒敘法</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a:t>
              </a:r>
            </a:p>
          </p:txBody>
        </p:sp>
        <p:sp>
          <p:nvSpPr>
            <p:cNvPr id="10"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學習</a:t>
              </a:r>
              <a:r>
                <a:rPr lang="zh-TW" altLang="en-US" dirty="0"/>
                <a:t>內容</a:t>
              </a:r>
            </a:p>
          </p:txBody>
        </p:sp>
      </p:grpSp>
      <p:grpSp>
        <p:nvGrpSpPr>
          <p:cNvPr id="11" name="群組 10"/>
          <p:cNvGrpSpPr/>
          <p:nvPr/>
        </p:nvGrpSpPr>
        <p:grpSpPr>
          <a:xfrm>
            <a:off x="251520" y="5301208"/>
            <a:ext cx="8568952" cy="936104"/>
            <a:chOff x="251520" y="5611887"/>
            <a:chExt cx="8568952" cy="936104"/>
          </a:xfrm>
        </p:grpSpPr>
        <p:sp>
          <p:nvSpPr>
            <p:cNvPr id="12" name="文字方塊 11">
              <a:extLst>
                <a:ext uri="{FF2B5EF4-FFF2-40B4-BE49-F238E27FC236}">
                  <a16:creationId xmlns:a16="http://schemas.microsoft.com/office/drawing/2014/main" id="{839241B9-D01A-4CA3-A9A4-FF2A53142BAB}"/>
                </a:ext>
              </a:extLst>
            </p:cNvPr>
            <p:cNvSpPr txBox="1"/>
            <p:nvPr/>
          </p:nvSpPr>
          <p:spPr>
            <a:xfrm>
              <a:off x="899592" y="5683895"/>
              <a:ext cx="7920880" cy="76944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200" dirty="0" smtClean="0">
                  <a:solidFill>
                    <a:schemeClr val="accent1">
                      <a:lumMod val="75000"/>
                    </a:schemeClr>
                  </a:solidFill>
                  <a:latin typeface="微軟正黑體" panose="020B0604030504040204" pitchFamily="34" charset="-120"/>
                  <a:ea typeface="微軟正黑體" panose="020B0604030504040204" pitchFamily="34" charset="-120"/>
                </a:rPr>
                <a:t>1.</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2200" b="1" dirty="0" smtClean="0">
                  <a:solidFill>
                    <a:srgbClr val="FF0000"/>
                  </a:solidFill>
                  <a:latin typeface="微軟正黑體" panose="020B0604030504040204" pitchFamily="34" charset="-120"/>
                  <a:ea typeface="微軟正黑體" panose="020B0604030504040204" pitchFamily="34" charset="-120"/>
                </a:rPr>
                <a:t>能</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理解</a:t>
              </a:r>
              <a:r>
                <a:rPr lang="zh-TW" altLang="en-US" sz="2200" b="1" dirty="0">
                  <a:solidFill>
                    <a:srgbClr val="FF0000"/>
                  </a:solidFill>
                  <a:latin typeface="微軟正黑體" panose="020B0604030504040204" pitchFamily="34" charset="-120"/>
                  <a:ea typeface="微軟正黑體" panose="020B0604030504040204" pitchFamily="34" charset="-120"/>
                </a:rPr>
                <a:t>記敘文</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之文本</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內容、形式</a:t>
              </a:r>
              <a:r>
                <a:rPr lang="zh-TW" altLang="en-US" sz="2200" b="1" dirty="0" smtClean="0">
                  <a:solidFill>
                    <a:srgbClr val="FF0000"/>
                  </a:solidFill>
                  <a:latin typeface="微軟正黑體" panose="020B0604030504040204" pitchFamily="34" charset="-120"/>
                  <a:ea typeface="微軟正黑體" panose="020B0604030504040204" pitchFamily="34" charset="-120"/>
                </a:rPr>
                <a:t>和結構（順序法及倒敘法）</a:t>
              </a:r>
              <a:endParaRPr lang="zh-TW" altLang="en-US" sz="22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3" name="矩形: 圓角 10">
              <a:extLst>
                <a:ext uri="{FF2B5EF4-FFF2-40B4-BE49-F238E27FC236}">
                  <a16:creationId xmlns:a16="http://schemas.microsoft.com/office/drawing/2014/main" id="{AE64488B-AF3E-4AEA-B4AF-89E1A30A9F87}"/>
                </a:ext>
              </a:extLst>
            </p:cNvPr>
            <p:cNvSpPr/>
            <p:nvPr/>
          </p:nvSpPr>
          <p:spPr>
            <a:xfrm>
              <a:off x="251520" y="5611887"/>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學習</a:t>
              </a:r>
              <a:r>
                <a:rPr lang="zh-TW" altLang="en-US" dirty="0"/>
                <a:t>目標</a:t>
              </a:r>
            </a:p>
          </p:txBody>
        </p:sp>
      </p:grpSp>
      <p:sp>
        <p:nvSpPr>
          <p:cNvPr id="14" name="箭號: 向下 2">
            <a:extLst>
              <a:ext uri="{FF2B5EF4-FFF2-40B4-BE49-F238E27FC236}">
                <a16:creationId xmlns:a16="http://schemas.microsoft.com/office/drawing/2014/main" id="{BDF6F584-3E60-4C9A-A627-667DE0778ED0}"/>
              </a:ext>
            </a:extLst>
          </p:cNvPr>
          <p:cNvSpPr/>
          <p:nvPr/>
        </p:nvSpPr>
        <p:spPr>
          <a:xfrm>
            <a:off x="3707904" y="5013176"/>
            <a:ext cx="1224136" cy="792088"/>
          </a:xfrm>
          <a:prstGeom prst="downArrow">
            <a:avLst>
              <a:gd name="adj1" fmla="val 53984"/>
              <a:gd name="adj2" fmla="val 45278"/>
            </a:avLst>
          </a:prstGeom>
          <a:solidFill>
            <a:schemeClr val="accent6">
              <a:lumMod val="60000"/>
              <a:lumOff val="40000"/>
            </a:schemeClr>
          </a:solidFill>
          <a:ln>
            <a:solidFill>
              <a:schemeClr val="accent2">
                <a:lumMod val="60000"/>
                <a:lumOff val="40000"/>
              </a:schemeClr>
            </a:solidFill>
          </a:ln>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綜合敘寫</a:t>
            </a:r>
          </a:p>
        </p:txBody>
      </p:sp>
      <p:grpSp>
        <p:nvGrpSpPr>
          <p:cNvPr id="15" name="群組 14"/>
          <p:cNvGrpSpPr/>
          <p:nvPr/>
        </p:nvGrpSpPr>
        <p:grpSpPr>
          <a:xfrm>
            <a:off x="251520" y="1838434"/>
            <a:ext cx="8064896" cy="1446550"/>
            <a:chOff x="251520" y="3645024"/>
            <a:chExt cx="8064896" cy="1446550"/>
          </a:xfrm>
        </p:grpSpPr>
        <p:sp>
          <p:nvSpPr>
            <p:cNvPr id="16" name="文字方塊 15">
              <a:extLst>
                <a:ext uri="{FF2B5EF4-FFF2-40B4-BE49-F238E27FC236}">
                  <a16:creationId xmlns:a16="http://schemas.microsoft.com/office/drawing/2014/main" id="{95C544D7-DAFC-4DC3-95FE-7A4C97B01306}"/>
                </a:ext>
              </a:extLst>
            </p:cNvPr>
            <p:cNvSpPr txBox="1"/>
            <p:nvPr/>
          </p:nvSpPr>
          <p:spPr>
            <a:xfrm>
              <a:off x="899592" y="3645024"/>
              <a:ext cx="7416824" cy="144655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（五）閱讀</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第四學習階段</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200" dirty="0">
                  <a:solidFill>
                    <a:schemeClr val="accent1">
                      <a:lumMod val="75000"/>
                    </a:schemeClr>
                  </a:solidFill>
                  <a:latin typeface="微軟正黑體" panose="020B0604030504040204" pitchFamily="34" charset="-120"/>
                  <a:ea typeface="微軟正黑體" panose="020B0604030504040204" pitchFamily="34" charset="-120"/>
                </a:rPr>
                <a:t>5-IV-3-</a:t>
              </a:r>
              <a:r>
                <a:rPr lang="en-US" altLang="zh-TW" sz="2200" b="1" dirty="0">
                  <a:solidFill>
                    <a:srgbClr val="FF0000"/>
                  </a:solidFill>
                  <a:latin typeface="微軟正黑體" panose="020B0604030504040204" pitchFamily="34" charset="-120"/>
                  <a:ea typeface="微軟正黑體" panose="020B0604030504040204" pitchFamily="34" charset="-120"/>
                </a:rPr>
                <a:t>A</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 理解</a:t>
              </a:r>
              <a:r>
                <a:rPr lang="zh-TW" altLang="en-US" sz="2200" b="1" dirty="0">
                  <a:solidFill>
                    <a:srgbClr val="FF0000"/>
                  </a:solidFill>
                  <a:latin typeface="微軟正黑體" panose="020B0604030504040204" pitchFamily="34" charset="-120"/>
                  <a:ea typeface="微軟正黑體" panose="020B0604030504040204" pitchFamily="34" charset="-120"/>
                </a:rPr>
                <a:t>記敘文</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之文本內容和形式。</a:t>
              </a:r>
            </a:p>
          </p:txBody>
        </p:sp>
        <p:sp>
          <p:nvSpPr>
            <p:cNvPr id="17"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學習表現</a:t>
              </a:r>
            </a:p>
          </p:txBody>
        </p:sp>
      </p:grpSp>
      <p:sp>
        <p:nvSpPr>
          <p:cNvPr id="18" name="加號 17"/>
          <p:cNvSpPr/>
          <p:nvPr/>
        </p:nvSpPr>
        <p:spPr>
          <a:xfrm>
            <a:off x="3546900" y="3068830"/>
            <a:ext cx="1546144" cy="1368282"/>
          </a:xfrm>
          <a:prstGeom prst="mathPlus">
            <a:avLst>
              <a:gd name="adj1" fmla="val 32617"/>
            </a:avLst>
          </a:prstGeom>
          <a:solidFill>
            <a:schemeClr val="accent6">
              <a:lumMod val="60000"/>
              <a:lumOff val="40000"/>
            </a:schemeClr>
          </a:solidFill>
          <a:ln>
            <a:noFill/>
          </a:ln>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加</a:t>
            </a:r>
            <a:endParaRPr lang="en-US" altLang="zh-TW" b="1" dirty="0" smtClean="0">
              <a:latin typeface="微軟正黑體" panose="020B0604030504040204" pitchFamily="34" charset="-120"/>
              <a:ea typeface="微軟正黑體" panose="020B0604030504040204" pitchFamily="34" charset="-120"/>
            </a:endParaRPr>
          </a:p>
          <a:p>
            <a:pPr algn="ctr"/>
            <a:r>
              <a:rPr lang="zh-TW" altLang="en-US" b="1" dirty="0" smtClean="0">
                <a:latin typeface="微軟正黑體" panose="020B0604030504040204" pitchFamily="34" charset="-120"/>
                <a:ea typeface="微軟正黑體" panose="020B0604030504040204" pitchFamily="34" charset="-120"/>
              </a:rPr>
              <a:t>上</a:t>
            </a:r>
            <a:endParaRPr lang="zh-TW" altLang="en-US" b="1" dirty="0">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95C544D7-DAFC-4DC3-95FE-7A4C97B01306}"/>
              </a:ext>
            </a:extLst>
          </p:cNvPr>
          <p:cNvSpPr txBox="1"/>
          <p:nvPr/>
        </p:nvSpPr>
        <p:spPr>
          <a:xfrm>
            <a:off x="5004048" y="3237944"/>
            <a:ext cx="3536776" cy="1631216"/>
          </a:xfrm>
          <a:prstGeom prst="accentCallout1">
            <a:avLst>
              <a:gd name="adj1" fmla="val 62847"/>
              <a:gd name="adj2" fmla="val -749"/>
              <a:gd name="adj3" fmla="val 81856"/>
              <a:gd name="adj4" fmla="val -13168"/>
            </a:avLst>
          </a:prstGeom>
          <a:solidFill>
            <a:schemeClr val="accent1">
              <a:lumMod val="20000"/>
              <a:lumOff val="80000"/>
            </a:schemeClr>
          </a:solidFill>
          <a:ln w="31750">
            <a:solidFill>
              <a:schemeClr val="accent1"/>
            </a:solidFill>
          </a:ln>
          <a:effectLst>
            <a:outerShdw blurRad="63500" sx="102000" sy="102000" algn="ctr" rotWithShape="0">
              <a:prstClr val="black">
                <a:alpha val="40000"/>
              </a:prstClr>
            </a:outerShdw>
          </a:effectLst>
        </p:spPr>
        <p:txBody>
          <a:bodyPr wrap="square" rtlCol="0">
            <a:spAutoFit/>
          </a:bodyPr>
          <a:lstStyle/>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（二）文本表述</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第四學習</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階段</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Ba-Ⅳ-1 </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順敘、倒敘、插敘與補敘法。</a:t>
            </a:r>
          </a:p>
        </p:txBody>
      </p:sp>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16608474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6" presetClass="entr" presetSubtype="21" fill="hold" grpId="1"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4" grpId="0" animBg="1"/>
      <p:bldP spid="14" grpId="1" animBg="1"/>
      <p:bldP spid="18" grpId="0" animBg="1"/>
      <p:bldP spid="19" grpId="0" animBg="1"/>
      <p:bldP spid="1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64715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教學</a:t>
            </a:r>
            <a:r>
              <a:rPr lang="zh-TW" altLang="en-US" sz="2200" dirty="0">
                <a:latin typeface="微軟正黑體" pitchFamily="34" charset="-120"/>
                <a:ea typeface="微軟正黑體" pitchFamily="34" charset="-120"/>
              </a:rPr>
              <a:t>與評量</a:t>
            </a:r>
            <a:r>
              <a:rPr lang="zh-TW" altLang="en-US" sz="2200" dirty="0" smtClean="0">
                <a:latin typeface="微軟正黑體" pitchFamily="34" charset="-120"/>
                <a:ea typeface="微軟正黑體" pitchFamily="34" charset="-120"/>
              </a:rPr>
              <a:t>說明：</a:t>
            </a:r>
            <a:r>
              <a:rPr lang="zh-TW" altLang="zh-TW" sz="2200" b="1" dirty="0" smtClean="0">
                <a:solidFill>
                  <a:srgbClr val="FF0000"/>
                </a:solidFill>
                <a:latin typeface="微軟正黑體" pitchFamily="34" charset="-120"/>
                <a:ea typeface="微軟正黑體" pitchFamily="34" charset="-120"/>
              </a:rPr>
              <a:t>教材</a:t>
            </a:r>
            <a:r>
              <a:rPr lang="zh-TW" altLang="zh-TW" sz="2200" b="1" dirty="0">
                <a:solidFill>
                  <a:srgbClr val="FF0000"/>
                </a:solidFill>
                <a:latin typeface="微軟正黑體" pitchFamily="34" charset="-120"/>
                <a:ea typeface="微軟正黑體" pitchFamily="34" charset="-120"/>
              </a:rPr>
              <a:t>編輯與資源</a:t>
            </a:r>
            <a:r>
              <a:rPr lang="zh-TW" altLang="en-US" sz="2200" dirty="0">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教學</a:t>
            </a:r>
            <a:r>
              <a:rPr lang="zh-TW" altLang="en-US" sz="2200" b="1" dirty="0" smtClean="0">
                <a:solidFill>
                  <a:srgbClr val="FF0000"/>
                </a:solidFill>
                <a:latin typeface="微軟正黑體" pitchFamily="34" charset="-120"/>
                <a:ea typeface="微軟正黑體" pitchFamily="34" charset="-120"/>
              </a:rPr>
              <a:t>方法</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教學調整</a:t>
            </a:r>
            <a:r>
              <a:rPr lang="zh-TW" altLang="en-US" sz="2200" dirty="0" smtClean="0">
                <a:latin typeface="微軟正黑體" pitchFamily="34" charset="-120"/>
                <a:ea typeface="微軟正黑體" pitchFamily="34" charset="-120"/>
              </a:rPr>
              <a:t>與</a:t>
            </a:r>
            <a:r>
              <a:rPr lang="zh-TW" altLang="en-US" sz="2200" b="1" dirty="0">
                <a:solidFill>
                  <a:srgbClr val="FF0000"/>
                </a:solidFill>
                <a:latin typeface="微軟正黑體" pitchFamily="34" charset="-120"/>
                <a:ea typeface="微軟正黑體" pitchFamily="34" charset="-120"/>
              </a:rPr>
              <a:t>教學評量</a:t>
            </a:r>
            <a:r>
              <a:rPr lang="zh-TW" altLang="en-US" sz="2200" dirty="0">
                <a:latin typeface="微軟正黑體" pitchFamily="34" charset="-120"/>
                <a:ea typeface="微軟正黑體" pitchFamily="34" charset="-120"/>
              </a:rPr>
              <a:t>請參照表格</a:t>
            </a:r>
            <a:r>
              <a:rPr lang="zh-TW" altLang="en-US" sz="2200" dirty="0" smtClean="0">
                <a:latin typeface="微軟正黑體" pitchFamily="34" charset="-120"/>
                <a:ea typeface="微軟正黑體" pitchFamily="34" charset="-120"/>
              </a:rPr>
              <a:t>內容</a:t>
            </a:r>
            <a:r>
              <a:rPr lang="zh-TW" altLang="en-US" sz="2200" dirty="0">
                <a:latin typeface="微軟正黑體" pitchFamily="34" charset="-120"/>
                <a:ea typeface="微軟正黑體" pitchFamily="34" charset="-120"/>
              </a:rPr>
              <a:t>進行勾</a:t>
            </a:r>
            <a:r>
              <a:rPr lang="zh-TW" altLang="en-US" sz="2200" dirty="0" smtClean="0">
                <a:latin typeface="微軟正黑體" pitchFamily="34" charset="-120"/>
                <a:ea typeface="微軟正黑體" pitchFamily="34" charset="-120"/>
              </a:rPr>
              <a:t>選。如有其他質性教學內容描述，請填入「其他」欄位。</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評量結果得以</a:t>
            </a:r>
            <a:r>
              <a:rPr lang="zh-TW" altLang="zh-TW" sz="2200" b="1" dirty="0">
                <a:latin typeface="微軟正黑體" pitchFamily="34" charset="-120"/>
                <a:ea typeface="微軟正黑體" pitchFamily="34" charset="-120"/>
              </a:rPr>
              <a:t>等第</a:t>
            </a:r>
            <a:r>
              <a:rPr lang="zh-TW" altLang="zh-TW" sz="2200" dirty="0">
                <a:latin typeface="微軟正黑體" pitchFamily="34" charset="-120"/>
                <a:ea typeface="微軟正黑體" pitchFamily="34" charset="-120"/>
              </a:rPr>
              <a:t>、</a:t>
            </a:r>
            <a:r>
              <a:rPr lang="zh-TW" altLang="zh-TW" sz="2200" b="1" dirty="0">
                <a:latin typeface="微軟正黑體" pitchFamily="34" charset="-120"/>
                <a:ea typeface="微軟正黑體" pitchFamily="34" charset="-120"/>
              </a:rPr>
              <a:t>數量</a:t>
            </a:r>
            <a:r>
              <a:rPr lang="zh-TW" altLang="zh-TW" sz="2200" dirty="0">
                <a:latin typeface="微軟正黑體" pitchFamily="34" charset="-120"/>
                <a:ea typeface="微軟正黑體" pitchFamily="34" charset="-120"/>
              </a:rPr>
              <a:t>或</a:t>
            </a:r>
            <a:r>
              <a:rPr lang="zh-TW" altLang="zh-TW" sz="2200" b="1" dirty="0">
                <a:latin typeface="微軟正黑體" pitchFamily="34" charset="-120"/>
                <a:ea typeface="微軟正黑體" pitchFamily="34" charset="-120"/>
              </a:rPr>
              <a:t>質性文字描述紀錄</a:t>
            </a:r>
            <a:r>
              <a:rPr lang="zh-TW" altLang="zh-TW" sz="2200" dirty="0">
                <a:latin typeface="微軟正黑體" pitchFamily="34" charset="-120"/>
                <a:ea typeface="微軟正黑體" pitchFamily="34" charset="-120"/>
              </a:rPr>
              <a:t>等方式</a:t>
            </a:r>
            <a:r>
              <a:rPr lang="zh-TW" altLang="zh-TW" sz="2200" dirty="0" smtClean="0">
                <a:latin typeface="微軟正黑體" pitchFamily="34" charset="-120"/>
                <a:ea typeface="微軟正黑體" pitchFamily="34" charset="-120"/>
              </a:rPr>
              <a:t>呈現</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學習</a:t>
            </a:r>
            <a:r>
              <a:rPr lang="zh-TW" altLang="en-US" sz="2200" dirty="0">
                <a:latin typeface="微軟正黑體" pitchFamily="34" charset="-120"/>
                <a:ea typeface="微軟正黑體" pitchFamily="34" charset="-120"/>
              </a:rPr>
              <a:t>內容調整及教學評量方式參照如</a:t>
            </a:r>
            <a:r>
              <a:rPr lang="zh-TW" altLang="en-US" sz="2200" b="1" dirty="0" smtClean="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7</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8</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（學習內容調整之</a:t>
            </a:r>
            <a:r>
              <a:rPr lang="zh-TW" altLang="en-US" sz="2200" b="1" dirty="0">
                <a:latin typeface="微軟正黑體" pitchFamily="34" charset="-120"/>
                <a:ea typeface="微軟正黑體" pitchFamily="34" charset="-120"/>
              </a:rPr>
              <a:t>加深</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加廣</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加速</a:t>
            </a:r>
            <a:r>
              <a:rPr lang="zh-TW" altLang="en-US" sz="2200" dirty="0">
                <a:latin typeface="微軟正黑體" pitchFamily="34" charset="-120"/>
                <a:ea typeface="微軟正黑體" pitchFamily="34" charset="-120"/>
              </a:rPr>
              <a:t>及</a:t>
            </a:r>
            <a:r>
              <a:rPr lang="zh-TW" altLang="en-US" sz="2200" b="1" dirty="0">
                <a:latin typeface="微軟正黑體" pitchFamily="34" charset="-120"/>
                <a:ea typeface="微軟正黑體" pitchFamily="34" charset="-120"/>
              </a:rPr>
              <a:t>濃縮</a:t>
            </a:r>
            <a:r>
              <a:rPr lang="zh-TW" altLang="en-US" sz="2200" dirty="0">
                <a:latin typeface="微軟正黑體" pitchFamily="34" charset="-120"/>
                <a:ea typeface="微軟正黑體" pitchFamily="34" charset="-120"/>
              </a:rPr>
              <a:t>適用對象為該領域</a:t>
            </a:r>
            <a:r>
              <a:rPr lang="zh-TW" altLang="en-US" sz="2200" b="1" dirty="0">
                <a:latin typeface="微軟正黑體" pitchFamily="34" charset="-120"/>
                <a:ea typeface="微軟正黑體" pitchFamily="34" charset="-120"/>
              </a:rPr>
              <a:t>學習功能優異者</a:t>
            </a:r>
            <a:r>
              <a:rPr lang="zh-TW" altLang="en-US"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0589526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78565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a:t>
            </a:r>
            <a:r>
              <a:rPr lang="zh-TW" altLang="en-US" sz="2200" dirty="0">
                <a:latin typeface="微軟正黑體" pitchFamily="34" charset="-120"/>
                <a:ea typeface="微軟正黑體" pitchFamily="34" charset="-120"/>
              </a:rPr>
              <a:t>教學計畫</a:t>
            </a:r>
            <a:r>
              <a:rPr lang="zh-TW" altLang="en-US" sz="2200" dirty="0" smtClean="0">
                <a:latin typeface="微軟正黑體" pitchFamily="34" charset="-120"/>
                <a:ea typeface="微軟正黑體" pitchFamily="34" charset="-120"/>
              </a:rPr>
              <a:t>請規劃一整</a:t>
            </a:r>
            <a:r>
              <a:rPr lang="zh-TW" altLang="en-US" sz="2200" dirty="0">
                <a:latin typeface="微軟正黑體" pitchFamily="34" charset="-120"/>
                <a:ea typeface="微軟正黑體" pitchFamily="34" charset="-120"/>
              </a:rPr>
              <a:t>學年</a:t>
            </a:r>
            <a:r>
              <a:rPr lang="zh-TW" altLang="en-US" sz="2200" dirty="0" smtClean="0">
                <a:latin typeface="微軟正黑體" pitchFamily="34" charset="-120"/>
                <a:ea typeface="微軟正黑體" pitchFamily="34" charset="-120"/>
              </a:rPr>
              <a:t>度內容，</a:t>
            </a:r>
            <a:r>
              <a:rPr lang="zh-TW" altLang="en-US" sz="2200" dirty="0">
                <a:latin typeface="微軟正黑體" pitchFamily="34" charset="-120"/>
                <a:ea typeface="微軟正黑體" pitchFamily="34" charset="-120"/>
              </a:rPr>
              <a:t>並</a:t>
            </a:r>
            <a:r>
              <a:rPr lang="zh-TW" altLang="en-US" sz="2200" dirty="0" smtClean="0">
                <a:latin typeface="微軟正黑體" pitchFamily="34" charset="-120"/>
                <a:ea typeface="微軟正黑體" pitchFamily="34" charset="-120"/>
              </a:rPr>
              <a:t>依學校行事曆規劃週次，列出各週單元</a:t>
            </a:r>
            <a:r>
              <a:rPr lang="zh-TW" altLang="en-US" sz="2200" dirty="0">
                <a:latin typeface="微軟正黑體" pitchFamily="34" charset="-120"/>
                <a:ea typeface="微軟正黑體" pitchFamily="34" charset="-120"/>
              </a:rPr>
              <a:t>名稱</a:t>
            </a:r>
            <a:r>
              <a:rPr lang="zh-TW" altLang="en-US" sz="2200" dirty="0" smtClean="0">
                <a:latin typeface="微軟正黑體" pitchFamily="34" charset="-120"/>
                <a:ea typeface="微軟正黑體" pitchFamily="34" charset="-120"/>
              </a:rPr>
              <a:t>及單元目標</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9</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單元名稱及單元目標：請依據課綱規範及學生需求，整體規劃各教學單元名稱與目標。（</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10</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特殊需求領域課程</a:t>
            </a:r>
            <a:r>
              <a:rPr lang="zh-TW" altLang="en-US" sz="2800" b="1" dirty="0" smtClean="0">
                <a:latin typeface="微軟正黑體" pitchFamily="34" charset="-120"/>
                <a:ea typeface="微軟正黑體" pitchFamily="34" charset="-120"/>
              </a:rPr>
              <a:t>若未獨立</a:t>
            </a:r>
            <a:r>
              <a:rPr lang="zh-TW" altLang="en-US" sz="2800" b="1" dirty="0">
                <a:latin typeface="微軟正黑體" pitchFamily="34" charset="-120"/>
                <a:ea typeface="微軟正黑體" pitchFamily="34" charset="-120"/>
              </a:rPr>
              <a:t>開課</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而是採</a:t>
            </a:r>
            <a:r>
              <a:rPr lang="zh-TW" altLang="zh-TW" sz="2800" b="1" dirty="0">
                <a:latin typeface="微軟正黑體" pitchFamily="34" charset="-120"/>
                <a:ea typeface="微軟正黑體" pitchFamily="34" charset="-120"/>
              </a:rPr>
              <a:t>融入方式</a:t>
            </a:r>
            <a:r>
              <a:rPr lang="zh-TW" altLang="zh-TW" sz="2200" dirty="0">
                <a:latin typeface="微軟正黑體" pitchFamily="34" charset="-120"/>
                <a:ea typeface="微軟正黑體" pitchFamily="34" charset="-120"/>
              </a:rPr>
              <a:t>到其他領域教學，</a:t>
            </a:r>
            <a:r>
              <a:rPr lang="zh-TW" altLang="zh-TW" sz="2200" dirty="0" smtClean="0">
                <a:latin typeface="微軟正黑體" pitchFamily="34" charset="-120"/>
                <a:ea typeface="微軟正黑體" pitchFamily="34" charset="-120"/>
              </a:rPr>
              <a:t>請</a:t>
            </a:r>
            <a:r>
              <a:rPr lang="zh-TW" altLang="en-US" sz="2200" dirty="0" smtClean="0">
                <a:latin typeface="微軟正黑體" pitchFamily="34" charset="-120"/>
                <a:ea typeface="微軟正黑體" pitchFamily="34" charset="-120"/>
              </a:rPr>
              <a:t>在</a:t>
            </a:r>
            <a:r>
              <a:rPr lang="zh-TW" altLang="zh-TW" sz="2200" dirty="0" smtClean="0">
                <a:latin typeface="微軟正黑體" pitchFamily="34" charset="-120"/>
                <a:ea typeface="微軟正黑體" pitchFamily="34" charset="-120"/>
              </a:rPr>
              <a:t>單元目標</a:t>
            </a:r>
            <a:r>
              <a:rPr lang="zh-TW" altLang="en-US" sz="2200" dirty="0" smtClean="0">
                <a:latin typeface="微軟正黑體" pitchFamily="34" charset="-120"/>
                <a:ea typeface="微軟正黑體" pitchFamily="34" charset="-120"/>
              </a:rPr>
              <a:t>中</a:t>
            </a:r>
            <a:r>
              <a:rPr lang="zh-TW" altLang="zh-TW" sz="2200" dirty="0" smtClean="0">
                <a:latin typeface="微軟正黑體" pitchFamily="34" charset="-120"/>
                <a:ea typeface="微軟正黑體" pitchFamily="34" charset="-120"/>
              </a:rPr>
              <a:t>列出特殊</a:t>
            </a:r>
            <a:r>
              <a:rPr lang="zh-TW" altLang="zh-TW" sz="2200" dirty="0">
                <a:latin typeface="微軟正黑體" pitchFamily="34" charset="-120"/>
                <a:ea typeface="微軟正黑體" pitchFamily="34" charset="-120"/>
              </a:rPr>
              <a:t>需求</a:t>
            </a:r>
            <a:r>
              <a:rPr lang="zh-TW" altLang="zh-TW" sz="2200" dirty="0" smtClean="0">
                <a:latin typeface="微軟正黑體" pitchFamily="34" charset="-120"/>
                <a:ea typeface="微軟正黑體" pitchFamily="34" charset="-120"/>
              </a:rPr>
              <a:t>領域</a:t>
            </a:r>
            <a:r>
              <a:rPr lang="zh-TW" altLang="en-US" sz="2200" dirty="0" smtClean="0">
                <a:latin typeface="微軟正黑體" pitchFamily="34" charset="-120"/>
                <a:ea typeface="微軟正黑體" pitchFamily="34" charset="-120"/>
              </a:rPr>
              <a:t>課程之目標</a:t>
            </a:r>
            <a:r>
              <a:rPr lang="zh-TW" altLang="zh-TW"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11</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8157681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81697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請填入</a:t>
            </a:r>
            <a:r>
              <a:rPr lang="zh-TW" altLang="en-US" sz="2200" b="1" dirty="0" smtClean="0">
                <a:latin typeface="微軟正黑體" pitchFamily="34" charset="-120"/>
                <a:ea typeface="微軟正黑體" pitchFamily="34" charset="-120"/>
              </a:rPr>
              <a:t>服務個案數</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每週教學節數</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間接服務總節數等。</a:t>
            </a:r>
            <a:endParaRPr lang="en-US" altLang="zh-TW" sz="2200" b="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請填入</a:t>
            </a:r>
            <a:r>
              <a:rPr lang="zh-TW" altLang="en-US" sz="2200" b="1" dirty="0" smtClean="0">
                <a:latin typeface="微軟正黑體" pitchFamily="34" charset="-120"/>
                <a:ea typeface="微軟正黑體" pitchFamily="34" charset="-120"/>
              </a:rPr>
              <a:t>學生基本資料</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障礙類別</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程度</a:t>
            </a:r>
            <a:r>
              <a:rPr lang="zh-TW" altLang="en-US" sz="2200" dirty="0" smtClean="0">
                <a:latin typeface="微軟正黑體" pitchFamily="34" charset="-120"/>
                <a:ea typeface="微軟正黑體" pitchFamily="34" charset="-120"/>
              </a:rPr>
              <a:t>或</a:t>
            </a:r>
            <a:r>
              <a:rPr lang="zh-TW" altLang="en-US" sz="2200" b="1" dirty="0" smtClean="0">
                <a:latin typeface="微軟正黑體" pitchFamily="34" charset="-120"/>
                <a:ea typeface="微軟正黑體" pitchFamily="34" charset="-120"/>
              </a:rPr>
              <a:t>亞型</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依據</a:t>
            </a:r>
            <a:r>
              <a:rPr lang="zh-TW" altLang="en-US" sz="2200" dirty="0" smtClean="0">
                <a:latin typeface="微軟正黑體" pitchFamily="34" charset="-120"/>
                <a:ea typeface="微軟正黑體" pitchFamily="34" charset="-120"/>
              </a:rPr>
              <a:t>學生特殊教育需求，具體敘明規劃間接服務之</a:t>
            </a:r>
            <a:r>
              <a:rPr lang="zh-TW" altLang="en-US" sz="2200" b="1" dirty="0" smtClean="0">
                <a:latin typeface="微軟正黑體" pitchFamily="34" charset="-120"/>
                <a:ea typeface="微軟正黑體" pitchFamily="34" charset="-120"/>
              </a:rPr>
              <a:t>服務項目</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規劃內容</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規劃節數</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1</a:t>
            </a:r>
            <a:r>
              <a:rPr lang="zh-TW" altLang="en-US" sz="2200" b="1" dirty="0" smtClean="0">
                <a:latin typeface="微軟正黑體" pitchFamily="34" charset="-120"/>
                <a:ea typeface="微軟正黑體" pitchFamily="34" charset="-120"/>
              </a:rPr>
              <a:t>、</a:t>
            </a:r>
            <a:r>
              <a:rPr lang="en-US" altLang="zh-TW" sz="2200" b="1"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服務</a:t>
            </a:r>
            <a:r>
              <a:rPr lang="zh-TW" altLang="en-US" sz="2200" dirty="0">
                <a:latin typeface="微軟正黑體" pitchFamily="34" charset="-120"/>
                <a:ea typeface="微軟正黑體" pitchFamily="34" charset="-120"/>
              </a:rPr>
              <a:t>項目：</a:t>
            </a:r>
            <a:r>
              <a:rPr lang="zh-TW" altLang="zh-TW" sz="2200" dirty="0">
                <a:latin typeface="微軟正黑體" pitchFamily="34" charset="-120"/>
                <a:ea typeface="微軟正黑體" pitchFamily="34" charset="-120"/>
              </a:rPr>
              <a:t>包含行為功能介入方案實施、個別晤談、諮詢服務、入班觀察</a:t>
            </a:r>
            <a:r>
              <a:rPr lang="zh-TW" altLang="en-US" sz="2200" dirty="0">
                <a:latin typeface="微軟正黑體" pitchFamily="34" charset="-120"/>
                <a:ea typeface="微軟正黑體" pitchFamily="34" charset="-120"/>
              </a:rPr>
              <a:t>等。</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規劃內容</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依據所列服務項目，具體敘明個別學生所規劃內容。</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教師可依學生個別化教育計畫實際需求</a:t>
            </a:r>
            <a:r>
              <a:rPr lang="zh-TW" altLang="zh-TW" sz="2200" b="1" dirty="0">
                <a:latin typeface="微軟正黑體" pitchFamily="34" charset="-120"/>
                <a:ea typeface="微軟正黑體" pitchFamily="34" charset="-120"/>
              </a:rPr>
              <a:t>適切規劃</a:t>
            </a:r>
            <a:r>
              <a:rPr lang="zh-TW" altLang="zh-TW" sz="2200" dirty="0">
                <a:latin typeface="微軟正黑體" pitchFamily="34" charset="-120"/>
                <a:ea typeface="微軟正黑體" pitchFamily="34" charset="-120"/>
              </a:rPr>
              <a:t>間接服務節數，每位教師每週</a:t>
            </a:r>
            <a:r>
              <a:rPr lang="zh-TW" altLang="zh-TW" sz="2200" b="1" dirty="0">
                <a:solidFill>
                  <a:srgbClr val="FF0000"/>
                </a:solidFill>
                <a:latin typeface="微軟正黑體" pitchFamily="34" charset="-120"/>
                <a:ea typeface="微軟正黑體" pitchFamily="34" charset="-120"/>
              </a:rPr>
              <a:t>不超過</a:t>
            </a:r>
            <a:r>
              <a:rPr lang="en-US" altLang="zh-TW" sz="2200" b="1" dirty="0">
                <a:latin typeface="微軟正黑體" pitchFamily="34" charset="-120"/>
                <a:ea typeface="微軟正黑體" pitchFamily="34" charset="-120"/>
              </a:rPr>
              <a:t>2</a:t>
            </a:r>
            <a:r>
              <a:rPr lang="zh-TW" altLang="zh-TW" sz="2200" b="1" dirty="0" smtClean="0">
                <a:latin typeface="微軟正黑體" pitchFamily="34" charset="-120"/>
                <a:ea typeface="微軟正黑體" pitchFamily="34" charset="-120"/>
              </a:rPr>
              <a:t>節</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lvl="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備查通過之間接服務節數如有增減時，可在每學期總節數不變之情況下，彈性調整內容</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5</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課程規劃表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0" name="向上箭號圖說文字 19"/>
          <p:cNvSpPr/>
          <p:nvPr/>
        </p:nvSpPr>
        <p:spPr>
          <a:xfrm rot="16200000">
            <a:off x="7281337" y="-576481"/>
            <a:ext cx="1169551" cy="2555778"/>
          </a:xfrm>
          <a:prstGeom prst="upArrowCallout">
            <a:avLst>
              <a:gd name="adj1" fmla="val 100000"/>
              <a:gd name="adj2" fmla="val 50000"/>
              <a:gd name="adj3" fmla="val 21788"/>
              <a:gd name="adj4" fmla="val 8356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chorCtr="0">
            <a:spAutoFit/>
          </a:bodyPr>
          <a:lstStyle/>
          <a:p>
            <a:pPr marL="0" lvl="1" algn="ctr"/>
            <a:r>
              <a:rPr lang="zh-TW" altLang="en-US" sz="2400" b="1" dirty="0" smtClean="0">
                <a:solidFill>
                  <a:srgbClr val="FF0000"/>
                </a:solidFill>
                <a:latin typeface="微軟正黑體" pitchFamily="34" charset="-120"/>
                <a:ea typeface="微軟正黑體" pitchFamily="34" charset="-120"/>
              </a:rPr>
              <a:t>有</a:t>
            </a:r>
            <a:r>
              <a:rPr lang="zh-TW" altLang="en-US" sz="2000" dirty="0" smtClean="0">
                <a:solidFill>
                  <a:srgbClr val="FF0000"/>
                </a:solidFill>
                <a:latin typeface="微軟正黑體" pitchFamily="34" charset="-120"/>
                <a:ea typeface="微軟正黑體" pitchFamily="34" charset="-120"/>
              </a:rPr>
              <a:t>開設間接服務課程並納入教師授課節數才須擬訂</a:t>
            </a:r>
            <a:endParaRPr lang="zh-TW" altLang="en-US" sz="2000" dirty="0"/>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42869742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435">
                                            <p:txEl>
                                              <p:pRg st="6" end="6"/>
                                            </p:txEl>
                                          </p:spTgt>
                                        </p:tgtEl>
                                        <p:attrNameLst>
                                          <p:attrName>style.visibility</p:attrName>
                                        </p:attrNameLst>
                                      </p:cBhvr>
                                      <p:to>
                                        <p:strVal val="visible"/>
                                      </p:to>
                                    </p:set>
                                    <p:animEffect transition="in" filter="fade">
                                      <p:cBhvr>
                                        <p:cTn id="61" dur="500"/>
                                        <p:tgtEl>
                                          <p:spTgt spid="18435">
                                            <p:txEl>
                                              <p:pRg st="6" end="6"/>
                                            </p:txEl>
                                          </p:spTgt>
                                        </p:tgtEl>
                                      </p:cBhvr>
                                    </p:animEffect>
                                    <p:anim calcmode="lin" valueType="num">
                                      <p:cBhvr>
                                        <p:cTn id="6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161582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學校如開設</a:t>
            </a:r>
            <a:r>
              <a:rPr lang="zh-TW" altLang="en-US" sz="2200" dirty="0">
                <a:latin typeface="微軟正黑體" pitchFamily="34" charset="-120"/>
                <a:ea typeface="微軟正黑體" pitchFamily="34" charset="-120"/>
              </a:rPr>
              <a:t>間接服務</a:t>
            </a:r>
            <a:r>
              <a:rPr lang="zh-TW" altLang="en-US" sz="2200" dirty="0" smtClean="0">
                <a:latin typeface="微軟正黑體" pitchFamily="34" charset="-120"/>
                <a:ea typeface="微軟正黑體" pitchFamily="34" charset="-120"/>
              </a:rPr>
              <a:t>課程，請於</a:t>
            </a:r>
            <a:r>
              <a:rPr lang="zh-TW" altLang="en-US" sz="2200" b="1" dirty="0" smtClean="0">
                <a:latin typeface="微軟正黑體" pitchFamily="34" charset="-120"/>
                <a:ea typeface="微軟正黑體" pitchFamily="34" charset="-120"/>
              </a:rPr>
              <a:t>學期末</a:t>
            </a:r>
            <a:r>
              <a:rPr lang="zh-TW" altLang="en-US" sz="2200" dirty="0" smtClean="0">
                <a:latin typeface="微軟正黑體" pitchFamily="34" charset="-120"/>
                <a:ea typeface="微軟正黑體" pitchFamily="34" charset="-120"/>
              </a:rPr>
              <a:t>檢附間接課程相關表件（包含</a:t>
            </a:r>
            <a:r>
              <a:rPr lang="en-US" altLang="zh-TW" sz="2200" dirty="0" smtClean="0">
                <a:latin typeface="微軟正黑體" pitchFamily="34" charset="-120"/>
                <a:ea typeface="微軟正黑體" pitchFamily="34" charset="-120"/>
              </a:rPr>
              <a:t>C09</a:t>
            </a:r>
            <a:r>
              <a:rPr lang="zh-TW" altLang="en-US" sz="2200" dirty="0" smtClean="0">
                <a:latin typeface="微軟正黑體" pitchFamily="34" charset="-120"/>
                <a:ea typeface="微軟正黑體" pitchFamily="34" charset="-120"/>
              </a:rPr>
              <a:t>、</a:t>
            </a:r>
            <a:r>
              <a:rPr lang="en-US" altLang="zh-TW" sz="2200" dirty="0" smtClean="0">
                <a:latin typeface="微軟正黑體" pitchFamily="34" charset="-120"/>
                <a:ea typeface="微軟正黑體" pitchFamily="34" charset="-120"/>
              </a:rPr>
              <a:t>C09-1</a:t>
            </a:r>
            <a:r>
              <a:rPr lang="zh-TW" altLang="en-US" sz="2200" dirty="0" smtClean="0">
                <a:latin typeface="微軟正黑體" pitchFamily="34" charset="-120"/>
                <a:ea typeface="微軟正黑體" pitchFamily="34" charset="-120"/>
              </a:rPr>
              <a:t>、</a:t>
            </a:r>
            <a:r>
              <a:rPr lang="en-US" altLang="zh-TW" sz="2200" dirty="0" smtClean="0">
                <a:latin typeface="微軟正黑體" pitchFamily="34" charset="-120"/>
                <a:ea typeface="微軟正黑體" pitchFamily="34" charset="-120"/>
              </a:rPr>
              <a:t>C09-2</a:t>
            </a:r>
            <a:r>
              <a:rPr lang="zh-TW" altLang="en-US" sz="2200" dirty="0" smtClean="0">
                <a:latin typeface="微軟正黑體" pitchFamily="34" charset="-120"/>
                <a:ea typeface="微軟正黑體" pitchFamily="34" charset="-120"/>
              </a:rPr>
              <a:t>等），</a:t>
            </a:r>
            <a:r>
              <a:rPr lang="zh-TW" altLang="en-US" sz="2200" b="1" dirty="0" smtClean="0">
                <a:latin typeface="微軟正黑體" pitchFamily="34" charset="-120"/>
                <a:ea typeface="微軟正黑體" pitchFamily="34" charset="-120"/>
              </a:rPr>
              <a:t>報府備查</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服務項目及所規劃內容，可參考範例如下：</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課程規劃表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467544" y="2708920"/>
            <a:ext cx="8064896" cy="936104"/>
            <a:chOff x="251520" y="3867438"/>
            <a:chExt cx="8064896" cy="936104"/>
          </a:xfrm>
        </p:grpSpPr>
        <p:sp>
          <p:nvSpPr>
            <p:cNvPr id="14" name="文字方塊 13">
              <a:extLst>
                <a:ext uri="{FF2B5EF4-FFF2-40B4-BE49-F238E27FC236}">
                  <a16:creationId xmlns:a16="http://schemas.microsoft.com/office/drawing/2014/main" id="{95C544D7-DAFC-4DC3-95FE-7A4C97B01306}"/>
                </a:ext>
              </a:extLst>
            </p:cNvPr>
            <p:cNvSpPr txBox="1"/>
            <p:nvPr/>
          </p:nvSpPr>
          <p:spPr>
            <a:xfrm>
              <a:off x="899592" y="4136305"/>
              <a:ext cx="7416824" cy="40011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行為功能介入方案實施</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5"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服務項目</a:t>
              </a:r>
            </a:p>
          </p:txBody>
        </p:sp>
      </p:grpSp>
      <p:grpSp>
        <p:nvGrpSpPr>
          <p:cNvPr id="16" name="群組 15"/>
          <p:cNvGrpSpPr/>
          <p:nvPr/>
        </p:nvGrpSpPr>
        <p:grpSpPr>
          <a:xfrm>
            <a:off x="467544" y="3970799"/>
            <a:ext cx="8064896" cy="2554545"/>
            <a:chOff x="251520" y="5941455"/>
            <a:chExt cx="8064896" cy="2554545"/>
          </a:xfrm>
        </p:grpSpPr>
        <p:sp>
          <p:nvSpPr>
            <p:cNvPr id="17" name="文字方塊 16">
              <a:extLst>
                <a:ext uri="{FF2B5EF4-FFF2-40B4-BE49-F238E27FC236}">
                  <a16:creationId xmlns:a16="http://schemas.microsoft.com/office/drawing/2014/main" id="{839241B9-D01A-4CA3-A9A4-FF2A53142BAB}"/>
                </a:ext>
              </a:extLst>
            </p:cNvPr>
            <p:cNvSpPr txBox="1"/>
            <p:nvPr/>
          </p:nvSpPr>
          <p:spPr>
            <a:xfrm>
              <a:off x="899592" y="5941455"/>
              <a:ext cx="7416824" cy="255454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1.</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與</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個別化教育計畫團隊共同討論，規劃學生之行為功能介入方案，並檢討成效與修正執行策略</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a:t>
              </a:r>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5</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設定行為問題的優先處理順序、進行功能性評量等、評估行為的功能及目的等。（</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行為教導策略、後果策略，及如何介入與評量調整。（</a:t>
              </a:r>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4</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執行學生之行為功能介入方案。（</a:t>
              </a:r>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5</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5.</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滾動修正學生之行為功能介入方案。（</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6.</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定期檢討實施成效。（</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p>
          </p:txBody>
        </p:sp>
        <p:sp>
          <p:nvSpPr>
            <p:cNvPr id="18" name="矩形: 圓角 10">
              <a:extLst>
                <a:ext uri="{FF2B5EF4-FFF2-40B4-BE49-F238E27FC236}">
                  <a16:creationId xmlns:a16="http://schemas.microsoft.com/office/drawing/2014/main" id="{AE64488B-AF3E-4AEA-B4AF-89E1A30A9F87}"/>
                </a:ext>
              </a:extLst>
            </p:cNvPr>
            <p:cNvSpPr/>
            <p:nvPr/>
          </p:nvSpPr>
          <p:spPr>
            <a:xfrm>
              <a:off x="251520" y="6505325"/>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規劃內容</a:t>
              </a:r>
              <a:endParaRPr lang="zh-TW" altLang="en-US" dirty="0"/>
            </a:p>
          </p:txBody>
        </p:sp>
      </p:grpSp>
      <p:sp>
        <p:nvSpPr>
          <p:cNvPr id="19" name="箭號: 向下 2">
            <a:extLst>
              <a:ext uri="{FF2B5EF4-FFF2-40B4-BE49-F238E27FC236}">
                <a16:creationId xmlns:a16="http://schemas.microsoft.com/office/drawing/2014/main" id="{BDF6F584-3E60-4C9A-A627-667DE0778ED0}"/>
              </a:ext>
            </a:extLst>
          </p:cNvPr>
          <p:cNvSpPr/>
          <p:nvPr/>
        </p:nvSpPr>
        <p:spPr>
          <a:xfrm>
            <a:off x="3923928" y="3278294"/>
            <a:ext cx="1440160" cy="726770"/>
          </a:xfrm>
          <a:prstGeom prst="downArrow">
            <a:avLst>
              <a:gd name="adj1" fmla="val 50000"/>
              <a:gd name="adj2" fmla="val 37464"/>
            </a:avLst>
          </a:prstGeom>
          <a:solidFill>
            <a:schemeClr val="accent6">
              <a:lumMod val="60000"/>
              <a:lumOff val="40000"/>
            </a:schemeClr>
          </a:solidFill>
          <a:ln>
            <a:solidFill>
              <a:schemeClr val="accent2">
                <a:lumMod val="60000"/>
                <a:lumOff val="40000"/>
              </a:schemeClr>
            </a:solidFill>
          </a:ln>
          <a:effectLst>
            <a:glow rad="127000">
              <a:schemeClr val="accent1">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具體</a:t>
            </a:r>
            <a:endParaRPr lang="en-US" altLang="zh-TW" b="1" dirty="0" smtClean="0">
              <a:latin typeface="微軟正黑體" panose="020B0604030504040204" pitchFamily="34" charset="-120"/>
              <a:ea typeface="微軟正黑體" panose="020B0604030504040204" pitchFamily="34" charset="-120"/>
            </a:endParaRPr>
          </a:p>
          <a:p>
            <a:pPr algn="ctr"/>
            <a:r>
              <a:rPr lang="zh-TW" altLang="en-US" b="1" dirty="0" smtClean="0">
                <a:latin typeface="微軟正黑體" panose="020B0604030504040204" pitchFamily="34" charset="-120"/>
                <a:ea typeface="微軟正黑體" panose="020B0604030504040204" pitchFamily="34" charset="-120"/>
              </a:rPr>
              <a:t>實施</a:t>
            </a:r>
            <a:endParaRPr lang="zh-TW" altLang="en-US" b="1" dirty="0">
              <a:latin typeface="微軟正黑體" panose="020B0604030504040204" pitchFamily="34" charset="-120"/>
              <a:ea typeface="微軟正黑體" panose="020B0604030504040204" pitchFamily="34" charset="-120"/>
            </a:endParaRPr>
          </a:p>
        </p:txBody>
      </p:sp>
      <p:sp>
        <p:nvSpPr>
          <p:cNvPr id="12" name="矩形 11"/>
          <p:cNvSpPr/>
          <p:nvPr/>
        </p:nvSpPr>
        <p:spPr>
          <a:xfrm>
            <a:off x="5346364" y="1788641"/>
            <a:ext cx="1152128"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35344286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6" presetClass="entr" presetSubtype="21" fill="hold" grpId="1"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9" grpId="0" animBg="1"/>
      <p:bldP spid="19" grpId="1"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212365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如</a:t>
            </a:r>
            <a:r>
              <a:rPr lang="zh-TW" altLang="en-US" sz="2200" dirty="0" smtClean="0">
                <a:latin typeface="微軟正黑體" pitchFamily="34" charset="-120"/>
                <a:ea typeface="微軟正黑體" pitchFamily="34" charset="-120"/>
              </a:rPr>
              <a:t>有開課間接服務課程，請詳實</a:t>
            </a:r>
            <a:r>
              <a:rPr lang="zh-TW" altLang="zh-TW" sz="2200" dirty="0" smtClean="0">
                <a:latin typeface="微軟正黑體" pitchFamily="34" charset="-120"/>
                <a:ea typeface="微軟正黑體" pitchFamily="34" charset="-120"/>
              </a:rPr>
              <a:t>填寫</a:t>
            </a:r>
            <a:r>
              <a:rPr lang="en-US" altLang="zh-TW" sz="2200" b="1" dirty="0">
                <a:latin typeface="微軟正黑體" pitchFamily="34" charset="-120"/>
                <a:ea typeface="微軟正黑體" pitchFamily="34" charset="-120"/>
              </a:rPr>
              <a:t>C09-1</a:t>
            </a:r>
            <a:r>
              <a:rPr lang="zh-TW" altLang="zh-TW" sz="2200" b="1" dirty="0">
                <a:latin typeface="微軟正黑體" pitchFamily="34" charset="-120"/>
                <a:ea typeface="微軟正黑體" pitchFamily="34" charset="-120"/>
              </a:rPr>
              <a:t>間接服務紀錄表</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服務項目應與</a:t>
            </a:r>
            <a:r>
              <a:rPr lang="en-US" altLang="zh-TW" sz="2200" dirty="0" smtClean="0">
                <a:latin typeface="微軟正黑體" pitchFamily="34" charset="-120"/>
                <a:ea typeface="微軟正黑體" pitchFamily="34" charset="-120"/>
              </a:rPr>
              <a:t>C09</a:t>
            </a:r>
            <a:r>
              <a:rPr lang="zh-TW" altLang="en-US" sz="2200" dirty="0" smtClean="0">
                <a:latin typeface="微軟正黑體" pitchFamily="34" charset="-120"/>
                <a:ea typeface="微軟正黑體" pitchFamily="34" charset="-120"/>
              </a:rPr>
              <a:t>間接服務課程規劃表</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6</a:t>
            </a:r>
            <a:r>
              <a:rPr lang="zh-TW" altLang="en-US" sz="2200" dirty="0" smtClean="0">
                <a:latin typeface="微軟正黑體" pitchFamily="34" charset="-120"/>
                <a:ea typeface="微軟正黑體" pitchFamily="34" charset="-120"/>
              </a:rPr>
              <a:t>）一致。</a:t>
            </a:r>
            <a:endParaRPr lang="en-US" altLang="zh-TW" sz="2200" dirty="0" smtClean="0">
              <a:latin typeface="微軟正黑體" pitchFamily="34" charset="-120"/>
              <a:ea typeface="微軟正黑體" pitchFamily="34" charset="-120"/>
            </a:endParaRPr>
          </a:p>
          <a:p>
            <a:pPr marL="342900" lvl="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定期</a:t>
            </a:r>
            <a:r>
              <a:rPr lang="zh-TW" altLang="zh-TW" sz="2200" dirty="0" smtClean="0">
                <a:latin typeface="微軟正黑體" pitchFamily="34" charset="-120"/>
                <a:ea typeface="微軟正黑體" pitchFamily="34" charset="-120"/>
              </a:rPr>
              <a:t>紀錄</a:t>
            </a:r>
            <a:r>
              <a:rPr lang="zh-TW" altLang="zh-TW" sz="2200" dirty="0">
                <a:latin typeface="微軟正黑體" pitchFamily="34" charset="-120"/>
                <a:ea typeface="微軟正黑體" pitchFamily="34" charset="-120"/>
              </a:rPr>
              <a:t>服務內容，</a:t>
            </a:r>
            <a:r>
              <a:rPr lang="zh-TW" altLang="zh-TW" sz="2200" u="sng" dirty="0">
                <a:latin typeface="微軟正黑體" pitchFamily="34" charset="-120"/>
                <a:ea typeface="微軟正黑體" pitchFamily="34" charset="-120"/>
              </a:rPr>
              <a:t>每月交由特教業務承辦人彙整</a:t>
            </a:r>
            <a:r>
              <a:rPr lang="zh-TW" altLang="zh-TW" sz="2200" dirty="0">
                <a:latin typeface="微軟正黑體" pitchFamily="34" charset="-120"/>
                <a:ea typeface="微軟正黑體" pitchFamily="34" charset="-120"/>
              </a:rPr>
              <a:t>，呈報校長審核並依實逐級核章，紀錄校內留存</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2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5511445"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間接服務紀錄表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251520" y="5376698"/>
            <a:ext cx="8568952" cy="523220"/>
          </a:xfrm>
          <a:prstGeom prst="rect">
            <a:avLst/>
          </a:prstGeom>
          <a:solidFill>
            <a:srgbClr val="FFFFCC"/>
          </a:solidFill>
          <a:ln w="28575">
            <a:solidFill>
              <a:srgbClr val="FFC000"/>
            </a:solidFill>
            <a:prstDash val="dash"/>
          </a:ln>
          <a:effectLst>
            <a:outerShdw blurRad="50800" dist="38100" dir="2700000" algn="tl" rotWithShape="0">
              <a:prstClr val="black">
                <a:alpha val="40000"/>
              </a:prstClr>
            </a:outerShdw>
          </a:effectLst>
        </p:spPr>
        <p:txBody>
          <a:bodyPr wrap="square" numCol="1" spcCol="216000">
            <a:spAutoFit/>
          </a:bodyPr>
          <a:lstStyle/>
          <a:p>
            <a:pPr marL="342900" lvl="2" indent="-342900" eaLnBrk="1" hangingPunct="1">
              <a:buBlip>
                <a:blip r:embed="rId4"/>
              </a:buBlip>
              <a:defRPr/>
            </a:pPr>
            <a:r>
              <a:rPr lang="en-US" altLang="zh-TW" sz="2200" dirty="0" smtClean="0">
                <a:latin typeface="微軟正黑體" panose="020B0604030504040204" pitchFamily="34" charset="-120"/>
                <a:ea typeface="微軟正黑體" panose="020B0604030504040204" pitchFamily="34" charset="-120"/>
              </a:rPr>
              <a:t>C09-1</a:t>
            </a:r>
            <a:r>
              <a:rPr lang="zh-TW" altLang="en-US" sz="2200" dirty="0" smtClean="0">
                <a:latin typeface="微軟正黑體" panose="020B0604030504040204" pitchFamily="34" charset="-120"/>
                <a:ea typeface="微軟正黑體" panose="020B0604030504040204" pitchFamily="34" charset="-120"/>
              </a:rPr>
              <a:t>為實施間接服務後，於</a:t>
            </a:r>
            <a:r>
              <a:rPr lang="zh-TW" altLang="en-US" sz="2800" b="1" dirty="0" smtClean="0">
                <a:solidFill>
                  <a:srgbClr val="FF0000"/>
                </a:solidFill>
                <a:latin typeface="微軟正黑體" panose="020B0604030504040204" pitchFamily="34" charset="-120"/>
                <a:ea typeface="微軟正黑體" panose="020B0604030504040204" pitchFamily="34" charset="-120"/>
              </a:rPr>
              <a:t>學期中</a:t>
            </a:r>
            <a:r>
              <a:rPr lang="zh-TW" altLang="en-US" sz="2200" dirty="0" smtClean="0">
                <a:latin typeface="微軟正黑體" panose="020B0604030504040204" pitchFamily="34" charset="-120"/>
                <a:ea typeface="微軟正黑體" panose="020B0604030504040204" pitchFamily="34" charset="-120"/>
              </a:rPr>
              <a:t>詳實紀錄。</a:t>
            </a:r>
            <a:r>
              <a:rPr lang="zh-TW" altLang="en-US" sz="2200" dirty="0">
                <a:latin typeface="微軟正黑體" panose="020B0604030504040204" pitchFamily="34" charset="-120"/>
                <a:ea typeface="微軟正黑體" panose="020B0604030504040204" pitchFamily="34" charset="-120"/>
              </a:rPr>
              <a:t>本</a:t>
            </a:r>
            <a:r>
              <a:rPr lang="zh-TW" altLang="en-US" sz="2200" dirty="0" smtClean="0">
                <a:latin typeface="微軟正黑體" panose="020B0604030504040204" pitchFamily="34" charset="-120"/>
                <a:ea typeface="微軟正黑體" panose="020B0604030504040204" pitchFamily="34" charset="-120"/>
              </a:rPr>
              <a:t>次</a:t>
            </a:r>
            <a:r>
              <a:rPr lang="zh-TW" altLang="en-US" sz="2800" b="1" dirty="0" smtClean="0">
                <a:solidFill>
                  <a:srgbClr val="FF0000"/>
                </a:solidFill>
                <a:latin typeface="微軟正黑體" panose="020B0604030504040204" pitchFamily="34" charset="-120"/>
                <a:ea typeface="微軟正黑體" panose="020B0604030504040204" pitchFamily="34" charset="-120"/>
              </a:rPr>
              <a:t>不須備查</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6171012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15498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a:t>
            </a:r>
            <a:r>
              <a:rPr lang="zh-TW" altLang="en-US" sz="2200" dirty="0">
                <a:latin typeface="微軟正黑體" pitchFamily="34" charset="-120"/>
                <a:ea typeface="微軟正黑體" pitchFamily="34" charset="-120"/>
              </a:rPr>
              <a:t>有開課間接服務課程，</a:t>
            </a:r>
            <a:r>
              <a:rPr lang="zh-TW" altLang="en-US" sz="2200" dirty="0" smtClean="0">
                <a:latin typeface="微軟正黑體" pitchFamily="34" charset="-120"/>
                <a:ea typeface="微軟正黑體" pitchFamily="34" charset="-120"/>
              </a:rPr>
              <a:t>請詳</a:t>
            </a:r>
            <a:r>
              <a:rPr lang="zh-TW" altLang="zh-TW" sz="2200" dirty="0" smtClean="0">
                <a:latin typeface="微軟正黑體" pitchFamily="34" charset="-120"/>
                <a:ea typeface="微軟正黑體" pitchFamily="34" charset="-120"/>
              </a:rPr>
              <a:t>實</a:t>
            </a:r>
            <a:r>
              <a:rPr lang="zh-TW" altLang="zh-TW" sz="2200" dirty="0">
                <a:latin typeface="微軟正黑體" pitchFamily="34" charset="-120"/>
                <a:ea typeface="微軟正黑體" pitchFamily="34" charset="-120"/>
              </a:rPr>
              <a:t>填寫</a:t>
            </a:r>
            <a:r>
              <a:rPr lang="en-US" altLang="zh-TW" sz="2200" b="1" dirty="0">
                <a:latin typeface="微軟正黑體" pitchFamily="34" charset="-120"/>
                <a:ea typeface="微軟正黑體" pitchFamily="34" charset="-120"/>
              </a:rPr>
              <a:t>C09-2</a:t>
            </a:r>
            <a:r>
              <a:rPr lang="zh-TW" altLang="zh-TW" sz="2200" b="1" dirty="0">
                <a:latin typeface="微軟正黑體" pitchFamily="34" charset="-120"/>
                <a:ea typeface="微軟正黑體" pitchFamily="34" charset="-120"/>
              </a:rPr>
              <a:t>間接服務</a:t>
            </a:r>
            <a:r>
              <a:rPr lang="zh-TW" altLang="zh-TW" sz="2200" b="1" dirty="0" smtClean="0">
                <a:latin typeface="微軟正黑體" pitchFamily="34" charset="-120"/>
                <a:ea typeface="微軟正黑體" pitchFamily="34" charset="-120"/>
              </a:rPr>
              <a:t>統計表</a:t>
            </a:r>
            <a:r>
              <a:rPr lang="zh-TW" altLang="en-US" sz="2200" dirty="0" smtClean="0">
                <a:latin typeface="微軟正黑體" pitchFamily="34" charset="-120"/>
                <a:ea typeface="微軟正黑體" pitchFamily="34" charset="-120"/>
              </a:rPr>
              <a:t>，服務節數應</a:t>
            </a:r>
            <a:r>
              <a:rPr lang="zh-TW" altLang="en-US" sz="2200" dirty="0">
                <a:latin typeface="微軟正黑體" pitchFamily="34" charset="-120"/>
                <a:ea typeface="微軟正黑體" pitchFamily="34" charset="-120"/>
              </a:rPr>
              <a:t>與</a:t>
            </a:r>
            <a:r>
              <a:rPr lang="en-US" altLang="zh-TW" sz="2200" dirty="0">
                <a:latin typeface="微軟正黑體" pitchFamily="34" charset="-120"/>
                <a:ea typeface="微軟正黑體" pitchFamily="34" charset="-120"/>
              </a:rPr>
              <a:t>C09</a:t>
            </a:r>
            <a:r>
              <a:rPr lang="zh-TW" altLang="en-US" sz="2200" dirty="0">
                <a:latin typeface="微軟正黑體" pitchFamily="34" charset="-120"/>
                <a:ea typeface="微軟正黑體" pitchFamily="34" charset="-120"/>
              </a:rPr>
              <a:t>間接服務課程規劃表（</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7</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一致</a:t>
            </a:r>
            <a:r>
              <a:rPr lang="zh-TW" altLang="en-US" sz="2200" b="1" dirty="0" smtClean="0">
                <a:latin typeface="微軟正黑體" pitchFamily="34" charset="-120"/>
                <a:ea typeface="微軟正黑體" pitchFamily="34" charset="-120"/>
              </a:rPr>
              <a:t>。</a:t>
            </a:r>
            <a:endParaRPr lang="en-US" altLang="zh-TW" sz="2200" b="1" dirty="0" smtClean="0">
              <a:latin typeface="微軟正黑體" pitchFamily="34" charset="-120"/>
              <a:ea typeface="微軟正黑體" pitchFamily="34" charset="-120"/>
            </a:endParaRPr>
          </a:p>
          <a:p>
            <a:pPr marL="342900" lvl="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特</a:t>
            </a:r>
            <a:r>
              <a:rPr lang="zh-TW" altLang="zh-TW" sz="2200" dirty="0">
                <a:latin typeface="微軟正黑體" pitchFamily="34" charset="-120"/>
                <a:ea typeface="微軟正黑體" pitchFamily="34" charset="-120"/>
              </a:rPr>
              <a:t>教業務承辦人於</a:t>
            </a:r>
            <a:r>
              <a:rPr lang="zh-TW" altLang="zh-TW" sz="2200" u="sng" dirty="0">
                <a:latin typeface="微軟正黑體" pitchFamily="34" charset="-120"/>
                <a:ea typeface="微軟正黑體" pitchFamily="34" charset="-120"/>
              </a:rPr>
              <a:t>每學期期末彙整</a:t>
            </a:r>
            <a:r>
              <a:rPr lang="zh-TW" altLang="zh-TW" sz="2200" dirty="0">
                <a:latin typeface="微軟正黑體" pitchFamily="34" charset="-120"/>
                <a:ea typeface="微軟正黑體" pitchFamily="34" charset="-120"/>
              </a:rPr>
              <a:t>，於特推會報告間接服務執行狀況，並列案審查成效，審查通過後送課發會審議，視執行成效或學生狀況改變等因素，是否需調整或依原規劃執行</a:t>
            </a:r>
            <a:r>
              <a:rPr lang="zh-TW" altLang="zh-TW"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若學生狀況改變，致下學期有調整需求，則將修正後「</a:t>
            </a:r>
            <a:r>
              <a:rPr lang="en-US" altLang="zh-TW" sz="2200" dirty="0">
                <a:latin typeface="微軟正黑體" pitchFamily="34" charset="-120"/>
                <a:ea typeface="微軟正黑體" pitchFamily="34" charset="-120"/>
              </a:rPr>
              <a:t>C09</a:t>
            </a:r>
            <a:r>
              <a:rPr lang="zh-TW" altLang="zh-TW" sz="2200" dirty="0">
                <a:latin typeface="微軟正黑體" pitchFamily="34" charset="-120"/>
                <a:ea typeface="微軟正黑體" pitchFamily="34" charset="-120"/>
              </a:rPr>
              <a:t>間接服務課程規劃表」一併送特推會審查通過後送課發會審議，並循特殊教育課程計畫重新備查事宜完成備查</a:t>
            </a:r>
            <a:r>
              <a:rPr lang="zh-TW" altLang="zh-TW" sz="2200" dirty="0" smtClean="0">
                <a:latin typeface="微軟正黑體" pitchFamily="34" charset="-120"/>
                <a:ea typeface="微軟正黑體" pitchFamily="34" charset="-120"/>
              </a:rPr>
              <a:t>程序</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2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5511445"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統計</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251520" y="5376698"/>
            <a:ext cx="8568952" cy="523220"/>
          </a:xfrm>
          <a:prstGeom prst="rect">
            <a:avLst/>
          </a:prstGeom>
          <a:solidFill>
            <a:srgbClr val="FFFFCC"/>
          </a:solidFill>
          <a:ln w="28575">
            <a:solidFill>
              <a:srgbClr val="FFC000"/>
            </a:solidFill>
            <a:prstDash val="dash"/>
          </a:ln>
          <a:effectLst>
            <a:outerShdw blurRad="50800" dist="38100" dir="2700000" algn="tl" rotWithShape="0">
              <a:prstClr val="black">
                <a:alpha val="40000"/>
              </a:prstClr>
            </a:outerShdw>
          </a:effectLst>
        </p:spPr>
        <p:txBody>
          <a:bodyPr wrap="square" numCol="1" spcCol="216000">
            <a:spAutoFit/>
          </a:bodyPr>
          <a:lstStyle/>
          <a:p>
            <a:pPr marL="342900" lvl="2" indent="-342900" eaLnBrk="1" hangingPunct="1">
              <a:buBlip>
                <a:blip r:embed="rId4"/>
              </a:buBlip>
              <a:defRPr/>
            </a:pPr>
            <a:r>
              <a:rPr lang="en-US" altLang="zh-TW" sz="2200" dirty="0" smtClean="0">
                <a:latin typeface="微軟正黑體" panose="020B0604030504040204" pitchFamily="34" charset="-120"/>
                <a:ea typeface="微軟正黑體" panose="020B0604030504040204" pitchFamily="34" charset="-120"/>
              </a:rPr>
              <a:t>C09-2</a:t>
            </a:r>
            <a:r>
              <a:rPr lang="zh-TW" altLang="en-US" sz="2200" dirty="0" smtClean="0">
                <a:latin typeface="微軟正黑體" panose="020B0604030504040204" pitchFamily="34" charset="-120"/>
                <a:ea typeface="微軟正黑體" panose="020B0604030504040204" pitchFamily="34" charset="-120"/>
              </a:rPr>
              <a:t>為實施間接服務後，於</a:t>
            </a:r>
            <a:r>
              <a:rPr lang="zh-TW" altLang="en-US" sz="2800" b="1" dirty="0" smtClean="0">
                <a:solidFill>
                  <a:srgbClr val="FF0000"/>
                </a:solidFill>
                <a:latin typeface="微軟正黑體" panose="020B0604030504040204" pitchFamily="34" charset="-120"/>
                <a:ea typeface="微軟正黑體" panose="020B0604030504040204" pitchFamily="34" charset="-120"/>
              </a:rPr>
              <a:t>學期末</a:t>
            </a:r>
            <a:r>
              <a:rPr lang="zh-TW" altLang="en-US" sz="2200" dirty="0" smtClean="0">
                <a:latin typeface="微軟正黑體" panose="020B0604030504040204" pitchFamily="34" charset="-120"/>
                <a:ea typeface="微軟正黑體" panose="020B0604030504040204" pitchFamily="34" charset="-120"/>
              </a:rPr>
              <a:t>彙整統計。</a:t>
            </a:r>
            <a:r>
              <a:rPr lang="zh-TW" altLang="en-US" sz="2200" dirty="0">
                <a:latin typeface="微軟正黑體" panose="020B0604030504040204" pitchFamily="34" charset="-120"/>
                <a:ea typeface="微軟正黑體" panose="020B0604030504040204" pitchFamily="34" charset="-120"/>
              </a:rPr>
              <a:t>本</a:t>
            </a:r>
            <a:r>
              <a:rPr lang="zh-TW" altLang="en-US" sz="2200" dirty="0" smtClean="0">
                <a:latin typeface="微軟正黑體" panose="020B0604030504040204" pitchFamily="34" charset="-120"/>
                <a:ea typeface="微軟正黑體" panose="020B0604030504040204" pitchFamily="34" charset="-120"/>
              </a:rPr>
              <a:t>次</a:t>
            </a:r>
            <a:r>
              <a:rPr lang="zh-TW" altLang="en-US" sz="2800" b="1" dirty="0">
                <a:solidFill>
                  <a:srgbClr val="FF0000"/>
                </a:solidFill>
                <a:latin typeface="微軟正黑體" panose="020B0604030504040204" pitchFamily="34" charset="-120"/>
                <a:ea typeface="微軟正黑體" panose="020B0604030504040204" pitchFamily="34" charset="-120"/>
              </a:rPr>
              <a:t>不須備查</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328359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本表填寫各</a:t>
            </a:r>
            <a:r>
              <a:rPr lang="zh-TW" altLang="en-US" sz="2400" dirty="0">
                <a:latin typeface="微軟正黑體" pitchFamily="34" charset="-120"/>
                <a:ea typeface="微軟正黑體" pitchFamily="34" charset="-120"/>
              </a:rPr>
              <a:t>教育階段特殊教育班型之教師課表，每位教師填寫一張課表</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巡迴</a:t>
            </a:r>
            <a:r>
              <a:rPr lang="zh-TW" altLang="en-US" sz="2400" dirty="0">
                <a:latin typeface="微軟正黑體" pitchFamily="34" charset="-120"/>
                <a:ea typeface="微軟正黑體" pitchFamily="34" charset="-120"/>
              </a:rPr>
              <a:t>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a:t>
            </a:r>
            <a:r>
              <a:rPr lang="zh-TW" altLang="en-US" sz="2400" b="1" dirty="0" smtClean="0">
                <a:latin typeface="微軟正黑體" pitchFamily="34" charset="-120"/>
                <a:ea typeface="微軟正黑體" pitchFamily="34" charset="-120"/>
              </a:rPr>
              <a:t>應</a:t>
            </a:r>
            <a:r>
              <a:rPr lang="zh-TW" altLang="en-US" sz="2400" b="1" dirty="0">
                <a:latin typeface="微軟正黑體" pitchFamily="34" charset="-120"/>
                <a:ea typeface="微軟正黑體" pitchFamily="34" charset="-120"/>
              </a:rPr>
              <a:t>將課表分別送交編制隸屬學校（支援巡迴輔導及駐點者亦同）並報府</a:t>
            </a:r>
            <a:r>
              <a:rPr lang="zh-TW" altLang="en-US" sz="2400" b="1" dirty="0" smtClean="0">
                <a:latin typeface="微軟正黑體" pitchFamily="34" charset="-120"/>
                <a:ea typeface="微軟正黑體" pitchFamily="34" charset="-120"/>
              </a:rPr>
              <a:t>備查</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巡迴輔導班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教師，請</a:t>
            </a:r>
            <a:r>
              <a:rPr lang="zh-TW" altLang="en-US" sz="2400" dirty="0">
                <a:latin typeface="微軟正黑體" pitchFamily="34" charset="-120"/>
                <a:ea typeface="微軟正黑體" pitchFamily="34" charset="-120"/>
              </a:rPr>
              <a:t>於組別前註記服務學校名稱及組別名稱，並將備課時間列出，例如：幸福國小（特需</a:t>
            </a:r>
            <a:r>
              <a:rPr lang="en-US" altLang="zh-TW" sz="2400" dirty="0">
                <a:latin typeface="微軟正黑體" pitchFamily="34" charset="-120"/>
                <a:ea typeface="微軟正黑體" pitchFamily="34" charset="-120"/>
              </a:rPr>
              <a:t>A</a:t>
            </a:r>
            <a:r>
              <a:rPr lang="zh-TW" altLang="en-US" sz="2400" dirty="0">
                <a:latin typeface="微軟正黑體" pitchFamily="34" charset="-120"/>
                <a:ea typeface="微軟正黑體" pitchFamily="34" charset="-120"/>
              </a:rPr>
              <a:t>組</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學習策略）</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9174515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41632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課表</a:t>
            </a:r>
            <a:r>
              <a:rPr lang="zh-TW" altLang="en-US" sz="2400" dirty="0">
                <a:latin typeface="微軟正黑體" pitchFamily="34" charset="-120"/>
                <a:ea typeface="微軟正黑體" pitchFamily="34" charset="-120"/>
              </a:rPr>
              <a:t>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zh-TW" altLang="zh-TW"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C07</a:t>
            </a:r>
            <a:r>
              <a:rPr lang="zh-TW" altLang="zh-TW" sz="2400" dirty="0">
                <a:latin typeface="微軟正黑體" pitchFamily="34" charset="-120"/>
                <a:ea typeface="微軟正黑體" pitchFamily="34" charset="-120"/>
              </a:rPr>
              <a:t>學生分組教學一覽表</a:t>
            </a:r>
            <a:r>
              <a:rPr lang="zh-TW" altLang="zh-TW"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C08</a:t>
            </a:r>
            <a:r>
              <a:rPr lang="zh-TW" altLang="zh-TW" sz="2400" dirty="0" smtClean="0">
                <a:latin typeface="微軟正黑體" pitchFamily="34" charset="-120"/>
                <a:ea typeface="微軟正黑體" pitchFamily="34" charset="-120"/>
              </a:rPr>
              <a:t>領域</a:t>
            </a:r>
            <a:r>
              <a:rPr lang="zh-TW" altLang="zh-TW" sz="2400" dirty="0">
                <a:latin typeface="微軟正黑體" pitchFamily="34" charset="-120"/>
                <a:ea typeface="微軟正黑體" pitchFamily="34" charset="-120"/>
              </a:rPr>
              <a:t>教學計畫表</a:t>
            </a:r>
            <a:r>
              <a:rPr lang="zh-TW" altLang="zh-TW"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C09</a:t>
            </a:r>
            <a:r>
              <a:rPr lang="zh-TW" altLang="en-US" sz="2400" dirty="0" smtClean="0">
                <a:latin typeface="微軟正黑體" pitchFamily="34" charset="-120"/>
                <a:ea typeface="微軟正黑體" pitchFamily="34" charset="-120"/>
              </a:rPr>
              <a:t>間接服務課程規劃表、</a:t>
            </a:r>
            <a:r>
              <a:rPr lang="en-US" altLang="zh-TW" sz="2400" dirty="0" smtClean="0">
                <a:latin typeface="微軟正黑體" pitchFamily="34" charset="-120"/>
                <a:ea typeface="微軟正黑體" pitchFamily="34" charset="-120"/>
              </a:rPr>
              <a:t>C11</a:t>
            </a:r>
            <a:r>
              <a:rPr lang="zh-TW" altLang="en-US" sz="2400" dirty="0" smtClean="0">
                <a:latin typeface="微軟正黑體" pitchFamily="34" charset="-120"/>
                <a:ea typeface="微軟正黑體" pitchFamily="34" charset="-120"/>
              </a:rPr>
              <a:t>班級</a:t>
            </a:r>
            <a:r>
              <a:rPr lang="zh-TW" altLang="zh-TW" sz="2400" dirty="0" smtClean="0">
                <a:latin typeface="微軟正黑體" pitchFamily="34" charset="-120"/>
                <a:ea typeface="微軟正黑體" pitchFamily="34" charset="-120"/>
              </a:rPr>
              <a:t>課表</a:t>
            </a:r>
            <a:r>
              <a:rPr lang="zh-TW" altLang="en-US" sz="2400" dirty="0" smtClean="0">
                <a:latin typeface="微軟正黑體" pitchFamily="34" charset="-120"/>
                <a:ea typeface="微軟正黑體" pitchFamily="34" charset="-120"/>
              </a:rPr>
              <a:t>等</a:t>
            </a:r>
            <a:r>
              <a:rPr lang="zh-TW" altLang="zh-TW"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smtClean="0">
                <a:latin typeface="微軟正黑體" pitchFamily="34" charset="-120"/>
                <a:ea typeface="微軟正黑體" pitchFamily="34" charset="-120"/>
              </a:rPr>
              <a:t>後並</a:t>
            </a:r>
            <a:r>
              <a:rPr lang="zh-TW" altLang="en-US" sz="2400" b="1" dirty="0">
                <a:latin typeface="微軟正黑體" pitchFamily="34" charset="-120"/>
                <a:ea typeface="微軟正黑體" pitchFamily="34" charset="-120"/>
              </a:rPr>
              <a:t>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287524" y="4653136"/>
            <a:ext cx="8568952" cy="861774"/>
          </a:xfrm>
          <a:prstGeom prst="rect">
            <a:avLst/>
          </a:prstGeom>
          <a:solidFill>
            <a:srgbClr val="FFFFCC"/>
          </a:solidFill>
          <a:ln w="28575">
            <a:solidFill>
              <a:srgbClr val="FFC000"/>
            </a:solidFill>
            <a:prstDash val="dash"/>
          </a:ln>
          <a:effectLst>
            <a:outerShdw blurRad="50800" dist="38100" dir="2700000" algn="tl" rotWithShape="0">
              <a:prstClr val="black">
                <a:alpha val="40000"/>
              </a:prstClr>
            </a:outerShdw>
          </a:effectLst>
        </p:spPr>
        <p:txBody>
          <a:bodyPr wrap="square" numCol="1" spcCol="216000">
            <a:spAutoFit/>
          </a:bodyPr>
          <a:lstStyle/>
          <a:p>
            <a:pPr marL="342900" lvl="2" indent="-342900" eaLnBrk="1" hangingPunct="1">
              <a:buBlip>
                <a:blip r:embed="rId4"/>
              </a:buBlip>
              <a:defRPr/>
            </a:pPr>
            <a:r>
              <a:rPr lang="en-US" altLang="zh-TW" sz="2200" dirty="0" smtClean="0">
                <a:latin typeface="微軟正黑體" panose="020B0604030504040204" pitchFamily="34" charset="-120"/>
                <a:ea typeface="微軟正黑體" panose="020B0604030504040204" pitchFamily="34" charset="-120"/>
              </a:rPr>
              <a:t>C10</a:t>
            </a:r>
            <a:r>
              <a:rPr lang="zh-TW" altLang="en-US" sz="2200" dirty="0" smtClean="0">
                <a:latin typeface="微軟正黑體" panose="020B0604030504040204" pitchFamily="34" charset="-120"/>
                <a:ea typeface="微軟正黑體" panose="020B0604030504040204" pitchFamily="34" charset="-120"/>
              </a:rPr>
              <a:t>教師課表，本府將於</a:t>
            </a:r>
            <a:r>
              <a:rPr lang="zh-TW" altLang="en-US" sz="2800" b="1" dirty="0" smtClean="0">
                <a:solidFill>
                  <a:srgbClr val="FF0000"/>
                </a:solidFill>
                <a:latin typeface="微軟正黑體" panose="020B0604030504040204" pitchFamily="34" charset="-120"/>
                <a:ea typeface="微軟正黑體" panose="020B0604030504040204" pitchFamily="34" charset="-120"/>
              </a:rPr>
              <a:t>開學</a:t>
            </a:r>
            <a:r>
              <a:rPr lang="zh-TW" altLang="en-US" sz="2200" dirty="0" smtClean="0">
                <a:latin typeface="微軟正黑體" panose="020B0604030504040204" pitchFamily="34" charset="-120"/>
                <a:ea typeface="微軟正黑體" panose="020B0604030504040204" pitchFamily="34" charset="-120"/>
              </a:rPr>
              <a:t>後發文，另案</a:t>
            </a:r>
            <a:r>
              <a:rPr lang="zh-TW" altLang="en-US" sz="2200" dirty="0">
                <a:latin typeface="微軟正黑體" panose="020B0604030504040204" pitchFamily="34" charset="-120"/>
                <a:ea typeface="微軟正黑體" panose="020B0604030504040204" pitchFamily="34" charset="-120"/>
              </a:rPr>
              <a:t>檢視</a:t>
            </a:r>
            <a:r>
              <a:rPr lang="zh-TW" altLang="en-US" sz="2200" dirty="0" smtClean="0">
                <a:latin typeface="微軟正黑體" panose="020B0604030504040204" pitchFamily="34" charset="-120"/>
                <a:ea typeface="微軟正黑體" panose="020B0604030504040204" pitchFamily="34" charset="-120"/>
              </a:rPr>
              <a:t>學校課表訂定情形。</a:t>
            </a:r>
            <a:endParaRPr lang="zh-TW" altLang="en-US" sz="2200"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85355595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435"/>
                                        </p:tgtEl>
                                        <p:attrNameLst>
                                          <p:attrName>style.visibility</p:attrName>
                                        </p:attrNameLst>
                                      </p:cBhvr>
                                      <p:to>
                                        <p:strVal val="visible"/>
                                      </p:to>
                                    </p:set>
                                    <p:animEffect transition="in" filter="fade">
                                      <p:cBhvr>
                                        <p:cTn id="20" dur="1000"/>
                                        <p:tgtEl>
                                          <p:spTgt spid="18435"/>
                                        </p:tgtEl>
                                      </p:cBhvr>
                                    </p:animEffect>
                                    <p:anim calcmode="lin" valueType="num">
                                      <p:cBhvr>
                                        <p:cTn id="21" dur="1000" fill="hold"/>
                                        <p:tgtEl>
                                          <p:spTgt spid="18435"/>
                                        </p:tgtEl>
                                        <p:attrNameLst>
                                          <p:attrName>ppt_x</p:attrName>
                                        </p:attrNameLst>
                                      </p:cBhvr>
                                      <p:tavLst>
                                        <p:tav tm="0">
                                          <p:val>
                                            <p:strVal val="#ppt_x"/>
                                          </p:val>
                                        </p:tav>
                                        <p:tav tm="100000">
                                          <p:val>
                                            <p:strVal val="#ppt_x"/>
                                          </p:val>
                                        </p:tav>
                                      </p:tavLst>
                                    </p:anim>
                                    <p:anim calcmode="lin" valueType="num">
                                      <p:cBhvr>
                                        <p:cTn id="22"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文本框 4"/>
          <p:cNvSpPr txBox="1"/>
          <p:nvPr/>
        </p:nvSpPr>
        <p:spPr>
          <a:xfrm>
            <a:off x="5004048" y="309212"/>
            <a:ext cx="3987209" cy="646331"/>
          </a:xfrm>
          <a:prstGeom prst="rect">
            <a:avLst/>
          </a:prstGeom>
          <a:noFill/>
        </p:spPr>
        <p:txBody>
          <a:bodyPr>
            <a:spAutoFit/>
          </a:bodyPr>
          <a:lstStyle/>
          <a:p>
            <a:pPr>
              <a:defRPr/>
            </a:pPr>
            <a:r>
              <a:rPr lang="zh-TW" altLang="en-US" sz="36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流程說明大綱</a:t>
            </a:r>
            <a:endParaRPr lang="zh-CN" altLang="en-US" sz="36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1" name="文本框 5"/>
          <p:cNvSpPr txBox="1"/>
          <p:nvPr/>
        </p:nvSpPr>
        <p:spPr>
          <a:xfrm>
            <a:off x="2333604" y="121088"/>
            <a:ext cx="2799549" cy="738664"/>
          </a:xfrm>
          <a:prstGeom prst="rect">
            <a:avLst/>
          </a:prstGeom>
          <a:noFill/>
        </p:spPr>
        <p:txBody>
          <a:bodyPr wrap="none">
            <a:spAutoFit/>
          </a:bodyPr>
          <a:lstStyle/>
          <a:p>
            <a:pPr>
              <a:defRPr/>
            </a:pPr>
            <a:r>
              <a:rPr lang="en-US" altLang="zh-CN"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CONTENT</a:t>
            </a:r>
            <a:endParaRPr lang="zh-CN" altLang="en-US"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126" name="群組 8"/>
          <p:cNvGrpSpPr>
            <a:grpSpLocks/>
          </p:cNvGrpSpPr>
          <p:nvPr/>
        </p:nvGrpSpPr>
        <p:grpSpPr bwMode="auto">
          <a:xfrm>
            <a:off x="2483768" y="980728"/>
            <a:ext cx="5904656" cy="735012"/>
            <a:chOff x="3059729" y="1988840"/>
            <a:chExt cx="5906073" cy="734566"/>
          </a:xfrm>
        </p:grpSpPr>
        <p:grpSp>
          <p:nvGrpSpPr>
            <p:cNvPr id="5145" name="Group 4"/>
            <p:cNvGrpSpPr>
              <a:grpSpLocks/>
            </p:cNvGrpSpPr>
            <p:nvPr/>
          </p:nvGrpSpPr>
          <p:grpSpPr bwMode="auto">
            <a:xfrm>
              <a:off x="3851065" y="1988840"/>
              <a:ext cx="5114737" cy="718700"/>
              <a:chOff x="-557229" y="0"/>
              <a:chExt cx="7897250" cy="718699"/>
            </a:xfrm>
          </p:grpSpPr>
          <p:sp>
            <p:nvSpPr>
              <p:cNvPr id="16400" name="AutoShape 3"/>
              <p:cNvSpPr>
                <a:spLocks noChangeArrowheads="1"/>
              </p:cNvSpPr>
              <p:nvPr/>
            </p:nvSpPr>
            <p:spPr bwMode="auto">
              <a:xfrm>
                <a:off x="-557229" y="0"/>
                <a:ext cx="7897250"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401" name="AutoShape 3"/>
              <p:cNvSpPr>
                <a:spLocks noChangeArrowheads="1"/>
              </p:cNvSpPr>
              <p:nvPr/>
            </p:nvSpPr>
            <p:spPr bwMode="auto">
              <a:xfrm>
                <a:off x="-405222" y="65047"/>
                <a:ext cx="7634035"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6" name="TextBox 9"/>
            <p:cNvSpPr txBox="1">
              <a:spLocks noChangeArrowheads="1"/>
            </p:cNvSpPr>
            <p:nvPr/>
          </p:nvSpPr>
          <p:spPr bwMode="auto">
            <a:xfrm>
              <a:off x="3996058" y="2132855"/>
              <a:ext cx="4249492" cy="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a:t>
              </a:r>
              <a:r>
                <a:rPr lang="zh-TW" altLang="en-US" sz="2400" b="1" dirty="0" smtClean="0">
                  <a:solidFill>
                    <a:srgbClr val="002060"/>
                  </a:solidFill>
                  <a:latin typeface="微软雅黑" pitchFamily="34" charset="-122"/>
                  <a:ea typeface="微软雅黑" pitchFamily="34" charset="-122"/>
                </a:rPr>
                <a:t>備查作業及注意事項</a:t>
              </a:r>
              <a:endParaRPr lang="zh-CN" altLang="en-US" sz="2400" b="1" dirty="0">
                <a:solidFill>
                  <a:srgbClr val="002060"/>
                </a:solidFill>
                <a:latin typeface="微软雅黑" pitchFamily="34" charset="-122"/>
                <a:ea typeface="微软雅黑" pitchFamily="34" charset="-122"/>
              </a:endParaRPr>
            </a:p>
          </p:txBody>
        </p:sp>
        <p:grpSp>
          <p:nvGrpSpPr>
            <p:cNvPr id="5147" name="Group 4"/>
            <p:cNvGrpSpPr>
              <a:grpSpLocks/>
            </p:cNvGrpSpPr>
            <p:nvPr/>
          </p:nvGrpSpPr>
          <p:grpSpPr bwMode="auto">
            <a:xfrm>
              <a:off x="3059729" y="2004706"/>
              <a:ext cx="608158" cy="718700"/>
              <a:chOff x="-4421602" y="438"/>
              <a:chExt cx="6222428" cy="718699"/>
            </a:xfrm>
          </p:grpSpPr>
          <p:sp>
            <p:nvSpPr>
              <p:cNvPr id="26" name="AutoShape 3"/>
              <p:cNvSpPr>
                <a:spLocks noChangeArrowheads="1"/>
              </p:cNvSpPr>
              <p:nvPr/>
            </p:nvSpPr>
            <p:spPr bwMode="auto">
              <a:xfrm>
                <a:off x="-4421602" y="438"/>
                <a:ext cx="6222428"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27" name="AutoShape 3"/>
              <p:cNvSpPr>
                <a:spLocks noChangeArrowheads="1"/>
              </p:cNvSpPr>
              <p:nvPr/>
            </p:nvSpPr>
            <p:spPr bwMode="auto">
              <a:xfrm>
                <a:off x="-4280608" y="65485"/>
                <a:ext cx="5913749"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8" name="TextBox 9"/>
            <p:cNvSpPr txBox="1">
              <a:spLocks noChangeArrowheads="1"/>
            </p:cNvSpPr>
            <p:nvPr/>
          </p:nvSpPr>
          <p:spPr bwMode="auto">
            <a:xfrm>
              <a:off x="3109484" y="2132856"/>
              <a:ext cx="4544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1</a:t>
              </a:r>
              <a:endParaRPr lang="zh-CN" altLang="en-US" sz="2400" b="1" dirty="0">
                <a:solidFill>
                  <a:srgbClr val="002060"/>
                </a:solidFill>
                <a:latin typeface="微软雅黑" pitchFamily="34" charset="-122"/>
                <a:ea typeface="微软雅黑" pitchFamily="34" charset="-122"/>
              </a:endParaRPr>
            </a:p>
          </p:txBody>
        </p:sp>
      </p:grpSp>
      <p:grpSp>
        <p:nvGrpSpPr>
          <p:cNvPr id="5127" name="群組 7"/>
          <p:cNvGrpSpPr>
            <a:grpSpLocks/>
          </p:cNvGrpSpPr>
          <p:nvPr/>
        </p:nvGrpSpPr>
        <p:grpSpPr bwMode="auto">
          <a:xfrm>
            <a:off x="2483768" y="4077072"/>
            <a:ext cx="5904656" cy="719137"/>
            <a:chOff x="4427984" y="2852936"/>
            <a:chExt cx="5905291" cy="719137"/>
          </a:xfrm>
        </p:grpSpPr>
        <p:grpSp>
          <p:nvGrpSpPr>
            <p:cNvPr id="5137" name="Group 8"/>
            <p:cNvGrpSpPr>
              <a:grpSpLocks/>
            </p:cNvGrpSpPr>
            <p:nvPr/>
          </p:nvGrpSpPr>
          <p:grpSpPr bwMode="auto">
            <a:xfrm>
              <a:off x="5220157" y="2852936"/>
              <a:ext cx="5113118" cy="719137"/>
              <a:chOff x="137" y="0"/>
              <a:chExt cx="8341624" cy="719137"/>
            </a:xfrm>
          </p:grpSpPr>
          <p:sp>
            <p:nvSpPr>
              <p:cNvPr id="16398" name="AutoShape 3"/>
              <p:cNvSpPr>
                <a:spLocks noChangeArrowheads="1"/>
              </p:cNvSpPr>
              <p:nvPr/>
            </p:nvSpPr>
            <p:spPr bwMode="auto">
              <a:xfrm>
                <a:off x="137" y="0"/>
                <a:ext cx="8341624"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399" name="AutoShape 3"/>
              <p:cNvSpPr>
                <a:spLocks noChangeArrowheads="1"/>
              </p:cNvSpPr>
              <p:nvPr/>
            </p:nvSpPr>
            <p:spPr bwMode="auto">
              <a:xfrm>
                <a:off x="117625" y="62284"/>
                <a:ext cx="8106649"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8" name="TextBox 21"/>
            <p:cNvSpPr txBox="1">
              <a:spLocks noChangeArrowheads="1"/>
            </p:cNvSpPr>
            <p:nvPr/>
          </p:nvSpPr>
          <p:spPr bwMode="auto">
            <a:xfrm>
              <a:off x="5437004" y="2996009"/>
              <a:ext cx="388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課程計畫備查相關參考資料</a:t>
              </a:r>
              <a:endParaRPr lang="zh-CN" altLang="en-US" sz="2400" b="1" dirty="0">
                <a:solidFill>
                  <a:srgbClr val="002060"/>
                </a:solidFill>
                <a:latin typeface="微软雅黑" pitchFamily="34" charset="-122"/>
                <a:ea typeface="微软雅黑" pitchFamily="34" charset="-122"/>
              </a:endParaRPr>
            </a:p>
          </p:txBody>
        </p:sp>
        <p:grpSp>
          <p:nvGrpSpPr>
            <p:cNvPr id="5139" name="Group 8"/>
            <p:cNvGrpSpPr>
              <a:grpSpLocks/>
            </p:cNvGrpSpPr>
            <p:nvPr/>
          </p:nvGrpSpPr>
          <p:grpSpPr bwMode="auto">
            <a:xfrm>
              <a:off x="4454972" y="2852936"/>
              <a:ext cx="620712" cy="719137"/>
              <a:chOff x="7110" y="0"/>
              <a:chExt cx="6215343" cy="719137"/>
            </a:xfrm>
          </p:grpSpPr>
          <p:sp>
            <p:nvSpPr>
              <p:cNvPr id="30" name="AutoShape 3"/>
              <p:cNvSpPr>
                <a:spLocks noChangeArrowheads="1"/>
              </p:cNvSpPr>
              <p:nvPr/>
            </p:nvSpPr>
            <p:spPr bwMode="auto">
              <a:xfrm>
                <a:off x="7110" y="0"/>
                <a:ext cx="6215343"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1" name="AutoShape 3"/>
              <p:cNvSpPr>
                <a:spLocks noChangeArrowheads="1"/>
              </p:cNvSpPr>
              <p:nvPr/>
            </p:nvSpPr>
            <p:spPr bwMode="auto">
              <a:xfrm>
                <a:off x="166075" y="65087"/>
                <a:ext cx="5897422"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0" name="TextBox 21"/>
            <p:cNvSpPr txBox="1">
              <a:spLocks noChangeArrowheads="1"/>
            </p:cNvSpPr>
            <p:nvPr/>
          </p:nvSpPr>
          <p:spPr bwMode="auto">
            <a:xfrm>
              <a:off x="4427984" y="2996952"/>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2</a:t>
              </a:r>
              <a:endParaRPr lang="zh-CN" altLang="en-US" sz="2400" b="1" dirty="0">
                <a:solidFill>
                  <a:srgbClr val="002060"/>
                </a:solidFill>
                <a:latin typeface="微软雅黑" pitchFamily="34" charset="-122"/>
                <a:ea typeface="微软雅黑" pitchFamily="34" charset="-122"/>
              </a:endParaRPr>
            </a:p>
          </p:txBody>
        </p:sp>
      </p:grpSp>
      <p:grpSp>
        <p:nvGrpSpPr>
          <p:cNvPr id="5128" name="群組 6"/>
          <p:cNvGrpSpPr>
            <a:grpSpLocks/>
          </p:cNvGrpSpPr>
          <p:nvPr/>
        </p:nvGrpSpPr>
        <p:grpSpPr bwMode="auto">
          <a:xfrm>
            <a:off x="2483768" y="5950223"/>
            <a:ext cx="5904656" cy="719137"/>
            <a:chOff x="3469506" y="5806207"/>
            <a:chExt cx="5827866" cy="719137"/>
          </a:xfrm>
        </p:grpSpPr>
        <p:grpSp>
          <p:nvGrpSpPr>
            <p:cNvPr id="5129" name="Group 8"/>
            <p:cNvGrpSpPr>
              <a:grpSpLocks/>
            </p:cNvGrpSpPr>
            <p:nvPr/>
          </p:nvGrpSpPr>
          <p:grpSpPr bwMode="auto">
            <a:xfrm>
              <a:off x="4258422" y="5806207"/>
              <a:ext cx="5038950" cy="719137"/>
              <a:chOff x="1527" y="0"/>
              <a:chExt cx="10532908" cy="719137"/>
            </a:xfrm>
          </p:grpSpPr>
          <p:sp>
            <p:nvSpPr>
              <p:cNvPr id="34" name="AutoShape 3"/>
              <p:cNvSpPr>
                <a:spLocks noChangeArrowheads="1"/>
              </p:cNvSpPr>
              <p:nvPr/>
            </p:nvSpPr>
            <p:spPr bwMode="auto">
              <a:xfrm>
                <a:off x="1527" y="0"/>
                <a:ext cx="10532908"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5" name="AutoShape 3"/>
              <p:cNvSpPr>
                <a:spLocks noChangeArrowheads="1"/>
              </p:cNvSpPr>
              <p:nvPr/>
            </p:nvSpPr>
            <p:spPr bwMode="auto">
              <a:xfrm>
                <a:off x="154154" y="65087"/>
                <a:ext cx="10231720"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grpSp>
          <p:nvGrpSpPr>
            <p:cNvPr id="5130" name="Group 8"/>
            <p:cNvGrpSpPr>
              <a:grpSpLocks/>
            </p:cNvGrpSpPr>
            <p:nvPr/>
          </p:nvGrpSpPr>
          <p:grpSpPr bwMode="auto">
            <a:xfrm>
              <a:off x="3491729" y="5806207"/>
              <a:ext cx="622243" cy="719137"/>
              <a:chOff x="-1512" y="0"/>
              <a:chExt cx="6230671" cy="719137"/>
            </a:xfrm>
          </p:grpSpPr>
          <p:sp>
            <p:nvSpPr>
              <p:cNvPr id="37" name="AutoShape 3"/>
              <p:cNvSpPr>
                <a:spLocks noChangeArrowheads="1"/>
              </p:cNvSpPr>
              <p:nvPr/>
            </p:nvSpPr>
            <p:spPr bwMode="auto">
              <a:xfrm>
                <a:off x="-1512" y="0"/>
                <a:ext cx="623067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8" name="AutoShape 3"/>
              <p:cNvSpPr>
                <a:spLocks noChangeArrowheads="1"/>
              </p:cNvSpPr>
              <p:nvPr/>
            </p:nvSpPr>
            <p:spPr bwMode="auto">
              <a:xfrm>
                <a:off x="157440" y="65087"/>
                <a:ext cx="591278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1" name="TextBox 21"/>
            <p:cNvSpPr txBox="1">
              <a:spLocks noChangeArrowheads="1"/>
            </p:cNvSpPr>
            <p:nvPr/>
          </p:nvSpPr>
          <p:spPr bwMode="auto">
            <a:xfrm>
              <a:off x="4463896" y="5949280"/>
              <a:ext cx="447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TW" altLang="en-US" sz="2400" b="1" dirty="0" smtClean="0">
                  <a:solidFill>
                    <a:srgbClr val="002060"/>
                  </a:solidFill>
                  <a:latin typeface="微软雅黑" pitchFamily="34" charset="-122"/>
                  <a:ea typeface="微软雅黑" pitchFamily="34" charset="-122"/>
                </a:rPr>
                <a:t>課程計畫備查網站上</a:t>
              </a:r>
              <a:r>
                <a:rPr lang="zh-TW" altLang="en-US" sz="2400" b="1" dirty="0">
                  <a:solidFill>
                    <a:srgbClr val="002060"/>
                  </a:solidFill>
                  <a:latin typeface="微软雅黑" pitchFamily="34" charset="-122"/>
                  <a:ea typeface="微软雅黑" pitchFamily="34" charset="-122"/>
                </a:rPr>
                <a:t>傳作業說明</a:t>
              </a:r>
              <a:endParaRPr lang="zh-CN" altLang="en-US" sz="2400" b="1" dirty="0">
                <a:solidFill>
                  <a:srgbClr val="002060"/>
                </a:solidFill>
                <a:latin typeface="微软雅黑" pitchFamily="34" charset="-122"/>
                <a:ea typeface="微软雅黑" pitchFamily="34" charset="-122"/>
              </a:endParaRPr>
            </a:p>
          </p:txBody>
        </p:sp>
        <p:sp>
          <p:nvSpPr>
            <p:cNvPr id="5132" name="TextBox 21"/>
            <p:cNvSpPr txBox="1">
              <a:spLocks noChangeArrowheads="1"/>
            </p:cNvSpPr>
            <p:nvPr/>
          </p:nvSpPr>
          <p:spPr bwMode="auto">
            <a:xfrm>
              <a:off x="3469506" y="5949280"/>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TW" sz="2400" b="1" dirty="0">
                  <a:solidFill>
                    <a:srgbClr val="002060"/>
                  </a:solidFill>
                  <a:latin typeface="微软雅黑" pitchFamily="34" charset="-122"/>
                  <a:ea typeface="微软雅黑" pitchFamily="34" charset="-122"/>
                </a:rPr>
                <a:t>3</a:t>
              </a:r>
              <a:endParaRPr lang="zh-CN" altLang="en-US" sz="2400" b="1" dirty="0">
                <a:solidFill>
                  <a:srgbClr val="002060"/>
                </a:solidFill>
                <a:latin typeface="微软雅黑" pitchFamily="34" charset="-122"/>
                <a:ea typeface="微软雅黑" pitchFamily="34" charset="-122"/>
              </a:endParaRPr>
            </a:p>
          </p:txBody>
        </p:sp>
      </p:grpSp>
      <p:sp>
        <p:nvSpPr>
          <p:cNvPr id="33" name="AutoShape 3"/>
          <p:cNvSpPr>
            <a:spLocks noChangeArrowheads="1"/>
          </p:cNvSpPr>
          <p:nvPr/>
        </p:nvSpPr>
        <p:spPr bwMode="auto">
          <a:xfrm>
            <a:off x="3733379" y="1772816"/>
            <a:ext cx="4655045" cy="2202495"/>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學校課程計畫備查</a:t>
            </a:r>
            <a:r>
              <a:rPr lang="zh-TW" altLang="en-US" sz="2000" dirty="0" smtClean="0">
                <a:latin typeface="微軟正黑體" panose="020B0604030504040204" pitchFamily="34" charset="-120"/>
                <a:ea typeface="微軟正黑體" panose="020B0604030504040204" pitchFamily="34" charset="-120"/>
              </a:rPr>
              <a:t>作業</a:t>
            </a:r>
            <a:endParaRPr lang="en-US" altLang="zh-TW" sz="2000" dirty="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FontTx/>
              <a:buNone/>
              <a:defRPr/>
            </a:pPr>
            <a:r>
              <a:rPr lang="zh-TW" altLang="en-US" sz="2000" dirty="0" smtClean="0">
                <a:latin typeface="微軟正黑體" panose="020B0604030504040204" pitchFamily="34" charset="-120"/>
                <a:ea typeface="微軟正黑體" panose="020B0604030504040204" pitchFamily="34" charset="-120"/>
              </a:rPr>
              <a:t>（公文、作業程序、備查期程）</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2</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特殊教育課程計畫表件</a:t>
            </a:r>
            <a:endParaRPr lang="en-US" altLang="zh-TW" sz="2000" dirty="0" smtClean="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None/>
              <a:defRPr/>
            </a:pP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C01</a:t>
            </a:r>
            <a:r>
              <a:rPr lang="zh-TW" altLang="en-US" sz="2000" dirty="0" smtClean="0">
                <a:latin typeface="微軟正黑體" panose="020B0604030504040204" pitchFamily="34" charset="-120"/>
                <a:ea typeface="微軟正黑體" panose="020B0604030504040204" pitchFamily="34" charset="-120"/>
              </a:rPr>
              <a:t>至</a:t>
            </a:r>
            <a:r>
              <a:rPr lang="en-US" altLang="zh-TW" sz="2000" dirty="0" smtClean="0">
                <a:latin typeface="微軟正黑體" panose="020B0604030504040204" pitchFamily="34" charset="-120"/>
                <a:ea typeface="微軟正黑體" panose="020B0604030504040204" pitchFamily="34" charset="-120"/>
              </a:rPr>
              <a:t>C11</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特殊教育</a:t>
            </a:r>
            <a:r>
              <a:rPr lang="zh-TW" altLang="en-US" sz="2000" dirty="0">
                <a:latin typeface="微軟正黑體" panose="020B0604030504040204" pitchFamily="34" charset="-120"/>
                <a:ea typeface="微軟正黑體" panose="020B0604030504040204" pitchFamily="34" charset="-120"/>
              </a:rPr>
              <a:t>課程</a:t>
            </a:r>
            <a:r>
              <a:rPr lang="zh-TW" altLang="en-US" sz="2000" dirty="0" smtClean="0">
                <a:latin typeface="微軟正黑體" panose="020B0604030504040204" pitchFamily="34" charset="-120"/>
                <a:ea typeface="微軟正黑體" panose="020B0604030504040204" pitchFamily="34" charset="-120"/>
              </a:rPr>
              <a:t>計畫重新備查事宜</a:t>
            </a:r>
            <a:endParaRPr lang="en-US" altLang="zh-TW" sz="2000" dirty="0">
              <a:latin typeface="微軟正黑體" panose="020B0604030504040204" pitchFamily="34" charset="-120"/>
              <a:ea typeface="微軟正黑體" panose="020B0604030504040204" pitchFamily="34" charset="-120"/>
            </a:endParaRPr>
          </a:p>
        </p:txBody>
      </p:sp>
      <p:sp>
        <p:nvSpPr>
          <p:cNvPr id="32" name="AutoShape 3"/>
          <p:cNvSpPr>
            <a:spLocks noChangeArrowheads="1"/>
          </p:cNvSpPr>
          <p:nvPr/>
        </p:nvSpPr>
        <p:spPr bwMode="auto">
          <a:xfrm>
            <a:off x="3733379" y="4869160"/>
            <a:ext cx="4655045" cy="1009998"/>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相關</a:t>
            </a:r>
            <a:r>
              <a:rPr lang="zh-TW" altLang="en-US" sz="2000" dirty="0">
                <a:latin typeface="微軟正黑體" panose="020B0604030504040204" pitchFamily="34" charset="-120"/>
                <a:ea typeface="微軟正黑體" panose="020B0604030504040204" pitchFamily="34" charset="-120"/>
              </a:rPr>
              <a:t>參考</a:t>
            </a:r>
            <a:r>
              <a:rPr lang="zh-TW" altLang="en-US" sz="2000" dirty="0" smtClean="0">
                <a:latin typeface="微軟正黑體" panose="020B0604030504040204" pitchFamily="34" charset="-120"/>
                <a:ea typeface="微軟正黑體" panose="020B0604030504040204" pitchFamily="34" charset="-120"/>
              </a:rPr>
              <a:t>資料</a:t>
            </a:r>
            <a:endParaRPr lang="en-US" altLang="zh-TW" sz="20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網站資源及注意事項</a:t>
            </a:r>
            <a:endParaRPr lang="en-US" altLang="zh-TW" sz="2000" dirty="0">
              <a:latin typeface="微軟正黑體" panose="020B0604030504040204" pitchFamily="34" charset="-120"/>
              <a:ea typeface="微軟正黑體" panose="020B0604030504040204" pitchFamily="34" charset="-120"/>
            </a:endParaRPr>
          </a:p>
        </p:txBody>
      </p:sp>
      <p:pic>
        <p:nvPicPr>
          <p:cNvPr id="36" name="圖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768" y="116632"/>
            <a:ext cx="1997968" cy="442319"/>
          </a:xfrm>
          <a:prstGeom prst="rect">
            <a:avLst/>
          </a:prstGeom>
        </p:spPr>
      </p:pic>
      <p:pic>
        <p:nvPicPr>
          <p:cNvPr id="39" name="圖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39" y="6124914"/>
            <a:ext cx="2220766" cy="544446"/>
          </a:xfrm>
          <a:prstGeom prst="rect">
            <a:avLst/>
          </a:prstGeom>
          <a:effectLst>
            <a:glow rad="19050">
              <a:srgbClr val="FFFFCC">
                <a:alpha val="65000"/>
              </a:srgbClr>
            </a:glo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iterate type="wd">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6*min(max(#ppt_w*#ppt_h,.3),1)-7.4)/-.7*#ppt_w"/>
                                          </p:val>
                                        </p:tav>
                                        <p:tav tm="100000">
                                          <p:val>
                                            <p:strVal val="#ppt_w"/>
                                          </p:val>
                                        </p:tav>
                                      </p:tavLst>
                                    </p:anim>
                                    <p:anim calcmode="lin" valueType="num">
                                      <p:cBhvr>
                                        <p:cTn id="8" dur="500" fill="hold"/>
                                        <p:tgtEl>
                                          <p:spTgt spid="20"/>
                                        </p:tgtEl>
                                        <p:attrNameLst>
                                          <p:attrName>ppt_h</p:attrName>
                                        </p:attrNameLst>
                                      </p:cBhvr>
                                      <p:tavLst>
                                        <p:tav tm="0">
                                          <p:val>
                                            <p:strVal val="(6*min(max(#ppt_w*#ppt_h,.3),1)-7.4)/-.7*#ppt_h"/>
                                          </p:val>
                                        </p:tav>
                                        <p:tav tm="100000">
                                          <p:val>
                                            <p:strVal val="#ppt_h"/>
                                          </p:val>
                                        </p:tav>
                                      </p:tavLst>
                                    </p:anim>
                                    <p:anim calcmode="lin" valueType="num">
                                      <p:cBhvr>
                                        <p:cTn id="9" dur="500" fill="hold"/>
                                        <p:tgtEl>
                                          <p:spTgt spid="20"/>
                                        </p:tgtEl>
                                        <p:attrNameLst>
                                          <p:attrName>ppt_x</p:attrName>
                                        </p:attrNameLst>
                                      </p:cBhvr>
                                      <p:tavLst>
                                        <p:tav tm="0">
                                          <p:val>
                                            <p:fltVal val="0.5"/>
                                          </p:val>
                                        </p:tav>
                                        <p:tav tm="100000">
                                          <p:val>
                                            <p:strVal val="#ppt_x"/>
                                          </p:val>
                                        </p:tav>
                                      </p:tavLst>
                                    </p:anim>
                                    <p:anim calcmode="lin" valueType="num">
                                      <p:cBhvr>
                                        <p:cTn id="10"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6" presetClass="emph" presetSubtype="0" fill="hold" nodeType="afterEffect">
                                  <p:stCondLst>
                                    <p:cond delay="0"/>
                                  </p:stCondLst>
                                  <p:iterate type="wd">
                                    <p:tmPct val="10000"/>
                                  </p:iterate>
                                  <p:childTnLst>
                                    <p:animEffect transition="out" filter="fade">
                                      <p:cBhvr>
                                        <p:cTn id="13" dur="1000" tmFilter="0, 0; .2, .5; .8, .5; 1, 0"/>
                                        <p:tgtEl>
                                          <p:spTgt spid="20"/>
                                        </p:tgtEl>
                                      </p:cBhvr>
                                    </p:animEffect>
                                    <p:animScale>
                                      <p:cBhvr>
                                        <p:cTn id="14" dur="500" autoRev="1" fill="hold"/>
                                        <p:tgtEl>
                                          <p:spTgt spid="20"/>
                                        </p:tgtEl>
                                      </p:cBhvr>
                                      <p:by x="105000" y="105000"/>
                                    </p:animScale>
                                  </p:childTnLst>
                                </p:cTn>
                              </p:par>
                            </p:childTnLst>
                          </p:cTn>
                        </p:par>
                        <p:par>
                          <p:cTn id="15" fill="hold" nodeType="afterGroup">
                            <p:stCondLst>
                              <p:cond delay="17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1"/>
                                        </p:tgtEl>
                                        <p:attrNameLst>
                                          <p:attrName>ppt_y</p:attrName>
                                        </p:attrNameLst>
                                      </p:cBhvr>
                                      <p:tavLst>
                                        <p:tav tm="0">
                                          <p:val>
                                            <p:strVal val="#ppt_y"/>
                                          </p:val>
                                        </p:tav>
                                        <p:tav tm="100000">
                                          <p:val>
                                            <p:strVal val="#ppt_y"/>
                                          </p:val>
                                        </p:tav>
                                      </p:tavLst>
                                    </p:anim>
                                    <p:anim calcmode="lin" valueType="num">
                                      <p:cBhvr>
                                        <p:cTn id="2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1"/>
                                        </p:tgtEl>
                                      </p:cBhvr>
                                    </p:animEffect>
                                  </p:childTnLst>
                                </p:cTn>
                              </p:par>
                            </p:childTnLst>
                          </p:cTn>
                        </p:par>
                        <p:par>
                          <p:cTn id="23" fill="hold">
                            <p:stCondLst>
                              <p:cond delay="2500"/>
                            </p:stCondLst>
                            <p:childTnLst>
                              <p:par>
                                <p:cTn id="24" presetID="26" presetClass="entr" presetSubtype="0" fill="hold" nodeType="after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down)">
                                      <p:cBhvr>
                                        <p:cTn id="26" dur="580">
                                          <p:stCondLst>
                                            <p:cond delay="0"/>
                                          </p:stCondLst>
                                        </p:cTn>
                                        <p:tgtEl>
                                          <p:spTgt spid="5126"/>
                                        </p:tgtEl>
                                      </p:cBhvr>
                                    </p:animEffect>
                                    <p:anim calcmode="lin" valueType="num">
                                      <p:cBhvr>
                                        <p:cTn id="27"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32" dur="26">
                                          <p:stCondLst>
                                            <p:cond delay="650"/>
                                          </p:stCondLst>
                                        </p:cTn>
                                        <p:tgtEl>
                                          <p:spTgt spid="5126"/>
                                        </p:tgtEl>
                                      </p:cBhvr>
                                      <p:to x="100000" y="60000"/>
                                    </p:animScale>
                                    <p:animScale>
                                      <p:cBhvr>
                                        <p:cTn id="33" dur="166" decel="50000">
                                          <p:stCondLst>
                                            <p:cond delay="676"/>
                                          </p:stCondLst>
                                        </p:cTn>
                                        <p:tgtEl>
                                          <p:spTgt spid="5126"/>
                                        </p:tgtEl>
                                      </p:cBhvr>
                                      <p:to x="100000" y="100000"/>
                                    </p:animScale>
                                    <p:animScale>
                                      <p:cBhvr>
                                        <p:cTn id="34" dur="26">
                                          <p:stCondLst>
                                            <p:cond delay="1312"/>
                                          </p:stCondLst>
                                        </p:cTn>
                                        <p:tgtEl>
                                          <p:spTgt spid="5126"/>
                                        </p:tgtEl>
                                      </p:cBhvr>
                                      <p:to x="100000" y="80000"/>
                                    </p:animScale>
                                    <p:animScale>
                                      <p:cBhvr>
                                        <p:cTn id="35" dur="166" decel="50000">
                                          <p:stCondLst>
                                            <p:cond delay="1338"/>
                                          </p:stCondLst>
                                        </p:cTn>
                                        <p:tgtEl>
                                          <p:spTgt spid="5126"/>
                                        </p:tgtEl>
                                      </p:cBhvr>
                                      <p:to x="100000" y="100000"/>
                                    </p:animScale>
                                    <p:animScale>
                                      <p:cBhvr>
                                        <p:cTn id="36" dur="26">
                                          <p:stCondLst>
                                            <p:cond delay="1642"/>
                                          </p:stCondLst>
                                        </p:cTn>
                                        <p:tgtEl>
                                          <p:spTgt spid="5126"/>
                                        </p:tgtEl>
                                      </p:cBhvr>
                                      <p:to x="100000" y="90000"/>
                                    </p:animScale>
                                    <p:animScale>
                                      <p:cBhvr>
                                        <p:cTn id="37" dur="166" decel="50000">
                                          <p:stCondLst>
                                            <p:cond delay="1668"/>
                                          </p:stCondLst>
                                        </p:cTn>
                                        <p:tgtEl>
                                          <p:spTgt spid="5126"/>
                                        </p:tgtEl>
                                      </p:cBhvr>
                                      <p:to x="100000" y="100000"/>
                                    </p:animScale>
                                    <p:animScale>
                                      <p:cBhvr>
                                        <p:cTn id="38" dur="26">
                                          <p:stCondLst>
                                            <p:cond delay="1808"/>
                                          </p:stCondLst>
                                        </p:cTn>
                                        <p:tgtEl>
                                          <p:spTgt spid="5126"/>
                                        </p:tgtEl>
                                      </p:cBhvr>
                                      <p:to x="100000" y="95000"/>
                                    </p:animScale>
                                    <p:animScale>
                                      <p:cBhvr>
                                        <p:cTn id="39" dur="166" decel="50000">
                                          <p:stCondLst>
                                            <p:cond delay="1834"/>
                                          </p:stCondLst>
                                        </p:cTn>
                                        <p:tgtEl>
                                          <p:spTgt spid="5126"/>
                                        </p:tgtEl>
                                      </p:cBhvr>
                                      <p:to x="100000" y="100000"/>
                                    </p:animScale>
                                  </p:childTnLst>
                                </p:cTn>
                              </p:par>
                            </p:childTnLst>
                          </p:cTn>
                        </p:par>
                        <p:par>
                          <p:cTn id="40" fill="hold">
                            <p:stCondLst>
                              <p:cond delay="4500"/>
                            </p:stCondLst>
                            <p:childTnLst>
                              <p:par>
                                <p:cTn id="41" presetID="26"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wipe(down)">
                                      <p:cBhvr>
                                        <p:cTn id="43" dur="580">
                                          <p:stCondLst>
                                            <p:cond delay="0"/>
                                          </p:stCondLst>
                                        </p:cTn>
                                        <p:tgtEl>
                                          <p:spTgt spid="5127"/>
                                        </p:tgtEl>
                                      </p:cBhvr>
                                    </p:animEffect>
                                    <p:anim calcmode="lin" valueType="num">
                                      <p:cBhvr>
                                        <p:cTn id="44"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7"/>
                                        </p:tgtEl>
                                      </p:cBhvr>
                                      <p:to x="100000" y="60000"/>
                                    </p:animScale>
                                    <p:animScale>
                                      <p:cBhvr>
                                        <p:cTn id="50" dur="166" decel="50000">
                                          <p:stCondLst>
                                            <p:cond delay="676"/>
                                          </p:stCondLst>
                                        </p:cTn>
                                        <p:tgtEl>
                                          <p:spTgt spid="5127"/>
                                        </p:tgtEl>
                                      </p:cBhvr>
                                      <p:to x="100000" y="100000"/>
                                    </p:animScale>
                                    <p:animScale>
                                      <p:cBhvr>
                                        <p:cTn id="51" dur="26">
                                          <p:stCondLst>
                                            <p:cond delay="1312"/>
                                          </p:stCondLst>
                                        </p:cTn>
                                        <p:tgtEl>
                                          <p:spTgt spid="5127"/>
                                        </p:tgtEl>
                                      </p:cBhvr>
                                      <p:to x="100000" y="80000"/>
                                    </p:animScale>
                                    <p:animScale>
                                      <p:cBhvr>
                                        <p:cTn id="52" dur="166" decel="50000">
                                          <p:stCondLst>
                                            <p:cond delay="1338"/>
                                          </p:stCondLst>
                                        </p:cTn>
                                        <p:tgtEl>
                                          <p:spTgt spid="5127"/>
                                        </p:tgtEl>
                                      </p:cBhvr>
                                      <p:to x="100000" y="100000"/>
                                    </p:animScale>
                                    <p:animScale>
                                      <p:cBhvr>
                                        <p:cTn id="53" dur="26">
                                          <p:stCondLst>
                                            <p:cond delay="1642"/>
                                          </p:stCondLst>
                                        </p:cTn>
                                        <p:tgtEl>
                                          <p:spTgt spid="5127"/>
                                        </p:tgtEl>
                                      </p:cBhvr>
                                      <p:to x="100000" y="90000"/>
                                    </p:animScale>
                                    <p:animScale>
                                      <p:cBhvr>
                                        <p:cTn id="54" dur="166" decel="50000">
                                          <p:stCondLst>
                                            <p:cond delay="1668"/>
                                          </p:stCondLst>
                                        </p:cTn>
                                        <p:tgtEl>
                                          <p:spTgt spid="5127"/>
                                        </p:tgtEl>
                                      </p:cBhvr>
                                      <p:to x="100000" y="100000"/>
                                    </p:animScale>
                                    <p:animScale>
                                      <p:cBhvr>
                                        <p:cTn id="55" dur="26">
                                          <p:stCondLst>
                                            <p:cond delay="1808"/>
                                          </p:stCondLst>
                                        </p:cTn>
                                        <p:tgtEl>
                                          <p:spTgt spid="5127"/>
                                        </p:tgtEl>
                                      </p:cBhvr>
                                      <p:to x="100000" y="95000"/>
                                    </p:animScale>
                                    <p:animScale>
                                      <p:cBhvr>
                                        <p:cTn id="56" dur="166" decel="50000">
                                          <p:stCondLst>
                                            <p:cond delay="1834"/>
                                          </p:stCondLst>
                                        </p:cTn>
                                        <p:tgtEl>
                                          <p:spTgt spid="5127"/>
                                        </p:tgtEl>
                                      </p:cBhvr>
                                      <p:to x="100000" y="100000"/>
                                    </p:animScale>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5128"/>
                                        </p:tgtEl>
                                        <p:attrNameLst>
                                          <p:attrName>style.visibility</p:attrName>
                                        </p:attrNameLst>
                                      </p:cBhvr>
                                      <p:to>
                                        <p:strVal val="visible"/>
                                      </p:to>
                                    </p:set>
                                    <p:animEffect transition="in" filter="wipe(down)">
                                      <p:cBhvr>
                                        <p:cTn id="60" dur="580">
                                          <p:stCondLst>
                                            <p:cond delay="0"/>
                                          </p:stCondLst>
                                        </p:cTn>
                                        <p:tgtEl>
                                          <p:spTgt spid="5128"/>
                                        </p:tgtEl>
                                      </p:cBhvr>
                                    </p:animEffect>
                                    <p:anim calcmode="lin" valueType="num">
                                      <p:cBhvr>
                                        <p:cTn id="61"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66" dur="26">
                                          <p:stCondLst>
                                            <p:cond delay="650"/>
                                          </p:stCondLst>
                                        </p:cTn>
                                        <p:tgtEl>
                                          <p:spTgt spid="5128"/>
                                        </p:tgtEl>
                                      </p:cBhvr>
                                      <p:to x="100000" y="60000"/>
                                    </p:animScale>
                                    <p:animScale>
                                      <p:cBhvr>
                                        <p:cTn id="67" dur="166" decel="50000">
                                          <p:stCondLst>
                                            <p:cond delay="676"/>
                                          </p:stCondLst>
                                        </p:cTn>
                                        <p:tgtEl>
                                          <p:spTgt spid="5128"/>
                                        </p:tgtEl>
                                      </p:cBhvr>
                                      <p:to x="100000" y="100000"/>
                                    </p:animScale>
                                    <p:animScale>
                                      <p:cBhvr>
                                        <p:cTn id="68" dur="26">
                                          <p:stCondLst>
                                            <p:cond delay="1312"/>
                                          </p:stCondLst>
                                        </p:cTn>
                                        <p:tgtEl>
                                          <p:spTgt spid="5128"/>
                                        </p:tgtEl>
                                      </p:cBhvr>
                                      <p:to x="100000" y="80000"/>
                                    </p:animScale>
                                    <p:animScale>
                                      <p:cBhvr>
                                        <p:cTn id="69" dur="166" decel="50000">
                                          <p:stCondLst>
                                            <p:cond delay="1338"/>
                                          </p:stCondLst>
                                        </p:cTn>
                                        <p:tgtEl>
                                          <p:spTgt spid="5128"/>
                                        </p:tgtEl>
                                      </p:cBhvr>
                                      <p:to x="100000" y="100000"/>
                                    </p:animScale>
                                    <p:animScale>
                                      <p:cBhvr>
                                        <p:cTn id="70" dur="26">
                                          <p:stCondLst>
                                            <p:cond delay="1642"/>
                                          </p:stCondLst>
                                        </p:cTn>
                                        <p:tgtEl>
                                          <p:spTgt spid="5128"/>
                                        </p:tgtEl>
                                      </p:cBhvr>
                                      <p:to x="100000" y="90000"/>
                                    </p:animScale>
                                    <p:animScale>
                                      <p:cBhvr>
                                        <p:cTn id="71" dur="166" decel="50000">
                                          <p:stCondLst>
                                            <p:cond delay="1668"/>
                                          </p:stCondLst>
                                        </p:cTn>
                                        <p:tgtEl>
                                          <p:spTgt spid="5128"/>
                                        </p:tgtEl>
                                      </p:cBhvr>
                                      <p:to x="100000" y="100000"/>
                                    </p:animScale>
                                    <p:animScale>
                                      <p:cBhvr>
                                        <p:cTn id="72" dur="26">
                                          <p:stCondLst>
                                            <p:cond delay="1808"/>
                                          </p:stCondLst>
                                        </p:cTn>
                                        <p:tgtEl>
                                          <p:spTgt spid="5128"/>
                                        </p:tgtEl>
                                      </p:cBhvr>
                                      <p:to x="100000" y="95000"/>
                                    </p:animScale>
                                    <p:animScale>
                                      <p:cBhvr>
                                        <p:cTn id="73" dur="166" decel="50000">
                                          <p:stCondLst>
                                            <p:cond delay="1834"/>
                                          </p:stCondLst>
                                        </p:cTn>
                                        <p:tgtEl>
                                          <p:spTgt spid="5128"/>
                                        </p:tgtEl>
                                      </p:cBhvr>
                                      <p:to x="100000" y="100000"/>
                                    </p:animScale>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33">
                                            <p:bg/>
                                          </p:spTgt>
                                        </p:tgtEl>
                                        <p:attrNameLst>
                                          <p:attrName>style.visibility</p:attrName>
                                        </p:attrNameLst>
                                      </p:cBhvr>
                                      <p:to>
                                        <p:strVal val="visible"/>
                                      </p:to>
                                    </p:set>
                                    <p:animEffect transition="in" filter="randombar(horizontal)">
                                      <p:cBhvr>
                                        <p:cTn id="77" dur="500"/>
                                        <p:tgtEl>
                                          <p:spTgt spid="33">
                                            <p:bg/>
                                          </p:spTgt>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81" dur="500"/>
                                        <p:tgtEl>
                                          <p:spTgt spid="3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86" dur="500"/>
                                        <p:tgtEl>
                                          <p:spTgt spid="33">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91" dur="500"/>
                                        <p:tgtEl>
                                          <p:spTgt spid="33">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96" dur="500"/>
                                        <p:tgtEl>
                                          <p:spTgt spid="33">
                                            <p:txEl>
                                              <p:pRg st="3" end="3"/>
                                            </p:txEl>
                                          </p:spTgt>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3">
                                            <p:txEl>
                                              <p:pRg st="4" end="4"/>
                                            </p:txEl>
                                          </p:spTgt>
                                        </p:tgtEl>
                                        <p:attrNameLst>
                                          <p:attrName>style.visibility</p:attrName>
                                        </p:attrNameLst>
                                      </p:cBhvr>
                                      <p:to>
                                        <p:strVal val="visible"/>
                                      </p:to>
                                    </p:set>
                                    <p:animEffect transition="in" filter="randombar(horizontal)">
                                      <p:cBhvr>
                                        <p:cTn id="100" dur="500"/>
                                        <p:tgtEl>
                                          <p:spTgt spid="33">
                                            <p:txEl>
                                              <p:pRg st="4" end="4"/>
                                            </p:txEl>
                                          </p:spTgt>
                                        </p:tgtEl>
                                      </p:cBhvr>
                                    </p:animEffect>
                                  </p:childTnLst>
                                </p:cTn>
                              </p:par>
                            </p:childTnLst>
                          </p:cTn>
                        </p:par>
                        <p:par>
                          <p:cTn id="101" fill="hold">
                            <p:stCondLst>
                              <p:cond delay="1000"/>
                            </p:stCondLst>
                            <p:childTnLst>
                              <p:par>
                                <p:cTn id="102" presetID="14" presetClass="entr" presetSubtype="10" fill="hold" grpId="0" nodeType="afterEffect">
                                  <p:stCondLst>
                                    <p:cond delay="0"/>
                                  </p:stCondLst>
                                  <p:childTnLst>
                                    <p:set>
                                      <p:cBhvr>
                                        <p:cTn id="103" dur="1" fill="hold">
                                          <p:stCondLst>
                                            <p:cond delay="0"/>
                                          </p:stCondLst>
                                        </p:cTn>
                                        <p:tgtEl>
                                          <p:spTgt spid="32">
                                            <p:bg/>
                                          </p:spTgt>
                                        </p:tgtEl>
                                        <p:attrNameLst>
                                          <p:attrName>style.visibility</p:attrName>
                                        </p:attrNameLst>
                                      </p:cBhvr>
                                      <p:to>
                                        <p:strVal val="visible"/>
                                      </p:to>
                                    </p:set>
                                    <p:animEffect transition="in" filter="randombar(horizontal)">
                                      <p:cBhvr>
                                        <p:cTn id="104" dur="500"/>
                                        <p:tgtEl>
                                          <p:spTgt spid="32">
                                            <p:bg/>
                                          </p:spTgt>
                                        </p:tgtEl>
                                      </p:cBhvr>
                                    </p:animEffect>
                                  </p:childTnLst>
                                </p:cTn>
                              </p:par>
                            </p:childTnLst>
                          </p:cTn>
                        </p:par>
                        <p:par>
                          <p:cTn id="105" fill="hold">
                            <p:stCondLst>
                              <p:cond delay="1500"/>
                            </p:stCondLst>
                            <p:childTnLst>
                              <p:par>
                                <p:cTn id="106" presetID="14" presetClass="entr" presetSubtype="10" fill="hold" grpId="0" nodeType="afterEffect">
                                  <p:stCondLst>
                                    <p:cond delay="0"/>
                                  </p:stCondLst>
                                  <p:childTnLst>
                                    <p:set>
                                      <p:cBhvr>
                                        <p:cTn id="10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08" dur="500"/>
                                        <p:tgtEl>
                                          <p:spTgt spid="32">
                                            <p:txEl>
                                              <p:pRg st="0" end="0"/>
                                            </p:txEl>
                                          </p:spTgt>
                                        </p:tgtEl>
                                      </p:cBhvr>
                                    </p:animEffect>
                                  </p:childTnLst>
                                </p:cTn>
                              </p:par>
                            </p:childTnLst>
                          </p:cTn>
                        </p:par>
                        <p:par>
                          <p:cTn id="109" fill="hold">
                            <p:stCondLst>
                              <p:cond delay="2000"/>
                            </p:stCondLst>
                            <p:childTnLst>
                              <p:par>
                                <p:cTn id="110" presetID="14" presetClass="entr" presetSubtype="10" fill="hold" grpId="0" nodeType="afterEffect">
                                  <p:stCondLst>
                                    <p:cond delay="0"/>
                                  </p:stCondLst>
                                  <p:childTnLst>
                                    <p:set>
                                      <p:cBhvr>
                                        <p:cTn id="11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P spid="32"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137276" cy="46628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請依據十二年國民基本教育課程綱要及特殊教育課程實施規範規劃各領域／科目節數。</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各</a:t>
            </a:r>
            <a:r>
              <a:rPr lang="zh-TW" altLang="en-US" sz="2200" dirty="0">
                <a:latin typeface="微軟正黑體" pitchFamily="34" charset="-120"/>
                <a:ea typeface="微軟正黑體" pitchFamily="34" charset="-120"/>
              </a:rPr>
              <a:t>教育</a:t>
            </a:r>
            <a:r>
              <a:rPr lang="zh-TW" altLang="en-US" sz="2200" dirty="0" smtClean="0">
                <a:latin typeface="微軟正黑體" pitchFamily="34" charset="-120"/>
                <a:ea typeface="微軟正黑體" pitchFamily="34" charset="-120"/>
              </a:rPr>
              <a:t>階段之集中</a:t>
            </a:r>
            <a:r>
              <a:rPr lang="zh-TW" altLang="en-US" sz="2200" dirty="0">
                <a:latin typeface="微軟正黑體" pitchFamily="34" charset="-120"/>
                <a:ea typeface="微軟正黑體" pitchFamily="34" charset="-120"/>
              </a:rPr>
              <a:t>式特教班，</a:t>
            </a:r>
            <a:r>
              <a:rPr lang="zh-TW" altLang="zh-TW" sz="2200" dirty="0">
                <a:latin typeface="微軟正黑體" pitchFamily="34" charset="-120"/>
                <a:ea typeface="微軟正黑體" pitchFamily="34" charset="-120"/>
              </a:rPr>
              <a:t>每</a:t>
            </a:r>
            <a:r>
              <a:rPr lang="zh-TW" altLang="zh-TW" sz="2200" dirty="0" smtClean="0">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填寫</a:t>
            </a:r>
            <a:r>
              <a:rPr lang="zh-TW" altLang="zh-TW" sz="2200" dirty="0" smtClean="0">
                <a:latin typeface="微軟正黑體" pitchFamily="34" charset="-120"/>
                <a:ea typeface="微軟正黑體" pitchFamily="34" charset="-120"/>
              </a:rPr>
              <a:t>一份</a:t>
            </a:r>
            <a:r>
              <a:rPr lang="zh-TW" altLang="en-US" sz="2200" dirty="0" smtClean="0">
                <a:latin typeface="微軟正黑體" pitchFamily="34" charset="-120"/>
                <a:ea typeface="微軟正黑體" pitchFamily="34" charset="-120"/>
              </a:rPr>
              <a:t>班級課表</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並</a:t>
            </a:r>
            <a:r>
              <a:rPr lang="zh-TW" altLang="zh-TW" sz="2200" dirty="0" smtClean="0">
                <a:latin typeface="微軟正黑體" pitchFamily="34" charset="-120"/>
                <a:ea typeface="微軟正黑體" pitchFamily="34" charset="-120"/>
              </a:rPr>
              <a:t>請</a:t>
            </a:r>
            <a:r>
              <a:rPr lang="zh-TW" altLang="zh-TW" sz="2200" dirty="0">
                <a:latin typeface="微軟正黑體" pitchFamily="34" charset="-120"/>
                <a:ea typeface="微軟正黑體" pitchFamily="34" charset="-120"/>
              </a:rPr>
              <a:t>依實際上課科目</a:t>
            </a:r>
            <a:r>
              <a:rPr lang="zh-TW" altLang="zh-TW" sz="2200" dirty="0" smtClean="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a:t>
            </a:r>
            <a:r>
              <a:rPr lang="zh-TW" altLang="en-US" sz="2200" u="sng" dirty="0" smtClean="0">
                <a:latin typeface="微軟正黑體" pitchFamily="34" charset="-120"/>
                <a:ea typeface="微軟正黑體" pitchFamily="34" charset="-120"/>
              </a:rPr>
              <a:t>其他班型（分散式資源班等）有則檢附</a:t>
            </a:r>
            <a:r>
              <a:rPr lang="zh-TW" altLang="zh-TW"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課表內容</a:t>
            </a:r>
            <a:r>
              <a:rPr lang="zh-TW" altLang="zh-TW" sz="2200" dirty="0" smtClean="0">
                <a:latin typeface="微軟正黑體" pitchFamily="34" charset="-120"/>
                <a:ea typeface="微軟正黑體" pitchFamily="34" charset="-120"/>
              </a:rPr>
              <a:t>應</a:t>
            </a:r>
            <a:r>
              <a:rPr lang="zh-TW" altLang="zh-TW" sz="2200" dirty="0">
                <a:latin typeface="微軟正黑體" pitchFamily="34" charset="-120"/>
                <a:ea typeface="微軟正黑體" pitchFamily="34" charset="-120"/>
              </a:rPr>
              <a:t>與其他表件</a:t>
            </a:r>
            <a:r>
              <a:rPr lang="zh-TW" altLang="zh-TW" sz="2200" dirty="0" smtClean="0">
                <a:latin typeface="微軟正黑體" pitchFamily="34" charset="-120"/>
                <a:ea typeface="微軟正黑體" pitchFamily="34" charset="-120"/>
              </a:rPr>
              <a:t>一致</a:t>
            </a:r>
            <a:r>
              <a:rPr lang="zh-TW" altLang="en-US" sz="2200" dirty="0" smtClean="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（例如：</a:t>
            </a:r>
            <a:r>
              <a:rPr lang="en-US" altLang="zh-TW" sz="2200" dirty="0">
                <a:latin typeface="微軟正黑體" pitchFamily="34" charset="-120"/>
                <a:ea typeface="微軟正黑體" pitchFamily="34" charset="-120"/>
              </a:rPr>
              <a:t>C07</a:t>
            </a:r>
            <a:r>
              <a:rPr lang="zh-TW" altLang="zh-TW" sz="2200" dirty="0">
                <a:latin typeface="微軟正黑體" pitchFamily="34" charset="-120"/>
                <a:ea typeface="微軟正黑體" pitchFamily="34" charset="-120"/>
              </a:rPr>
              <a:t>學生分組教學一覽表、</a:t>
            </a:r>
            <a:r>
              <a:rPr lang="en-US" altLang="zh-TW" sz="2200" dirty="0">
                <a:latin typeface="微軟正黑體" pitchFamily="34" charset="-120"/>
                <a:ea typeface="微軟正黑體" pitchFamily="34" charset="-120"/>
              </a:rPr>
              <a:t>C08</a:t>
            </a:r>
            <a:r>
              <a:rPr lang="zh-TW" altLang="zh-TW" sz="2200" dirty="0">
                <a:latin typeface="微軟正黑體" pitchFamily="34" charset="-120"/>
                <a:ea typeface="微軟正黑體" pitchFamily="34" charset="-120"/>
              </a:rPr>
              <a:t>領域教學計畫表、</a:t>
            </a:r>
            <a:r>
              <a:rPr lang="en-US" altLang="zh-TW" sz="2200" dirty="0">
                <a:latin typeface="微軟正黑體" pitchFamily="34" charset="-120"/>
                <a:ea typeface="微軟正黑體" pitchFamily="34" charset="-120"/>
              </a:rPr>
              <a:t>C09</a:t>
            </a:r>
            <a:r>
              <a:rPr lang="zh-TW" altLang="en-US" sz="2200" dirty="0">
                <a:latin typeface="微軟正黑體" pitchFamily="34" charset="-120"/>
                <a:ea typeface="微軟正黑體" pitchFamily="34" charset="-120"/>
              </a:rPr>
              <a:t>間接服務課程規劃表、</a:t>
            </a:r>
            <a:r>
              <a:rPr lang="en-US" altLang="zh-TW" sz="2200" dirty="0" smtClean="0">
                <a:latin typeface="微軟正黑體" pitchFamily="34" charset="-120"/>
                <a:ea typeface="微軟正黑體" pitchFamily="34" charset="-120"/>
              </a:rPr>
              <a:t>C10</a:t>
            </a:r>
            <a:r>
              <a:rPr lang="zh-TW" altLang="en-US" sz="2200" dirty="0">
                <a:latin typeface="微軟正黑體" pitchFamily="34" charset="-120"/>
                <a:ea typeface="微軟正黑體" pitchFamily="34" charset="-120"/>
              </a:rPr>
              <a:t>教師</a:t>
            </a:r>
            <a:r>
              <a:rPr lang="zh-TW" altLang="zh-TW" sz="2200" dirty="0" smtClean="0">
                <a:latin typeface="微軟正黑體" pitchFamily="34" charset="-120"/>
                <a:ea typeface="微軟正黑體" pitchFamily="34" charset="-120"/>
              </a:rPr>
              <a:t>課表</a:t>
            </a:r>
            <a:r>
              <a:rPr lang="zh-TW" altLang="en-US" sz="2200" dirty="0">
                <a:latin typeface="微軟正黑體" pitchFamily="34" charset="-120"/>
                <a:ea typeface="微軟正黑體" pitchFamily="34" charset="-120"/>
              </a:rPr>
              <a:t>等</a:t>
            </a:r>
            <a:r>
              <a:rPr lang="zh-TW" altLang="zh-TW"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本</a:t>
            </a:r>
            <a:r>
              <a:rPr lang="zh-TW" altLang="en-US" sz="2200" b="1" dirty="0">
                <a:latin typeface="微軟正黑體" pitchFamily="34" charset="-120"/>
                <a:ea typeface="微軟正黑體" pitchFamily="34" charset="-120"/>
              </a:rPr>
              <a:t>次課程計畫備查</a:t>
            </a:r>
            <a:r>
              <a:rPr lang="zh-TW" altLang="en-US" sz="2200" b="1" dirty="0">
                <a:solidFill>
                  <a:srgbClr val="FF0000"/>
                </a:solidFill>
                <a:latin typeface="微軟正黑體" pitchFamily="34" charset="-120"/>
                <a:ea typeface="微軟正黑體" pitchFamily="34" charset="-120"/>
              </a:rPr>
              <a:t>不送課表</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惟學校應於</a:t>
            </a:r>
            <a:r>
              <a:rPr lang="zh-TW" altLang="en-US" sz="2200" b="1" dirty="0">
                <a:solidFill>
                  <a:srgbClr val="FF0000"/>
                </a:solidFill>
                <a:latin typeface="微軟正黑體" pitchFamily="34" charset="-120"/>
                <a:ea typeface="微軟正黑體" pitchFamily="34" charset="-120"/>
              </a:rPr>
              <a:t>開學後</a:t>
            </a:r>
            <a:r>
              <a:rPr lang="en-US" altLang="zh-TW" sz="2200" b="1" dirty="0">
                <a:solidFill>
                  <a:srgbClr val="FF0000"/>
                </a:solidFill>
                <a:latin typeface="微軟正黑體" pitchFamily="34" charset="-120"/>
                <a:ea typeface="微軟正黑體" pitchFamily="34" charset="-120"/>
              </a:rPr>
              <a:t>2</a:t>
            </a:r>
            <a:r>
              <a:rPr lang="zh-TW" altLang="en-US" sz="2200" b="1" dirty="0">
                <a:solidFill>
                  <a:srgbClr val="FF0000"/>
                </a:solidFill>
                <a:latin typeface="微軟正黑體" pitchFamily="34" charset="-120"/>
                <a:ea typeface="微軟正黑體" pitchFamily="34" charset="-120"/>
              </a:rPr>
              <a:t>週內</a:t>
            </a:r>
            <a:r>
              <a:rPr lang="zh-TW" altLang="en-US" sz="2200" b="1" dirty="0">
                <a:latin typeface="微軟正黑體" pitchFamily="34" charset="-120"/>
                <a:ea typeface="微軟正黑體" pitchFamily="34" charset="-120"/>
              </a:rPr>
              <a:t>完成課表排定，並</a:t>
            </a:r>
            <a:r>
              <a:rPr lang="zh-TW" altLang="en-US" sz="2200" b="1" u="sng" dirty="0">
                <a:latin typeface="微軟正黑體" pitchFamily="34" charset="-120"/>
                <a:ea typeface="微軟正黑體" pitchFamily="34" charset="-120"/>
              </a:rPr>
              <a:t>完成教務處或相關處室核章</a:t>
            </a:r>
            <a:r>
              <a:rPr lang="zh-TW" altLang="en-US" sz="2200" b="1" dirty="0" smtClean="0">
                <a:latin typeface="微軟正黑體" pitchFamily="34" charset="-120"/>
                <a:ea typeface="微軟正黑體" pitchFamily="34" charset="-120"/>
              </a:rPr>
              <a:t>後並</a:t>
            </a:r>
            <a:r>
              <a:rPr lang="zh-TW" altLang="en-US" sz="2200" b="1" dirty="0">
                <a:latin typeface="微軟正黑體" pitchFamily="34" charset="-120"/>
                <a:ea typeface="微軟正黑體" pitchFamily="34" charset="-120"/>
              </a:rPr>
              <a:t>留校存參。</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班級課表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5" name="矩形 4"/>
          <p:cNvSpPr/>
          <p:nvPr/>
        </p:nvSpPr>
        <p:spPr>
          <a:xfrm>
            <a:off x="287524" y="5733256"/>
            <a:ext cx="8568952" cy="861774"/>
          </a:xfrm>
          <a:prstGeom prst="rect">
            <a:avLst/>
          </a:prstGeom>
          <a:solidFill>
            <a:srgbClr val="FFFFCC"/>
          </a:solidFill>
          <a:ln w="28575">
            <a:solidFill>
              <a:srgbClr val="FFC000"/>
            </a:solidFill>
            <a:prstDash val="dash"/>
          </a:ln>
          <a:effectLst>
            <a:outerShdw blurRad="50800" dist="38100" dir="2700000" algn="tl" rotWithShape="0">
              <a:prstClr val="black">
                <a:alpha val="40000"/>
              </a:prstClr>
            </a:outerShdw>
          </a:effectLst>
        </p:spPr>
        <p:txBody>
          <a:bodyPr wrap="square" numCol="1" spcCol="216000">
            <a:spAutoFit/>
          </a:bodyPr>
          <a:lstStyle/>
          <a:p>
            <a:pPr marL="342900" lvl="2" indent="-342900" eaLnBrk="1" hangingPunct="1">
              <a:buBlip>
                <a:blip r:embed="rId4"/>
              </a:buBlip>
              <a:defRPr/>
            </a:pPr>
            <a:r>
              <a:rPr lang="en-US" altLang="zh-TW" sz="2200" dirty="0" smtClean="0">
                <a:latin typeface="微軟正黑體" panose="020B0604030504040204" pitchFamily="34" charset="-120"/>
                <a:ea typeface="微軟正黑體" panose="020B0604030504040204" pitchFamily="34" charset="-120"/>
              </a:rPr>
              <a:t>C11</a:t>
            </a:r>
            <a:r>
              <a:rPr lang="zh-TW" altLang="en-US" sz="2200" dirty="0">
                <a:latin typeface="微軟正黑體" panose="020B0604030504040204" pitchFamily="34" charset="-120"/>
                <a:ea typeface="微軟正黑體" panose="020B0604030504040204" pitchFamily="34" charset="-120"/>
              </a:rPr>
              <a:t>班級</a:t>
            </a:r>
            <a:r>
              <a:rPr lang="zh-TW" altLang="en-US" sz="2200" dirty="0" smtClean="0">
                <a:latin typeface="微軟正黑體" panose="020B0604030504040204" pitchFamily="34" charset="-120"/>
                <a:ea typeface="微軟正黑體" panose="020B0604030504040204" pitchFamily="34" charset="-120"/>
              </a:rPr>
              <a:t>課表，本府將於</a:t>
            </a:r>
            <a:r>
              <a:rPr lang="zh-TW" altLang="en-US" sz="2800" b="1" dirty="0" smtClean="0">
                <a:solidFill>
                  <a:srgbClr val="FF0000"/>
                </a:solidFill>
                <a:latin typeface="微軟正黑體" panose="020B0604030504040204" pitchFamily="34" charset="-120"/>
                <a:ea typeface="微軟正黑體" panose="020B0604030504040204" pitchFamily="34" charset="-120"/>
              </a:rPr>
              <a:t>開學</a:t>
            </a:r>
            <a:r>
              <a:rPr lang="zh-TW" altLang="en-US" sz="2200" dirty="0" smtClean="0">
                <a:latin typeface="微軟正黑體" panose="020B0604030504040204" pitchFamily="34" charset="-120"/>
                <a:ea typeface="微軟正黑體" panose="020B0604030504040204" pitchFamily="34" charset="-120"/>
              </a:rPr>
              <a:t>後發文，另</a:t>
            </a:r>
            <a:r>
              <a:rPr lang="zh-TW" altLang="en-US" sz="2200" dirty="0">
                <a:latin typeface="微軟正黑體" panose="020B0604030504040204" pitchFamily="34" charset="-120"/>
                <a:ea typeface="微軟正黑體" panose="020B0604030504040204" pitchFamily="34" charset="-120"/>
              </a:rPr>
              <a:t>案檢視學校</a:t>
            </a:r>
            <a:r>
              <a:rPr lang="zh-TW" altLang="en-US" sz="2200" dirty="0" smtClean="0">
                <a:latin typeface="微軟正黑體" panose="020B0604030504040204" pitchFamily="34" charset="-120"/>
                <a:ea typeface="微軟正黑體" panose="020B0604030504040204" pitchFamily="34" charset="-120"/>
              </a:rPr>
              <a:t>課表訂定情形。</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9368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1000"/>
                                        <p:tgtEl>
                                          <p:spTgt spid="18435">
                                            <p:txEl>
                                              <p:pRg st="0" end="0"/>
                                            </p:txEl>
                                          </p:spTgt>
                                        </p:tgtEl>
                                      </p:cBhvr>
                                    </p:animEffect>
                                    <p:anim calcmode="lin" valueType="num">
                                      <p:cBhvr>
                                        <p:cTn id="20"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Effect transition="in" filter="fade">
                                      <p:cBhvr>
                                        <p:cTn id="24" dur="1000"/>
                                        <p:tgtEl>
                                          <p:spTgt spid="18435">
                                            <p:txEl>
                                              <p:pRg st="1" end="1"/>
                                            </p:txEl>
                                          </p:spTgt>
                                        </p:tgtEl>
                                      </p:cBhvr>
                                    </p:animEffect>
                                    <p:anim calcmode="lin" valueType="num">
                                      <p:cBhvr>
                                        <p:cTn id="2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Effect transition="in" filter="fade">
                                      <p:cBhvr>
                                        <p:cTn id="29" dur="1000"/>
                                        <p:tgtEl>
                                          <p:spTgt spid="18435">
                                            <p:txEl>
                                              <p:pRg st="2" end="2"/>
                                            </p:txEl>
                                          </p:spTgt>
                                        </p:tgtEl>
                                      </p:cBhvr>
                                    </p:animEffect>
                                    <p:anim calcmode="lin" valueType="num">
                                      <p:cBhvr>
                                        <p:cTn id="30"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1000"/>
                                        <p:tgtEl>
                                          <p:spTgt spid="18435">
                                            <p:txEl>
                                              <p:pRg st="3" end="3"/>
                                            </p:txEl>
                                          </p:spTgt>
                                        </p:tgtEl>
                                      </p:cBhvr>
                                    </p:animEffect>
                                    <p:anim calcmode="lin" valueType="num">
                                      <p:cBhvr>
                                        <p:cTn id="35"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2934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學校</a:t>
            </a:r>
            <a:r>
              <a:rPr lang="zh-TW" altLang="en-US" sz="2200" dirty="0" smtClean="0">
                <a:latin typeface="微軟正黑體" panose="020B0604030504040204" pitchFamily="34" charset="-120"/>
                <a:ea typeface="微軟正黑體" panose="020B0604030504040204" pitchFamily="34" charset="-120"/>
              </a:rPr>
              <a:t>課程計畫</a:t>
            </a:r>
            <a:r>
              <a:rPr lang="zh-TW" altLang="en-US" sz="2200" dirty="0">
                <a:latin typeface="微軟正黑體" panose="020B0604030504040204" pitchFamily="34" charset="-120"/>
                <a:ea typeface="微軟正黑體" panose="020B0604030504040204" pitchFamily="34" charset="-120"/>
              </a:rPr>
              <a:t>如有</a:t>
            </a:r>
            <a:r>
              <a:rPr lang="zh-TW" altLang="en-US" sz="2200" dirty="0" smtClean="0">
                <a:latin typeface="微軟正黑體" panose="020B0604030504040204" pitchFamily="34" charset="-120"/>
                <a:ea typeface="微軟正黑體" panose="020B0604030504040204" pitchFamily="34" charset="-120"/>
              </a:rPr>
              <a:t>更動或調整須重新備查，應於</a:t>
            </a:r>
            <a:r>
              <a:rPr lang="en-US" altLang="zh-TW" sz="2200" dirty="0" smtClean="0">
                <a:solidFill>
                  <a:srgbClr val="FF0000"/>
                </a:solidFill>
                <a:latin typeface="微軟正黑體" panose="020B0604030504040204" pitchFamily="34" charset="-120"/>
                <a:ea typeface="微軟正黑體" panose="020B0604030504040204" pitchFamily="34" charset="-120"/>
              </a:rPr>
              <a:t>116/1/22</a:t>
            </a:r>
            <a:r>
              <a:rPr lang="zh-TW" altLang="en-US" sz="2200" dirty="0" smtClean="0">
                <a:latin typeface="微軟正黑體" panose="020B0604030504040204" pitchFamily="34" charset="-120"/>
                <a:ea typeface="微軟正黑體" panose="020B0604030504040204" pitchFamily="34" charset="-120"/>
              </a:rPr>
              <a:t>前</a:t>
            </a:r>
            <a:r>
              <a:rPr lang="zh-TW" altLang="en-US" sz="2200" dirty="0" smtClean="0">
                <a:solidFill>
                  <a:srgbClr val="FF0000"/>
                </a:solidFill>
                <a:latin typeface="微軟正黑體" panose="020B0604030504040204" pitchFamily="34" charset="-120"/>
                <a:ea typeface="微軟正黑體" panose="020B0604030504040204" pitchFamily="34" charset="-120"/>
              </a:rPr>
              <a:t>函</a:t>
            </a:r>
            <a:r>
              <a:rPr lang="zh-TW" altLang="en-US" sz="2200" dirty="0">
                <a:solidFill>
                  <a:srgbClr val="FF0000"/>
                </a:solidFill>
                <a:latin typeface="微軟正黑體" panose="020B0604030504040204" pitchFamily="34" charset="-120"/>
                <a:ea typeface="微軟正黑體" panose="020B0604030504040204" pitchFamily="34" charset="-120"/>
              </a:rPr>
              <a:t>報本府進行備查</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學校課程計畫是否</a:t>
            </a:r>
            <a:r>
              <a:rPr lang="zh-TW" altLang="en-US" sz="2200" dirty="0" smtClean="0">
                <a:latin typeface="微軟正黑體" panose="020B0604030504040204" pitchFamily="34" charset="-120"/>
                <a:ea typeface="微軟正黑體" panose="020B0604030504040204" pitchFamily="34" charset="-120"/>
              </a:rPr>
              <a:t>須重新備查，</a:t>
            </a:r>
            <a:r>
              <a:rPr lang="zh-TW" altLang="en-US" sz="2200" b="1" dirty="0" smtClean="0">
                <a:latin typeface="微軟正黑體" panose="020B0604030504040204" pitchFamily="34" charset="-120"/>
                <a:ea typeface="微軟正黑體" panose="020B0604030504040204" pitchFamily="34" charset="-120"/>
              </a:rPr>
              <a:t>視異動程度而定</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學校課程</a:t>
            </a:r>
            <a:r>
              <a:rPr lang="zh-TW" altLang="en-US" sz="2200" dirty="0" smtClean="0">
                <a:latin typeface="微軟正黑體" panose="020B0604030504040204" pitchFamily="34" charset="-120"/>
                <a:ea typeface="微軟正黑體" panose="020B0604030504040204" pitchFamily="34" charset="-120"/>
              </a:rPr>
              <a:t>計畫</a:t>
            </a:r>
            <a:r>
              <a:rPr lang="zh-TW" altLang="en-US" sz="2200" dirty="0">
                <a:latin typeface="微軟正黑體" panose="020B0604030504040204" pitchFamily="34" charset="-120"/>
                <a:ea typeface="微軟正黑體" panose="020B0604030504040204" pitchFamily="34" charset="-120"/>
              </a:rPr>
              <a:t>更動或調整，</a:t>
            </a:r>
            <a:r>
              <a:rPr lang="zh-TW" altLang="en-US" sz="2200" dirty="0" smtClean="0">
                <a:latin typeface="微軟正黑體" panose="020B0604030504040204" pitchFamily="34" charset="-120"/>
                <a:ea typeface="微軟正黑體" panose="020B0604030504040204" pitchFamily="34" charset="-120"/>
              </a:rPr>
              <a:t>依規完成校內相關會議審查通過，再行函文進行備查。公文</a:t>
            </a:r>
            <a:r>
              <a:rPr lang="zh-TW" altLang="en-US" sz="2200" dirty="0">
                <a:latin typeface="微軟正黑體" panose="020B0604030504040204" pitchFamily="34" charset="-120"/>
                <a:ea typeface="微軟正黑體" panose="020B0604030504040204" pitchFamily="34" charset="-120"/>
              </a:rPr>
              <a:t>內容包含：</a:t>
            </a:r>
            <a:r>
              <a:rPr lang="zh-TW" altLang="en-US" sz="2200" b="1" dirty="0">
                <a:latin typeface="微軟正黑體" panose="020B0604030504040204" pitchFamily="34" charset="-120"/>
                <a:ea typeface="微軟正黑體" panose="020B0604030504040204" pitchFamily="34" charset="-120"/>
              </a:rPr>
              <a:t>敘明調整</a:t>
            </a:r>
            <a:r>
              <a:rPr lang="zh-TW" altLang="en-US" sz="2200" b="1" dirty="0" smtClean="0">
                <a:latin typeface="微軟正黑體" panose="020B0604030504040204" pitchFamily="34" charset="-120"/>
                <a:ea typeface="微軟正黑體" panose="020B0604030504040204" pitchFamily="34" charset="-120"/>
              </a:rPr>
              <a:t>原因</a:t>
            </a:r>
            <a:r>
              <a:rPr lang="zh-TW" altLang="en-US" sz="2200" dirty="0" smtClean="0">
                <a:latin typeface="微軟正黑體" panose="020B0604030504040204" pitchFamily="34" charset="-120"/>
                <a:ea typeface="微軟正黑體" panose="020B0604030504040204" pitchFamily="34" charset="-120"/>
              </a:rPr>
              <a:t>及</a:t>
            </a:r>
            <a:r>
              <a:rPr lang="zh-TW" altLang="en-US" sz="2200" b="1" dirty="0" smtClean="0">
                <a:latin typeface="微軟正黑體" panose="020B0604030504040204" pitchFamily="34" charset="-120"/>
                <a:ea typeface="微軟正黑體" panose="020B0604030504040204" pitchFamily="34" charset="-120"/>
              </a:rPr>
              <a:t>更動表件內容</a:t>
            </a:r>
            <a:r>
              <a:rPr lang="zh-TW" altLang="en-US" sz="2200" dirty="0" smtClean="0">
                <a:latin typeface="微軟正黑體" panose="020B0604030504040204" pitchFamily="34" charset="-120"/>
                <a:ea typeface="微軟正黑體" panose="020B0604030504040204" pitchFamily="34" charset="-120"/>
              </a:rPr>
              <a:t>，並</a:t>
            </a:r>
            <a:r>
              <a:rPr lang="zh-TW" altLang="en-US" sz="2200" b="1" dirty="0" smtClean="0">
                <a:latin typeface="微軟正黑體" panose="020B0604030504040204" pitchFamily="34" charset="-120"/>
                <a:ea typeface="微軟正黑體" panose="020B0604030504040204" pitchFamily="34" charset="-120"/>
              </a:rPr>
              <a:t>檢附相關會議紀錄</a:t>
            </a:r>
            <a:r>
              <a:rPr lang="zh-TW" altLang="en-US" sz="2200" dirty="0" smtClean="0">
                <a:latin typeface="微軟正黑體" panose="020B0604030504040204" pitchFamily="34" charset="-120"/>
                <a:ea typeface="微軟正黑體" panose="020B0604030504040204" pitchFamily="34" charset="-120"/>
              </a:rPr>
              <a:t>即可，</a:t>
            </a:r>
            <a:r>
              <a:rPr lang="zh-TW" altLang="en-US" sz="2800" b="1" dirty="0" smtClean="0">
                <a:solidFill>
                  <a:srgbClr val="FF0000"/>
                </a:solidFill>
                <a:latin typeface="微軟正黑體" panose="020B0604030504040204" pitchFamily="34" charset="-120"/>
                <a:ea typeface="微軟正黑體" panose="020B0604030504040204" pitchFamily="34" charset="-120"/>
              </a:rPr>
              <a:t>不必</a:t>
            </a:r>
            <a:r>
              <a:rPr lang="zh-TW" altLang="en-US" sz="2200" dirty="0" smtClean="0">
                <a:latin typeface="微軟正黑體" panose="020B0604030504040204" pitchFamily="34" charset="-120"/>
                <a:ea typeface="微軟正黑體" panose="020B0604030504040204" pitchFamily="34" charset="-120"/>
              </a:rPr>
              <a:t>檢附修正後表件。</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本府定期於</a:t>
            </a:r>
            <a:r>
              <a:rPr lang="zh-TW" altLang="en-US" sz="2200" dirty="0">
                <a:solidFill>
                  <a:srgbClr val="FF0000"/>
                </a:solidFill>
                <a:latin typeface="微軟正黑體" panose="020B0604030504040204" pitchFamily="34" charset="-120"/>
                <a:ea typeface="微軟正黑體" panose="020B0604030504040204" pitchFamily="34" charset="-120"/>
              </a:rPr>
              <a:t>每年度</a:t>
            </a:r>
            <a:r>
              <a:rPr lang="en-US" altLang="zh-TW" sz="2200" dirty="0">
                <a:solidFill>
                  <a:srgbClr val="FF0000"/>
                </a:solidFill>
                <a:latin typeface="微軟正黑體" panose="020B0604030504040204" pitchFamily="34" charset="-120"/>
                <a:ea typeface="微軟正黑體" panose="020B0604030504040204" pitchFamily="34" charset="-120"/>
              </a:rPr>
              <a:t>12</a:t>
            </a:r>
            <a:r>
              <a:rPr lang="zh-TW" altLang="en-US" sz="2200" dirty="0">
                <a:solidFill>
                  <a:srgbClr val="FF0000"/>
                </a:solidFill>
                <a:latin typeface="微軟正黑體" panose="020B0604030504040204" pitchFamily="34" charset="-120"/>
                <a:ea typeface="微軟正黑體" panose="020B0604030504040204" pitchFamily="34" charset="-120"/>
              </a:rPr>
              <a:t>月份</a:t>
            </a:r>
            <a:r>
              <a:rPr lang="zh-TW" altLang="en-US" sz="2200" dirty="0">
                <a:latin typeface="微軟正黑體" panose="020B0604030504040204" pitchFamily="34" charset="-120"/>
                <a:ea typeface="微軟正黑體" panose="020B0604030504040204" pitchFamily="34" charset="-120"/>
              </a:rPr>
              <a:t>函文提醒，學校如須重新完成備查，屆時依規辦理即可</a:t>
            </a:r>
            <a:r>
              <a:rPr lang="zh-TW" altLang="en-US" sz="2200" dirty="0" smtClean="0">
                <a:latin typeface="微軟正黑體" panose="020B0604030504040204" pitchFamily="34" charset="-120"/>
                <a:ea typeface="微軟正黑體" panose="020B0604030504040204" pitchFamily="34" charset="-120"/>
              </a:rPr>
              <a:t>。</a:t>
            </a:r>
            <a:endParaRPr lang="en-US" altLang="zh-CN"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1920198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7048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anose="020B0604030504040204" pitchFamily="34" charset="-120"/>
                <a:ea typeface="微軟正黑體" panose="020B0604030504040204" pitchFamily="34" charset="-120"/>
              </a:rPr>
              <a:t>如</a:t>
            </a:r>
            <a:r>
              <a:rPr lang="zh-TW" altLang="en-US" sz="2200" b="1" dirty="0">
                <a:latin typeface="微軟正黑體" panose="020B0604030504040204" pitchFamily="34" charset="-120"/>
                <a:ea typeface="微軟正黑體" panose="020B0604030504040204" pitchFamily="34" charset="-120"/>
              </a:rPr>
              <a:t>因</a:t>
            </a:r>
            <a:r>
              <a:rPr lang="zh-TW" altLang="en-US" sz="2200" b="1" u="sng" dirty="0">
                <a:latin typeface="微軟正黑體" panose="020B0604030504040204" pitchFamily="34" charset="-120"/>
                <a:ea typeface="微軟正黑體" panose="020B0604030504040204" pitchFamily="34" charset="-120"/>
              </a:rPr>
              <a:t>學生異</a:t>
            </a:r>
            <a:r>
              <a:rPr lang="zh-TW" altLang="en-US" sz="2200" b="1" u="sng" dirty="0" smtClean="0">
                <a:latin typeface="微軟正黑體" panose="020B0604030504040204" pitchFamily="34" charset="-120"/>
                <a:ea typeface="微軟正黑體" panose="020B0604030504040204" pitchFamily="34" charset="-120"/>
              </a:rPr>
              <a:t>動</a:t>
            </a:r>
            <a:r>
              <a:rPr lang="zh-TW" altLang="en-US" sz="2200" b="1"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因鑑定而失去</a:t>
            </a:r>
            <a:r>
              <a:rPr lang="zh-TW" altLang="en-US" sz="2200" dirty="0">
                <a:latin typeface="微軟正黑體" panose="020B0604030504040204" pitchFamily="34" charset="-120"/>
                <a:ea typeface="微軟正黑體" panose="020B0604030504040204" pitchFamily="34" charset="-120"/>
              </a:rPr>
              <a:t>或獲得身分、轉學、轉安置</a:t>
            </a:r>
            <a:r>
              <a:rPr lang="zh-TW" altLang="en-US" sz="2200" dirty="0" smtClean="0">
                <a:latin typeface="微軟正黑體" panose="020B0604030504040204" pitchFamily="34" charset="-120"/>
                <a:ea typeface="微軟正黑體" panose="020B0604030504040204" pitchFamily="34" charset="-120"/>
              </a:rPr>
              <a:t>等因素，產生</a:t>
            </a:r>
            <a:r>
              <a:rPr lang="zh-TW" altLang="en-US" sz="2200" dirty="0">
                <a:latin typeface="微軟正黑體" panose="020B0604030504040204" pitchFamily="34" charset="-120"/>
                <a:ea typeface="微軟正黑體" panose="020B0604030504040204" pitchFamily="34" charset="-120"/>
              </a:rPr>
              <a:t>學生名單、分組及課程安排</a:t>
            </a:r>
            <a:r>
              <a:rPr lang="zh-TW" altLang="en-US" sz="2200" dirty="0" smtClean="0">
                <a:latin typeface="微軟正黑體" panose="020B0604030504040204" pitchFamily="34" charset="-120"/>
                <a:ea typeface="微軟正黑體" panose="020B0604030504040204" pitchFamily="34" charset="-120"/>
              </a:rPr>
              <a:t>問題等，應透過</a:t>
            </a:r>
            <a:r>
              <a:rPr lang="zh-TW" altLang="en-US" sz="2200" dirty="0">
                <a:latin typeface="微軟正黑體" panose="020B0604030504040204" pitchFamily="34" charset="-120"/>
                <a:ea typeface="微軟正黑體" panose="020B0604030504040204" pitchFamily="34" charset="-120"/>
              </a:rPr>
              <a:t>特殊教育推行委員會審查其課程安排與分組適切性，並由課程發展委員會審議通過，</a:t>
            </a:r>
            <a:r>
              <a:rPr lang="zh-TW" altLang="en-US" sz="2800" b="1" dirty="0">
                <a:solidFill>
                  <a:srgbClr val="FF0000"/>
                </a:solidFill>
                <a:latin typeface="微軟正黑體" panose="020B0604030504040204" pitchFamily="34" charset="-120"/>
                <a:ea typeface="微軟正黑體" panose="020B0604030504040204" pitchFamily="34" charset="-120"/>
              </a:rPr>
              <a:t>應</a:t>
            </a:r>
            <a:r>
              <a:rPr lang="zh-TW" altLang="en-US" sz="2200" b="1" dirty="0">
                <a:latin typeface="微軟正黑體" panose="020B0604030504040204" pitchFamily="34" charset="-120"/>
                <a:ea typeface="微軟正黑體" panose="020B0604030504040204" pitchFamily="34" charset="-120"/>
              </a:rPr>
              <a:t>再行函文進行備查</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anose="020B0604030504040204" pitchFamily="34" charset="-120"/>
                <a:ea typeface="微軟正黑體" panose="020B0604030504040204" pitchFamily="34" charset="-120"/>
              </a:rPr>
              <a:t>如因</a:t>
            </a:r>
            <a:r>
              <a:rPr lang="zh-TW" altLang="zh-TW" sz="2200" b="1" u="sng" dirty="0" smtClean="0">
                <a:latin typeface="微軟正黑體" panose="020B0604030504040204" pitchFamily="34" charset="-120"/>
                <a:ea typeface="微軟正黑體" panose="020B0604030504040204" pitchFamily="34" charset="-120"/>
              </a:rPr>
              <a:t>分組</a:t>
            </a:r>
            <a:r>
              <a:rPr lang="zh-TW" altLang="zh-TW" sz="2200" b="1" u="sng" dirty="0">
                <a:latin typeface="微軟正黑體" panose="020B0604030504040204" pitchFamily="34" charset="-120"/>
                <a:ea typeface="微軟正黑體" panose="020B0604030504040204" pitchFamily="34" charset="-120"/>
              </a:rPr>
              <a:t>變動</a:t>
            </a:r>
            <a:r>
              <a:rPr lang="zh-TW" altLang="zh-TW" sz="2200" dirty="0">
                <a:latin typeface="微軟正黑體" panose="020B0604030504040204" pitchFamily="34" charset="-120"/>
                <a:ea typeface="微軟正黑體" panose="020B0604030504040204" pitchFamily="34" charset="-120"/>
              </a:rPr>
              <a:t>：課程經實施後，發現不符合學生需求，需</a:t>
            </a:r>
            <a:r>
              <a:rPr lang="zh-TW" altLang="zh-TW" sz="2200" dirty="0" smtClean="0">
                <a:latin typeface="微軟正黑體" panose="020B0604030504040204" pitchFamily="34" charset="-120"/>
                <a:ea typeface="微軟正黑體" panose="020B0604030504040204" pitchFamily="34" charset="-120"/>
              </a:rPr>
              <a:t>增加</a:t>
            </a:r>
            <a:r>
              <a:rPr lang="zh-TW" altLang="en-US" sz="2200" dirty="0" smtClean="0">
                <a:latin typeface="微軟正黑體" panose="020B0604030504040204" pitchFamily="34" charset="-120"/>
                <a:ea typeface="微軟正黑體" panose="020B0604030504040204" pitchFamily="34" charset="-120"/>
              </a:rPr>
              <a:t>或</a:t>
            </a:r>
            <a:r>
              <a:rPr lang="zh-TW" altLang="zh-TW" sz="2200" dirty="0" smtClean="0">
                <a:latin typeface="微軟正黑體" panose="020B0604030504040204" pitchFamily="34" charset="-120"/>
                <a:ea typeface="微軟正黑體" panose="020B0604030504040204" pitchFamily="34" charset="-120"/>
              </a:rPr>
              <a:t>減少</a:t>
            </a:r>
            <a:r>
              <a:rPr lang="zh-TW" altLang="zh-TW" sz="2200" dirty="0">
                <a:latin typeface="微軟正黑體" panose="020B0604030504040204" pitchFamily="34" charset="-120"/>
                <a:ea typeface="微軟正黑體" panose="020B0604030504040204" pitchFamily="34" charset="-120"/>
              </a:rPr>
              <a:t>原安排節數，或是另開設特殊需求領域課程等，應透過特殊教育推行委員會審查其課程安排與分組適切性，並由課程發展委員會審議通過，</a:t>
            </a:r>
            <a:r>
              <a:rPr lang="zh-TW" altLang="zh-TW" sz="2800" b="1" dirty="0">
                <a:solidFill>
                  <a:srgbClr val="FF0000"/>
                </a:solidFill>
                <a:latin typeface="微軟正黑體" panose="020B0604030504040204" pitchFamily="34" charset="-120"/>
                <a:ea typeface="微軟正黑體" panose="020B0604030504040204" pitchFamily="34" charset="-120"/>
              </a:rPr>
              <a:t>應</a:t>
            </a:r>
            <a:r>
              <a:rPr lang="zh-TW" altLang="zh-TW" sz="2200" b="1" dirty="0">
                <a:latin typeface="微軟正黑體" panose="020B0604030504040204" pitchFamily="34" charset="-120"/>
                <a:ea typeface="微軟正黑體" panose="020B0604030504040204" pitchFamily="34" charset="-120"/>
              </a:rPr>
              <a:t>再行函文進行備查</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2245320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7048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anose="020B0604030504040204" pitchFamily="34" charset="-120"/>
                <a:ea typeface="微軟正黑體" panose="020B0604030504040204" pitchFamily="34" charset="-120"/>
              </a:rPr>
              <a:t>如因</a:t>
            </a:r>
            <a:r>
              <a:rPr lang="zh-TW" altLang="en-US" sz="2200" b="1" u="sng" dirty="0">
                <a:latin typeface="微軟正黑體" panose="020B0604030504040204" pitchFamily="34" charset="-120"/>
                <a:ea typeface="微軟正黑體" panose="020B0604030504040204" pitchFamily="34" charset="-120"/>
              </a:rPr>
              <a:t>教師</a:t>
            </a:r>
            <a:r>
              <a:rPr lang="zh-TW" altLang="en-US" sz="2200" b="1" u="sng" dirty="0" smtClean="0">
                <a:latin typeface="微軟正黑體" panose="020B0604030504040204" pitchFamily="34" charset="-120"/>
                <a:ea typeface="微軟正黑體" panose="020B0604030504040204" pitchFamily="34" charset="-120"/>
              </a:rPr>
              <a:t>異動</a:t>
            </a:r>
            <a:r>
              <a:rPr lang="zh-TW" altLang="en-US" sz="2200" b="1"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經由縣內外介聘、職務輪調、減授課節數等因素，而產生相關表件內容不同，屬微小</a:t>
            </a:r>
            <a:r>
              <a:rPr lang="zh-TW" altLang="en-US" sz="2200" dirty="0">
                <a:latin typeface="微軟正黑體" panose="020B0604030504040204" pitchFamily="34" charset="-120"/>
                <a:ea typeface="微軟正黑體" panose="020B0604030504040204" pitchFamily="34" charset="-120"/>
              </a:rPr>
              <a:t>異動，依規完成校內相關會議審查通過即可，</a:t>
            </a:r>
            <a:r>
              <a:rPr lang="zh-TW" altLang="en-US" sz="2800" b="1" dirty="0">
                <a:solidFill>
                  <a:srgbClr val="FF0000"/>
                </a:solidFill>
                <a:latin typeface="微軟正黑體" panose="020B0604030504040204" pitchFamily="34" charset="-120"/>
                <a:ea typeface="微軟正黑體" panose="020B0604030504040204" pitchFamily="34" charset="-120"/>
              </a:rPr>
              <a:t>不須</a:t>
            </a:r>
            <a:r>
              <a:rPr lang="zh-TW" altLang="en-US" sz="2200" dirty="0">
                <a:latin typeface="微軟正黑體" panose="020B0604030504040204" pitchFamily="34" charset="-120"/>
                <a:ea typeface="微軟正黑體" panose="020B0604030504040204" pitchFamily="34" charset="-120"/>
              </a:rPr>
              <a:t>再行函文進行備查</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凡</a:t>
            </a:r>
            <a:r>
              <a:rPr lang="zh-TW" altLang="zh-TW" sz="2200" dirty="0">
                <a:latin typeface="微軟正黑體" panose="020B0604030504040204" pitchFamily="34" charset="-120"/>
                <a:ea typeface="微軟正黑體" panose="020B0604030504040204" pitchFamily="34" charset="-120"/>
              </a:rPr>
              <a:t>涉及課程安排、學生分組編排、學生分組人數與授課節數等調整，</a:t>
            </a:r>
            <a:r>
              <a:rPr lang="zh-TW" altLang="zh-TW" sz="2800" b="1" dirty="0">
                <a:latin typeface="微軟正黑體" panose="020B0604030504040204" pitchFamily="34" charset="-120"/>
                <a:ea typeface="微軟正黑體" panose="020B0604030504040204" pitchFamily="34" charset="-120"/>
              </a:rPr>
              <a:t>皆須</a:t>
            </a:r>
            <a:r>
              <a:rPr lang="zh-TW" altLang="zh-TW" sz="2200" dirty="0">
                <a:latin typeface="微軟正黑體" panose="020B0604030504040204" pitchFamily="34" charset="-120"/>
                <a:ea typeface="微軟正黑體" panose="020B0604030504040204" pitchFamily="34" charset="-120"/>
              </a:rPr>
              <a:t>召開相關</a:t>
            </a:r>
            <a:r>
              <a:rPr lang="zh-TW" altLang="zh-TW" sz="2200" dirty="0" smtClean="0">
                <a:latin typeface="微軟正黑體" panose="020B0604030504040204" pitchFamily="34" charset="-120"/>
                <a:ea typeface="微軟正黑體" panose="020B0604030504040204" pitchFamily="34" charset="-120"/>
              </a:rPr>
              <a:t>會議</a:t>
            </a:r>
            <a:r>
              <a:rPr lang="zh-TW" altLang="en-US" sz="2200" dirty="0" smtClean="0">
                <a:latin typeface="微軟正黑體" panose="020B0604030504040204" pitchFamily="34" charset="-120"/>
                <a:ea typeface="微軟正黑體" panose="020B0604030504040204" pitchFamily="34" charset="-120"/>
              </a:rPr>
              <a:t>進行</a:t>
            </a:r>
            <a:r>
              <a:rPr lang="zh-TW" altLang="zh-TW" sz="2200" dirty="0" smtClean="0">
                <a:latin typeface="微軟正黑體" panose="020B0604030504040204" pitchFamily="34" charset="-120"/>
                <a:ea typeface="微軟正黑體" panose="020B0604030504040204" pitchFamily="34" charset="-120"/>
              </a:rPr>
              <a:t>審查</a:t>
            </a:r>
            <a:r>
              <a:rPr lang="zh-TW" altLang="zh-TW" sz="2200" dirty="0">
                <a:latin typeface="微軟正黑體" panose="020B0604030504040204" pitchFamily="34" charset="-120"/>
                <a:ea typeface="微軟正黑體" panose="020B0604030504040204" pitchFamily="34" charset="-120"/>
              </a:rPr>
              <a:t>或審議，並</a:t>
            </a:r>
            <a:r>
              <a:rPr lang="zh-TW" altLang="zh-TW" sz="2200" dirty="0" smtClean="0">
                <a:latin typeface="微軟正黑體" panose="020B0604030504040204" pitchFamily="34" charset="-120"/>
                <a:ea typeface="微軟正黑體" panose="020B0604030504040204" pitchFamily="34" charset="-120"/>
              </a:rPr>
              <a:t>函</a:t>
            </a:r>
            <a:r>
              <a:rPr lang="zh-TW" altLang="en-US" sz="2200" dirty="0" smtClean="0">
                <a:latin typeface="微軟正黑體" panose="020B0604030504040204" pitchFamily="34" charset="-120"/>
                <a:ea typeface="微軟正黑體" panose="020B0604030504040204" pitchFamily="34" charset="-120"/>
              </a:rPr>
              <a:t>報</a:t>
            </a:r>
            <a:r>
              <a:rPr lang="zh-TW" altLang="zh-TW" sz="2200" dirty="0" smtClean="0">
                <a:latin typeface="微軟正黑體" panose="020B0604030504040204" pitchFamily="34" charset="-120"/>
                <a:ea typeface="微軟正黑體" panose="020B0604030504040204" pitchFamily="34" charset="-120"/>
              </a:rPr>
              <a:t>縣府</a:t>
            </a:r>
            <a:r>
              <a:rPr lang="zh-TW" altLang="en-US" sz="2200" dirty="0" smtClean="0">
                <a:latin typeface="微軟正黑體" panose="020B0604030504040204" pitchFamily="34" charset="-120"/>
                <a:ea typeface="微軟正黑體" panose="020B0604030504040204" pitchFamily="34" charset="-120"/>
              </a:rPr>
              <a:t>備查</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anose="020B0604030504040204" pitchFamily="34" charset="-120"/>
                <a:ea typeface="微軟正黑體" panose="020B0604030504040204" pitchFamily="34" charset="-120"/>
              </a:rPr>
              <a:t>公文</a:t>
            </a:r>
            <a:r>
              <a:rPr lang="zh-TW" altLang="zh-TW" sz="2200" dirty="0">
                <a:latin typeface="微軟正黑體" panose="020B0604030504040204" pitchFamily="34" charset="-120"/>
                <a:ea typeface="微軟正黑體" panose="020B0604030504040204" pitchFamily="34" charset="-120"/>
              </a:rPr>
              <a:t>內容包含：敘明調整原因及更動表件內容，並檢附相關會議紀錄即可，</a:t>
            </a:r>
            <a:r>
              <a:rPr lang="zh-TW" altLang="zh-TW" sz="2800" b="1" dirty="0">
                <a:solidFill>
                  <a:srgbClr val="FF0000"/>
                </a:solidFill>
                <a:latin typeface="微軟正黑體" panose="020B0604030504040204" pitchFamily="34" charset="-120"/>
                <a:ea typeface="微軟正黑體" panose="020B0604030504040204" pitchFamily="34" charset="-120"/>
              </a:rPr>
              <a:t>不必</a:t>
            </a:r>
            <a:r>
              <a:rPr lang="zh-TW" altLang="zh-TW" sz="2200" dirty="0">
                <a:latin typeface="微軟正黑體" panose="020B0604030504040204" pitchFamily="34" charset="-120"/>
                <a:ea typeface="微軟正黑體" panose="020B0604030504040204" pitchFamily="34" charset="-120"/>
              </a:rPr>
              <a:t>檢附修正後表件。</a:t>
            </a: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9721075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846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公文</a:t>
            </a:r>
            <a:r>
              <a:rPr lang="zh-TW" altLang="en-US" sz="2200" dirty="0" smtClean="0">
                <a:latin typeface="微軟正黑體" panose="020B0604030504040204" pitchFamily="34" charset="-120"/>
                <a:ea typeface="微軟正黑體" panose="020B0604030504040204" pitchFamily="34" charset="-120"/>
              </a:rPr>
              <a:t>範例如下：</a:t>
            </a:r>
            <a:endParaRPr lang="en-US" altLang="zh-TW" sz="2200" dirty="0" smtClean="0">
              <a:latin typeface="微軟正黑體" panose="020B0604030504040204" pitchFamily="34" charset="-120"/>
              <a:ea typeface="微軟正黑體" panose="020B0604030504040204" pitchFamily="34" charset="-120"/>
            </a:endParaRPr>
          </a:p>
          <a:p>
            <a:pPr marL="1162050" indent="-887413">
              <a:lnSpc>
                <a:spcPct val="150000"/>
              </a:lnSpc>
              <a:buNone/>
            </a:pPr>
            <a:r>
              <a:rPr lang="zh-TW" altLang="zh-TW" sz="2200" dirty="0">
                <a:latin typeface="微軟正黑體" panose="020B0604030504040204" pitchFamily="34" charset="-120"/>
                <a:ea typeface="微軟正黑體" panose="020B0604030504040204" pitchFamily="34" charset="-120"/>
              </a:rPr>
              <a:t>主旨：檢陳本校</a:t>
            </a:r>
            <a:r>
              <a:rPr lang="en-US" altLang="zh-TW" sz="2200" dirty="0" smtClean="0">
                <a:latin typeface="微軟正黑體" panose="020B0604030504040204" pitchFamily="34" charset="-120"/>
                <a:ea typeface="微軟正黑體" panose="020B0604030504040204" pitchFamily="34" charset="-120"/>
              </a:rPr>
              <a:t>115</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度特殊教育課程計畫備查作業異動或調整案，請鑒核。</a:t>
            </a:r>
          </a:p>
          <a:p>
            <a:pPr marL="274638">
              <a:buNone/>
            </a:pPr>
            <a:r>
              <a:rPr lang="zh-TW" altLang="zh-TW" sz="1800" dirty="0" smtClean="0">
                <a:latin typeface="微軟正黑體" panose="020B0604030504040204" pitchFamily="34" charset="-120"/>
                <a:ea typeface="微軟正黑體" panose="020B0604030504040204" pitchFamily="34" charset="-120"/>
              </a:rPr>
              <a:t>附件：</a:t>
            </a:r>
            <a:r>
              <a:rPr lang="en-US" altLang="zh-TW" sz="1600" dirty="0" smtClean="0">
                <a:latin typeface="微軟正黑體" panose="020B0604030504040204" pitchFamily="34" charset="-120"/>
                <a:ea typeface="微軟正黑體" panose="020B0604030504040204" pitchFamily="34" charset="-120"/>
              </a:rPr>
              <a:t>C02</a:t>
            </a:r>
            <a:r>
              <a:rPr lang="zh-TW" altLang="zh-TW" sz="1600" dirty="0" smtClean="0">
                <a:latin typeface="微軟正黑體" panose="020B0604030504040204" pitchFamily="34" charset="-120"/>
                <a:ea typeface="微軟正黑體" panose="020B0604030504040204" pitchFamily="34" charset="-120"/>
              </a:rPr>
              <a:t>特推會會議紀錄</a:t>
            </a:r>
            <a:r>
              <a:rPr lang="zh-TW" altLang="en-US" sz="1600" dirty="0">
                <a:latin typeface="微軟正黑體" panose="020B0604030504040204" pitchFamily="34" charset="-120"/>
                <a:ea typeface="微軟正黑體" panose="020B0604030504040204" pitchFamily="34" charset="-120"/>
              </a:rPr>
              <a:t>（含簽到表</a:t>
            </a:r>
            <a:r>
              <a:rPr lang="zh-TW" altLang="en-US" sz="1600" dirty="0" smtClean="0">
                <a:latin typeface="微軟正黑體" panose="020B0604030504040204" pitchFamily="34" charset="-120"/>
                <a:ea typeface="微軟正黑體" panose="020B0604030504040204" pitchFamily="34" charset="-120"/>
              </a:rPr>
              <a:t>）</a:t>
            </a:r>
            <a:r>
              <a:rPr lang="zh-TW" altLang="zh-TW"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C03</a:t>
            </a:r>
            <a:r>
              <a:rPr lang="zh-TW" altLang="zh-TW" sz="1600" dirty="0" smtClean="0">
                <a:latin typeface="微軟正黑體" panose="020B0604030504040204" pitchFamily="34" charset="-120"/>
                <a:ea typeface="微軟正黑體" panose="020B0604030504040204" pitchFamily="34" charset="-120"/>
              </a:rPr>
              <a:t>課發會會議紀錄</a:t>
            </a:r>
            <a:r>
              <a:rPr lang="zh-TW" altLang="en-US" sz="1600" dirty="0" smtClean="0">
                <a:latin typeface="微軟正黑體" panose="020B0604030504040204" pitchFamily="34" charset="-120"/>
                <a:ea typeface="微軟正黑體" panose="020B0604030504040204" pitchFamily="34" charset="-120"/>
              </a:rPr>
              <a:t>（含簽到表）</a:t>
            </a:r>
            <a:endParaRPr lang="zh-TW" altLang="zh-TW" sz="1600" dirty="0" smtClean="0">
              <a:latin typeface="微軟正黑體" panose="020B0604030504040204" pitchFamily="34" charset="-120"/>
              <a:ea typeface="微軟正黑體" panose="020B0604030504040204" pitchFamily="34" charset="-120"/>
            </a:endParaRPr>
          </a:p>
          <a:p>
            <a:pPr marL="274638">
              <a:lnSpc>
                <a:spcPct val="150000"/>
              </a:lnSpc>
              <a:buNone/>
            </a:pPr>
            <a:r>
              <a:rPr lang="zh-TW" altLang="zh-TW" sz="2200" dirty="0" smtClean="0">
                <a:latin typeface="微軟正黑體" panose="020B0604030504040204" pitchFamily="34" charset="-120"/>
                <a:ea typeface="微軟正黑體" panose="020B0604030504040204" pitchFamily="34" charset="-120"/>
              </a:rPr>
              <a:t>說明：</a:t>
            </a:r>
          </a:p>
          <a:p>
            <a:pPr marL="534988" algn="just" eaLnBrk="1" hangingPunct="1">
              <a:lnSpc>
                <a:spcPct val="15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一</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依據鈞府</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日府教輔特字第</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號函辦理</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1071563" indent="-536575" algn="just" eaLnBrk="1" hangingPunct="1">
              <a:lnSpc>
                <a:spcPct val="150000"/>
              </a:lnSpc>
              <a:spcBef>
                <a:spcPct val="0"/>
              </a:spcBef>
              <a:buNone/>
              <a:defRPr/>
            </a:pPr>
            <a:r>
              <a:rPr lang="zh-TW" altLang="en-US" sz="2200" dirty="0">
                <a:latin typeface="微軟正黑體" panose="020B0604030504040204" pitchFamily="34" charset="-120"/>
                <a:ea typeface="微軟正黑體" panose="020B0604030504040204" pitchFamily="34" charset="-120"/>
              </a:rPr>
              <a:t>二、</a:t>
            </a:r>
            <a:r>
              <a:rPr lang="zh-TW" altLang="zh-TW" sz="2200" dirty="0">
                <a:latin typeface="微軟正黑體" panose="020B0604030504040204" pitchFamily="34" charset="-120"/>
                <a:ea typeface="微軟正黑體" panose="020B0604030504040204" pitchFamily="34" charset="-120"/>
              </a:rPr>
              <a:t>鈞府前</a:t>
            </a:r>
            <a:r>
              <a:rPr lang="zh-TW" altLang="zh-TW" sz="2200" dirty="0" smtClean="0">
                <a:latin typeface="微軟正黑體" panose="020B0604030504040204" pitchFamily="34" charset="-120"/>
                <a:ea typeface="微軟正黑體" panose="020B0604030504040204" pitchFamily="34" charset="-120"/>
              </a:rPr>
              <a:t>以</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日</a:t>
            </a:r>
            <a:r>
              <a:rPr lang="zh-TW" altLang="zh-TW" sz="2200" dirty="0" smtClean="0">
                <a:latin typeface="微軟正黑體" panose="020B0604030504040204" pitchFamily="34" charset="-120"/>
                <a:ea typeface="微軟正黑體" panose="020B0604030504040204" pitchFamily="34" charset="-120"/>
              </a:rPr>
              <a:t>府</a:t>
            </a:r>
            <a:r>
              <a:rPr lang="zh-TW" altLang="zh-TW" sz="2200" dirty="0">
                <a:latin typeface="微軟正黑體" panose="020B0604030504040204" pitchFamily="34" charset="-120"/>
                <a:ea typeface="微軟正黑體" panose="020B0604030504040204" pitchFamily="34" charset="-120"/>
              </a:rPr>
              <a:t>教學字</a:t>
            </a:r>
            <a:r>
              <a:rPr lang="zh-TW" altLang="zh-TW" sz="2200" dirty="0" smtClean="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號</a:t>
            </a:r>
            <a:r>
              <a:rPr lang="zh-TW" altLang="zh-TW" sz="2200" dirty="0">
                <a:latin typeface="微軟正黑體" panose="020B0604030504040204" pitchFamily="34" charset="-120"/>
                <a:ea typeface="微軟正黑體" panose="020B0604030504040204" pitchFamily="34" charset="-120"/>
              </a:rPr>
              <a:t>函核備本校課程計畫通過。</a:t>
            </a:r>
            <a:r>
              <a:rPr lang="zh-TW" altLang="zh-TW" sz="2200" dirty="0" smtClean="0">
                <a:latin typeface="微軟正黑體" panose="020B0604030504040204" pitchFamily="34" charset="-120"/>
                <a:ea typeface="微軟正黑體" panose="020B0604030504040204" pitchFamily="34" charset="-120"/>
              </a:rPr>
              <a:t>本校原有</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名</a:t>
            </a:r>
            <a:r>
              <a:rPr lang="zh-TW" altLang="zh-TW" sz="2200" dirty="0">
                <a:latin typeface="微軟正黑體" panose="020B0604030504040204" pitchFamily="34" charset="-120"/>
                <a:ea typeface="微軟正黑體" panose="020B0604030504040204" pitchFamily="34" charset="-120"/>
              </a:rPr>
              <a:t>特殊教育學生接受巡迴輔導</a:t>
            </a:r>
            <a:r>
              <a:rPr lang="zh-TW" altLang="zh-TW" sz="2200" dirty="0" smtClean="0">
                <a:latin typeface="微軟正黑體" panose="020B0604030504040204" pitchFamily="34" charset="-120"/>
                <a:ea typeface="微軟正黑體" panose="020B0604030504040204" pitchFamily="34" charset="-120"/>
              </a:rPr>
              <a:t>服務</a:t>
            </a:r>
            <a:r>
              <a:rPr lang="en-US" altLang="zh-TW" sz="2200" dirty="0" smtClean="0">
                <a:latin typeface="微軟正黑體" panose="020B0604030504040204" pitchFamily="34" charset="-120"/>
                <a:ea typeface="微軟正黑體" panose="020B0604030504040204" pitchFamily="34" charset="-120"/>
              </a:rPr>
              <a:t>/OO</a:t>
            </a:r>
            <a:r>
              <a:rPr lang="zh-TW" altLang="en-US" sz="2200" dirty="0" smtClean="0">
                <a:latin typeface="微軟正黑體" panose="020B0604030504040204" pitchFamily="34" charset="-120"/>
                <a:ea typeface="微軟正黑體" panose="020B0604030504040204" pitchFamily="34" charset="-120"/>
              </a:rPr>
              <a:t>特殊教育服務</a:t>
            </a:r>
            <a:r>
              <a:rPr lang="zh-TW"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因</a:t>
            </a:r>
            <a:r>
              <a:rPr lang="en-US" altLang="zh-TW" sz="2200" dirty="0" smtClean="0">
                <a:latin typeface="微軟正黑體" panose="020B0604030504040204" pitchFamily="34" charset="-120"/>
                <a:ea typeface="微軟正黑體" panose="020B0604030504040204" pitchFamily="34" charset="-120"/>
              </a:rPr>
              <a:t>115</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度新</a:t>
            </a:r>
            <a:r>
              <a:rPr lang="zh-TW" altLang="zh-TW" sz="2200" dirty="0" smtClean="0">
                <a:latin typeface="微軟正黑體" panose="020B0604030504040204" pitchFamily="34" charset="-120"/>
                <a:ea typeface="微軟正黑體" panose="020B0604030504040204" pitchFamily="34" charset="-120"/>
              </a:rPr>
              <a:t>安置</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異動</a:t>
            </a:r>
            <a:r>
              <a:rPr lang="zh-TW" altLang="zh-TW" sz="2200" dirty="0" smtClean="0">
                <a:latin typeface="微軟正黑體" panose="020B0604030504040204" pitchFamily="34" charset="-120"/>
                <a:ea typeface="微軟正黑體" panose="020B0604030504040204" pitchFamily="34" charset="-120"/>
              </a:rPr>
              <a:t>學生</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名</a:t>
            </a:r>
            <a:r>
              <a:rPr lang="zh-TW" altLang="zh-TW" sz="2200" dirty="0">
                <a:latin typeface="微軟正黑體" panose="020B0604030504040204" pitchFamily="34" charset="-120"/>
                <a:ea typeface="微軟正黑體" panose="020B0604030504040204" pitchFamily="34" charset="-120"/>
              </a:rPr>
              <a:t>，學生</a:t>
            </a:r>
            <a:r>
              <a:rPr lang="zh-TW" altLang="zh-TW" sz="2200" dirty="0" smtClean="0">
                <a:latin typeface="微軟正黑體" panose="020B0604030504040204" pitchFamily="34" charset="-120"/>
                <a:ea typeface="微軟正黑體" panose="020B0604030504040204" pitchFamily="34" charset="-120"/>
              </a:rPr>
              <a:t>併入</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離開</a:t>
            </a:r>
            <a:r>
              <a:rPr lang="zh-TW" altLang="zh-TW" sz="2200" dirty="0" smtClean="0">
                <a:latin typeface="微軟正黑體" panose="020B0604030504040204" pitchFamily="34" charset="-120"/>
                <a:ea typeface="微軟正黑體" panose="020B0604030504040204" pitchFamily="34" charset="-120"/>
              </a:rPr>
              <a:t>原有</a:t>
            </a:r>
            <a:r>
              <a:rPr lang="zh-TW" altLang="zh-TW" sz="2200" dirty="0">
                <a:latin typeface="微軟正黑體" panose="020B0604030504040204" pitchFamily="34" charset="-120"/>
                <a:ea typeface="微軟正黑體" panose="020B0604030504040204" pitchFamily="34" charset="-120"/>
              </a:rPr>
              <a:t>分組課程授課，學生名單與分組表件更動，修正各班型表件後進行審議及</a:t>
            </a:r>
            <a:r>
              <a:rPr lang="zh-TW" altLang="zh-TW" sz="2200" dirty="0" smtClean="0">
                <a:latin typeface="微軟正黑體" panose="020B0604030504040204" pitchFamily="34" charset="-120"/>
                <a:ea typeface="微軟正黑體" panose="020B0604030504040204" pitchFamily="34" charset="-120"/>
              </a:rPr>
              <a:t>備查</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7961270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7847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公文</a:t>
            </a:r>
            <a:r>
              <a:rPr lang="zh-TW" altLang="en-US" sz="2200" dirty="0" smtClean="0">
                <a:latin typeface="微軟正黑體" panose="020B0604030504040204" pitchFamily="34" charset="-120"/>
                <a:ea typeface="微軟正黑體" panose="020B0604030504040204" pitchFamily="34" charset="-120"/>
              </a:rPr>
              <a:t>範例如下：</a:t>
            </a:r>
            <a:endParaRPr lang="en-US" altLang="zh-TW" sz="2200" dirty="0" smtClean="0">
              <a:latin typeface="微軟正黑體" panose="020B0604030504040204" pitchFamily="34" charset="-120"/>
              <a:ea typeface="微軟正黑體" panose="020B0604030504040204" pitchFamily="34" charset="-120"/>
            </a:endParaRPr>
          </a:p>
          <a:p>
            <a:pPr marL="274638">
              <a:lnSpc>
                <a:spcPct val="150000"/>
              </a:lnSpc>
              <a:buNone/>
            </a:pPr>
            <a:r>
              <a:rPr lang="zh-TW" altLang="zh-TW" sz="2200" dirty="0" smtClean="0">
                <a:latin typeface="微軟正黑體" panose="020B0604030504040204" pitchFamily="34" charset="-120"/>
                <a:ea typeface="微軟正黑體" panose="020B0604030504040204" pitchFamily="34" charset="-120"/>
              </a:rPr>
              <a:t>說明：</a:t>
            </a:r>
          </a:p>
          <a:p>
            <a:pPr marL="534988" lvl="0">
              <a:lnSpc>
                <a:spcPct val="150000"/>
              </a:lnSpc>
              <a:buNone/>
            </a:pPr>
            <a:r>
              <a:rPr lang="zh-TW" altLang="en-US" sz="2200" dirty="0">
                <a:latin typeface="微軟正黑體" panose="020B0604030504040204" pitchFamily="34" charset="-120"/>
                <a:ea typeface="微軟正黑體" panose="020B0604030504040204" pitchFamily="34" charset="-120"/>
              </a:rPr>
              <a:t>三、</a:t>
            </a:r>
            <a:r>
              <a:rPr lang="zh-TW" altLang="zh-TW" sz="2200" dirty="0">
                <a:latin typeface="微軟正黑體" panose="020B0604030504040204" pitchFamily="34" charset="-120"/>
                <a:ea typeface="微軟正黑體" panose="020B0604030504040204" pitchFamily="34" charset="-120"/>
              </a:rPr>
              <a:t>特殊教育課程計畫異動表件計○件，修正內容如下：</a:t>
            </a:r>
          </a:p>
          <a:p>
            <a:pPr marL="901700" lvl="1" indent="0"/>
            <a:r>
              <a:rPr lang="en-US" altLang="zh-TW" sz="2200" dirty="0" smtClean="0">
                <a:latin typeface="微軟正黑體" panose="020B0604030504040204" pitchFamily="34" charset="-120"/>
                <a:ea typeface="微軟正黑體" panose="020B0604030504040204" pitchFamily="34" charset="-120"/>
              </a:rPr>
              <a:t>C01</a:t>
            </a:r>
            <a:r>
              <a:rPr lang="zh-TW" altLang="zh-TW" sz="2200" dirty="0" smtClean="0">
                <a:latin typeface="微軟正黑體" panose="020B0604030504040204" pitchFamily="34" charset="-120"/>
                <a:ea typeface="微軟正黑體" panose="020B0604030504040204" pitchFamily="34" charset="-120"/>
              </a:rPr>
              <a:t>特</a:t>
            </a:r>
            <a:r>
              <a:rPr lang="zh-TW" altLang="zh-TW" sz="2200" dirty="0">
                <a:latin typeface="微軟正黑體" panose="020B0604030504040204" pitchFamily="34" charset="-120"/>
                <a:ea typeface="微軟正黑體" panose="020B0604030504040204" pitchFamily="34" charset="-120"/>
              </a:rPr>
              <a:t>教現況調查表</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具體簡述</a:t>
            </a:r>
            <a:r>
              <a:rPr lang="zh-TW" altLang="zh-TW" sz="2200" dirty="0" smtClean="0">
                <a:latin typeface="微軟正黑體" panose="020B0604030504040204" pitchFamily="34" charset="-120"/>
                <a:ea typeface="微軟正黑體" panose="020B0604030504040204" pitchFamily="34" charset="-120"/>
              </a:rPr>
              <a:t>修正</a:t>
            </a:r>
            <a:r>
              <a:rPr lang="zh-TW" altLang="en-US" sz="2200" dirty="0" smtClean="0">
                <a:latin typeface="微軟正黑體" panose="020B0604030504040204" pitchFamily="34" charset="-120"/>
                <a:ea typeface="微軟正黑體" panose="020B0604030504040204" pitchFamily="34" charset="-120"/>
              </a:rPr>
              <a:t>之內容</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C04</a:t>
            </a:r>
            <a:r>
              <a:rPr lang="zh-TW" altLang="en-US" sz="2200" dirty="0">
                <a:latin typeface="微軟正黑體" panose="020B0604030504040204" pitchFamily="34" charset="-120"/>
                <a:ea typeface="微軟正黑體" panose="020B0604030504040204" pitchFamily="34" charset="-120"/>
              </a:rPr>
              <a:t>學校</a:t>
            </a:r>
            <a:r>
              <a:rPr lang="zh-TW" altLang="zh-TW" sz="2200" dirty="0" smtClean="0">
                <a:latin typeface="微軟正黑體" panose="020B0604030504040204" pitchFamily="34" charset="-120"/>
                <a:ea typeface="微軟正黑體" panose="020B0604030504040204" pitchFamily="34" charset="-120"/>
              </a:rPr>
              <a:t>自我</a:t>
            </a:r>
            <a:r>
              <a:rPr lang="zh-TW" altLang="zh-TW" sz="2200" dirty="0">
                <a:latin typeface="微軟正黑體" panose="020B0604030504040204" pitchFamily="34" charset="-120"/>
                <a:ea typeface="微軟正黑體" panose="020B0604030504040204" pitchFamily="34" charset="-120"/>
              </a:rPr>
              <a:t>檢核表</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具體簡述</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之內容</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C05</a:t>
            </a:r>
            <a:r>
              <a:rPr lang="zh-TW" altLang="zh-TW" sz="2200" dirty="0" smtClean="0">
                <a:latin typeface="微軟正黑體" panose="020B0604030504040204" pitchFamily="34" charset="-120"/>
                <a:ea typeface="微軟正黑體" panose="020B0604030504040204" pitchFamily="34" charset="-120"/>
              </a:rPr>
              <a:t>學生</a:t>
            </a:r>
            <a:r>
              <a:rPr lang="zh-TW" altLang="zh-TW" sz="2200" dirty="0">
                <a:latin typeface="微軟正黑體" panose="020B0604030504040204" pitchFamily="34" charset="-120"/>
                <a:ea typeface="微軟正黑體" panose="020B0604030504040204" pitchFamily="34" charset="-120"/>
              </a:rPr>
              <a:t>需求彙整表</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具體簡述</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之內容</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C06</a:t>
            </a:r>
            <a:r>
              <a:rPr lang="zh-TW" altLang="zh-TW" sz="2200" dirty="0" smtClean="0">
                <a:latin typeface="微軟正黑體" panose="020B0604030504040204" pitchFamily="34" charset="-120"/>
                <a:ea typeface="微軟正黑體" panose="020B0604030504040204" pitchFamily="34" charset="-120"/>
              </a:rPr>
              <a:t>課程</a:t>
            </a:r>
            <a:r>
              <a:rPr lang="zh-TW" altLang="zh-TW" sz="2200" dirty="0">
                <a:latin typeface="微軟正黑體" panose="020B0604030504040204" pitchFamily="34" charset="-120"/>
                <a:ea typeface="微軟正黑體" panose="020B0604030504040204" pitchFamily="34" charset="-120"/>
              </a:rPr>
              <a:t>與教學調整計畫</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具體簡述</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之內容。</a:t>
            </a:r>
            <a:endParaRPr lang="en-US" altLang="zh-TW" sz="2200" dirty="0" smtClean="0">
              <a:latin typeface="微軟正黑體" panose="020B0604030504040204" pitchFamily="34" charset="-120"/>
              <a:ea typeface="微軟正黑體" panose="020B0604030504040204" pitchFamily="34" charset="-120"/>
            </a:endParaRPr>
          </a:p>
          <a:p>
            <a:pPr marL="901700" lvl="1" indent="0"/>
            <a:r>
              <a:rPr lang="en-US" altLang="zh-TW" sz="2200" dirty="0">
                <a:latin typeface="微軟正黑體" panose="020B0604030504040204" pitchFamily="34" charset="-120"/>
                <a:ea typeface="微軟正黑體" panose="020B0604030504040204" pitchFamily="34" charset="-120"/>
              </a:rPr>
              <a:t>C07</a:t>
            </a:r>
            <a:r>
              <a:rPr lang="zh-TW" altLang="zh-TW" sz="2200" dirty="0">
                <a:latin typeface="微軟正黑體" panose="020B0604030504040204" pitchFamily="34" charset="-120"/>
                <a:ea typeface="微軟正黑體" panose="020B0604030504040204" pitchFamily="34" charset="-120"/>
              </a:rPr>
              <a:t>學生上課分組教學一覽表</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具體簡述</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之內容。</a:t>
            </a:r>
            <a:endParaRPr lang="zh-TW"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C08</a:t>
            </a:r>
            <a:r>
              <a:rPr lang="zh-TW" altLang="zh-TW" sz="2200" dirty="0" smtClean="0">
                <a:latin typeface="微軟正黑體" panose="020B0604030504040204" pitchFamily="34" charset="-120"/>
                <a:ea typeface="微軟正黑體" panose="020B0604030504040204" pitchFamily="34" charset="-120"/>
              </a:rPr>
              <a:t>領域</a:t>
            </a:r>
            <a:r>
              <a:rPr lang="zh-TW" altLang="zh-TW" sz="2200" dirty="0">
                <a:latin typeface="微軟正黑體" panose="020B0604030504040204" pitchFamily="34" charset="-120"/>
                <a:ea typeface="微軟正黑體" panose="020B0604030504040204" pitchFamily="34" charset="-120"/>
              </a:rPr>
              <a:t>教學計畫表</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具體簡述</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之內容。</a:t>
            </a:r>
            <a:endParaRPr lang="zh-TW"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C09</a:t>
            </a:r>
            <a:r>
              <a:rPr lang="zh-TW" altLang="en-US" sz="2200" dirty="0" smtClean="0">
                <a:latin typeface="微軟正黑體" panose="020B0604030504040204" pitchFamily="34" charset="-120"/>
                <a:ea typeface="微軟正黑體" panose="020B0604030504040204" pitchFamily="34" charset="-120"/>
              </a:rPr>
              <a:t>間接服務課程規劃表</a:t>
            </a:r>
            <a:r>
              <a:rPr lang="zh-TW"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具體簡述</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之內容。</a:t>
            </a:r>
            <a:endParaRPr lang="en-US" altLang="zh-TW" sz="2200" dirty="0" smtClean="0">
              <a:latin typeface="微軟正黑體" panose="020B0604030504040204" pitchFamily="34" charset="-120"/>
              <a:ea typeface="微軟正黑體" panose="020B0604030504040204" pitchFamily="34" charset="-120"/>
            </a:endParaRPr>
          </a:p>
          <a:p>
            <a:pPr marL="1071563" lvl="1" indent="-536575">
              <a:lnSpc>
                <a:spcPct val="150000"/>
              </a:lnSpc>
              <a:buNone/>
            </a:pPr>
            <a:r>
              <a:rPr lang="zh-TW" altLang="en-US" sz="2200" dirty="0">
                <a:latin typeface="微軟正黑體" panose="020B0604030504040204" pitchFamily="34" charset="-120"/>
                <a:ea typeface="微軟正黑體" panose="020B0604030504040204" pitchFamily="34" charset="-120"/>
              </a:rPr>
              <a:t>四、</a:t>
            </a:r>
            <a:r>
              <a:rPr lang="zh-TW" altLang="zh-TW" sz="2200" dirty="0">
                <a:latin typeface="微軟正黑體" panose="020B0604030504040204" pitchFamily="34" charset="-120"/>
                <a:ea typeface="微軟正黑體" panose="020B0604030504040204" pitchFamily="34" charset="-120"/>
              </a:rPr>
              <a:t>檢陳本校因應特殊教育課程計畫調整異動召開之特殊教育推行委員會及課程發展委員會紀錄各</a:t>
            </a:r>
            <a:r>
              <a:rPr lang="en-US" altLang="zh-TW" sz="2200" dirty="0">
                <a:latin typeface="微軟正黑體" panose="020B0604030504040204" pitchFamily="34" charset="-120"/>
                <a:ea typeface="微軟正黑體" panose="020B0604030504040204" pitchFamily="34" charset="-120"/>
              </a:rPr>
              <a:t>1</a:t>
            </a:r>
            <a:r>
              <a:rPr lang="zh-TW" altLang="zh-TW" sz="2200" dirty="0">
                <a:latin typeface="微軟正黑體" panose="020B0604030504040204" pitchFamily="34" charset="-120"/>
                <a:ea typeface="微軟正黑體" panose="020B0604030504040204" pitchFamily="34" charset="-120"/>
              </a:rPr>
              <a:t>份</a:t>
            </a:r>
            <a:r>
              <a:rPr lang="zh-TW" altLang="zh-TW"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46413616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435">
                                            <p:txEl>
                                              <p:pRg st="4" end="4"/>
                                            </p:txEl>
                                          </p:spTgt>
                                        </p:tgtEl>
                                        <p:attrNameLst>
                                          <p:attrName>style.visibility</p:attrName>
                                        </p:attrNameLst>
                                      </p:cBhvr>
                                      <p:to>
                                        <p:strVal val="visible"/>
                                      </p:to>
                                    </p:set>
                                    <p:animEffect transition="in" filter="fade">
                                      <p:cBhvr>
                                        <p:cTn id="43" dur="500"/>
                                        <p:tgtEl>
                                          <p:spTgt spid="18435">
                                            <p:txEl>
                                              <p:pRg st="4" end="4"/>
                                            </p:txEl>
                                          </p:spTgt>
                                        </p:tgtEl>
                                      </p:cBhvr>
                                    </p:animEffect>
                                    <p:anim calcmode="lin" valueType="num">
                                      <p:cBhvr>
                                        <p:cTn id="4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435">
                                            <p:txEl>
                                              <p:pRg st="5" end="5"/>
                                            </p:txEl>
                                          </p:spTgt>
                                        </p:tgtEl>
                                        <p:attrNameLst>
                                          <p:attrName>style.visibility</p:attrName>
                                        </p:attrNameLst>
                                      </p:cBhvr>
                                      <p:to>
                                        <p:strVal val="visible"/>
                                      </p:to>
                                    </p:set>
                                    <p:animEffect transition="in" filter="fade">
                                      <p:cBhvr>
                                        <p:cTn id="48" dur="500"/>
                                        <p:tgtEl>
                                          <p:spTgt spid="18435">
                                            <p:txEl>
                                              <p:pRg st="5" end="5"/>
                                            </p:txEl>
                                          </p:spTgt>
                                        </p:tgtEl>
                                      </p:cBhvr>
                                    </p:animEffect>
                                    <p:anim calcmode="lin" valueType="num">
                                      <p:cBhvr>
                                        <p:cTn id="4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8435">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animEffect transition="in" filter="fade">
                                      <p:cBhvr>
                                        <p:cTn id="53" dur="500"/>
                                        <p:tgtEl>
                                          <p:spTgt spid="18435">
                                            <p:txEl>
                                              <p:pRg st="6" end="6"/>
                                            </p:txEl>
                                          </p:spTgt>
                                        </p:tgtEl>
                                      </p:cBhvr>
                                    </p:animEffect>
                                    <p:anim calcmode="lin" valueType="num">
                                      <p:cBhvr>
                                        <p:cTn id="54"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435">
                                            <p:txEl>
                                              <p:pRg st="7" end="7"/>
                                            </p:txEl>
                                          </p:spTgt>
                                        </p:tgtEl>
                                        <p:attrNameLst>
                                          <p:attrName>style.visibility</p:attrName>
                                        </p:attrNameLst>
                                      </p:cBhvr>
                                      <p:to>
                                        <p:strVal val="visible"/>
                                      </p:to>
                                    </p:set>
                                    <p:animEffect transition="in" filter="fade">
                                      <p:cBhvr>
                                        <p:cTn id="58" dur="500"/>
                                        <p:tgtEl>
                                          <p:spTgt spid="18435">
                                            <p:txEl>
                                              <p:pRg st="7" end="7"/>
                                            </p:txEl>
                                          </p:spTgt>
                                        </p:tgtEl>
                                      </p:cBhvr>
                                    </p:animEffect>
                                    <p:anim calcmode="lin" valueType="num">
                                      <p:cBhvr>
                                        <p:cTn id="5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18435">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435">
                                            <p:txEl>
                                              <p:pRg st="8" end="8"/>
                                            </p:txEl>
                                          </p:spTgt>
                                        </p:tgtEl>
                                        <p:attrNameLst>
                                          <p:attrName>style.visibility</p:attrName>
                                        </p:attrNameLst>
                                      </p:cBhvr>
                                      <p:to>
                                        <p:strVal val="visible"/>
                                      </p:to>
                                    </p:set>
                                    <p:animEffect transition="in" filter="fade">
                                      <p:cBhvr>
                                        <p:cTn id="63" dur="500"/>
                                        <p:tgtEl>
                                          <p:spTgt spid="18435">
                                            <p:txEl>
                                              <p:pRg st="8" end="8"/>
                                            </p:txEl>
                                          </p:spTgt>
                                        </p:tgtEl>
                                      </p:cBhvr>
                                    </p:animEffect>
                                    <p:anim calcmode="lin" valueType="num">
                                      <p:cBhvr>
                                        <p:cTn id="64"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18435">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435">
                                            <p:txEl>
                                              <p:pRg st="9" end="9"/>
                                            </p:txEl>
                                          </p:spTgt>
                                        </p:tgtEl>
                                        <p:attrNameLst>
                                          <p:attrName>style.visibility</p:attrName>
                                        </p:attrNameLst>
                                      </p:cBhvr>
                                      <p:to>
                                        <p:strVal val="visible"/>
                                      </p:to>
                                    </p:set>
                                    <p:animEffect transition="in" filter="fade">
                                      <p:cBhvr>
                                        <p:cTn id="68" dur="500"/>
                                        <p:tgtEl>
                                          <p:spTgt spid="18435">
                                            <p:txEl>
                                              <p:pRg st="9" end="9"/>
                                            </p:txEl>
                                          </p:spTgt>
                                        </p:tgtEl>
                                      </p:cBhvr>
                                    </p:animEffect>
                                    <p:anim calcmode="lin" valueType="num">
                                      <p:cBhvr>
                                        <p:cTn id="69"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18435">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435">
                                            <p:txEl>
                                              <p:pRg st="10" end="10"/>
                                            </p:txEl>
                                          </p:spTgt>
                                        </p:tgtEl>
                                        <p:attrNameLst>
                                          <p:attrName>style.visibility</p:attrName>
                                        </p:attrNameLst>
                                      </p:cBhvr>
                                      <p:to>
                                        <p:strVal val="visible"/>
                                      </p:to>
                                    </p:set>
                                    <p:animEffect transition="in" filter="fade">
                                      <p:cBhvr>
                                        <p:cTn id="73" dur="500"/>
                                        <p:tgtEl>
                                          <p:spTgt spid="18435">
                                            <p:txEl>
                                              <p:pRg st="10" end="10"/>
                                            </p:txEl>
                                          </p:spTgt>
                                        </p:tgtEl>
                                      </p:cBhvr>
                                    </p:animEffect>
                                    <p:anim calcmode="lin" valueType="num">
                                      <p:cBhvr>
                                        <p:cTn id="74"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p:cTn id="75" dur="500" fill="hold"/>
                                        <p:tgtEl>
                                          <p:spTgt spid="1843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54232" y="5229200"/>
            <a:ext cx="8494634"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課程計畫備查相關參考資料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70646"/>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南投縣學校特教推行委員會審查特教班課程計畫建議流程</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特殊教育課程</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計畫檢核繳交資料表</a:t>
            </a:r>
            <a:endPar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3</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南投縣國民中小學教育階段個別化教育計畫與課程運作參考期程</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南投縣特殊教育</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課程計畫備查項目評分</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a:latin typeface="微軟正黑體" panose="020B0604030504040204" pitchFamily="34" charset="-120"/>
                <a:ea typeface="微軟正黑體" panose="020B0604030504040204" pitchFamily="34" charset="-120"/>
              </a:rPr>
              <a:t>5</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a:t>
            </a:r>
            <a:r>
              <a:rPr lang="zh-TW" altLang="zh-TW" sz="2200" dirty="0">
                <a:latin typeface="微軟正黑體" panose="020B0604030504040204" pitchFamily="34" charset="-120"/>
                <a:ea typeface="微軟正黑體" panose="020B0604030504040204" pitchFamily="34" charset="-120"/>
              </a:rPr>
              <a:t>高級中等以下學校特殊教育課程教材教法及評量實施</a:t>
            </a:r>
            <a:r>
              <a:rPr lang="zh-TW" altLang="zh-TW"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a:t>
            </a:r>
            <a:r>
              <a:rPr lang="en-US" altLang="zh-TW" sz="2200" dirty="0" smtClean="0">
                <a:latin typeface="微軟正黑體" panose="020B0604030504040204" pitchFamily="34" charset="-120"/>
                <a:ea typeface="微軟正黑體" panose="020B0604030504040204" pitchFamily="34" charset="-120"/>
              </a:rPr>
              <a:t>115</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度高級中等以下學校辦理特殊教育課程推動作業</a:t>
            </a:r>
            <a:r>
              <a:rPr lang="zh-TW" altLang="zh-TW"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26506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課程計畫備查相關參考資料</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4027106261"/>
              </p:ext>
            </p:extLst>
          </p:nvPr>
        </p:nvGraphicFramePr>
        <p:xfrm>
          <a:off x="107507" y="1198200"/>
          <a:ext cx="8975139" cy="54711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075951">
                  <a:extLst>
                    <a:ext uri="{9D8B030D-6E8A-4147-A177-3AD203B41FA5}">
                      <a16:colId xmlns:a16="http://schemas.microsoft.com/office/drawing/2014/main" val="1233665208"/>
                    </a:ext>
                  </a:extLst>
                </a:gridCol>
                <a:gridCol w="359054">
                  <a:extLst>
                    <a:ext uri="{9D8B030D-6E8A-4147-A177-3AD203B41FA5}">
                      <a16:colId xmlns:a16="http://schemas.microsoft.com/office/drawing/2014/main" val="634226784"/>
                    </a:ext>
                  </a:extLst>
                </a:gridCol>
                <a:gridCol w="359054">
                  <a:extLst>
                    <a:ext uri="{9D8B030D-6E8A-4147-A177-3AD203B41FA5}">
                      <a16:colId xmlns:a16="http://schemas.microsoft.com/office/drawing/2014/main" val="1953747157"/>
                    </a:ext>
                  </a:extLst>
                </a:gridCol>
                <a:gridCol w="359054">
                  <a:extLst>
                    <a:ext uri="{9D8B030D-6E8A-4147-A177-3AD203B41FA5}">
                      <a16:colId xmlns:a16="http://schemas.microsoft.com/office/drawing/2014/main" val="2397329021"/>
                    </a:ext>
                  </a:extLst>
                </a:gridCol>
                <a:gridCol w="359054">
                  <a:extLst>
                    <a:ext uri="{9D8B030D-6E8A-4147-A177-3AD203B41FA5}">
                      <a16:colId xmlns:a16="http://schemas.microsoft.com/office/drawing/2014/main" val="842470066"/>
                    </a:ext>
                  </a:extLst>
                </a:gridCol>
                <a:gridCol w="359054">
                  <a:extLst>
                    <a:ext uri="{9D8B030D-6E8A-4147-A177-3AD203B41FA5}">
                      <a16:colId xmlns:a16="http://schemas.microsoft.com/office/drawing/2014/main" val="3494372851"/>
                    </a:ext>
                  </a:extLst>
                </a:gridCol>
                <a:gridCol w="359054">
                  <a:extLst>
                    <a:ext uri="{9D8B030D-6E8A-4147-A177-3AD203B41FA5}">
                      <a16:colId xmlns:a16="http://schemas.microsoft.com/office/drawing/2014/main" val="788915888"/>
                    </a:ext>
                  </a:extLst>
                </a:gridCol>
                <a:gridCol w="359054">
                  <a:extLst>
                    <a:ext uri="{9D8B030D-6E8A-4147-A177-3AD203B41FA5}">
                      <a16:colId xmlns:a16="http://schemas.microsoft.com/office/drawing/2014/main" val="1879977120"/>
                    </a:ext>
                  </a:extLst>
                </a:gridCol>
                <a:gridCol w="359054">
                  <a:extLst>
                    <a:ext uri="{9D8B030D-6E8A-4147-A177-3AD203B41FA5}">
                      <a16:colId xmlns:a16="http://schemas.microsoft.com/office/drawing/2014/main" val="475861541"/>
                    </a:ext>
                  </a:extLst>
                </a:gridCol>
                <a:gridCol w="359054">
                  <a:extLst>
                    <a:ext uri="{9D8B030D-6E8A-4147-A177-3AD203B41FA5}">
                      <a16:colId xmlns:a16="http://schemas.microsoft.com/office/drawing/2014/main" val="2232789577"/>
                    </a:ext>
                  </a:extLst>
                </a:gridCol>
                <a:gridCol w="359054">
                  <a:extLst>
                    <a:ext uri="{9D8B030D-6E8A-4147-A177-3AD203B41FA5}">
                      <a16:colId xmlns:a16="http://schemas.microsoft.com/office/drawing/2014/main" val="453114057"/>
                    </a:ext>
                  </a:extLst>
                </a:gridCol>
                <a:gridCol w="359054">
                  <a:extLst>
                    <a:ext uri="{9D8B030D-6E8A-4147-A177-3AD203B41FA5}">
                      <a16:colId xmlns:a16="http://schemas.microsoft.com/office/drawing/2014/main" val="1616910405"/>
                    </a:ext>
                  </a:extLst>
                </a:gridCol>
                <a:gridCol w="359054">
                  <a:extLst>
                    <a:ext uri="{9D8B030D-6E8A-4147-A177-3AD203B41FA5}">
                      <a16:colId xmlns:a16="http://schemas.microsoft.com/office/drawing/2014/main" val="3108318493"/>
                    </a:ext>
                  </a:extLst>
                </a:gridCol>
                <a:gridCol w="359054">
                  <a:extLst>
                    <a:ext uri="{9D8B030D-6E8A-4147-A177-3AD203B41FA5}">
                      <a16:colId xmlns:a16="http://schemas.microsoft.com/office/drawing/2014/main" val="1741618286"/>
                    </a:ext>
                  </a:extLst>
                </a:gridCol>
                <a:gridCol w="359054">
                  <a:extLst>
                    <a:ext uri="{9D8B030D-6E8A-4147-A177-3AD203B41FA5}">
                      <a16:colId xmlns:a16="http://schemas.microsoft.com/office/drawing/2014/main" val="1266954357"/>
                    </a:ext>
                  </a:extLst>
                </a:gridCol>
                <a:gridCol w="359054">
                  <a:extLst>
                    <a:ext uri="{9D8B030D-6E8A-4147-A177-3AD203B41FA5}">
                      <a16:colId xmlns:a16="http://schemas.microsoft.com/office/drawing/2014/main" val="3572706477"/>
                    </a:ext>
                  </a:extLst>
                </a:gridCol>
                <a:gridCol w="359054">
                  <a:extLst>
                    <a:ext uri="{9D8B030D-6E8A-4147-A177-3AD203B41FA5}">
                      <a16:colId xmlns:a16="http://schemas.microsoft.com/office/drawing/2014/main" val="2383671663"/>
                    </a:ext>
                  </a:extLst>
                </a:gridCol>
                <a:gridCol w="359054">
                  <a:extLst>
                    <a:ext uri="{9D8B030D-6E8A-4147-A177-3AD203B41FA5}">
                      <a16:colId xmlns:a16="http://schemas.microsoft.com/office/drawing/2014/main" val="3863905998"/>
                    </a:ext>
                  </a:extLst>
                </a:gridCol>
                <a:gridCol w="359054">
                  <a:extLst>
                    <a:ext uri="{9D8B030D-6E8A-4147-A177-3AD203B41FA5}">
                      <a16:colId xmlns:a16="http://schemas.microsoft.com/office/drawing/2014/main" val="3644338726"/>
                    </a:ext>
                  </a:extLst>
                </a:gridCol>
                <a:gridCol w="359054">
                  <a:extLst>
                    <a:ext uri="{9D8B030D-6E8A-4147-A177-3AD203B41FA5}">
                      <a16:colId xmlns:a16="http://schemas.microsoft.com/office/drawing/2014/main" val="3122599979"/>
                    </a:ext>
                  </a:extLst>
                </a:gridCol>
                <a:gridCol w="359054">
                  <a:extLst>
                    <a:ext uri="{9D8B030D-6E8A-4147-A177-3AD203B41FA5}">
                      <a16:colId xmlns:a16="http://schemas.microsoft.com/office/drawing/2014/main" val="1393862202"/>
                    </a:ext>
                  </a:extLst>
                </a:gridCol>
                <a:gridCol w="359054">
                  <a:extLst>
                    <a:ext uri="{9D8B030D-6E8A-4147-A177-3AD203B41FA5}">
                      <a16:colId xmlns:a16="http://schemas.microsoft.com/office/drawing/2014/main" val="1842643159"/>
                    </a:ext>
                  </a:extLst>
                </a:gridCol>
                <a:gridCol w="359054">
                  <a:extLst>
                    <a:ext uri="{9D8B030D-6E8A-4147-A177-3AD203B41FA5}">
                      <a16:colId xmlns:a16="http://schemas.microsoft.com/office/drawing/2014/main" val="3233033880"/>
                    </a:ext>
                  </a:extLst>
                </a:gridCol>
              </a:tblGrid>
              <a:tr h="0">
                <a:tc rowSpan="2">
                  <a:txBody>
                    <a:bodyPr/>
                    <a:lstStyle/>
                    <a:p>
                      <a:endParaRPr lang="zh-TW" altLang="en-US" dirty="0"/>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C01</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C02</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C03</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C04</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C05</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C06</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C07</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C08</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C09</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C10</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C11</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242406761"/>
                  </a:ext>
                </a:extLst>
              </a:tr>
              <a:tr h="0">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073738"/>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集中式</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特教班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olidFill>
                            <a:srgbClr val="FF0000"/>
                          </a:solidFill>
                        </a:rPr>
                        <a:t>有開設間接服務課程才需檢附</a:t>
                      </a:r>
                      <a:endParaRPr lang="zh-TW"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6847313"/>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分散式</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資源班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1254787"/>
                  </a:ext>
                </a:extLst>
              </a:tr>
              <a:tr h="0">
                <a:tc>
                  <a:txBody>
                    <a:bodyPr/>
                    <a:lstStyle/>
                    <a:p>
                      <a:pPr marL="0" indent="0"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各類巡迴輔導班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52644830"/>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受巡迴</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輔導學校</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34643866"/>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普通班</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marL="0" indent="0"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接受特教服務</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495252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特殊教育方案</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70646814"/>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資優</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資源班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99223919"/>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資優教育方案</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9181766"/>
                  </a:ext>
                </a:extLst>
              </a:tr>
            </a:tbl>
          </a:graphicData>
        </a:graphic>
      </p:graphicFrame>
      <p:sp>
        <p:nvSpPr>
          <p:cNvPr id="5" name="向上箭號圖說文字 4"/>
          <p:cNvSpPr/>
          <p:nvPr/>
        </p:nvSpPr>
        <p:spPr>
          <a:xfrm rot="16200000">
            <a:off x="7759086" y="-202306"/>
            <a:ext cx="1015663" cy="1631460"/>
          </a:xfrm>
          <a:prstGeom prst="upArrowCallout">
            <a:avLst>
              <a:gd name="adj1" fmla="val 100000"/>
              <a:gd name="adj2" fmla="val 50000"/>
              <a:gd name="adj3" fmla="val 35093"/>
              <a:gd name="adj4" fmla="val 7904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chorCtr="0">
            <a:spAutoFit/>
          </a:bodyPr>
          <a:lstStyle/>
          <a:p>
            <a:pPr marL="0" lvl="1" algn="ctr"/>
            <a:r>
              <a:rPr lang="zh-TW" altLang="zh-TW" b="1" dirty="0" smtClean="0">
                <a:solidFill>
                  <a:schemeClr val="tx1"/>
                </a:solidFill>
              </a:rPr>
              <a:t>□</a:t>
            </a:r>
            <a:r>
              <a:rPr lang="zh-TW" altLang="en-US" dirty="0" smtClean="0">
                <a:solidFill>
                  <a:schemeClr val="tx1"/>
                </a:solidFill>
              </a:rPr>
              <a:t>須</a:t>
            </a:r>
            <a:r>
              <a:rPr lang="zh-TW" altLang="zh-TW" dirty="0" smtClean="0">
                <a:solidFill>
                  <a:schemeClr val="tx1"/>
                </a:solidFill>
              </a:rPr>
              <a:t>備查</a:t>
            </a:r>
            <a:endParaRPr lang="en-US" altLang="zh-TW" dirty="0" smtClean="0">
              <a:solidFill>
                <a:schemeClr val="tx1"/>
              </a:solidFill>
            </a:endParaRPr>
          </a:p>
          <a:p>
            <a:pPr marL="0" lvl="1" algn="ctr"/>
            <a:r>
              <a:rPr lang="zh-TW" altLang="zh-TW" b="1" dirty="0" smtClean="0">
                <a:solidFill>
                  <a:schemeClr val="dk1"/>
                </a:solidFill>
              </a:rPr>
              <a:t>╳</a:t>
            </a:r>
            <a:r>
              <a:rPr lang="zh-TW" altLang="en-US" dirty="0" smtClean="0">
                <a:solidFill>
                  <a:schemeClr val="dk1"/>
                </a:solidFill>
              </a:rPr>
              <a:t>不必繳交</a:t>
            </a:r>
            <a:endParaRPr lang="zh-TW" altLang="en-US" dirty="0"/>
          </a:p>
          <a:p>
            <a:pPr marL="0" lvl="1" algn="ctr"/>
            <a:r>
              <a:rPr lang="zh-TW" altLang="zh-TW" b="1" dirty="0" smtClean="0">
                <a:solidFill>
                  <a:schemeClr val="dk1"/>
                </a:solidFill>
              </a:rPr>
              <a:t>○</a:t>
            </a:r>
            <a:r>
              <a:rPr lang="zh-TW" altLang="en-US" dirty="0" smtClean="0">
                <a:solidFill>
                  <a:schemeClr val="dk1"/>
                </a:solidFill>
              </a:rPr>
              <a:t>各校留存</a:t>
            </a:r>
            <a:endParaRPr lang="zh-TW" altLang="en-US" b="1" dirty="0">
              <a:solidFill>
                <a:schemeClr val="tx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93812"/>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200" b="1"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註記者請與學校課程計畫併同報府備查，有檢附者</a:t>
            </a:r>
            <a:r>
              <a:rPr lang="zh-TW" altLang="zh-TW" sz="2200" dirty="0" smtClean="0">
                <a:latin typeface="微軟正黑體" panose="020B0604030504040204" pitchFamily="34" charset="-120"/>
                <a:ea typeface="微軟正黑體" panose="020B0604030504040204" pitchFamily="34" charset="-120"/>
              </a:rPr>
              <a:t>於□打</a:t>
            </a:r>
            <a:r>
              <a:rPr lang="zh-TW" altLang="zh-TW" sz="2200" dirty="0">
                <a:latin typeface="微軟正黑體" panose="020B0604030504040204" pitchFamily="34" charset="-120"/>
                <a:ea typeface="微軟正黑體" panose="020B0604030504040204" pitchFamily="34" charset="-120"/>
              </a:rPr>
              <a:t>勾</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b="1" dirty="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註記</a:t>
            </a:r>
            <a:r>
              <a:rPr lang="zh-TW" altLang="zh-TW" sz="2200" dirty="0">
                <a:latin typeface="微軟正黑體" panose="020B0604030504040204" pitchFamily="34" charset="-120"/>
                <a:ea typeface="微軟正黑體" panose="020B0604030504040204" pitchFamily="34" charset="-120"/>
              </a:rPr>
              <a:t>者為不必繳交；</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b="1" dirty="0">
                <a:latin typeface="微軟正黑體" panose="020B0604030504040204" pitchFamily="34" charset="-120"/>
                <a:ea typeface="微軟正黑體" panose="020B0604030504040204" pitchFamily="34" charset="-120"/>
              </a:rPr>
              <a:t>「○</a:t>
            </a:r>
            <a:r>
              <a:rPr lang="zh-TW" altLang="zh-TW" sz="2200" b="1"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註記者不</a:t>
            </a:r>
            <a:r>
              <a:rPr lang="zh-TW" altLang="zh-TW" sz="2200" dirty="0">
                <a:latin typeface="微軟正黑體" panose="020B0604030504040204" pitchFamily="34" charset="-120"/>
                <a:ea typeface="微軟正黑體" panose="020B0604030504040204" pitchFamily="34" charset="-120"/>
              </a:rPr>
              <a:t>送課程計畫備查，</a:t>
            </a:r>
            <a:r>
              <a:rPr lang="zh-TW" altLang="zh-TW" sz="2200" dirty="0" smtClean="0">
                <a:latin typeface="微軟正黑體" panose="020B0604030504040204" pitchFamily="34" charset="-120"/>
                <a:ea typeface="微軟正黑體" panose="020B0604030504040204" pitchFamily="34" charset="-120"/>
              </a:rPr>
              <a:t>惟</a:t>
            </a:r>
            <a:r>
              <a:rPr lang="en-US" altLang="zh-TW" sz="2200" dirty="0" smtClean="0">
                <a:latin typeface="微軟正黑體" panose="020B0604030504040204" pitchFamily="34" charset="-120"/>
                <a:ea typeface="微軟正黑體" panose="020B0604030504040204" pitchFamily="34" charset="-120"/>
              </a:rPr>
              <a:t>C10</a:t>
            </a:r>
            <a:r>
              <a:rPr lang="zh-TW" altLang="zh-TW" sz="2200" dirty="0" smtClean="0">
                <a:latin typeface="微軟正黑體" panose="020B0604030504040204" pitchFamily="34" charset="-120"/>
                <a:ea typeface="微軟正黑體" panose="020B0604030504040204" pitchFamily="34" charset="-120"/>
              </a:rPr>
              <a:t>教師</a:t>
            </a:r>
            <a:r>
              <a:rPr lang="zh-TW" altLang="zh-TW" sz="2200" dirty="0">
                <a:latin typeface="微軟正黑體" panose="020B0604030504040204" pitchFamily="34" charset="-120"/>
                <a:ea typeface="微軟正黑體" panose="020B0604030504040204" pitchFamily="34" charset="-120"/>
              </a:rPr>
              <a:t>課表</a:t>
            </a:r>
            <a:r>
              <a:rPr lang="zh-TW" altLang="zh-TW" sz="2200" dirty="0" smtClean="0">
                <a:latin typeface="微軟正黑體" panose="020B0604030504040204" pitchFamily="34" charset="-120"/>
                <a:ea typeface="微軟正黑體" panose="020B0604030504040204" pitchFamily="34" charset="-120"/>
              </a:rPr>
              <a:t>及</a:t>
            </a:r>
            <a:r>
              <a:rPr lang="en-US" altLang="zh-TW" sz="2200" dirty="0" smtClean="0">
                <a:latin typeface="微軟正黑體" panose="020B0604030504040204" pitchFamily="34" charset="-120"/>
                <a:ea typeface="微軟正黑體" panose="020B0604030504040204" pitchFamily="34" charset="-120"/>
              </a:rPr>
              <a:t>C11</a:t>
            </a:r>
            <a:r>
              <a:rPr lang="zh-TW" altLang="zh-TW" sz="2200" dirty="0" smtClean="0">
                <a:latin typeface="微軟正黑體" panose="020B0604030504040204" pitchFamily="34" charset="-120"/>
                <a:ea typeface="微軟正黑體" panose="020B0604030504040204" pitchFamily="34" charset="-120"/>
              </a:rPr>
              <a:t>班級</a:t>
            </a:r>
            <a:r>
              <a:rPr lang="zh-TW" altLang="zh-TW" sz="2200" dirty="0">
                <a:latin typeface="微軟正黑體" panose="020B0604030504040204" pitchFamily="34" charset="-120"/>
                <a:ea typeface="微軟正黑體" panose="020B0604030504040204" pitchFamily="34" charset="-120"/>
              </a:rPr>
              <a:t>課表請於</a:t>
            </a:r>
            <a:r>
              <a:rPr lang="zh-TW" altLang="zh-TW" sz="2200" dirty="0">
                <a:solidFill>
                  <a:srgbClr val="FF0000"/>
                </a:solidFill>
                <a:latin typeface="微軟正黑體" panose="020B0604030504040204" pitchFamily="34" charset="-120"/>
                <a:ea typeface="微軟正黑體" panose="020B0604030504040204" pitchFamily="34" charset="-120"/>
              </a:rPr>
              <a:t>開學後</a:t>
            </a:r>
            <a:r>
              <a:rPr lang="en-US" altLang="zh-TW" sz="2200" dirty="0">
                <a:solidFill>
                  <a:srgbClr val="FF0000"/>
                </a:solidFill>
                <a:latin typeface="微軟正黑體" panose="020B0604030504040204" pitchFamily="34" charset="-120"/>
                <a:ea typeface="微軟正黑體" panose="020B0604030504040204" pitchFamily="34" charset="-120"/>
              </a:rPr>
              <a:t>2</a:t>
            </a:r>
            <a:r>
              <a:rPr lang="zh-TW" altLang="zh-TW" sz="2200" dirty="0">
                <a:solidFill>
                  <a:srgbClr val="FF0000"/>
                </a:solidFill>
                <a:latin typeface="微軟正黑體" panose="020B0604030504040204" pitchFamily="34" charset="-120"/>
                <a:ea typeface="微軟正黑體" panose="020B0604030504040204" pitchFamily="34" charset="-120"/>
              </a:rPr>
              <a:t>週內</a:t>
            </a:r>
            <a:r>
              <a:rPr lang="zh-TW" altLang="zh-TW" sz="2200" dirty="0">
                <a:latin typeface="微軟正黑體" panose="020B0604030504040204" pitchFamily="34" charset="-120"/>
                <a:ea typeface="微軟正黑體" panose="020B0604030504040204" pitchFamily="34" charset="-120"/>
              </a:rPr>
              <a:t>完成排定，並完成教務處或相關處室核章後留校存參</a:t>
            </a:r>
            <a:r>
              <a:rPr lang="zh-TW" altLang="zh-TW" sz="2200" dirty="0" smtClean="0">
                <a:latin typeface="微軟正黑體" panose="020B0604030504040204" pitchFamily="34" charset="-120"/>
                <a:ea typeface="微軟正黑體" panose="020B0604030504040204" pitchFamily="34" charset="-120"/>
              </a:rPr>
              <a:t>；</a:t>
            </a:r>
            <a:r>
              <a:rPr lang="en-US" altLang="zh-TW" sz="2200" dirty="0" smtClean="0">
                <a:latin typeface="微軟正黑體" panose="020B0604030504040204" pitchFamily="34" charset="-120"/>
                <a:ea typeface="微軟正黑體" panose="020B0604030504040204" pitchFamily="34" charset="-120"/>
              </a:rPr>
              <a:t>C09-1</a:t>
            </a:r>
            <a:r>
              <a:rPr lang="zh-TW" altLang="zh-TW" sz="2200" dirty="0" smtClean="0">
                <a:latin typeface="微軟正黑體" panose="020B0604030504040204" pitchFamily="34" charset="-120"/>
                <a:ea typeface="微軟正黑體" panose="020B0604030504040204" pitchFamily="34" charset="-120"/>
              </a:rPr>
              <a:t>間接</a:t>
            </a:r>
            <a:r>
              <a:rPr lang="zh-TW" altLang="zh-TW" sz="2200" dirty="0">
                <a:latin typeface="微軟正黑體" panose="020B0604030504040204" pitchFamily="34" charset="-120"/>
                <a:ea typeface="微軟正黑體" panose="020B0604030504040204" pitchFamily="34" charset="-120"/>
              </a:rPr>
              <a:t>服務紀錄</a:t>
            </a:r>
            <a:r>
              <a:rPr lang="zh-TW" altLang="zh-TW" sz="2200" dirty="0" smtClean="0">
                <a:latin typeface="微軟正黑體" panose="020B0604030504040204" pitchFamily="34" charset="-120"/>
                <a:ea typeface="微軟正黑體" panose="020B0604030504040204" pitchFamily="34" charset="-120"/>
              </a:rPr>
              <a:t>與</a:t>
            </a:r>
            <a:r>
              <a:rPr lang="en-US" altLang="zh-TW" sz="2200" dirty="0" smtClean="0">
                <a:latin typeface="微軟正黑體" panose="020B0604030504040204" pitchFamily="34" charset="-120"/>
                <a:ea typeface="微軟正黑體" panose="020B0604030504040204" pitchFamily="34" charset="-120"/>
              </a:rPr>
              <a:t>C09-2</a:t>
            </a:r>
            <a:r>
              <a:rPr lang="zh-TW" altLang="zh-TW" sz="2200" dirty="0">
                <a:latin typeface="微軟正黑體" panose="020B0604030504040204" pitchFamily="34" charset="-120"/>
                <a:ea typeface="微軟正黑體" panose="020B0604030504040204" pitchFamily="34" charset="-120"/>
              </a:rPr>
              <a:t>間接服務統計表，請落實紀錄並定期交由特教業務承辦人彙整，呈報校長審核並依實逐級核章，紀錄表及統計表校內留存</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anose="020B0604030504040204" pitchFamily="34" charset="-120"/>
                <a:ea typeface="微軟正黑體" panose="020B0604030504040204" pitchFamily="34" charset="-120"/>
              </a:rPr>
              <a:t>請</a:t>
            </a:r>
            <a:r>
              <a:rPr lang="zh-TW" altLang="zh-TW" sz="2200" dirty="0">
                <a:latin typeface="微軟正黑體" panose="020B0604030504040204" pitchFamily="34" charset="-120"/>
                <a:ea typeface="微軟正黑體" panose="020B0604030504040204" pitchFamily="34" charset="-120"/>
              </a:rPr>
              <a:t>各校所需繳交資料併同學校課程</a:t>
            </a:r>
            <a:r>
              <a:rPr lang="zh-TW" altLang="zh-TW" sz="2200" dirty="0" smtClean="0">
                <a:latin typeface="微軟正黑體" panose="020B0604030504040204" pitchFamily="34" charset="-120"/>
                <a:ea typeface="微軟正黑體" panose="020B0604030504040204" pitchFamily="34" charset="-120"/>
              </a:rPr>
              <a:t>計畫</a:t>
            </a:r>
            <a:r>
              <a:rPr lang="zh-TW" altLang="en-US" sz="2200" dirty="0" smtClean="0">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先</a:t>
            </a:r>
            <a:r>
              <a:rPr lang="zh-TW" altLang="zh-TW" sz="2200" dirty="0" smtClean="0">
                <a:latin typeface="微軟正黑體" panose="020B0604030504040204" pitchFamily="34" charset="-120"/>
                <a:ea typeface="微軟正黑體" panose="020B0604030504040204" pitchFamily="34" charset="-120"/>
              </a:rPr>
              <a:t>提報</a:t>
            </a:r>
            <a:r>
              <a:rPr lang="zh-TW" altLang="zh-TW" sz="2200" dirty="0">
                <a:latin typeface="微軟正黑體" panose="020B0604030504040204" pitchFamily="34" charset="-120"/>
                <a:ea typeface="微軟正黑體" panose="020B0604030504040204" pitchFamily="34" charset="-120"/>
              </a:rPr>
              <a:t>特教推行委員會進行審查，</a:t>
            </a:r>
            <a:r>
              <a:rPr lang="zh-TW" altLang="zh-TW" sz="2800" b="1" dirty="0">
                <a:solidFill>
                  <a:srgbClr val="FF0000"/>
                </a:solidFill>
                <a:latin typeface="微軟正黑體" panose="020B0604030504040204" pitchFamily="34" charset="-120"/>
                <a:ea typeface="微軟正黑體" panose="020B0604030504040204" pitchFamily="34" charset="-120"/>
              </a:rPr>
              <a:t>後</a:t>
            </a:r>
            <a:r>
              <a:rPr lang="zh-TW" altLang="zh-TW" sz="2200" dirty="0">
                <a:latin typeface="微軟正黑體" panose="020B0604030504040204" pitchFamily="34" charset="-120"/>
                <a:ea typeface="微軟正黑體" panose="020B0604030504040204" pitchFamily="34" charset="-120"/>
              </a:rPr>
              <a:t>送課程發展委員會進行</a:t>
            </a:r>
            <a:r>
              <a:rPr lang="zh-TW" altLang="zh-TW" sz="2200" dirty="0" smtClean="0">
                <a:latin typeface="微軟正黑體" panose="020B0604030504040204" pitchFamily="34" charset="-120"/>
                <a:ea typeface="微軟正黑體" panose="020B0604030504040204" pitchFamily="34" charset="-120"/>
              </a:rPr>
              <a:t>審議</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84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109639" cy="646331"/>
          </a:xfrm>
          <a:prstGeom prst="rect">
            <a:avLst/>
          </a:prstGeom>
          <a:noFill/>
        </p:spPr>
        <p:txBody>
          <a:bodyPr wrap="none">
            <a:spAutoFit/>
          </a:bodyPr>
          <a:lstStyle/>
          <a:p>
            <a:pPr>
              <a:defRPr/>
            </a:pP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5284696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wipe(left)">
                                      <p:cBhvr>
                                        <p:cTn id="16" dur="500"/>
                                        <p:tgtEl>
                                          <p:spTgt spid="18437"/>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8435">
                                            <p:txEl>
                                              <p:pRg st="0" end="0"/>
                                            </p:txEl>
                                          </p:spTgt>
                                        </p:tgtEl>
                                        <p:attrNameLst>
                                          <p:attrName>style.visibility</p:attrName>
                                        </p:attrNameLst>
                                      </p:cBhvr>
                                      <p:to>
                                        <p:strVal val="visible"/>
                                      </p:to>
                                    </p:set>
                                    <p:animEffect transition="in" filter="fade">
                                      <p:cBhvr>
                                        <p:cTn id="20" dur="500"/>
                                        <p:tgtEl>
                                          <p:spTgt spid="18435">
                                            <p:txEl>
                                              <p:pRg st="0" end="0"/>
                                            </p:txEl>
                                          </p:spTgt>
                                        </p:tgtEl>
                                      </p:cBhvr>
                                    </p:animEffect>
                                    <p:anim calcmode="lin" valueType="num">
                                      <p:cBhvr>
                                        <p:cTn id="21"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7986" y="5229200"/>
            <a:ext cx="9187130"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a:t>
            </a:r>
            <a:r>
              <a:rPr lang="zh-TW" alt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備查作業及注意事項</a:t>
            </a:r>
            <a:endPar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8004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本府遴聘專家學者或資深特殊教育教師，進行各校特殊教育課程計畫備查，將依備查項目評分表所列內容</a:t>
            </a:r>
            <a:r>
              <a:rPr lang="zh-TW" altLang="en-US" sz="2200" dirty="0">
                <a:latin typeface="微軟正黑體" panose="020B0604030504040204" pitchFamily="34" charset="-120"/>
                <a:ea typeface="微軟正黑體" panose="020B0604030504040204" pitchFamily="34" charset="-120"/>
              </a:rPr>
              <a:t>，</a:t>
            </a:r>
            <a:r>
              <a:rPr lang="zh-TW" altLang="en-US" sz="2200" u="sng" dirty="0">
                <a:latin typeface="微軟正黑體" panose="020B0604030504040204" pitchFamily="34" charset="-120"/>
                <a:ea typeface="微軟正黑體" panose="020B0604030504040204" pitchFamily="34" charset="-120"/>
              </a:rPr>
              <a:t>聚焦於法定程序及必要項目之檢視</a:t>
            </a:r>
            <a:r>
              <a:rPr lang="zh-TW" altLang="en-US" sz="2200" dirty="0">
                <a:latin typeface="微軟正黑體" panose="020B0604030504040204" pitchFamily="34" charset="-120"/>
                <a:ea typeface="微軟正黑體" panose="020B0604030504040204" pitchFamily="34" charset="-120"/>
              </a:rPr>
              <a:t>，逐</a:t>
            </a:r>
            <a:r>
              <a:rPr lang="zh-TW" altLang="en-US" sz="2200" dirty="0" smtClean="0">
                <a:latin typeface="微軟正黑體" panose="020B0604030504040204" pitchFamily="34" charset="-120"/>
                <a:ea typeface="微軟正黑體" panose="020B0604030504040204" pitchFamily="34" charset="-120"/>
              </a:rPr>
              <a:t>項確認是否完備</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學校可依評分項目表，確認表件相關內容及程序之完備情形。</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若學校呈現該錯誤樣態，則將依標示</a:t>
            </a:r>
            <a:r>
              <a:rPr lang="zh-TW" altLang="en-US" sz="2200" b="1" dirty="0" smtClean="0">
                <a:latin typeface="微軟正黑體" panose="020B0604030504040204" pitchFamily="34" charset="-120"/>
                <a:ea typeface="微軟正黑體" panose="020B0604030504040204" pitchFamily="34" charset="-120"/>
              </a:rPr>
              <a:t>螢光色塊</a:t>
            </a:r>
            <a:r>
              <a:rPr lang="zh-TW" altLang="en-US" sz="2200" dirty="0" smtClean="0">
                <a:latin typeface="微軟正黑體" panose="020B0604030504040204" pitchFamily="34" charset="-120"/>
                <a:ea typeface="微軟正黑體" panose="020B0604030504040204" pitchFamily="34" charset="-120"/>
              </a:rPr>
              <a:t>方式處理。</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例如：</a:t>
            </a:r>
            <a:endParaRPr lang="en-US" altLang="zh-TW" sz="2200" dirty="0">
              <a:latin typeface="微軟正黑體" panose="020B0604030504040204" pitchFamily="34" charset="-120"/>
              <a:ea typeface="微軟正黑體" panose="020B0604030504040204" pitchFamily="34" charset="-120"/>
            </a:endParaRPr>
          </a:p>
          <a:p>
            <a:pPr marL="355600" algn="just" eaLnBrk="1" hangingPunct="1">
              <a:lnSpc>
                <a:spcPct val="13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學校在</a:t>
            </a:r>
            <a:r>
              <a:rPr lang="zh-TW" altLang="en-US" sz="2200" u="sng" dirty="0" smtClean="0">
                <a:latin typeface="微軟正黑體" panose="020B0604030504040204" pitchFamily="34" charset="-120"/>
                <a:ea typeface="微軟正黑體" panose="020B0604030504040204" pitchFamily="34" charset="-120"/>
              </a:rPr>
              <a:t>課程安排</a:t>
            </a:r>
            <a:r>
              <a:rPr lang="en-US" altLang="zh-TW" sz="2200" u="sng" dirty="0" smtClean="0">
                <a:latin typeface="微軟正黑體" panose="020B0604030504040204" pitchFamily="34" charset="-120"/>
                <a:ea typeface="微軟正黑體" panose="020B0604030504040204" pitchFamily="34" charset="-120"/>
              </a:rPr>
              <a:t>4-3</a:t>
            </a:r>
            <a:r>
              <a:rPr lang="zh-TW" altLang="en-US"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未依規定將部定領域課程調整後之學習重點或能力指標加以註記（標碼、劃記）</a:t>
            </a:r>
            <a:r>
              <a:rPr lang="zh-TW" altLang="en-US"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，則將列為「</a:t>
            </a:r>
            <a:r>
              <a:rPr lang="zh-TW" altLang="en-US" sz="2200" b="1" dirty="0" smtClean="0">
                <a:solidFill>
                  <a:srgbClr val="00B050"/>
                </a:solidFill>
                <a:latin typeface="微軟正黑體" panose="020B0604030504040204" pitchFamily="34" charset="-120"/>
                <a:ea typeface="微軟正黑體" panose="020B0604030504040204" pitchFamily="34" charset="-120"/>
              </a:rPr>
              <a:t>修正後通過</a:t>
            </a:r>
            <a:r>
              <a:rPr lang="zh-TW" altLang="en-US"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55600" algn="just" eaLnBrk="1" hangingPunct="1">
              <a:lnSpc>
                <a:spcPct val="13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學校在</a:t>
            </a:r>
            <a:r>
              <a:rPr lang="zh-TW" altLang="en-US" sz="2200" u="sng" dirty="0" smtClean="0">
                <a:latin typeface="微軟正黑體" panose="020B0604030504040204" pitchFamily="34" charset="-120"/>
                <a:ea typeface="微軟正黑體" panose="020B0604030504040204" pitchFamily="34" charset="-120"/>
              </a:rPr>
              <a:t>行政事項</a:t>
            </a:r>
            <a:r>
              <a:rPr lang="en-US" altLang="zh-TW" sz="2200" u="sng" dirty="0" smtClean="0">
                <a:latin typeface="微軟正黑體" panose="020B0604030504040204" pitchFamily="34" charset="-120"/>
                <a:ea typeface="微軟正黑體" panose="020B0604030504040204" pitchFamily="34" charset="-120"/>
              </a:rPr>
              <a:t>5</a:t>
            </a:r>
            <a:r>
              <a:rPr lang="zh-TW" altLang="en-US"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表件重要內容錯誤。（視情節嚴重程度而定）</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則</a:t>
            </a:r>
            <a:r>
              <a:rPr lang="zh-TW" altLang="en-US" sz="2200" dirty="0" smtClean="0">
                <a:latin typeface="微軟正黑體" panose="020B0604030504040204" pitchFamily="34" charset="-120"/>
                <a:ea typeface="微軟正黑體" panose="020B0604030504040204" pitchFamily="34" charset="-120"/>
              </a:rPr>
              <a:t>將視情形列為</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B050"/>
                </a:solidFill>
                <a:latin typeface="微軟正黑體" panose="020B0604030504040204" pitchFamily="34" charset="-120"/>
                <a:ea typeface="微軟正黑體" panose="020B0604030504040204" pitchFamily="34" charset="-120"/>
              </a:rPr>
              <a:t>修正後通過</a:t>
            </a:r>
            <a:r>
              <a:rPr lang="zh-TW" altLang="en-US" sz="2200" dirty="0" smtClean="0">
                <a:latin typeface="微軟正黑體" panose="020B0604030504040204" pitchFamily="34" charset="-120"/>
                <a:ea typeface="微軟正黑體" panose="020B0604030504040204" pitchFamily="34" charset="-120"/>
              </a:rPr>
              <a:t>」或「</a:t>
            </a:r>
            <a:r>
              <a:rPr lang="zh-TW" altLang="en-US" sz="2200" b="1" dirty="0" smtClean="0">
                <a:solidFill>
                  <a:srgbClr val="FF0000"/>
                </a:solidFill>
                <a:latin typeface="微軟正黑體" panose="020B0604030504040204" pitchFamily="34" charset="-120"/>
                <a:ea typeface="微軟正黑體" panose="020B0604030504040204" pitchFamily="34" charset="-120"/>
              </a:rPr>
              <a:t>修正後再審</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84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課程計畫備查項目評分表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 name="矩形 1"/>
          <p:cNvSpPr/>
          <p:nvPr/>
        </p:nvSpPr>
        <p:spPr>
          <a:xfrm>
            <a:off x="5508104" y="3284984"/>
            <a:ext cx="1152128"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8" name="矩形 7"/>
          <p:cNvSpPr/>
          <p:nvPr/>
        </p:nvSpPr>
        <p:spPr>
          <a:xfrm>
            <a:off x="1285274" y="5115713"/>
            <a:ext cx="1486526"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838702" y="5995389"/>
            <a:ext cx="1605506"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232901" y="5995389"/>
            <a:ext cx="1251342"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56084" y="6425952"/>
            <a:ext cx="344454"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065922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wipe(left)">
                                      <p:cBhvr>
                                        <p:cTn id="16" dur="500"/>
                                        <p:tgtEl>
                                          <p:spTgt spid="18437"/>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8435">
                                            <p:txEl>
                                              <p:pRg st="0" end="0"/>
                                            </p:txEl>
                                          </p:spTgt>
                                        </p:tgtEl>
                                        <p:attrNameLst>
                                          <p:attrName>style.visibility</p:attrName>
                                        </p:attrNameLst>
                                      </p:cBhvr>
                                      <p:to>
                                        <p:strVal val="visible"/>
                                      </p:to>
                                    </p:set>
                                    <p:animEffect transition="in" filter="fade">
                                      <p:cBhvr>
                                        <p:cTn id="20" dur="500"/>
                                        <p:tgtEl>
                                          <p:spTgt spid="18435">
                                            <p:txEl>
                                              <p:pRg st="0" end="0"/>
                                            </p:txEl>
                                          </p:spTgt>
                                        </p:tgtEl>
                                      </p:cBhvr>
                                    </p:animEffect>
                                    <p:anim calcmode="lin" valueType="num">
                                      <p:cBhvr>
                                        <p:cTn id="21"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435">
                                            <p:txEl>
                                              <p:pRg st="1" end="1"/>
                                            </p:txEl>
                                          </p:spTgt>
                                        </p:tgtEl>
                                        <p:attrNameLst>
                                          <p:attrName>style.visibility</p:attrName>
                                        </p:attrNameLst>
                                      </p:cBhvr>
                                      <p:to>
                                        <p:strVal val="visible"/>
                                      </p:to>
                                    </p:set>
                                    <p:animEffect transition="in" filter="fade">
                                      <p:cBhvr>
                                        <p:cTn id="27" dur="500"/>
                                        <p:tgtEl>
                                          <p:spTgt spid="18435">
                                            <p:txEl>
                                              <p:pRg st="1" end="1"/>
                                            </p:txEl>
                                          </p:spTgt>
                                        </p:tgtEl>
                                      </p:cBhvr>
                                    </p:animEffect>
                                    <p:anim calcmode="lin" valueType="num">
                                      <p:cBhvr>
                                        <p:cTn id="28"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435">
                                            <p:txEl>
                                              <p:pRg st="2" end="2"/>
                                            </p:txEl>
                                          </p:spTgt>
                                        </p:tgtEl>
                                        <p:attrNameLst>
                                          <p:attrName>style.visibility</p:attrName>
                                        </p:attrNameLst>
                                      </p:cBhvr>
                                      <p:to>
                                        <p:strVal val="visible"/>
                                      </p:to>
                                    </p:set>
                                    <p:animEffect transition="in" filter="fade">
                                      <p:cBhvr>
                                        <p:cTn id="34" dur="500"/>
                                        <p:tgtEl>
                                          <p:spTgt spid="18435">
                                            <p:txEl>
                                              <p:pRg st="2" end="2"/>
                                            </p:txEl>
                                          </p:spTgt>
                                        </p:tgtEl>
                                      </p:cBhvr>
                                    </p:animEffect>
                                    <p:anim calcmode="lin" valueType="num">
                                      <p:cBhvr>
                                        <p:cTn id="3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3" end="3"/>
                                            </p:txEl>
                                          </p:spTgt>
                                        </p:tgtEl>
                                        <p:attrNameLst>
                                          <p:attrName>style.visibility</p:attrName>
                                        </p:attrNameLst>
                                      </p:cBhvr>
                                      <p:to>
                                        <p:strVal val="visible"/>
                                      </p:to>
                                    </p:set>
                                    <p:animEffect transition="in" filter="fade">
                                      <p:cBhvr>
                                        <p:cTn id="46" dur="500"/>
                                        <p:tgtEl>
                                          <p:spTgt spid="18435">
                                            <p:txEl>
                                              <p:pRg st="3" end="3"/>
                                            </p:txEl>
                                          </p:spTgt>
                                        </p:tgtEl>
                                      </p:cBhvr>
                                    </p:animEffect>
                                    <p:anim calcmode="lin" valueType="num">
                                      <p:cBhvr>
                                        <p:cTn id="4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4" end="4"/>
                                            </p:txEl>
                                          </p:spTgt>
                                        </p:tgtEl>
                                        <p:attrNameLst>
                                          <p:attrName>style.visibility</p:attrName>
                                        </p:attrNameLst>
                                      </p:cBhvr>
                                      <p:to>
                                        <p:strVal val="visible"/>
                                      </p:to>
                                    </p:set>
                                    <p:animEffect transition="in" filter="fade">
                                      <p:cBhvr>
                                        <p:cTn id="53" dur="500"/>
                                        <p:tgtEl>
                                          <p:spTgt spid="18435">
                                            <p:txEl>
                                              <p:pRg st="4" end="4"/>
                                            </p:txEl>
                                          </p:spTgt>
                                        </p:tgtEl>
                                      </p:cBhvr>
                                    </p:animEffect>
                                    <p:anim calcmode="lin" valueType="num">
                                      <p:cBhvr>
                                        <p:cTn id="5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435">
                                            <p:txEl>
                                              <p:pRg st="5" end="5"/>
                                            </p:txEl>
                                          </p:spTgt>
                                        </p:tgtEl>
                                        <p:attrNameLst>
                                          <p:attrName>style.visibility</p:attrName>
                                        </p:attrNameLst>
                                      </p:cBhvr>
                                      <p:to>
                                        <p:strVal val="visible"/>
                                      </p:to>
                                    </p:set>
                                    <p:animEffect transition="in" filter="fade">
                                      <p:cBhvr>
                                        <p:cTn id="65" dur="500"/>
                                        <p:tgtEl>
                                          <p:spTgt spid="18435">
                                            <p:txEl>
                                              <p:pRg st="5" end="5"/>
                                            </p:txEl>
                                          </p:spTgt>
                                        </p:tgtEl>
                                      </p:cBhvr>
                                    </p:animEffect>
                                    <p:anim calcmode="lin" valueType="num">
                                      <p:cBhvr>
                                        <p:cTn id="66"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67"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175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2" grpId="0" animBg="1"/>
      <p:bldP spid="8" grpId="0" animBg="1"/>
      <p:bldP spid="9" grpId="0" animBg="1"/>
      <p:bldP spid="9" grpId="1"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64807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5"/>
              </a:rPr>
              <a:t>教育部國民及學前教育署－</a:t>
            </a:r>
            <a:r>
              <a:rPr lang="zh-TW" altLang="en-US" sz="2400" dirty="0">
                <a:hlinkClick r:id="rId5"/>
              </a:rPr>
              <a:t>新課綱推動相關法令規定</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1188" y="2276872"/>
            <a:ext cx="7776864" cy="3508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30832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itchFamily="34" charset="-120"/>
                <a:ea typeface="微軟正黑體" pitchFamily="34" charset="-120"/>
                <a:hlinkClick r:id="rId5"/>
              </a:rPr>
              <a:t>教育部國民及學前教育署－優質特教發展網絡系統暨教學支援平台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6"/>
              </a:rPr>
              <a:t>首頁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7"/>
              </a:rPr>
              <a:t>12</a:t>
            </a:r>
            <a:r>
              <a:rPr lang="zh-TW" altLang="en-US" sz="2400" dirty="0">
                <a:latin typeface="微軟正黑體" pitchFamily="34" charset="-120"/>
                <a:ea typeface="微軟正黑體" pitchFamily="34" charset="-120"/>
                <a:hlinkClick r:id="rId7"/>
              </a:rPr>
              <a:t>年國教課程綱要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8"/>
              </a:rPr>
              <a:t>108</a:t>
            </a:r>
            <a:r>
              <a:rPr lang="zh-TW" altLang="en-US" sz="2400" dirty="0">
                <a:latin typeface="微軟正黑體" pitchFamily="34" charset="-120"/>
                <a:ea typeface="微軟正黑體" pitchFamily="34" charset="-120"/>
                <a:hlinkClick r:id="rId8"/>
              </a:rPr>
              <a:t>年課程綱要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9"/>
              </a:rPr>
              <a:t>108</a:t>
            </a:r>
            <a:r>
              <a:rPr lang="zh-TW" altLang="en-US" sz="2400" dirty="0">
                <a:latin typeface="微軟正黑體" pitchFamily="34" charset="-120"/>
                <a:ea typeface="微軟正黑體" pitchFamily="34" charset="-120"/>
                <a:hlinkClick r:id="rId9"/>
              </a:rPr>
              <a:t>年課程實施規範暨領綱</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864379" y="2996952"/>
            <a:ext cx="4668061" cy="34740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en-US" altLang="zh-TW" sz="2400" dirty="0" smtClean="0">
                <a:latin typeface="微軟正黑體" pitchFamily="34" charset="-120"/>
                <a:ea typeface="微軟正黑體" pitchFamily="34" charset="-120"/>
                <a:hlinkClick r:id="rId5"/>
              </a:rPr>
              <a:t>CIRN</a:t>
            </a:r>
            <a:r>
              <a:rPr lang="zh-TW" altLang="en-US" sz="2400" dirty="0" smtClean="0">
                <a:latin typeface="微軟正黑體" pitchFamily="34" charset="-120"/>
                <a:ea typeface="微軟正黑體" pitchFamily="34" charset="-120"/>
                <a:hlinkClick r:id="rId5"/>
              </a:rPr>
              <a:t>－國民中小學課程與教學資源整合平臺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itchFamily="34" charset="-120"/>
                <a:ea typeface="微軟正黑體" pitchFamily="34" charset="-120"/>
                <a:hlinkClick r:id="rId6"/>
              </a:rPr>
              <a:t>CIRN</a:t>
            </a:r>
            <a:r>
              <a:rPr lang="zh-TW" altLang="en-US" sz="2400" dirty="0" smtClean="0">
                <a:latin typeface="微軟正黑體" pitchFamily="34" charset="-120"/>
                <a:ea typeface="微軟正黑體" pitchFamily="34" charset="-120"/>
                <a:hlinkClick r:id="rId6"/>
              </a:rPr>
              <a:t>－十二年國教重大議題－議題融入說明手冊</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3528" y="2658954"/>
            <a:ext cx="8401610" cy="3591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圖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smtClean="0">
                <a:latin typeface="微軟正黑體" pitchFamily="34" charset="-120"/>
                <a:ea typeface="微軟正黑體" pitchFamily="34" charset="-120"/>
                <a:hlinkClick r:id="rId5"/>
              </a:rPr>
              <a:t>國教教育研究院－特色資源－課程綱要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0543" y="2564904"/>
            <a:ext cx="712758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另函文</a:t>
            </a:r>
            <a:r>
              <a:rPr lang="zh-TW" altLang="en-US" sz="2400" dirty="0">
                <a:latin typeface="微軟正黑體" pitchFamily="34" charset="-120"/>
                <a:ea typeface="微軟正黑體" pitchFamily="34" charset="-120"/>
              </a:rPr>
              <a:t>調查學校</a:t>
            </a:r>
            <a:r>
              <a:rPr lang="en-US" altLang="zh-TW" sz="2400" dirty="0" smtClean="0">
                <a:latin typeface="微軟正黑體" pitchFamily="34" charset="-120"/>
                <a:ea typeface="微軟正黑體" pitchFamily="34" charset="-120"/>
              </a:rPr>
              <a:t>115</a:t>
            </a:r>
            <a:r>
              <a:rPr lang="zh-TW" altLang="en-US" sz="2400" dirty="0" smtClean="0">
                <a:latin typeface="微軟正黑體" pitchFamily="34" charset="-120"/>
                <a:ea typeface="微軟正黑體" pitchFamily="34" charset="-120"/>
              </a:rPr>
              <a:t>學年</a:t>
            </a:r>
            <a:r>
              <a:rPr lang="zh-TW" altLang="en-US" sz="2400" dirty="0">
                <a:latin typeface="微軟正黑體" pitchFamily="34" charset="-120"/>
                <a:ea typeface="微軟正黑體" pitchFamily="34" charset="-120"/>
              </a:rPr>
              <a:t>度特殊教育課程計畫備查協助</a:t>
            </a:r>
            <a:r>
              <a:rPr lang="zh-TW" altLang="en-US" sz="2400" dirty="0" smtClean="0">
                <a:latin typeface="微軟正黑體" pitchFamily="34" charset="-120"/>
                <a:ea typeface="微軟正黑體" pitchFamily="34" charset="-120"/>
              </a:rPr>
              <a:t>需求，請學校依</a:t>
            </a:r>
            <a:r>
              <a:rPr lang="zh-TW" altLang="en-US" sz="2400" dirty="0">
                <a:latin typeface="微軟正黑體" pitchFamily="34" charset="-120"/>
                <a:ea typeface="微軟正黑體" pitchFamily="34" charset="-120"/>
              </a:rPr>
              <a:t>需求於各階段申請時限前完成填報申請。</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若</a:t>
            </a:r>
            <a:r>
              <a:rPr lang="zh-TW" altLang="en-US" sz="2400" dirty="0">
                <a:latin typeface="微軟正黑體" pitchFamily="34" charset="-120"/>
                <a:ea typeface="微軟正黑體" pitchFamily="34" charset="-120"/>
              </a:rPr>
              <a:t>學校於執行過程中有問題待釐清、表件擬訂等需求，需透過本府學特科安排相關委員諮詢或支援者</a:t>
            </a:r>
            <a:r>
              <a:rPr lang="zh-TW" altLang="en-US" sz="2400" dirty="0" smtClean="0">
                <a:latin typeface="微軟正黑體" pitchFamily="34" charset="-120"/>
                <a:ea typeface="微軟正黑體" pitchFamily="34" charset="-120"/>
              </a:rPr>
              <a:t>。具體</a:t>
            </a:r>
            <a:r>
              <a:rPr lang="zh-TW" altLang="en-US" sz="2400" dirty="0">
                <a:latin typeface="微軟正黑體" pitchFamily="34" charset="-120"/>
                <a:ea typeface="微軟正黑體" pitchFamily="34" charset="-120"/>
              </a:rPr>
              <a:t>呈現</a:t>
            </a:r>
            <a:r>
              <a:rPr lang="zh-TW" altLang="en-US" sz="2400" u="sng" dirty="0">
                <a:latin typeface="微軟正黑體" pitchFamily="34" charset="-120"/>
                <a:ea typeface="微軟正黑體" pitchFamily="34" charset="-120"/>
              </a:rPr>
              <a:t>需協助事項</a:t>
            </a:r>
            <a:r>
              <a:rPr lang="zh-TW" altLang="en-US" sz="2400" dirty="0" smtClean="0">
                <a:latin typeface="微軟正黑體" pitchFamily="34" charset="-120"/>
                <a:ea typeface="微軟正黑體" pitchFamily="34" charset="-120"/>
              </a:rPr>
              <a:t>或</a:t>
            </a:r>
            <a:r>
              <a:rPr lang="zh-TW" altLang="en-US" sz="2400" u="sng" dirty="0" smtClean="0">
                <a:latin typeface="微軟正黑體" pitchFamily="34" charset="-120"/>
                <a:ea typeface="微軟正黑體" pitchFamily="34" charset="-120"/>
              </a:rPr>
              <a:t>待釐清問題</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更有利於媒合合適之委員並聚焦問題。例如：</a:t>
            </a:r>
            <a:r>
              <a:rPr lang="zh-TW" altLang="en-US" sz="2400" dirty="0" smtClean="0">
                <a:latin typeface="微軟正黑體" pitchFamily="34" charset="-120"/>
                <a:ea typeface="微軟正黑體" pitchFamily="34" charset="-120"/>
              </a:rPr>
              <a:t>課程架構</a:t>
            </a:r>
            <a:r>
              <a:rPr lang="zh-TW" altLang="en-US" sz="2400" dirty="0">
                <a:latin typeface="微軟正黑體" pitchFamily="34" charset="-120"/>
                <a:ea typeface="微軟正黑體" pitchFamily="34" charset="-120"/>
              </a:rPr>
              <a:t>規劃、表件內容撰寫、核備</a:t>
            </a:r>
            <a:r>
              <a:rPr lang="zh-TW" altLang="en-US" sz="2400" dirty="0" smtClean="0">
                <a:latin typeface="微軟正黑體" pitchFamily="34" charset="-120"/>
                <a:ea typeface="微軟正黑體" pitchFamily="34" charset="-120"/>
              </a:rPr>
              <a:t>程序。</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填報表單連結</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reurl.cc/M2LxOm</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填報表單</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3096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協助需求填報</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6434" y="5710236"/>
            <a:ext cx="1031132" cy="1031132"/>
          </a:xfrm>
          <a:prstGeom prst="rect">
            <a:avLst/>
          </a:prstGeom>
        </p:spPr>
      </p:pic>
    </p:spTree>
    <p:extLst>
      <p:ext uri="{BB962C8B-B14F-4D97-AF65-F5344CB8AC3E}">
        <p14:creationId xmlns:p14="http://schemas.microsoft.com/office/powerpoint/2010/main" val="14090446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49299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anose="020B0604030504040204" pitchFamily="34" charset="-120"/>
                <a:ea typeface="微軟正黑體" panose="020B0604030504040204" pitchFamily="34" charset="-120"/>
              </a:rPr>
              <a:t>學校課程</a:t>
            </a:r>
            <a:r>
              <a:rPr lang="zh-TW" altLang="en-US" sz="2400" dirty="0" smtClean="0">
                <a:latin typeface="微軟正黑體" panose="020B0604030504040204" pitchFamily="34" charset="-120"/>
                <a:ea typeface="微軟正黑體" panose="020B0604030504040204" pitchFamily="34" charset="-120"/>
              </a:rPr>
              <a:t>計畫表件，</a:t>
            </a:r>
            <a:r>
              <a:rPr lang="zh-TW" altLang="en-US" sz="2800" b="1" dirty="0" smtClean="0">
                <a:solidFill>
                  <a:srgbClr val="FF0000"/>
                </a:solidFill>
                <a:latin typeface="微軟正黑體" panose="020B0604030504040204" pitchFamily="34" charset="-120"/>
                <a:ea typeface="微軟正黑體" panose="020B0604030504040204" pitchFamily="34" charset="-120"/>
              </a:rPr>
              <a:t>應</a:t>
            </a:r>
            <a:r>
              <a:rPr lang="zh-TW" altLang="en-US" sz="2400" dirty="0" smtClean="0">
                <a:latin typeface="微軟正黑體" panose="020B0604030504040204" pitchFamily="34" charset="-120"/>
                <a:ea typeface="微軟正黑體" panose="020B0604030504040204" pitchFamily="34" charset="-120"/>
              </a:rPr>
              <a:t>符合課</a:t>
            </a:r>
            <a:r>
              <a:rPr lang="zh-TW" altLang="en-US" sz="2400" dirty="0">
                <a:latin typeface="微軟正黑體" panose="020B0604030504040204" pitchFamily="34" charset="-120"/>
                <a:ea typeface="微軟正黑體" panose="020B0604030504040204" pitchFamily="34" charset="-120"/>
              </a:rPr>
              <a:t>綱應備要件。</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anose="020B0604030504040204" pitchFamily="34" charset="-120"/>
                <a:ea typeface="微軟正黑體" panose="020B0604030504040204" pitchFamily="34" charset="-120"/>
              </a:rPr>
              <a:t>填</a:t>
            </a:r>
            <a:r>
              <a:rPr lang="zh-TW" altLang="en-US" sz="2400" dirty="0" smtClean="0">
                <a:latin typeface="微軟正黑體" panose="020B0604030504040204" pitchFamily="34" charset="-120"/>
                <a:ea typeface="微軟正黑體" panose="020B0604030504040204" pitchFamily="34" charset="-120"/>
              </a:rPr>
              <a:t>妥各項表件，完成</a:t>
            </a:r>
            <a:r>
              <a:rPr lang="zh-TW" altLang="en-US" sz="2400" u="sng" dirty="0" smtClean="0">
                <a:latin typeface="微軟正黑體" panose="020B0604030504040204" pitchFamily="34" charset="-120"/>
                <a:ea typeface="微軟正黑體" panose="020B0604030504040204" pitchFamily="34" charset="-120"/>
              </a:rPr>
              <a:t>逐級</a:t>
            </a:r>
            <a:r>
              <a:rPr lang="zh-TW" altLang="en-US" sz="2400" u="sng" dirty="0">
                <a:latin typeface="微軟正黑體" panose="020B0604030504040204" pitchFamily="34" charset="-120"/>
                <a:ea typeface="微軟正黑體" panose="020B0604030504040204" pitchFamily="34" charset="-120"/>
              </a:rPr>
              <a:t>核</a:t>
            </a:r>
            <a:r>
              <a:rPr lang="zh-TW" altLang="en-US" sz="2400" u="sng" dirty="0" smtClean="0">
                <a:latin typeface="微軟正黑體" panose="020B0604030504040204" pitchFamily="34" charset="-120"/>
                <a:ea typeface="微軟正黑體" panose="020B0604030504040204" pitchFamily="34" charset="-120"/>
              </a:rPr>
              <a:t>章</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400" dirty="0" smtClean="0">
                <a:latin typeface="微軟正黑體" panose="020B0604030504040204" pitchFamily="34" charset="-120"/>
                <a:ea typeface="微軟正黑體" panose="020B0604030504040204" pitchFamily="34" charset="-120"/>
              </a:rPr>
              <a:t>時限內</a:t>
            </a:r>
            <a:r>
              <a:rPr lang="zh-TW" altLang="en-US" sz="2400" dirty="0">
                <a:latin typeface="微軟正黑體" panose="020B0604030504040204" pitchFamily="34" charset="-120"/>
                <a:ea typeface="微軟正黑體" panose="020B0604030504040204" pitchFamily="34" charset="-120"/>
              </a:rPr>
              <a:t>檢視</a:t>
            </a:r>
            <a:r>
              <a:rPr lang="zh-TW" altLang="en-US" sz="2400" dirty="0" smtClean="0">
                <a:latin typeface="微軟正黑體" panose="020B0604030504040204" pitchFamily="34" charset="-120"/>
                <a:ea typeface="微軟正黑體" panose="020B0604030504040204" pitchFamily="34" charset="-120"/>
              </a:rPr>
              <a:t>通過狀態</a:t>
            </a:r>
            <a:r>
              <a:rPr lang="zh-TW" altLang="en-US" sz="2400" dirty="0">
                <a:latin typeface="微軟正黑體" panose="020B0604030504040204" pitchFamily="34" charset="-120"/>
                <a:ea typeface="微軟正黑體" panose="020B0604030504040204" pitchFamily="34" charset="-120"/>
              </a:rPr>
              <a:t>及</a:t>
            </a:r>
            <a:r>
              <a:rPr lang="zh-TW" altLang="en-US" sz="2400" dirty="0" smtClean="0">
                <a:latin typeface="微軟正黑體" panose="020B0604030504040204" pitchFamily="34" charset="-120"/>
                <a:ea typeface="微軟正黑體" panose="020B0604030504040204" pitchFamily="34" charset="-120"/>
              </a:rPr>
              <a:t>回饋意見，並依建議完成修正。</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anose="020B0604030504040204" pitchFamily="34" charset="-120"/>
                <a:ea typeface="微軟正黑體" panose="020B0604030504040204" pitchFamily="34" charset="-120"/>
              </a:rPr>
              <a:t>學校課程計畫備查通過，請</a:t>
            </a:r>
            <a:r>
              <a:rPr lang="zh-TW" altLang="en-US" sz="2800" b="1" dirty="0">
                <a:solidFill>
                  <a:srgbClr val="FF0000"/>
                </a:solidFill>
                <a:latin typeface="微軟正黑體" panose="020B0604030504040204" pitchFamily="34" charset="-120"/>
                <a:ea typeface="微軟正黑體" panose="020B0604030504040204" pitchFamily="34" charset="-120"/>
              </a:rPr>
              <a:t>務必</a:t>
            </a:r>
            <a:r>
              <a:rPr lang="zh-TW" altLang="en-US" sz="2400" dirty="0">
                <a:latin typeface="微軟正黑體" panose="020B0604030504040204" pitchFamily="34" charset="-120"/>
                <a:ea typeface="微軟正黑體" panose="020B0604030504040204" pitchFamily="34" charset="-120"/>
              </a:rPr>
              <a:t>公告校</a:t>
            </a:r>
            <a:r>
              <a:rPr lang="zh-TW" altLang="en-US" sz="2400" dirty="0" smtClean="0">
                <a:latin typeface="微軟正黑體" panose="020B0604030504040204" pitchFamily="34" charset="-120"/>
                <a:ea typeface="微軟正黑體" panose="020B0604030504040204" pitchFamily="34" charset="-120"/>
              </a:rPr>
              <a:t>網。</a:t>
            </a:r>
            <a:endParaRPr lang="en-US" altLang="zh-CN"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2088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注意事項</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70796" y="5313982"/>
            <a:ext cx="8802410" cy="83099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學校課程計畫網站上</a:t>
            </a:r>
            <a:r>
              <a:rPr kumimoji="0" lang="zh-TW" altLang="en-US" sz="48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傳作業說明</a:t>
            </a:r>
          </a:p>
        </p:txBody>
      </p:sp>
    </p:spTree>
    <p:extLst>
      <p:ext uri="{BB962C8B-B14F-4D97-AF65-F5344CB8AC3E}">
        <p14:creationId xmlns:p14="http://schemas.microsoft.com/office/powerpoint/2010/main" val="73287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734518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8637044" cy="129266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南投縣特教資源中心網站</a:t>
            </a:r>
            <a: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
            </a:r>
            <a:b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br>
            <a:r>
              <a:rPr kumimoji="0" lang="en-US" altLang="zh-TW" sz="36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http://spec.ntct.edu.tw/MemberArea/</a:t>
            </a:r>
            <a:endParaRPr kumimoji="0" lang="zh-CN" altLang="en-US" sz="36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36513" y="1982294"/>
            <a:ext cx="9189065" cy="4759074"/>
          </a:xfrm>
          <a:prstGeom prst="rect">
            <a:avLst/>
          </a:prstGeom>
          <a:noFill/>
          <a:ln w="9525">
            <a:noFill/>
            <a:miter lim="800000"/>
            <a:headEnd/>
            <a:tailEnd/>
          </a:ln>
        </p:spPr>
      </p:pic>
      <p:sp>
        <p:nvSpPr>
          <p:cNvPr id="9" name="矩形 8"/>
          <p:cNvSpPr/>
          <p:nvPr/>
        </p:nvSpPr>
        <p:spPr>
          <a:xfrm>
            <a:off x="6228184" y="2060848"/>
            <a:ext cx="1836103" cy="40840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2214434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tretch>
            <a:fillRect/>
          </a:stretch>
        </p:blipFill>
        <p:spPr bwMode="auto">
          <a:xfrm>
            <a:off x="5325237" y="1180878"/>
            <a:ext cx="3606093" cy="4388078"/>
          </a:xfrm>
          <a:prstGeom prst="rect">
            <a:avLst/>
          </a:prstGeom>
          <a:noFill/>
          <a:ln w="9525">
            <a:noFill/>
            <a:miter lim="800000"/>
            <a:headEnd/>
            <a:tailEnd/>
          </a:ln>
        </p:spPr>
      </p:pic>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10" name="TextBox 5"/>
          <p:cNvSpPr txBox="1">
            <a:spLocks noChangeArrowheads="1"/>
          </p:cNvSpPr>
          <p:nvPr/>
        </p:nvSpPr>
        <p:spPr bwMode="auto">
          <a:xfrm>
            <a:off x="557114" y="1196752"/>
            <a:ext cx="4284984" cy="303775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6"/>
              </a:buBlip>
              <a:defRPr/>
            </a:pPr>
            <a:r>
              <a:rPr lang="zh-TW" altLang="en-US" sz="2200" dirty="0" smtClean="0">
                <a:solidFill>
                  <a:srgbClr val="000000"/>
                </a:solidFill>
                <a:latin typeface="微軟正黑體" panose="020B0604030504040204" pitchFamily="34" charset="-120"/>
                <a:ea typeface="微軟正黑體" panose="020B0604030504040204" pitchFamily="34" charset="-120"/>
              </a:rPr>
              <a:t>請點選「</a:t>
            </a:r>
            <a:r>
              <a:rPr lang="zh-TW" altLang="en-US" sz="2200" b="1" dirty="0" smtClean="0">
                <a:solidFill>
                  <a:srgbClr val="FF0000"/>
                </a:solidFill>
                <a:latin typeface="微軟正黑體" panose="020B0604030504040204" pitchFamily="34" charset="-120"/>
                <a:ea typeface="微軟正黑體" panose="020B0604030504040204" pitchFamily="34" charset="-120"/>
              </a:rPr>
              <a:t>學校</a:t>
            </a:r>
            <a:r>
              <a:rPr lang="zh-TW" altLang="en-US" sz="2200" dirty="0" smtClean="0">
                <a:solidFill>
                  <a:srgbClr val="000000"/>
                </a:solidFill>
                <a:latin typeface="微軟正黑體" panose="020B0604030504040204" pitchFamily="34" charset="-120"/>
                <a:ea typeface="微軟正黑體" panose="020B0604030504040204" pitchFamily="34" charset="-120"/>
              </a:rPr>
              <a:t>」。</a:t>
            </a:r>
            <a:endParaRPr lang="en-US" altLang="zh-TW" sz="2200" dirty="0" smtClean="0">
              <a:solidFill>
                <a:srgbClr val="00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6"/>
              </a:buBlip>
              <a:defRPr/>
            </a:pPr>
            <a:r>
              <a:rPr lang="zh-TW" altLang="en-US" sz="2200" dirty="0" smtClean="0">
                <a:solidFill>
                  <a:srgbClr val="000000"/>
                </a:solidFill>
                <a:latin typeface="微軟正黑體" panose="020B0604030504040204" pitchFamily="34" charset="-120"/>
                <a:ea typeface="微軟正黑體" panose="020B0604030504040204" pitchFamily="34" charset="-120"/>
              </a:rPr>
              <a:t>輸入</a:t>
            </a:r>
            <a:r>
              <a:rPr lang="zh-TW" altLang="en-US" sz="2200" dirty="0">
                <a:solidFill>
                  <a:srgbClr val="000000"/>
                </a:solidFill>
                <a:latin typeface="微軟正黑體" panose="020B0604030504040204" pitchFamily="34" charset="-120"/>
                <a:ea typeface="微軟正黑體" panose="020B0604030504040204" pitchFamily="34" charset="-120"/>
              </a:rPr>
              <a:t>帳號、密碼及驗證碼。</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6"/>
              </a:buBlip>
              <a:defRPr/>
            </a:pPr>
            <a:r>
              <a:rPr lang="zh-TW" altLang="en-US" sz="2200" dirty="0">
                <a:solidFill>
                  <a:srgbClr val="000000"/>
                </a:solidFill>
                <a:latin typeface="微軟正黑體" panose="020B0604030504040204" pitchFamily="34" charset="-120"/>
                <a:ea typeface="微軟正黑體" panose="020B0604030504040204" pitchFamily="34" charset="-120"/>
              </a:rPr>
              <a:t>系統預設學校帳號為特教通報網帳號。（例如：</a:t>
            </a:r>
            <a:r>
              <a:rPr lang="en-US" altLang="zh-TW" sz="2200" dirty="0">
                <a:solidFill>
                  <a:srgbClr val="000000"/>
                </a:solidFill>
                <a:latin typeface="微軟正黑體" panose="020B0604030504040204" pitchFamily="34" charset="-120"/>
                <a:ea typeface="微軟正黑體" panose="020B0604030504040204" pitchFamily="34" charset="-120"/>
              </a:rPr>
              <a:t>84399</a:t>
            </a:r>
            <a:r>
              <a:rPr lang="zh-TW" altLang="en-US" sz="2200" dirty="0">
                <a:solidFill>
                  <a:srgbClr val="000000"/>
                </a:solidFill>
                <a:latin typeface="微軟正黑體" panose="020B0604030504040204" pitchFamily="34" charset="-120"/>
                <a:ea typeface="微軟正黑體" panose="020B0604030504040204" pitchFamily="34" charset="-120"/>
              </a:rPr>
              <a:t>）</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6"/>
              </a:buBlip>
              <a:defRPr/>
            </a:pPr>
            <a:r>
              <a:rPr lang="zh-TW" altLang="en-US" sz="2200" dirty="0">
                <a:solidFill>
                  <a:srgbClr val="000000"/>
                </a:solidFill>
                <a:latin typeface="微軟正黑體" panose="020B0604030504040204" pitchFamily="34" charset="-120"/>
                <a:ea typeface="微軟正黑體" panose="020B0604030504040204" pitchFamily="34" charset="-120"/>
              </a:rPr>
              <a:t>學校密碼為</a:t>
            </a:r>
            <a:r>
              <a:rPr lang="zh-TW" altLang="en-US" sz="2200" b="1" dirty="0">
                <a:solidFill>
                  <a:srgbClr val="FF0000"/>
                </a:solidFill>
                <a:latin typeface="微軟正黑體" panose="020B0604030504040204" pitchFamily="34" charset="-120"/>
                <a:ea typeface="微軟正黑體" panose="020B0604030504040204" pitchFamily="34" charset="-120"/>
              </a:rPr>
              <a:t>重要移交資料</a:t>
            </a:r>
            <a:r>
              <a:rPr lang="zh-TW" altLang="en-US" sz="2200" dirty="0">
                <a:solidFill>
                  <a:srgbClr val="000000"/>
                </a:solidFill>
                <a:latin typeface="微軟正黑體" panose="020B0604030504040204" pitchFamily="34" charset="-120"/>
                <a:ea typeface="微軟正黑體" panose="020B0604030504040204" pitchFamily="34" charset="-120"/>
              </a:rPr>
              <a:t>。</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algn="r">
              <a:buNone/>
            </a:pPr>
            <a:r>
              <a:rPr lang="zh-TW" altLang="en-US" sz="2200" dirty="0">
                <a:solidFill>
                  <a:srgbClr val="000000"/>
                </a:solidFill>
                <a:latin typeface="微軟正黑體" panose="020B0604030504040204" pitchFamily="34" charset="-120"/>
                <a:ea typeface="微軟正黑體" panose="020B0604030504040204" pitchFamily="34" charset="-120"/>
              </a:rPr>
              <a:t> （詳見過往公文附件</a:t>
            </a:r>
            <a:r>
              <a:rPr lang="zh-TW" altLang="en-US" sz="2200" dirty="0" smtClean="0">
                <a:solidFill>
                  <a:srgbClr val="000000"/>
                </a:solidFill>
                <a:latin typeface="微軟正黑體" panose="020B0604030504040204" pitchFamily="34" charset="-120"/>
                <a:ea typeface="微軟正黑體" panose="020B0604030504040204" pitchFamily="34" charset="-120"/>
              </a:rPr>
              <a:t>）</a:t>
            </a:r>
            <a:endParaRPr kumimoji="0" lang="en-US" altLang="zh-TW" sz="22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endParaRPr>
          </a:p>
        </p:txBody>
      </p:sp>
      <p:sp>
        <p:nvSpPr>
          <p:cNvPr id="9" name="矩形 8"/>
          <p:cNvSpPr/>
          <p:nvPr/>
        </p:nvSpPr>
        <p:spPr>
          <a:xfrm>
            <a:off x="7100848" y="1782424"/>
            <a:ext cx="1021817" cy="33538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2" name="矩形 11"/>
          <p:cNvSpPr/>
          <p:nvPr/>
        </p:nvSpPr>
        <p:spPr>
          <a:xfrm>
            <a:off x="6220900" y="2230484"/>
            <a:ext cx="1948879" cy="991279"/>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4" name="矩形 13"/>
          <p:cNvSpPr/>
          <p:nvPr/>
        </p:nvSpPr>
        <p:spPr>
          <a:xfrm>
            <a:off x="6220900" y="3221091"/>
            <a:ext cx="1948879" cy="1288029"/>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7457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anim calcmode="lin" valueType="num">
                                      <p:cBhvr>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anim calcmode="lin" valueType="num">
                                      <p:cBhvr>
                                        <p:cTn id="3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500"/>
                                        <p:tgtEl>
                                          <p:spTgt spid="10">
                                            <p:txEl>
                                              <p:pRg st="3" end="3"/>
                                            </p:txEl>
                                          </p:spTgt>
                                        </p:tgtEl>
                                      </p:cBhvr>
                                    </p:animEffect>
                                    <p:anim calcmode="lin" valueType="num">
                                      <p:cBhvr>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500"/>
                                        <p:tgtEl>
                                          <p:spTgt spid="10">
                                            <p:txEl>
                                              <p:pRg st="4" end="4"/>
                                            </p:txEl>
                                          </p:spTgt>
                                        </p:tgtEl>
                                      </p:cBhvr>
                                    </p:animEffect>
                                    <p:anim calcmode="lin" valueType="num">
                                      <p:cBhvr>
                                        <p:cTn id="4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P spid="9"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表件公文</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493981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公文主旨</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：檢送本縣</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115</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度公、私立國民中小學學校課程計畫表件，請查照。</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擷取有關</a:t>
            </a:r>
            <a:r>
              <a:rPr lang="zh-TW" altLang="en-US" sz="2400" dirty="0">
                <a:latin typeface="微軟正黑體" panose="020B0604030504040204" pitchFamily="34" charset="-120"/>
                <a:ea typeface="微軟正黑體" panose="020B0604030504040204" pitchFamily="34" charset="-120"/>
              </a:rPr>
              <a:t>特殊教育部分，公文</a:t>
            </a:r>
            <a:r>
              <a:rPr lang="zh-TW" altLang="en-US" sz="2400" dirty="0" smtClean="0">
                <a:latin typeface="微軟正黑體" panose="020B0604030504040204" pitchFamily="34" charset="-120"/>
                <a:ea typeface="微軟正黑體" panose="020B0604030504040204" pitchFamily="34" charset="-120"/>
              </a:rPr>
              <a:t>說明段：</a:t>
            </a:r>
            <a:endParaRPr lang="en-US" altLang="zh-TW" sz="2400" dirty="0">
              <a:latin typeface="微軟正黑體" panose="020B0604030504040204" pitchFamily="34" charset="-120"/>
              <a:ea typeface="微軟正黑體" panose="020B0604030504040204" pitchFamily="34" charset="-120"/>
            </a:endParaRPr>
          </a:p>
          <a:p>
            <a:pPr marL="1085850" lvl="1" indent="-342900"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四、特教課程計畫表件下載網址</a:t>
            </a:r>
            <a:endParaRPr lang="en-US" altLang="zh-TW" sz="2200" dirty="0" smtClean="0">
              <a:latin typeface="微軟正黑體" panose="020B0604030504040204" pitchFamily="34" charset="-120"/>
              <a:ea typeface="微軟正黑體" panose="020B0604030504040204" pitchFamily="34" charset="-120"/>
            </a:endParaRPr>
          </a:p>
          <a:p>
            <a:pPr marL="1085850" lvl="1" indent="-342900"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五、檢覈方式</a:t>
            </a:r>
            <a:endParaRPr lang="en-US" altLang="zh-TW" sz="2200" dirty="0" smtClean="0">
              <a:latin typeface="微軟正黑體" panose="020B0604030504040204" pitchFamily="34" charset="-120"/>
              <a:ea typeface="微軟正黑體" panose="020B0604030504040204" pitchFamily="34" charset="-120"/>
            </a:endParaRPr>
          </a:p>
          <a:p>
            <a:pPr marL="1085850" lvl="1" indent="-342900"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六、實體面談</a:t>
            </a:r>
            <a:endParaRPr lang="en-US" altLang="zh-TW" sz="22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為配合特殊教育課程推動，校內安置</a:t>
            </a:r>
            <a:r>
              <a:rPr lang="zh-TW" altLang="en-US" sz="2400" dirty="0" smtClean="0">
                <a:solidFill>
                  <a:srgbClr val="FF0000"/>
                </a:solidFill>
                <a:latin typeface="微軟正黑體" panose="020B0604030504040204" pitchFamily="34" charset="-120"/>
                <a:ea typeface="微軟正黑體" panose="020B0604030504040204" pitchFamily="34" charset="-120"/>
              </a:rPr>
              <a:t>有</a:t>
            </a:r>
            <a:r>
              <a:rPr lang="zh-TW" altLang="zh-TW" sz="2400" dirty="0" smtClean="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smtClean="0">
                <a:latin typeface="微軟正黑體" panose="020B0604030504040204" pitchFamily="34" charset="-120"/>
                <a:ea typeface="微軟正黑體" panose="020B0604030504040204" pitchFamily="34" charset="-120"/>
              </a:rPr>
              <a:t>者</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課程計畫須包含特殊教育課程，並於學校發展願景呈現特殊教育內涵</a:t>
            </a:r>
            <a:r>
              <a:rPr lang="zh-TW" altLang="zh-TW" sz="2400" dirty="0" smtClean="0">
                <a:latin typeface="微軟正黑體" panose="020B0604030504040204" pitchFamily="34" charset="-120"/>
                <a:ea typeface="微軟正黑體" panose="020B0604030504040204" pitchFamily="34" charset="-120"/>
              </a:rPr>
              <a:t>。</a:t>
            </a:r>
          </a:p>
        </p:txBody>
      </p:sp>
      <p:sp>
        <p:nvSpPr>
          <p:cNvPr id="5" name="矩形 4"/>
          <p:cNvSpPr/>
          <p:nvPr/>
        </p:nvSpPr>
        <p:spPr>
          <a:xfrm>
            <a:off x="4572000" y="1844824"/>
            <a:ext cx="4032448" cy="584775"/>
          </a:xfrm>
          <a:prstGeom prst="rect">
            <a:avLst/>
          </a:prstGeom>
        </p:spPr>
        <p:txBody>
          <a:bodyPr wrap="square">
            <a:spAutoFit/>
          </a:bodyPr>
          <a:lstStyle/>
          <a:p>
            <a:pPr algn="r"/>
            <a:r>
              <a:rPr lang="en-US" altLang="zh-TW" sz="1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
            </a:r>
            <a:br>
              <a:rPr lang="en-US" altLang="zh-TW" sz="1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br>
            <a:r>
              <a:rPr lang="en-US" altLang="zh-TW" sz="1600" dirty="0">
                <a:latin typeface="微軟正黑體" panose="020B0604030504040204" pitchFamily="34" charset="-120"/>
                <a:ea typeface="微軟正黑體" panose="020B0604030504040204" pitchFamily="34" charset="-120"/>
              </a:rPr>
              <a:t>115</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日府教學字第</a:t>
            </a:r>
            <a:r>
              <a:rPr lang="en-US" altLang="zh-TW" sz="1600" dirty="0">
                <a:latin typeface="微軟正黑體" panose="020B0604030504040204" pitchFamily="34" charset="-120"/>
                <a:ea typeface="微軟正黑體" panose="020B0604030504040204" pitchFamily="34" charset="-120"/>
              </a:rPr>
              <a:t>1150053924</a:t>
            </a:r>
            <a:r>
              <a:rPr lang="zh-TW" altLang="en-US" sz="1600" dirty="0" smtClean="0">
                <a:latin typeface="微軟正黑體" panose="020B0604030504040204" pitchFamily="34" charset="-120"/>
                <a:ea typeface="微軟正黑體" panose="020B0604030504040204" pitchFamily="34" charset="-120"/>
              </a:rPr>
              <a:t>號</a:t>
            </a:r>
            <a:r>
              <a:rPr lang="zh-TW" altLang="zh-TW" sz="1600" dirty="0" smtClean="0">
                <a:latin typeface="微軟正黑體" panose="020B0604030504040204" pitchFamily="34" charset="-120"/>
                <a:ea typeface="微軟正黑體" panose="020B0604030504040204" pitchFamily="34" charset="-120"/>
              </a:rPr>
              <a:t>函</a:t>
            </a:r>
            <a:endParaRPr lang="zh-TW" altLang="en-US" sz="1600"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500"/>
                                        <p:tgtEl>
                                          <p:spTgt spid="16">
                                            <p:txEl>
                                              <p:pRg st="2" end="2"/>
                                            </p:txEl>
                                          </p:spTgt>
                                        </p:tgtEl>
                                      </p:cBhvr>
                                    </p:animEffect>
                                    <p:anim calcmode="lin" valueType="num">
                                      <p:cBhvr>
                                        <p:cTn id="2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6">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fade">
                                      <p:cBhvr>
                                        <p:cTn id="33" dur="500"/>
                                        <p:tgtEl>
                                          <p:spTgt spid="16">
                                            <p:txEl>
                                              <p:pRg st="3" end="3"/>
                                            </p:txEl>
                                          </p:spTgt>
                                        </p:tgtEl>
                                      </p:cBhvr>
                                    </p:animEffect>
                                    <p:anim calcmode="lin" valueType="num">
                                      <p:cBhvr>
                                        <p:cTn id="34"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6">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500"/>
                                        <p:tgtEl>
                                          <p:spTgt spid="16">
                                            <p:txEl>
                                              <p:pRg st="4" end="4"/>
                                            </p:txEl>
                                          </p:spTgt>
                                        </p:tgtEl>
                                      </p:cBhvr>
                                    </p:animEffect>
                                    <p:anim calcmode="lin" valueType="num">
                                      <p:cBhvr>
                                        <p:cTn id="3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Effect transition="in" filter="fade">
                                      <p:cBhvr>
                                        <p:cTn id="45" dur="500"/>
                                        <p:tgtEl>
                                          <p:spTgt spid="16">
                                            <p:txEl>
                                              <p:pRg st="5" end="5"/>
                                            </p:txEl>
                                          </p:spTgt>
                                        </p:tgtEl>
                                      </p:cBhvr>
                                    </p:animEffect>
                                    <p:anim calcmode="lin" valueType="num">
                                      <p:cBhvr>
                                        <p:cTn id="46"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tretch>
            <a:fillRect/>
          </a:stretch>
        </p:blipFill>
        <p:spPr bwMode="auto">
          <a:xfrm>
            <a:off x="5364088" y="1196752"/>
            <a:ext cx="3606093" cy="4268129"/>
          </a:xfrm>
          <a:prstGeom prst="rect">
            <a:avLst/>
          </a:prstGeom>
          <a:noFill/>
          <a:ln w="9525">
            <a:noFill/>
            <a:miter lim="800000"/>
            <a:headEnd/>
            <a:tailEnd/>
          </a:ln>
        </p:spPr>
      </p:pic>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10" name="TextBox 5"/>
          <p:cNvSpPr txBox="1">
            <a:spLocks noChangeArrowheads="1"/>
          </p:cNvSpPr>
          <p:nvPr/>
        </p:nvSpPr>
        <p:spPr bwMode="auto">
          <a:xfrm>
            <a:off x="557114" y="1196752"/>
            <a:ext cx="5022998" cy="530914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6"/>
              </a:buBlip>
              <a:defRPr/>
            </a:pPr>
            <a:r>
              <a:rPr lang="zh-TW" altLang="en-US" sz="2200" dirty="0" smtClean="0">
                <a:solidFill>
                  <a:srgbClr val="000000"/>
                </a:solidFill>
                <a:latin typeface="微軟正黑體" panose="020B0604030504040204" pitchFamily="34" charset="-120"/>
                <a:ea typeface="微軟正黑體" panose="020B0604030504040204" pitchFamily="34" charset="-120"/>
              </a:rPr>
              <a:t>如</a:t>
            </a:r>
            <a:r>
              <a:rPr lang="zh-TW" altLang="en-US" sz="2200" dirty="0">
                <a:solidFill>
                  <a:srgbClr val="000000"/>
                </a:solidFill>
                <a:latin typeface="微軟正黑體" panose="020B0604030504040204" pitchFamily="34" charset="-120"/>
                <a:ea typeface="微軟正黑體" panose="020B0604030504040204" pitchFamily="34" charset="-120"/>
              </a:rPr>
              <a:t>忘記密碼，請按「</a:t>
            </a:r>
            <a:r>
              <a:rPr lang="zh-TW" altLang="en-US" sz="2200" b="1" dirty="0">
                <a:solidFill>
                  <a:srgbClr val="FF0000"/>
                </a:solidFill>
                <a:latin typeface="微軟正黑體" panose="020B0604030504040204" pitchFamily="34" charset="-120"/>
                <a:ea typeface="微軟正黑體" panose="020B0604030504040204" pitchFamily="34" charset="-120"/>
              </a:rPr>
              <a:t>忘記密碼</a:t>
            </a:r>
            <a:r>
              <a:rPr lang="zh-TW" altLang="en-US" sz="2200" dirty="0">
                <a:solidFill>
                  <a:srgbClr val="000000"/>
                </a:solidFill>
                <a:latin typeface="微軟正黑體" panose="020B0604030504040204" pitchFamily="34" charset="-120"/>
                <a:ea typeface="微軟正黑體" panose="020B0604030504040204" pitchFamily="34" charset="-120"/>
              </a:rPr>
              <a:t>」輸入學校</a:t>
            </a:r>
            <a:r>
              <a:rPr lang="zh-TW" altLang="en-US" sz="2200" dirty="0" smtClean="0">
                <a:solidFill>
                  <a:srgbClr val="000000"/>
                </a:solidFill>
                <a:latin typeface="微軟正黑體" panose="020B0604030504040204" pitchFamily="34" charset="-120"/>
                <a:ea typeface="微軟正黑體" panose="020B0604030504040204" pitchFamily="34" charset="-120"/>
              </a:rPr>
              <a:t>帳號、承辦</a:t>
            </a:r>
            <a:r>
              <a:rPr lang="zh-TW" altLang="en-US" sz="2200" dirty="0">
                <a:solidFill>
                  <a:srgbClr val="000000"/>
                </a:solidFill>
                <a:latin typeface="微軟正黑體" panose="020B0604030504040204" pitchFamily="34" charset="-120"/>
                <a:ea typeface="微軟正黑體" panose="020B0604030504040204" pitchFamily="34" charset="-120"/>
              </a:rPr>
              <a:t>人</a:t>
            </a:r>
            <a:r>
              <a:rPr lang="en-US" altLang="zh-TW" sz="2200" dirty="0" smtClean="0">
                <a:solidFill>
                  <a:srgbClr val="000000"/>
                </a:solidFill>
                <a:latin typeface="微軟正黑體" panose="020B0604030504040204" pitchFamily="34" charset="-120"/>
                <a:ea typeface="微軟正黑體" panose="020B0604030504040204" pitchFamily="34" charset="-120"/>
              </a:rPr>
              <a:t>E-mail</a:t>
            </a:r>
            <a:r>
              <a:rPr lang="zh-TW" altLang="en-US" sz="2200" dirty="0">
                <a:solidFill>
                  <a:srgbClr val="000000"/>
                </a:solidFill>
                <a:latin typeface="微軟正黑體" panose="020B0604030504040204" pitchFamily="34" charset="-120"/>
                <a:ea typeface="微軟正黑體" panose="020B0604030504040204" pitchFamily="34" charset="-120"/>
              </a:rPr>
              <a:t>及驗證</a:t>
            </a:r>
            <a:r>
              <a:rPr lang="zh-TW" altLang="en-US" sz="2200" dirty="0" smtClean="0">
                <a:solidFill>
                  <a:srgbClr val="000000"/>
                </a:solidFill>
                <a:latin typeface="微軟正黑體" panose="020B0604030504040204" pitchFamily="34" charset="-120"/>
                <a:ea typeface="微軟正黑體" panose="020B0604030504040204" pitchFamily="34" charset="-120"/>
              </a:rPr>
              <a:t>碼，點選送出後，系統會寄信至</a:t>
            </a:r>
            <a:r>
              <a:rPr lang="en-US" altLang="zh-TW" sz="2200" dirty="0" smtClean="0">
                <a:solidFill>
                  <a:srgbClr val="000000"/>
                </a:solidFill>
                <a:latin typeface="微軟正黑體" panose="020B0604030504040204" pitchFamily="34" charset="-120"/>
                <a:ea typeface="微軟正黑體" panose="020B0604030504040204" pitchFamily="34" charset="-120"/>
              </a:rPr>
              <a:t>E-mail</a:t>
            </a:r>
            <a:r>
              <a:rPr lang="zh-TW" altLang="en-US" sz="2200" dirty="0" smtClean="0">
                <a:solidFill>
                  <a:srgbClr val="000000"/>
                </a:solidFill>
                <a:latin typeface="微軟正黑體" panose="020B0604030504040204" pitchFamily="34" charset="-120"/>
                <a:ea typeface="微軟正黑體" panose="020B0604030504040204" pitchFamily="34" charset="-120"/>
              </a:rPr>
              <a:t>，依流程完成</a:t>
            </a:r>
            <a:r>
              <a:rPr lang="zh-TW" altLang="en-US" sz="2200" dirty="0">
                <a:solidFill>
                  <a:srgbClr val="000000"/>
                </a:solidFill>
                <a:latin typeface="微軟正黑體" panose="020B0604030504040204" pitchFamily="34" charset="-120"/>
                <a:ea typeface="微軟正黑體" panose="020B0604030504040204" pitchFamily="34" charset="-120"/>
              </a:rPr>
              <a:t>密碼</a:t>
            </a:r>
            <a:r>
              <a:rPr lang="zh-TW" altLang="en-US" sz="2200" dirty="0" smtClean="0">
                <a:solidFill>
                  <a:srgbClr val="000000"/>
                </a:solidFill>
                <a:latin typeface="微軟正黑體" panose="020B0604030504040204" pitchFamily="34" charset="-120"/>
                <a:ea typeface="微軟正黑體" panose="020B0604030504040204" pitchFamily="34" charset="-120"/>
              </a:rPr>
              <a:t>變更。</a:t>
            </a:r>
            <a:endParaRPr lang="en-US" altLang="zh-TW" sz="2200" dirty="0" smtClean="0">
              <a:solidFill>
                <a:srgbClr val="000000"/>
              </a:solidFill>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6"/>
              </a:buBlip>
              <a:defRPr/>
            </a:pPr>
            <a:r>
              <a:rPr lang="zh-TW" altLang="en-US" sz="2200" dirty="0" smtClean="0">
                <a:solidFill>
                  <a:srgbClr val="000000"/>
                </a:solidFill>
                <a:latin typeface="微軟正黑體" panose="020B0604030504040204" pitchFamily="34" charset="-120"/>
                <a:ea typeface="微軟正黑體" panose="020B0604030504040204" pitchFamily="34" charset="-120"/>
              </a:rPr>
              <a:t>或來電特殊教育資源中心詢問</a:t>
            </a:r>
            <a:r>
              <a:rPr lang="zh-TW" altLang="en-US" sz="2200" dirty="0">
                <a:solidFill>
                  <a:srgbClr val="000000"/>
                </a:solidFill>
                <a:latin typeface="微軟正黑體" panose="020B0604030504040204" pitchFamily="34" charset="-120"/>
                <a:ea typeface="微軟正黑體" panose="020B0604030504040204" pitchFamily="34" charset="-120"/>
              </a:rPr>
              <a:t>查詢並完成</a:t>
            </a:r>
            <a:r>
              <a:rPr lang="zh-TW" altLang="en-US" sz="2200" dirty="0" smtClean="0">
                <a:solidFill>
                  <a:srgbClr val="000000"/>
                </a:solidFill>
                <a:latin typeface="微軟正黑體" panose="020B0604030504040204" pitchFamily="34" charset="-120"/>
                <a:ea typeface="微軟正黑體" panose="020B0604030504040204" pitchFamily="34" charset="-120"/>
              </a:rPr>
              <a:t>開通；</a:t>
            </a:r>
            <a:r>
              <a:rPr lang="zh-TW" altLang="en-US" sz="2800" b="1" dirty="0" smtClean="0">
                <a:solidFill>
                  <a:srgbClr val="000000"/>
                </a:solidFill>
                <a:latin typeface="微軟正黑體" panose="020B0604030504040204" pitchFamily="34" charset="-120"/>
                <a:ea typeface="微軟正黑體" panose="020B0604030504040204" pitchFamily="34" charset="-120"/>
              </a:rPr>
              <a:t>不須</a:t>
            </a:r>
            <a:r>
              <a:rPr lang="zh-TW" altLang="en-US" sz="2200" dirty="0" smtClean="0">
                <a:solidFill>
                  <a:srgbClr val="000000"/>
                </a:solidFill>
                <a:latin typeface="微軟正黑體" panose="020B0604030504040204" pitchFamily="34" charset="-120"/>
                <a:ea typeface="微軟正黑體" panose="020B0604030504040204" pitchFamily="34" charset="-120"/>
              </a:rPr>
              <a:t>點選教師或學校註冊。</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6"/>
              </a:buBlip>
              <a:defRPr/>
            </a:pPr>
            <a:r>
              <a:rPr lang="zh-TW" altLang="en-US" sz="2200" dirty="0">
                <a:solidFill>
                  <a:srgbClr val="000000"/>
                </a:solidFill>
                <a:latin typeface="微軟正黑體" panose="020B0604030504040204" pitchFamily="34" charset="-120"/>
                <a:ea typeface="微軟正黑體" panose="020B0604030504040204" pitchFamily="34" charset="-120"/>
              </a:rPr>
              <a:t>特殊教育資源中心電話</a:t>
            </a:r>
            <a:r>
              <a:rPr lang="zh-TW" altLang="en-US" sz="2200" dirty="0" smtClean="0">
                <a:solidFill>
                  <a:srgbClr val="000000"/>
                </a:solidFill>
                <a:latin typeface="微軟正黑體" panose="020B0604030504040204" pitchFamily="34" charset="-120"/>
                <a:ea typeface="微軟正黑體" panose="020B0604030504040204" pitchFamily="34" charset="-120"/>
              </a:rPr>
              <a:t>：</a:t>
            </a:r>
            <a:endParaRPr lang="en-US" altLang="zh-TW" sz="2200" dirty="0" smtClean="0">
              <a:solidFill>
                <a:srgbClr val="00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6"/>
              </a:buBlip>
              <a:defRPr/>
            </a:pPr>
            <a:r>
              <a:rPr lang="en-US" altLang="zh-TW" sz="2200" dirty="0" smtClean="0">
                <a:solidFill>
                  <a:srgbClr val="000000"/>
                </a:solidFill>
                <a:latin typeface="微軟正黑體" panose="020B0604030504040204" pitchFamily="34" charset="-120"/>
                <a:ea typeface="微軟正黑體" panose="020B0604030504040204" pitchFamily="34" charset="-120"/>
              </a:rPr>
              <a:t>049-2562609</a:t>
            </a:r>
          </a:p>
          <a:p>
            <a:pPr marL="342900" indent="-342900" eaLnBrk="1" hangingPunct="1">
              <a:lnSpc>
                <a:spcPct val="150000"/>
              </a:lnSpc>
              <a:spcBef>
                <a:spcPct val="0"/>
              </a:spcBef>
              <a:buBlip>
                <a:blip r:embed="rId6"/>
              </a:buBlip>
              <a:defRPr/>
            </a:pPr>
            <a:r>
              <a:rPr lang="en-US" altLang="zh-TW" sz="2200" dirty="0" smtClean="0">
                <a:solidFill>
                  <a:srgbClr val="000000"/>
                </a:solidFill>
                <a:latin typeface="微軟正黑體" panose="020B0604030504040204" pitchFamily="34" charset="-120"/>
                <a:ea typeface="微軟正黑體" panose="020B0604030504040204" pitchFamily="34" charset="-120"/>
              </a:rPr>
              <a:t>049-2566501</a:t>
            </a:r>
            <a:endParaRPr kumimoji="0" lang="en-US" altLang="zh-TW" sz="22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endParaRPr>
          </a:p>
        </p:txBody>
      </p:sp>
      <p:sp>
        <p:nvSpPr>
          <p:cNvPr id="9" name="矩形 8"/>
          <p:cNvSpPr/>
          <p:nvPr/>
        </p:nvSpPr>
        <p:spPr>
          <a:xfrm>
            <a:off x="6183804" y="2161776"/>
            <a:ext cx="2088232" cy="97919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4" name="矩形 13"/>
          <p:cNvSpPr/>
          <p:nvPr/>
        </p:nvSpPr>
        <p:spPr>
          <a:xfrm>
            <a:off x="6183804" y="3152912"/>
            <a:ext cx="2088232" cy="128607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0232" y="4831663"/>
            <a:ext cx="852239" cy="645163"/>
          </a:xfrm>
          <a:prstGeom prst="rect">
            <a:avLst/>
          </a:prstGeom>
        </p:spPr>
      </p:pic>
    </p:spTree>
    <p:extLst>
      <p:ext uri="{BB962C8B-B14F-4D97-AF65-F5344CB8AC3E}">
        <p14:creationId xmlns:p14="http://schemas.microsoft.com/office/powerpoint/2010/main" val="15620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anim calcmode="lin" valueType="num">
                                      <p:cBhvr>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850"/>
                            </p:stCondLst>
                            <p:childTnLst>
                              <p:par>
                                <p:cTn id="23" presetID="42" presetClass="entr" presetSubtype="0" fill="hold" grpId="0"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anim calcmode="lin" valueType="num">
                                      <p:cBhvr>
                                        <p:cTn id="2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350"/>
                            </p:stCondLst>
                            <p:childTnLst>
                              <p:par>
                                <p:cTn id="29" presetID="42" presetClass="entr" presetSubtype="0" fill="hold" grpId="0" nodeType="after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2850"/>
                            </p:stCondLst>
                            <p:childTnLst>
                              <p:par>
                                <p:cTn id="35" presetID="42" presetClass="entr" presetSubtype="0" fill="hold" grpId="0" nodeType="after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fade">
                                      <p:cBhvr>
                                        <p:cTn id="37" dur="500"/>
                                        <p:tgtEl>
                                          <p:spTgt spid="10">
                                            <p:txEl>
                                              <p:pRg st="3" end="3"/>
                                            </p:txEl>
                                          </p:spTgt>
                                        </p:tgtEl>
                                      </p:cBhvr>
                                    </p:animEffect>
                                    <p:anim calcmode="lin" valueType="num">
                                      <p:cBhvr>
                                        <p:cTn id="38"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350"/>
                            </p:stCondLst>
                            <p:childTnLst>
                              <p:par>
                                <p:cTn id="41" presetID="42" presetClass="entr" presetSubtype="0" fill="hold" grpId="0" nodeType="after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anim calcmode="lin" valueType="num">
                                      <p:cBhvr>
                                        <p:cTn id="4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P spid="9"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user\Desktop\未命名.jpg"/>
          <p:cNvPicPr>
            <a:picLocks noChangeAspect="1" noChangeArrowheads="1"/>
          </p:cNvPicPr>
          <p:nvPr/>
        </p:nvPicPr>
        <p:blipFill>
          <a:blip r:embed="rId4" cstate="print"/>
          <a:stretch>
            <a:fillRect/>
          </a:stretch>
        </p:blipFill>
        <p:spPr bwMode="auto">
          <a:xfrm>
            <a:off x="323528" y="1340768"/>
            <a:ext cx="3347864" cy="3493425"/>
          </a:xfrm>
          <a:prstGeom prst="rect">
            <a:avLst/>
          </a:prstGeom>
          <a:noFill/>
          <a:effectLst>
            <a:outerShdw blurRad="50800" dist="38100" dir="2700000" algn="tl" rotWithShape="0">
              <a:prstClr val="black">
                <a:alpha val="40000"/>
              </a:prstClr>
            </a:outerShdw>
          </a:effectLst>
        </p:spPr>
      </p:pic>
      <p:pic>
        <p:nvPicPr>
          <p:cNvPr id="1027" name="Picture 3" descr="C:\Users\user\Desktop\未命名1.jpg"/>
          <p:cNvPicPr>
            <a:picLocks noChangeAspect="1" noChangeArrowheads="1"/>
          </p:cNvPicPr>
          <p:nvPr/>
        </p:nvPicPr>
        <p:blipFill>
          <a:blip r:embed="rId5" cstate="print"/>
          <a:srcRect/>
          <a:stretch>
            <a:fillRect/>
          </a:stretch>
        </p:blipFill>
        <p:spPr bwMode="auto">
          <a:xfrm>
            <a:off x="1475656" y="3505200"/>
            <a:ext cx="3165475" cy="3352800"/>
          </a:xfrm>
          <a:prstGeom prst="rect">
            <a:avLst/>
          </a:prstGeom>
          <a:noFill/>
          <a:effectLst>
            <a:outerShdw blurRad="50800" dist="38100" dir="2700000" algn="tl" rotWithShape="0">
              <a:prstClr val="black">
                <a:alpha val="40000"/>
              </a:prstClr>
            </a:outerShdw>
          </a:effectLst>
        </p:spPr>
      </p:pic>
      <p:sp>
        <p:nvSpPr>
          <p:cNvPr id="9" name="向右箭號 8"/>
          <p:cNvSpPr/>
          <p:nvPr/>
        </p:nvSpPr>
        <p:spPr>
          <a:xfrm rot="13249458" flipH="1">
            <a:off x="204885" y="2877010"/>
            <a:ext cx="1389415" cy="881282"/>
          </a:xfrm>
          <a:prstGeom prst="stripedRightArrow">
            <a:avLst>
              <a:gd name="adj1" fmla="val 39122"/>
              <a:gd name="adj2" fmla="val 45153"/>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宋体"/>
              <a:cs typeface="+mn-cs"/>
            </a:endParaRPr>
          </a:p>
        </p:txBody>
      </p:sp>
      <p:cxnSp>
        <p:nvCxnSpPr>
          <p:cNvPr id="7" name="直接连接符 5"/>
          <p:cNvCxnSpPr>
            <a:cxnSpLocks noChangeShapeType="1"/>
          </p:cNvCxnSpPr>
          <p:nvPr/>
        </p:nvCxnSpPr>
        <p:spPr bwMode="auto">
          <a:xfrm>
            <a:off x="611188" y="1052514"/>
            <a:ext cx="367278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3954929"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檔案命名及上傳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10" name="矩形 9"/>
          <p:cNvSpPr/>
          <p:nvPr/>
        </p:nvSpPr>
        <p:spPr>
          <a:xfrm>
            <a:off x="1763688" y="5159641"/>
            <a:ext cx="2063499" cy="2855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TextBox 5"/>
          <p:cNvSpPr txBox="1">
            <a:spLocks noChangeArrowheads="1"/>
          </p:cNvSpPr>
          <p:nvPr/>
        </p:nvSpPr>
        <p:spPr bwMode="auto">
          <a:xfrm>
            <a:off x="4679504" y="1124744"/>
            <a:ext cx="4284984" cy="438581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6"/>
              </a:buBlip>
              <a:defRPr/>
            </a:pPr>
            <a:r>
              <a:rPr lang="zh-TW" altLang="en-US" sz="2200" dirty="0" smtClean="0">
                <a:solidFill>
                  <a:srgbClr val="000000"/>
                </a:solidFill>
                <a:latin typeface="微軟正黑體" panose="020B0604030504040204" pitchFamily="34" charset="-120"/>
                <a:ea typeface="微軟正黑體" panose="020B0604030504040204" pitchFamily="34" charset="-120"/>
              </a:rPr>
              <a:t>將</a:t>
            </a:r>
            <a:r>
              <a:rPr lang="zh-TW" altLang="en-US" sz="2200" dirty="0">
                <a:solidFill>
                  <a:srgbClr val="000000"/>
                </a:solidFill>
                <a:latin typeface="微軟正黑體" panose="020B0604030504040204" pitchFamily="34" charset="-120"/>
                <a:ea typeface="微軟正黑體" panose="020B0604030504040204" pitchFamily="34" charset="-120"/>
              </a:rPr>
              <a:t>資料統一放在資料夾後，</a:t>
            </a:r>
            <a:r>
              <a:rPr lang="zh-TW" altLang="en-US" sz="2200" b="1" dirty="0">
                <a:solidFill>
                  <a:srgbClr val="000000"/>
                </a:solidFill>
                <a:latin typeface="微軟正黑體" panose="020B0604030504040204" pitchFamily="34" charset="-120"/>
                <a:ea typeface="微軟正黑體" panose="020B0604030504040204" pitchFamily="34" charset="-120"/>
              </a:rPr>
              <a:t>壓縮成一個檔案</a:t>
            </a:r>
            <a:r>
              <a:rPr lang="zh-TW" altLang="en-US" sz="2200" dirty="0">
                <a:solidFill>
                  <a:srgbClr val="000000"/>
                </a:solidFill>
                <a:latin typeface="微軟正黑體" panose="020B0604030504040204" pitchFamily="34" charset="-120"/>
                <a:ea typeface="微軟正黑體" panose="020B0604030504040204" pitchFamily="34" charset="-120"/>
              </a:rPr>
              <a:t>，再上傳壓縮檔</a:t>
            </a:r>
            <a:r>
              <a:rPr lang="zh-TW" altLang="en-US" sz="2200" dirty="0" smtClean="0">
                <a:solidFill>
                  <a:srgbClr val="000000"/>
                </a:solidFill>
                <a:latin typeface="微軟正黑體" panose="020B0604030504040204" pitchFamily="34" charset="-120"/>
                <a:ea typeface="微軟正黑體" panose="020B0604030504040204" pitchFamily="34" charset="-120"/>
              </a:rPr>
              <a:t>。</a:t>
            </a:r>
            <a:endParaRPr lang="en-US" altLang="zh-TW" sz="2200" dirty="0" smtClean="0">
              <a:solidFill>
                <a:srgbClr val="00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6"/>
              </a:buBlip>
              <a:defRPr/>
            </a:pPr>
            <a:r>
              <a:rPr lang="zh-TW" altLang="en-US" sz="2200" dirty="0" smtClean="0">
                <a:solidFill>
                  <a:srgbClr val="000000"/>
                </a:solidFill>
                <a:latin typeface="微軟正黑體" panose="020B0604030504040204" pitchFamily="34" charset="-120"/>
                <a:ea typeface="微軟正黑體" panose="020B0604030504040204" pitchFamily="34" charset="-120"/>
              </a:rPr>
              <a:t>壓縮</a:t>
            </a:r>
            <a:r>
              <a:rPr lang="zh-TW" altLang="en-US" sz="2200" dirty="0">
                <a:solidFill>
                  <a:srgbClr val="000000"/>
                </a:solidFill>
                <a:latin typeface="微軟正黑體" panose="020B0604030504040204" pitchFamily="34" charset="-120"/>
                <a:ea typeface="微軟正黑體" panose="020B0604030504040204" pitchFamily="34" charset="-120"/>
              </a:rPr>
              <a:t>檔名稱：</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444500" lvl="0" indent="-358775">
              <a:buNone/>
              <a:tabLst>
                <a:tab pos="538163" algn="l"/>
              </a:tabLst>
              <a:defRPr/>
            </a:pPr>
            <a:r>
              <a:rPr lang="zh-TW" altLang="en-US" sz="2000" dirty="0">
                <a:solidFill>
                  <a:srgbClr val="FF0000"/>
                </a:solidFill>
                <a:latin typeface="微軟正黑體" panose="020B0604030504040204" pitchFamily="34" charset="-120"/>
                <a:ea typeface="微軟正黑體" panose="020B0604030504040204" pitchFamily="34" charset="-120"/>
              </a:rPr>
              <a:t>　ＯＯ國中</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小課程計畫－普教</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444500" lvl="0" indent="-358775">
              <a:buNone/>
              <a:tabLst>
                <a:tab pos="538163" algn="l"/>
              </a:tabLst>
              <a:defRPr/>
            </a:pPr>
            <a:r>
              <a:rPr lang="zh-TW" altLang="en-US" sz="2000" dirty="0">
                <a:solidFill>
                  <a:srgbClr val="FF0000"/>
                </a:solidFill>
                <a:latin typeface="微軟正黑體" panose="020B0604030504040204" pitchFamily="34" charset="-120"/>
                <a:ea typeface="微軟正黑體" panose="020B0604030504040204" pitchFamily="34" charset="-120"/>
              </a:rPr>
              <a:t>　ＯＯ國中</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小課程計畫－特</a:t>
            </a:r>
            <a:r>
              <a:rPr lang="zh-TW" altLang="en-US" sz="2000" dirty="0" smtClean="0">
                <a:solidFill>
                  <a:srgbClr val="FF0000"/>
                </a:solidFill>
                <a:latin typeface="微軟正黑體" panose="020B0604030504040204" pitchFamily="34" charset="-120"/>
                <a:ea typeface="微軟正黑體" panose="020B0604030504040204" pitchFamily="34" charset="-120"/>
              </a:rPr>
              <a:t>教</a:t>
            </a:r>
            <a:endParaRPr lang="en-US" altLang="zh-TW" sz="2000" dirty="0" smtClean="0">
              <a:solidFill>
                <a:srgbClr val="FF0000"/>
              </a:solidFill>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6"/>
              </a:buBlip>
              <a:defRPr/>
            </a:pPr>
            <a:r>
              <a:rPr lang="zh-TW" altLang="en-US" sz="2200" dirty="0">
                <a:solidFill>
                  <a:srgbClr val="000000"/>
                </a:solidFill>
                <a:latin typeface="微軟正黑體" panose="020B0604030504040204" pitchFamily="34" charset="-120"/>
                <a:ea typeface="微軟正黑體" panose="020B0604030504040204" pitchFamily="34" charset="-120"/>
              </a:rPr>
              <a:t>如檔案太</a:t>
            </a:r>
            <a:r>
              <a:rPr lang="zh-TW" altLang="en-US" sz="2200" dirty="0" smtClean="0">
                <a:solidFill>
                  <a:srgbClr val="000000"/>
                </a:solidFill>
                <a:latin typeface="微軟正黑體" panose="020B0604030504040204" pitchFamily="34" charset="-120"/>
                <a:ea typeface="微軟正黑體" panose="020B0604030504040204" pitchFamily="34" charset="-120"/>
              </a:rPr>
              <a:t>大（超過</a:t>
            </a:r>
            <a:r>
              <a:rPr lang="en-US" altLang="zh-TW" sz="2200" dirty="0" smtClean="0">
                <a:solidFill>
                  <a:srgbClr val="000000"/>
                </a:solidFill>
                <a:latin typeface="微軟正黑體" panose="020B0604030504040204" pitchFamily="34" charset="-120"/>
                <a:ea typeface="微軟正黑體" panose="020B0604030504040204" pitchFamily="34" charset="-120"/>
              </a:rPr>
              <a:t>100Mb</a:t>
            </a:r>
            <a:r>
              <a:rPr lang="zh-TW" altLang="en-US" sz="2200" dirty="0" smtClean="0">
                <a:solidFill>
                  <a:srgbClr val="000000"/>
                </a:solidFill>
                <a:latin typeface="微軟正黑體" panose="020B0604030504040204" pitchFamily="34" charset="-120"/>
                <a:ea typeface="微軟正黑體" panose="020B0604030504040204" pitchFamily="34" charset="-120"/>
              </a:rPr>
              <a:t>），</a:t>
            </a:r>
            <a:r>
              <a:rPr lang="zh-TW" altLang="en-US" sz="2200" dirty="0">
                <a:solidFill>
                  <a:srgbClr val="000000"/>
                </a:solidFill>
                <a:latin typeface="微軟正黑體" panose="020B0604030504040204" pitchFamily="34" charset="-120"/>
                <a:ea typeface="微軟正黑體" panose="020B0604030504040204" pitchFamily="34" charset="-120"/>
              </a:rPr>
              <a:t>可以雲端連結方式，將連結貼在</a:t>
            </a:r>
            <a:r>
              <a:rPr lang="en-US" altLang="zh-TW" sz="2200" dirty="0">
                <a:solidFill>
                  <a:srgbClr val="000000"/>
                </a:solidFill>
                <a:latin typeface="微軟正黑體" panose="020B0604030504040204" pitchFamily="34" charset="-120"/>
                <a:ea typeface="微軟正黑體" panose="020B0604030504040204" pitchFamily="34" charset="-120"/>
              </a:rPr>
              <a:t>Word</a:t>
            </a:r>
            <a:r>
              <a:rPr lang="zh-TW" altLang="en-US" sz="2200" dirty="0">
                <a:solidFill>
                  <a:srgbClr val="000000"/>
                </a:solidFill>
                <a:latin typeface="微軟正黑體" panose="020B0604030504040204" pitchFamily="34" charset="-120"/>
                <a:ea typeface="微軟正黑體" panose="020B0604030504040204" pitchFamily="34" charset="-120"/>
              </a:rPr>
              <a:t>、文字文件中，轉成</a:t>
            </a:r>
            <a:r>
              <a:rPr lang="en-US" altLang="zh-TW" sz="2200" dirty="0">
                <a:solidFill>
                  <a:srgbClr val="000000"/>
                </a:solidFill>
                <a:latin typeface="微軟正黑體" panose="020B0604030504040204" pitchFamily="34" charset="-120"/>
                <a:ea typeface="微軟正黑體" panose="020B0604030504040204" pitchFamily="34" charset="-120"/>
              </a:rPr>
              <a:t>PDF</a:t>
            </a:r>
            <a:r>
              <a:rPr lang="zh-TW" altLang="en-US" sz="2200" dirty="0">
                <a:solidFill>
                  <a:srgbClr val="000000"/>
                </a:solidFill>
                <a:latin typeface="微軟正黑體" panose="020B0604030504040204" pitchFamily="34" charset="-120"/>
                <a:ea typeface="微軟正黑體" panose="020B0604030504040204" pitchFamily="34" charset="-120"/>
              </a:rPr>
              <a:t>檔案後再上傳</a:t>
            </a:r>
            <a:r>
              <a:rPr lang="zh-TW" altLang="en-US" sz="2200" dirty="0" smtClean="0">
                <a:solidFill>
                  <a:srgbClr val="000000"/>
                </a:solidFill>
                <a:latin typeface="微軟正黑體" panose="020B0604030504040204" pitchFamily="34" charset="-120"/>
                <a:ea typeface="微軟正黑體" panose="020B0604030504040204" pitchFamily="34" charset="-120"/>
              </a:rPr>
              <a:t>。</a:t>
            </a:r>
            <a:endParaRPr kumimoji="0" lang="en-US" altLang="zh-TW" sz="22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endParaRPr>
          </a:p>
        </p:txBody>
      </p:sp>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4755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42" presetClass="entr" presetSubtype="0" fill="hold" grpId="0"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anim calcmode="lin" valueType="num">
                                      <p:cBhvr>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300"/>
                            </p:stCondLst>
                            <p:childTnLst>
                              <p:par>
                                <p:cTn id="29" presetID="42" presetClass="entr" presetSubtype="0" fill="hold" grpId="0"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anim calcmode="lin" valueType="num">
                                      <p:cBhvr>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2800"/>
                            </p:stCondLst>
                            <p:childTnLst>
                              <p:par>
                                <p:cTn id="35" presetID="42" presetClass="entr" presetSubtype="0" fill="hold" grpId="0" nodeType="after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anim calcmode="lin" valueType="num">
                                      <p:cBhvr>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300"/>
                            </p:stCondLst>
                            <p:childTnLst>
                              <p:par>
                                <p:cTn id="41" presetID="42" presetClass="entr" presetSubtype="0" fill="hold" grpId="0" nodeType="after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anim calcmode="lin" valueType="num">
                                      <p:cBhvr>
                                        <p:cTn id="4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2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1027"/>
                                        </p:tgtEl>
                                        <p:attrNameLst>
                                          <p:attrName>style.visibility</p:attrName>
                                        </p:attrNameLst>
                                      </p:cBhvr>
                                      <p:to>
                                        <p:strVal val="visible"/>
                                      </p:to>
                                    </p:set>
                                    <p:anim calcmode="lin" valueType="num">
                                      <p:cBhvr>
                                        <p:cTn id="59" dur="500" fill="hold"/>
                                        <p:tgtEl>
                                          <p:spTgt spid="1027"/>
                                        </p:tgtEl>
                                        <p:attrNameLst>
                                          <p:attrName>ppt_w</p:attrName>
                                        </p:attrNameLst>
                                      </p:cBhvr>
                                      <p:tavLst>
                                        <p:tav tm="0">
                                          <p:val>
                                            <p:fltVal val="0"/>
                                          </p:val>
                                        </p:tav>
                                        <p:tav tm="100000">
                                          <p:val>
                                            <p:strVal val="#ppt_w"/>
                                          </p:val>
                                        </p:tav>
                                      </p:tavLst>
                                    </p:anim>
                                    <p:anim calcmode="lin" valueType="num">
                                      <p:cBhvr>
                                        <p:cTn id="60" dur="500" fill="hold"/>
                                        <p:tgtEl>
                                          <p:spTgt spid="1027"/>
                                        </p:tgtEl>
                                        <p:attrNameLst>
                                          <p:attrName>ppt_h</p:attrName>
                                        </p:attrNameLst>
                                      </p:cBhvr>
                                      <p:tavLst>
                                        <p:tav tm="0">
                                          <p:val>
                                            <p:fltVal val="0"/>
                                          </p:val>
                                        </p:tav>
                                        <p:tav tm="100000">
                                          <p:val>
                                            <p:strVal val="#ppt_h"/>
                                          </p:val>
                                        </p:tav>
                                      </p:tavLst>
                                    </p:anim>
                                    <p:animEffect transition="in" filter="fade">
                                      <p:cBhvr>
                                        <p:cTn id="61" dur="500"/>
                                        <p:tgtEl>
                                          <p:spTgt spid="1027"/>
                                        </p:tgtEl>
                                      </p:cBhvr>
                                    </p:animEffect>
                                    <p:anim calcmode="lin" valueType="num">
                                      <p:cBhvr>
                                        <p:cTn id="62" dur="500" fill="hold"/>
                                        <p:tgtEl>
                                          <p:spTgt spid="1027"/>
                                        </p:tgtEl>
                                        <p:attrNameLst>
                                          <p:attrName>ppt_x</p:attrName>
                                        </p:attrNameLst>
                                      </p:cBhvr>
                                      <p:tavLst>
                                        <p:tav tm="0">
                                          <p:val>
                                            <p:fltVal val="0.5"/>
                                          </p:val>
                                        </p:tav>
                                        <p:tav tm="100000">
                                          <p:val>
                                            <p:strVal val="#ppt_x"/>
                                          </p:val>
                                        </p:tav>
                                      </p:tavLst>
                                    </p:anim>
                                    <p:anim calcmode="lin" valueType="num">
                                      <p:cBhvr>
                                        <p:cTn id="63" dur="500" fill="hold"/>
                                        <p:tgtEl>
                                          <p:spTgt spid="1027"/>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up)">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uiExpand="1"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0" y="2749285"/>
            <a:ext cx="9144000" cy="4108715"/>
          </a:xfrm>
          <a:prstGeom prst="rect">
            <a:avLst/>
          </a:prstGeom>
          <a:noFill/>
          <a:ln w="9525">
            <a:noFill/>
            <a:miter lim="800000"/>
            <a:headEnd/>
            <a:tailEnd/>
          </a:ln>
        </p:spPr>
      </p:pic>
      <p:sp>
        <p:nvSpPr>
          <p:cNvPr id="7" name="矩形 6"/>
          <p:cNvSpPr/>
          <p:nvPr/>
        </p:nvSpPr>
        <p:spPr>
          <a:xfrm>
            <a:off x="0" y="5877272"/>
            <a:ext cx="1619672"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9" name="矩形 8"/>
          <p:cNvSpPr/>
          <p:nvPr/>
        </p:nvSpPr>
        <p:spPr>
          <a:xfrm>
            <a:off x="4499992" y="4077072"/>
            <a:ext cx="1141228"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TextBox 5"/>
          <p:cNvSpPr txBox="1">
            <a:spLocks noChangeArrowheads="1"/>
          </p:cNvSpPr>
          <p:nvPr/>
        </p:nvSpPr>
        <p:spPr bwMode="auto">
          <a:xfrm>
            <a:off x="611188" y="1124744"/>
            <a:ext cx="7921625" cy="1615827"/>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200" dirty="0" smtClean="0">
                <a:latin typeface="微軟正黑體" panose="020B0604030504040204" pitchFamily="34" charset="-120"/>
                <a:ea typeface="微軟正黑體" panose="020B0604030504040204" pitchFamily="34" charset="-120"/>
              </a:rPr>
              <a:t>登入</a:t>
            </a:r>
            <a:r>
              <a:rPr lang="zh-TW" altLang="en-US" sz="2200" dirty="0">
                <a:latin typeface="微軟正黑體" panose="020B0604030504040204" pitchFamily="34" charset="-120"/>
                <a:ea typeface="微軟正黑體" panose="020B0604030504040204" pitchFamily="34" charset="-120"/>
              </a:rPr>
              <a:t>後頁面如下圖。</a:t>
            </a:r>
            <a:endParaRPr lang="en-US" altLang="zh-TW" sz="22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5"/>
              </a:buBlip>
              <a:defRPr/>
            </a:pPr>
            <a:r>
              <a:rPr lang="zh-TW" altLang="en-US" sz="2200" dirty="0">
                <a:latin typeface="微軟正黑體" panose="020B0604030504040204" pitchFamily="34" charset="-120"/>
                <a:ea typeface="微軟正黑體" panose="020B0604030504040204" pitchFamily="34" charset="-120"/>
              </a:rPr>
              <a:t>如出現系統提示，要求您修改或變更密碼，請不必理會。</a:t>
            </a:r>
            <a:endParaRPr lang="en-US" altLang="zh-TW" sz="22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5"/>
              </a:buBlip>
              <a:defRPr/>
            </a:pPr>
            <a:r>
              <a:rPr lang="zh-TW" altLang="en-US" sz="2200" dirty="0">
                <a:latin typeface="微軟正黑體" panose="020B0604030504040204" pitchFamily="34" charset="-120"/>
                <a:ea typeface="微軟正黑體" panose="020B0604030504040204" pitchFamily="34" charset="-120"/>
              </a:rPr>
              <a:t>點選「</a:t>
            </a:r>
            <a:r>
              <a:rPr lang="zh-TW" altLang="en-US" sz="2200" b="1" dirty="0">
                <a:solidFill>
                  <a:srgbClr val="FF0000"/>
                </a:solidFill>
                <a:latin typeface="微軟正黑體" panose="020B0604030504040204" pitchFamily="34" charset="-120"/>
                <a:ea typeface="微軟正黑體" panose="020B0604030504040204" pitchFamily="34" charset="-120"/>
              </a:rPr>
              <a:t>資料上傳</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endParaRPr kumimoji="0" lang="en-US" altLang="zh-TW" sz="22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endParaRPr>
          </a:p>
        </p:txBody>
      </p:sp>
      <p:sp>
        <p:nvSpPr>
          <p:cNvPr id="10" name="矩形 9"/>
          <p:cNvSpPr/>
          <p:nvPr/>
        </p:nvSpPr>
        <p:spPr>
          <a:xfrm>
            <a:off x="5868144" y="2749285"/>
            <a:ext cx="2368288" cy="1296144"/>
          </a:xfrm>
          <a:custGeom>
            <a:avLst/>
            <a:gdLst>
              <a:gd name="connsiteX0" fmla="*/ 0 w 2211862"/>
              <a:gd name="connsiteY0" fmla="*/ 0 h 691444"/>
              <a:gd name="connsiteX1" fmla="*/ 2211862 w 2211862"/>
              <a:gd name="connsiteY1" fmla="*/ 0 h 691444"/>
              <a:gd name="connsiteX2" fmla="*/ 2211862 w 2211862"/>
              <a:gd name="connsiteY2" fmla="*/ 691444 h 691444"/>
              <a:gd name="connsiteX3" fmla="*/ 0 w 2211862"/>
              <a:gd name="connsiteY3" fmla="*/ 691444 h 691444"/>
              <a:gd name="connsiteX4" fmla="*/ 0 w 2211862"/>
              <a:gd name="connsiteY4" fmla="*/ 0 h 69144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934" h="862132">
                <a:moveTo>
                  <a:pt x="195072" y="0"/>
                </a:moveTo>
                <a:lnTo>
                  <a:pt x="2406934" y="0"/>
                </a:lnTo>
                <a:lnTo>
                  <a:pt x="2406934" y="691444"/>
                </a:lnTo>
                <a:cubicBezTo>
                  <a:pt x="1633071" y="732084"/>
                  <a:pt x="261799" y="723956"/>
                  <a:pt x="0" y="862132"/>
                </a:cubicBezTo>
                <a:cubicBezTo>
                  <a:pt x="231648" y="566627"/>
                  <a:pt x="158496" y="271121"/>
                  <a:pt x="195072" y="0"/>
                </a:cubicBezTo>
                <a:close/>
              </a:path>
            </a:pathLst>
          </a:custGeom>
          <a:solidFill>
            <a:schemeClr val="accent5">
              <a:lumMod val="20000"/>
              <a:lumOff val="80000"/>
              <a:alpha val="90000"/>
            </a:schemeClr>
          </a:solidFill>
          <a:ln w="57150" cmpd="dbl">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Calibri"/>
                <a:ea typeface="和平粗楷" panose="02010601000101010101" pitchFamily="1" charset="-120"/>
                <a:cs typeface="+mn-cs"/>
              </a:rPr>
              <a:t>不必理會</a:t>
            </a:r>
            <a:endParaRPr kumimoji="0" lang="zh-TW" altLang="en-US" sz="3200" b="0" i="0" u="none" strike="noStrike" kern="1200" cap="none" spc="0" normalizeH="0" baseline="0" noProof="0" dirty="0">
              <a:ln>
                <a:noFill/>
              </a:ln>
              <a:solidFill>
                <a:srgbClr val="FF0000"/>
              </a:solidFill>
              <a:effectLst/>
              <a:uLnTx/>
              <a:uFillTx/>
              <a:latin typeface="Calibri"/>
              <a:ea typeface="和平粗楷" panose="02010601000101010101" pitchFamily="1" charset="-120"/>
              <a:cs typeface="+mn-cs"/>
            </a:endParaRPr>
          </a:p>
        </p:txBody>
      </p:sp>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9967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anim calcmode="lin" valueType="num">
                                      <p:cBhvr>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150"/>
                            </p:stCondLst>
                            <p:childTnLst>
                              <p:par>
                                <p:cTn id="29" presetID="42" presetClass="entr" presetSubtype="0" fill="hold" grpId="0"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anim calcmode="lin" valueType="num">
                                      <p:cBhvr>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fltVal val="0.5"/>
                                          </p:val>
                                        </p:tav>
                                        <p:tav tm="100000">
                                          <p:val>
                                            <p:strVal val="#ppt_x"/>
                                          </p:val>
                                        </p:tav>
                                      </p:tavLst>
                                    </p:anim>
                                    <p:anim calcmode="lin" valueType="num">
                                      <p:cBhvr>
                                        <p:cTn id="52"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build="p" autoUpdateAnimBg="0"/>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cstate="print"/>
          <a:stretch>
            <a:fillRect/>
          </a:stretch>
        </p:blipFill>
        <p:spPr bwMode="auto">
          <a:xfrm>
            <a:off x="-36512" y="4005064"/>
            <a:ext cx="9180512" cy="1990560"/>
          </a:xfrm>
          <a:prstGeom prst="rect">
            <a:avLst/>
          </a:prstGeom>
          <a:noFill/>
          <a:ln w="9525">
            <a:noFill/>
            <a:miter lim="800000"/>
            <a:headEnd/>
            <a:tailEnd/>
          </a:ln>
        </p:spPr>
      </p:pic>
      <p:sp>
        <p:nvSpPr>
          <p:cNvPr id="10" name="矩形 9"/>
          <p:cNvSpPr/>
          <p:nvPr/>
        </p:nvSpPr>
        <p:spPr>
          <a:xfrm>
            <a:off x="107504" y="5445224"/>
            <a:ext cx="8928992" cy="648072"/>
          </a:xfrm>
          <a:prstGeom prst="rect">
            <a:avLst/>
          </a:prstGeom>
          <a:pattFill prst="lgCheck">
            <a:fgClr>
              <a:schemeClr val="accent1"/>
            </a:fgClr>
            <a:bgClr>
              <a:schemeClr val="bg1"/>
            </a:bgClr>
          </a:pattFill>
          <a:ln w="57150">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8" name="TextBox 5"/>
          <p:cNvSpPr txBox="1">
            <a:spLocks noChangeArrowheads="1"/>
          </p:cNvSpPr>
          <p:nvPr/>
        </p:nvSpPr>
        <p:spPr bwMode="auto">
          <a:xfrm>
            <a:off x="611188" y="1124744"/>
            <a:ext cx="7921625" cy="1107996"/>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200" dirty="0" smtClean="0">
                <a:latin typeface="微軟正黑體" panose="020B0604030504040204" pitchFamily="34" charset="-120"/>
                <a:ea typeface="微軟正黑體" panose="020B0604030504040204" pitchFamily="34" charset="-120"/>
              </a:rPr>
              <a:t>點選</a:t>
            </a:r>
            <a:r>
              <a:rPr lang="zh-TW" altLang="en-US" sz="2200" dirty="0">
                <a:latin typeface="微軟正黑體" panose="020B0604030504040204" pitchFamily="34" charset="-120"/>
                <a:ea typeface="微軟正黑體" panose="020B0604030504040204" pitchFamily="34" charset="-120"/>
              </a:rPr>
              <a:t>「資料上傳」後，可看到學校需上傳資料的標題</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5"/>
              </a:buBlip>
              <a:defRPr/>
            </a:pPr>
            <a:r>
              <a:rPr lang="zh-TW" altLang="en-US" sz="2200" dirty="0" smtClean="0">
                <a:latin typeface="微軟正黑體" panose="020B0604030504040204" pitchFamily="34" charset="-120"/>
                <a:ea typeface="微軟正黑體" panose="020B0604030504040204" pitchFamily="34" charset="-120"/>
              </a:rPr>
              <a:t>點選</a:t>
            </a:r>
            <a:r>
              <a:rPr lang="zh-TW" altLang="en-US" sz="2200" dirty="0">
                <a:latin typeface="微軟正黑體" panose="020B0604030504040204" pitchFamily="34" charset="-120"/>
                <a:ea typeface="微軟正黑體" panose="020B0604030504040204" pitchFamily="34" charset="-120"/>
              </a:rPr>
              <a:t>「</a:t>
            </a:r>
            <a:r>
              <a:rPr lang="zh-TW" altLang="en-US" sz="2200" dirty="0">
                <a:latin typeface="華康行書體" panose="03000509000000000000" pitchFamily="65" charset="-120"/>
                <a:ea typeface="華康行書體" panose="03000509000000000000" pitchFamily="65" charset="-120"/>
              </a:rPr>
              <a:t>南投縣</a:t>
            </a:r>
            <a:r>
              <a:rPr lang="en-US" altLang="zh-TW" sz="2200" dirty="0">
                <a:latin typeface="華康行書體" panose="03000509000000000000" pitchFamily="65" charset="-120"/>
                <a:ea typeface="華康行書體" panose="03000509000000000000" pitchFamily="65" charset="-120"/>
              </a:rPr>
              <a:t>115</a:t>
            </a:r>
            <a:r>
              <a:rPr lang="zh-TW" altLang="en-US" sz="2200" dirty="0">
                <a:latin typeface="華康行書體" panose="03000509000000000000" pitchFamily="65" charset="-120"/>
                <a:ea typeface="華康行書體" panose="03000509000000000000" pitchFamily="65" charset="-120"/>
              </a:rPr>
              <a:t>學年度學校課程計畫</a:t>
            </a:r>
            <a:r>
              <a:rPr lang="zh-TW" altLang="en-US" sz="2200" dirty="0">
                <a:latin typeface="微軟正黑體" panose="020B0604030504040204" pitchFamily="34" charset="-120"/>
                <a:ea typeface="微軟正黑體" panose="020B0604030504040204" pitchFamily="34" charset="-120"/>
              </a:rPr>
              <a:t>」此列之「</a:t>
            </a:r>
            <a:r>
              <a:rPr lang="zh-TW" altLang="en-US" sz="2200" b="1" dirty="0">
                <a:solidFill>
                  <a:srgbClr val="FF0000"/>
                </a:solidFill>
                <a:latin typeface="微軟正黑體" panose="020B0604030504040204" pitchFamily="34" charset="-120"/>
                <a:ea typeface="微軟正黑體" panose="020B0604030504040204" pitchFamily="34" charset="-120"/>
              </a:rPr>
              <a:t>上傳</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9" name="矩形 8"/>
          <p:cNvSpPr/>
          <p:nvPr/>
        </p:nvSpPr>
        <p:spPr>
          <a:xfrm>
            <a:off x="8208912" y="5157192"/>
            <a:ext cx="827584"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8658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anim calcmode="lin" valueType="num">
                                      <p:cBhvr>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anim calcmode="lin" valueType="num">
                                      <p:cBhvr>
                                        <p:cTn id="2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1020089" y="2868527"/>
            <a:ext cx="7344816" cy="3942308"/>
          </a:xfrm>
          <a:prstGeom prst="rect">
            <a:avLst/>
          </a:prstGeom>
        </p:spPr>
      </p:pic>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483768" y="5949280"/>
            <a:ext cx="1584176" cy="3063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8" name="矩形 7"/>
          <p:cNvSpPr/>
          <p:nvPr/>
        </p:nvSpPr>
        <p:spPr>
          <a:xfrm>
            <a:off x="2483768" y="6309320"/>
            <a:ext cx="1584176" cy="2172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776864"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TextBox 5"/>
          <p:cNvSpPr txBox="1">
            <a:spLocks noChangeArrowheads="1"/>
          </p:cNvSpPr>
          <p:nvPr/>
        </p:nvSpPr>
        <p:spPr bwMode="auto">
          <a:xfrm>
            <a:off x="611188" y="1374775"/>
            <a:ext cx="7921625" cy="461665"/>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just"/>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sp>
        <p:nvSpPr>
          <p:cNvPr id="12" name="TextBox 5"/>
          <p:cNvSpPr txBox="1">
            <a:spLocks noChangeArrowheads="1"/>
          </p:cNvSpPr>
          <p:nvPr/>
        </p:nvSpPr>
        <p:spPr bwMode="auto">
          <a:xfrm>
            <a:off x="611188" y="1124744"/>
            <a:ext cx="7921625" cy="1754326"/>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rPr>
              <a:t>選擇</a:t>
            </a:r>
            <a:r>
              <a:rPr lang="zh-TW" altLang="en-US" sz="2400" dirty="0">
                <a:latin typeface="微軟正黑體" panose="020B0604030504040204" pitchFamily="34" charset="-120"/>
                <a:ea typeface="微軟正黑體" panose="020B0604030504040204" pitchFamily="34" charset="-120"/>
              </a:rPr>
              <a:t>檔案，將正確之課程計畫壓縮檔或雲端連結檔案上傳</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rPr>
              <a:t>後續</a:t>
            </a:r>
            <a:r>
              <a:rPr lang="zh-TW" altLang="en-US" sz="2400" dirty="0">
                <a:latin typeface="微軟正黑體" panose="020B0604030504040204" pitchFamily="34" charset="-120"/>
                <a:ea typeface="微軟正黑體" panose="020B0604030504040204" pitchFamily="34" charset="-120"/>
              </a:rPr>
              <a:t>點選「</a:t>
            </a:r>
            <a:r>
              <a:rPr lang="zh-TW" altLang="en-US" sz="2400" b="1" dirty="0">
                <a:solidFill>
                  <a:srgbClr val="FF0000"/>
                </a:solidFill>
                <a:latin typeface="微軟正黑體" panose="020B0604030504040204" pitchFamily="34" charset="-120"/>
                <a:ea typeface="微軟正黑體" panose="020B0604030504040204" pitchFamily="34" charset="-120"/>
              </a:rPr>
              <a:t>確定送出</a:t>
            </a:r>
            <a:r>
              <a:rPr lang="zh-TW" altLang="en-US" sz="2400" dirty="0">
                <a:latin typeface="微軟正黑體" panose="020B0604030504040204" pitchFamily="34" charset="-120"/>
                <a:ea typeface="微軟正黑體" panose="020B0604030504040204" pitchFamily="34" charset="-120"/>
              </a:rPr>
              <a:t>」即可</a:t>
            </a:r>
            <a:r>
              <a:rPr lang="zh-TW" altLang="en-US" sz="2400" dirty="0" smtClean="0">
                <a:latin typeface="微軟正黑體" panose="020B0604030504040204" pitchFamily="34" charset="-120"/>
                <a:ea typeface="微軟正黑體" panose="020B0604030504040204" pitchFamily="34" charset="-120"/>
              </a:rPr>
              <a:t>。</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1555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anim calcmode="lin" valueType="num">
                                      <p:cBhvr>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anim calcmode="lin" valueType="num">
                                      <p:cBhvr>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150"/>
                            </p:stCondLst>
                            <p:childTnLst>
                              <p:par>
                                <p:cTn id="29" presetID="42" presetClass="entr" presetSubtype="0" fill="hold" grpId="0" nodeType="after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anim calcmode="lin" valueType="num">
                                      <p:cBhvr>
                                        <p:cTn id="3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10" grpId="0" build="p" autoUpdateAnimBg="0"/>
      <p:bldP spid="12" grpId="0" uiExpand="1"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2744636"/>
            <a:ext cx="8064896" cy="4034930"/>
          </a:xfrm>
          <a:prstGeom prst="rect">
            <a:avLst/>
          </a:prstGeom>
          <a:noFill/>
          <a:ln w="9525">
            <a:noFill/>
            <a:miter lim="800000"/>
            <a:headEnd/>
            <a:tailEnd/>
          </a:ln>
        </p:spPr>
      </p:pic>
      <p:sp>
        <p:nvSpPr>
          <p:cNvPr id="8" name="矩形 7"/>
          <p:cNvSpPr/>
          <p:nvPr/>
        </p:nvSpPr>
        <p:spPr>
          <a:xfrm>
            <a:off x="2195736" y="5661248"/>
            <a:ext cx="610910" cy="2880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704856"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9" name="TextBox 5"/>
          <p:cNvSpPr txBox="1">
            <a:spLocks noChangeArrowheads="1"/>
          </p:cNvSpPr>
          <p:nvPr/>
        </p:nvSpPr>
        <p:spPr bwMode="auto">
          <a:xfrm>
            <a:off x="611188" y="1124744"/>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400" dirty="0" smtClean="0">
                <a:latin typeface="微軟正黑體" panose="020B0604030504040204" pitchFamily="34" charset="-120"/>
                <a:ea typeface="微軟正黑體" panose="020B0604030504040204" pitchFamily="34" charset="-120"/>
              </a:rPr>
              <a:t>上</a:t>
            </a:r>
            <a:r>
              <a:rPr lang="zh-TW" altLang="en-US" sz="2400" dirty="0">
                <a:latin typeface="微軟正黑體" panose="020B0604030504040204" pitchFamily="34" charset="-120"/>
                <a:ea typeface="微軟正黑體" panose="020B0604030504040204" pitchFamily="34" charset="-120"/>
              </a:rPr>
              <a:t>傳後若要修正檔案，可以點選「</a:t>
            </a:r>
            <a:r>
              <a:rPr lang="zh-TW" altLang="en-US" sz="2400" b="1" dirty="0">
                <a:solidFill>
                  <a:srgbClr val="FF0000"/>
                </a:solidFill>
                <a:latin typeface="微軟正黑體" panose="020B0604030504040204" pitchFamily="34" charset="-120"/>
                <a:ea typeface="微軟正黑體" panose="020B0604030504040204" pitchFamily="34" charset="-120"/>
              </a:rPr>
              <a:t>刪除</a:t>
            </a:r>
            <a:r>
              <a:rPr lang="zh-TW" altLang="en-US" sz="2400" dirty="0">
                <a:latin typeface="微軟正黑體" panose="020B0604030504040204" pitchFamily="34" charset="-120"/>
                <a:ea typeface="微軟正黑體" panose="020B0604030504040204" pitchFamily="34" charset="-120"/>
              </a:rPr>
              <a:t>」或選擇要上傳的檔案後，再按「</a:t>
            </a:r>
            <a:r>
              <a:rPr lang="zh-TW" altLang="en-US" sz="2400" b="1" dirty="0">
                <a:solidFill>
                  <a:srgbClr val="FF0000"/>
                </a:solidFill>
                <a:latin typeface="微軟正黑體" panose="020B0604030504040204" pitchFamily="34" charset="-120"/>
                <a:ea typeface="微軟正黑體" panose="020B0604030504040204" pitchFamily="34" charset="-120"/>
              </a:rPr>
              <a:t>確定送出</a:t>
            </a:r>
            <a:r>
              <a:rPr lang="zh-TW" altLang="en-US" sz="2400" dirty="0">
                <a:latin typeface="微軟正黑體" panose="020B0604030504040204" pitchFamily="34" charset="-120"/>
                <a:ea typeface="微軟正黑體" panose="020B0604030504040204" pitchFamily="34" charset="-120"/>
              </a:rPr>
              <a:t>」即可</a:t>
            </a:r>
            <a:r>
              <a:rPr lang="zh-TW" altLang="en-US" sz="2400" dirty="0" smtClean="0">
                <a:latin typeface="微軟正黑體" panose="020B0604030504040204" pitchFamily="34" charset="-120"/>
                <a:ea typeface="微軟正黑體" panose="020B0604030504040204" pitchFamily="34" charset="-120"/>
              </a:rPr>
              <a:t>。</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954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anim calcmode="lin" valueType="num">
                                      <p:cBhvr>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24744"/>
            <a:ext cx="7921625" cy="1686487"/>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請於上傳後確認是否正確上傳。</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後續要瀏覽委員回饋意見，亦須點擊「</a:t>
            </a:r>
            <a:r>
              <a:rPr lang="zh-TW" altLang="en-US" sz="2400" b="1" dirty="0">
                <a:solidFill>
                  <a:srgbClr val="FF0000"/>
                </a:solidFill>
                <a:latin typeface="微軟正黑體" panose="020B0604030504040204" pitchFamily="34" charset="-120"/>
                <a:ea typeface="微軟正黑體" panose="020B0604030504040204" pitchFamily="34" charset="-120"/>
              </a:rPr>
              <a:t>上傳</a:t>
            </a:r>
            <a:r>
              <a:rPr lang="zh-TW" altLang="en-US" sz="2400" dirty="0">
                <a:latin typeface="微軟正黑體" panose="020B0604030504040204" pitchFamily="34" charset="-120"/>
                <a:ea typeface="微軟正黑體" panose="020B0604030504040204" pitchFamily="34" charset="-120"/>
              </a:rPr>
              <a:t>」按鍵，進入後臺查看</a:t>
            </a:r>
            <a:r>
              <a:rPr lang="zh-TW" altLang="en-US" sz="2400" dirty="0" smtClean="0">
                <a:latin typeface="微軟正黑體" panose="020B0604030504040204" pitchFamily="34" charset="-120"/>
                <a:ea typeface="微軟正黑體" panose="020B0604030504040204" pitchFamily="34" charset="-120"/>
              </a:rPr>
              <a:t>。</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309634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確認上傳狀態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64904" y="3068960"/>
            <a:ext cx="12706486" cy="2366669"/>
          </a:xfrm>
          <a:prstGeom prst="rect">
            <a:avLst/>
          </a:prstGeom>
          <a:noFill/>
        </p:spPr>
      </p:pic>
      <p:sp>
        <p:nvSpPr>
          <p:cNvPr id="9" name="矩形 8"/>
          <p:cNvSpPr/>
          <p:nvPr/>
        </p:nvSpPr>
        <p:spPr>
          <a:xfrm>
            <a:off x="3851920" y="4310611"/>
            <a:ext cx="1224136" cy="1008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8" name="矩形 7"/>
          <p:cNvSpPr/>
          <p:nvPr/>
        </p:nvSpPr>
        <p:spPr>
          <a:xfrm>
            <a:off x="8044962" y="4858402"/>
            <a:ext cx="703384" cy="3163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4085440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4"/>
          <a:stretch>
            <a:fillRect/>
          </a:stretch>
        </p:blipFill>
        <p:spPr>
          <a:xfrm>
            <a:off x="539552" y="2852936"/>
            <a:ext cx="7344816" cy="3942308"/>
          </a:xfrm>
          <a:prstGeom prst="rect">
            <a:avLst/>
          </a:prstGeom>
        </p:spPr>
      </p:pic>
      <p:sp>
        <p:nvSpPr>
          <p:cNvPr id="18435" name="TextBox 5"/>
          <p:cNvSpPr txBox="1">
            <a:spLocks noChangeArrowheads="1"/>
          </p:cNvSpPr>
          <p:nvPr/>
        </p:nvSpPr>
        <p:spPr bwMode="auto">
          <a:xfrm>
            <a:off x="611188" y="1124744"/>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5"/>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並於面談前至上傳平台</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檢視委員</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回饋</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意見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（點選「</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上傳</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」即可進入檢視頁面），</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做為面</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談</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前之最後修正。</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6879004" cy="11976"/>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86583"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確認審核狀態及委員回饋意見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683568" y="4941168"/>
            <a:ext cx="7128792"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40851314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於</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115</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年</a:t>
            </a:r>
            <a:r>
              <a:rPr lang="en-US" altLang="zh-TW" sz="2400" dirty="0">
                <a:solidFill>
                  <a:srgbClr val="000000"/>
                </a:solidFill>
                <a:latin typeface="微軟正黑體" pitchFamily="34" charset="-120"/>
                <a:ea typeface="微軟正黑體" pitchFamily="34" charset="-120"/>
              </a:rPr>
              <a:t>6</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月</a:t>
            </a:r>
            <a:r>
              <a:rPr lang="en-US" altLang="zh-TW" sz="2400" noProof="0" dirty="0" smtClean="0">
                <a:solidFill>
                  <a:srgbClr val="000000"/>
                </a:solidFill>
                <a:latin typeface="微軟正黑體" pitchFamily="34" charset="-120"/>
                <a:ea typeface="微軟正黑體" pitchFamily="34" charset="-120"/>
              </a:rPr>
              <a:t>30</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日（週</a:t>
            </a:r>
            <a:r>
              <a:rPr lang="zh-TW" altLang="en-US" sz="2400" dirty="0" smtClean="0">
                <a:solidFill>
                  <a:srgbClr val="000000"/>
                </a:solidFill>
                <a:latin typeface="微軟正黑體" pitchFamily="34" charset="-120"/>
                <a:ea typeface="微軟正黑體" pitchFamily="34" charset="-120"/>
              </a:rPr>
              <a:t>二</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將課程計畫備查相關資料上傳至本</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縣特教資源中心網站。</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lvl="0" indent="-342900" algn="just" eaLnBrk="1" hangingPunct="1">
              <a:lnSpc>
                <a:spcPct val="150000"/>
              </a:lnSpc>
              <a:spcBef>
                <a:spcPct val="0"/>
              </a:spcBef>
              <a:buBlip>
                <a:blip r:embed="rId4"/>
              </a:buBlip>
              <a:defRPr/>
            </a:pPr>
            <a:r>
              <a:rPr lang="zh-TW" altLang="en-US" sz="2400" dirty="0">
                <a:solidFill>
                  <a:srgbClr val="000000"/>
                </a:solidFill>
                <a:latin typeface="微軟正黑體" pitchFamily="34" charset="-120"/>
                <a:ea typeface="微軟正黑體" pitchFamily="34" charset="-120"/>
              </a:rPr>
              <a:t>請於</a:t>
            </a:r>
            <a:r>
              <a:rPr lang="en-US" altLang="zh-TW" sz="2400" dirty="0" smtClean="0">
                <a:solidFill>
                  <a:srgbClr val="000000"/>
                </a:solidFill>
                <a:latin typeface="微軟正黑體" pitchFamily="34" charset="-120"/>
                <a:ea typeface="微軟正黑體" pitchFamily="34" charset="-120"/>
              </a:rPr>
              <a:t>115</a:t>
            </a:r>
            <a:r>
              <a:rPr lang="zh-TW" altLang="en-US" sz="2400" dirty="0" smtClean="0">
                <a:solidFill>
                  <a:srgbClr val="000000"/>
                </a:solidFill>
                <a:latin typeface="微軟正黑體" pitchFamily="34" charset="-120"/>
                <a:ea typeface="微軟正黑體" pitchFamily="34" charset="-120"/>
              </a:rPr>
              <a:t>年</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月</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日</a:t>
            </a:r>
            <a:r>
              <a:rPr lang="zh-TW" altLang="en-US" sz="2400" dirty="0">
                <a:solidFill>
                  <a:srgbClr val="000000"/>
                </a:solidFill>
                <a:latin typeface="微軟正黑體" pitchFamily="34" charset="-120"/>
                <a:ea typeface="微軟正黑體" pitchFamily="34" charset="-120"/>
              </a:rPr>
              <a:t>（</a:t>
            </a:r>
            <a:r>
              <a:rPr lang="zh-TW" altLang="en-US" sz="2400" dirty="0" smtClean="0">
                <a:solidFill>
                  <a:srgbClr val="000000"/>
                </a:solidFill>
                <a:latin typeface="微軟正黑體" pitchFamily="34" charset="-120"/>
                <a:ea typeface="微軟正黑體" pitchFamily="34" charset="-120"/>
              </a:rPr>
              <a:t>週二）前至網站確認學校通過狀態及委員回饋意見。（作為確認是否</a:t>
            </a:r>
            <a:r>
              <a:rPr lang="zh-TW" altLang="en-US" sz="2400" b="1" u="sng" dirty="0" smtClean="0">
                <a:solidFill>
                  <a:srgbClr val="000000"/>
                </a:solidFill>
                <a:latin typeface="微軟正黑體" pitchFamily="34" charset="-120"/>
                <a:ea typeface="微軟正黑體" pitchFamily="34" charset="-120"/>
              </a:rPr>
              <a:t>出席視訊面談會議</a:t>
            </a:r>
            <a:r>
              <a:rPr lang="zh-TW" altLang="en-US" sz="2400" dirty="0" smtClean="0">
                <a:solidFill>
                  <a:srgbClr val="000000"/>
                </a:solidFill>
                <a:latin typeface="微軟正黑體" pitchFamily="34" charset="-120"/>
                <a:ea typeface="微軟正黑體" pitchFamily="34" charset="-120"/>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上</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傳之資料（圖片檔、</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PDF</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檔及</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Word</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檔皆可），惟請</a:t>
            </a:r>
            <a:r>
              <a:rPr kumimoji="0" lang="zh-TW" altLang="en-US" sz="2400" b="1" i="0" u="sng"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標明檔案名稱</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，以利彙整與審核。</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將</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上述</a:t>
            </a:r>
            <a:r>
              <a:rPr kumimoji="0" lang="zh-TW" altLang="en-US" sz="2400" b="1" i="0" u="none" strike="noStrike" kern="1200" cap="none" spc="0" normalizeH="0" baseline="0" noProof="0" dirty="0" smtClean="0">
                <a:ln>
                  <a:noFill/>
                </a:ln>
                <a:solidFill>
                  <a:srgbClr val="EA0808"/>
                </a:solidFill>
                <a:effectLst/>
                <a:uLnTx/>
                <a:uFillTx/>
                <a:latin typeface="微軟正黑體" pitchFamily="34" charset="-120"/>
                <a:ea typeface="微軟正黑體" pitchFamily="34" charset="-120"/>
                <a:cs typeface="+mn-cs"/>
              </a:rPr>
              <a:t>所有檔案</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放置於資料夾</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中</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，後</a:t>
            </a:r>
            <a:r>
              <a:rPr kumimoji="0" lang="zh-TW" altLang="en-US" sz="24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加壓成壓縮檔</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再進行上傳</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請上傳</a:t>
            </a:r>
            <a:r>
              <a:rPr kumimoji="0" lang="zh-TW" altLang="en-US" sz="2400" b="0" i="0" u="sng"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普教</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及</a:t>
            </a:r>
            <a:r>
              <a:rPr kumimoji="0" lang="zh-TW" altLang="en-US" sz="2400" b="0" i="0" u="sng"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特教</a:t>
            </a:r>
            <a:r>
              <a:rPr kumimoji="0" lang="zh-TW" altLang="en-US" sz="2400" b="1"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各一份</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壓縮檔。</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確認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是否上傳成功。</a:t>
            </a:r>
            <a:endParaRPr kumimoji="0" lang="en-US" altLang="zh-CN"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注意事項</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35029794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27651" name="文字版面配置區 2"/>
          <p:cNvSpPr>
            <a:spLocks noGrp="1"/>
          </p:cNvSpPr>
          <p:nvPr>
            <p:ph type="body" idx="1"/>
          </p:nvPr>
        </p:nvSpPr>
        <p:spPr/>
        <p:txBody>
          <a:bodyPr/>
          <a:lstStyle/>
          <a:p>
            <a:endParaRPr lang="zh-TW" altLang="en-US"/>
          </a:p>
        </p:txBody>
      </p:sp>
      <p:pic>
        <p:nvPicPr>
          <p:cNvPr id="29699" name="TextBox 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67912" y="1438771"/>
            <a:ext cx="4881202" cy="3662610"/>
          </a:xfrm>
          <a:prstGeom prst="rect">
            <a:avLst/>
          </a:prstGeom>
          <a:noFill/>
          <a:ln>
            <a:noFill/>
          </a:ln>
          <a:effectLst>
            <a:glow rad="1206500">
              <a:schemeClr val="accent1">
                <a:alpha val="43000"/>
              </a:schemeClr>
            </a:glow>
            <a:outerShdw blurRad="647700" dist="965200" dir="8940000" sx="33000" sy="33000" algn="ctr" rotWithShape="0">
              <a:srgbClr val="000000">
                <a:alpha val="43137"/>
              </a:srgbClr>
            </a:outerShdw>
            <a:softEdge rad="469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5790268"/>
            <a:ext cx="2394642" cy="830934"/>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5843785"/>
            <a:ext cx="3171043" cy="777417"/>
          </a:xfrm>
          <a:prstGeom prst="rect">
            <a:avLst/>
          </a:prstGeom>
          <a:effectLst>
            <a:glow rad="19050">
              <a:srgbClr val="FFFFCC">
                <a:alpha val="65000"/>
              </a:srgbClr>
            </a:glo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anim calcmode="lin" valueType="num">
                                      <p:cBhvr>
                                        <p:cTn id="8" dur="2000" fill="hold"/>
                                        <p:tgtEl>
                                          <p:spTgt spid="29699"/>
                                        </p:tgtEl>
                                        <p:attrNameLst>
                                          <p:attrName>ppt_x</p:attrName>
                                        </p:attrNameLst>
                                      </p:cBhvr>
                                      <p:tavLst>
                                        <p:tav tm="0">
                                          <p:val>
                                            <p:strVal val="#ppt_x"/>
                                          </p:val>
                                        </p:tav>
                                        <p:tav tm="100000">
                                          <p:val>
                                            <p:strVal val="#ppt_x"/>
                                          </p:val>
                                        </p:tav>
                                      </p:tavLst>
                                    </p:anim>
                                    <p:anim calcmode="lin" valueType="num">
                                      <p:cBhvr>
                                        <p:cTn id="9" dur="2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5496" y="274638"/>
            <a:ext cx="9001000"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公私立國民中小學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備查</a:t>
            </a:r>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實施</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415498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None/>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特殊教育</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本項所指為學校</a:t>
            </a:r>
            <a:r>
              <a:rPr lang="zh-TW" altLang="en-US" sz="2800" b="1" dirty="0">
                <a:latin typeface="微軟正黑體" panose="020B0604030504040204" pitchFamily="34" charset="-120"/>
                <a:ea typeface="微軟正黑體" panose="020B0604030504040204" pitchFamily="34" charset="-120"/>
              </a:rPr>
              <a:t>有</a:t>
            </a:r>
            <a:r>
              <a:rPr lang="zh-TW" altLang="en-US" sz="2400" dirty="0">
                <a:latin typeface="微軟正黑體" panose="020B0604030504040204" pitchFamily="34" charset="-120"/>
                <a:ea typeface="微軟正黑體" panose="020B0604030504040204" pitchFamily="34" charset="-120"/>
              </a:rPr>
              <a:t>經本縣鑑定及就學輔導會鑑定安置之</a:t>
            </a:r>
            <a:r>
              <a:rPr lang="zh-TW" altLang="en-US" sz="2400" b="1" dirty="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a:latin typeface="微軟正黑體" panose="020B0604030504040204" pitchFamily="34" charset="-120"/>
                <a:ea typeface="微軟正黑體" panose="020B0604030504040204" pitchFamily="34" charset="-120"/>
              </a:rPr>
              <a:t>，學校須為其擬訂特殊教育及相關課程</a:t>
            </a:r>
            <a:r>
              <a:rPr lang="zh-TW" altLang="en-US" sz="2400" dirty="0" smtClean="0">
                <a:latin typeface="微軟正黑體" panose="020B0604030504040204" pitchFamily="34" charset="-120"/>
                <a:ea typeface="微軟正黑體" panose="020B0604030504040204" pitchFamily="34" charset="-120"/>
              </a:rPr>
              <a:t>規劃。</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現況與</a:t>
            </a:r>
            <a:r>
              <a:rPr lang="zh-TW" altLang="zh-TW" sz="2400" dirty="0" smtClean="0">
                <a:latin typeface="微軟正黑體" panose="020B0604030504040204" pitchFamily="34" charset="-120"/>
                <a:ea typeface="微軟正黑體" panose="020B0604030504040204" pitchFamily="34" charset="-120"/>
              </a:rPr>
              <a:t>背景分析</a:t>
            </a:r>
            <a:r>
              <a:rPr lang="zh-TW" altLang="en-US" sz="2400" dirty="0" smtClean="0">
                <a:latin typeface="微軟正黑體" panose="020B0604030504040204" pitchFamily="34" charset="-120"/>
                <a:ea typeface="微軟正黑體" panose="020B0604030504040204" pitchFamily="34" charset="-120"/>
              </a:rPr>
              <a:t>（普教表件</a:t>
            </a:r>
            <a:r>
              <a:rPr lang="en-US" altLang="zh-TW" sz="2400" dirty="0" smtClean="0">
                <a:latin typeface="微軟正黑體" panose="020B0604030504040204" pitchFamily="34" charset="-120"/>
                <a:ea typeface="微軟正黑體" panose="020B0604030504040204" pitchFamily="34" charset="-120"/>
              </a:rPr>
              <a:t>1-1</a:t>
            </a:r>
            <a:r>
              <a:rPr lang="zh-TW" altLang="en-US" sz="2400" dirty="0" smtClean="0">
                <a:latin typeface="微軟正黑體" panose="020B0604030504040204" pitchFamily="34" charset="-120"/>
                <a:ea typeface="微軟正黑體" panose="020B0604030504040204" pitchFamily="34" charset="-120"/>
              </a:rPr>
              <a:t>）及</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a:t>
            </a:r>
            <a:r>
              <a:rPr lang="zh-TW" altLang="zh-TW" sz="2400" dirty="0" smtClean="0">
                <a:latin typeface="微軟正黑體" panose="020B0604030504040204" pitchFamily="34" charset="-120"/>
                <a:ea typeface="微軟正黑體" panose="020B0604030504040204" pitchFamily="34" charset="-120"/>
              </a:rPr>
              <a:t>願景</a:t>
            </a:r>
            <a:r>
              <a:rPr lang="zh-TW" altLang="en-US" sz="2400" dirty="0" smtClean="0">
                <a:latin typeface="微軟正黑體" panose="020B0604030504040204" pitchFamily="34" charset="-120"/>
                <a:ea typeface="微軟正黑體" panose="020B0604030504040204" pitchFamily="34" charset="-120"/>
              </a:rPr>
              <a:t>與架構（普教表件</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a:t>
            </a:r>
            <a:r>
              <a:rPr lang="zh-TW" altLang="zh-TW" sz="2800" b="1" dirty="0" smtClean="0">
                <a:solidFill>
                  <a:srgbClr val="FF0000"/>
                </a:solidFill>
                <a:latin typeface="微軟正黑體" panose="020B0604030504040204" pitchFamily="34" charset="-120"/>
                <a:ea typeface="微軟正黑體" panose="020B0604030504040204" pitchFamily="34" charset="-120"/>
              </a:rPr>
              <a:t>應</a:t>
            </a:r>
            <a:r>
              <a:rPr lang="zh-TW" altLang="zh-TW" sz="2400" b="1" dirty="0" smtClean="0">
                <a:latin typeface="微軟正黑體" panose="020B0604030504040204" pitchFamily="34" charset="-120"/>
                <a:ea typeface="微軟正黑體" panose="020B0604030504040204" pitchFamily="34" charset="-120"/>
              </a:rPr>
              <a:t>與學校本位課程相呼應</a:t>
            </a:r>
            <a:r>
              <a:rPr lang="zh-TW" altLang="en-US" sz="2400" b="1" dirty="0" smtClean="0">
                <a:latin typeface="微軟正黑體" panose="020B0604030504040204" pitchFamily="34" charset="-120"/>
                <a:ea typeface="微軟正黑體" panose="020B0604030504040204" pitchFamily="34" charset="-120"/>
              </a:rPr>
              <a:t>並</a:t>
            </a:r>
            <a:r>
              <a:rPr lang="zh-TW" altLang="zh-TW" sz="2400" b="1" dirty="0" smtClean="0">
                <a:latin typeface="微軟正黑體" panose="020B0604030504040204" pitchFamily="34" charset="-120"/>
                <a:ea typeface="微軟正黑體" panose="020B0604030504040204" pitchFamily="34" charset="-120"/>
              </a:rPr>
              <a:t>包含特殊教育內涵</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
        <p:nvSpPr>
          <p:cNvPr id="7" name="矩形 6"/>
          <p:cNvSpPr/>
          <p:nvPr/>
        </p:nvSpPr>
        <p:spPr>
          <a:xfrm>
            <a:off x="983348" y="3757926"/>
            <a:ext cx="5100819"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90276" y="4388308"/>
            <a:ext cx="5100819"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735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fade">
                                      <p:cBhvr>
                                        <p:cTn id="42" dur="500"/>
                                        <p:tgtEl>
                                          <p:spTgt spid="16">
                                            <p:txEl>
                                              <p:pRg st="3" end="3"/>
                                            </p:txEl>
                                          </p:spTgt>
                                        </p:tgtEl>
                                      </p:cBhvr>
                                    </p:animEffect>
                                    <p:anim calcmode="lin" valueType="num">
                                      <p:cBhvr>
                                        <p:cTn id="4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uiExpand="1" build="p" autoUpdateAnimBg="0"/>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124222" y="5229200"/>
            <a:ext cx="2954656"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綜合座談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填寫本次說明會回饋單。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reurl.cc/nppoWn</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59228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877711"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填寫回饋單</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91880" y="2594521"/>
            <a:ext cx="3528392" cy="3528392"/>
          </a:xfrm>
          <a:prstGeom prst="rect">
            <a:avLst/>
          </a:prstGeom>
          <a:noFill/>
        </p:spPr>
      </p:pic>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下載表件。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reurl.cc/vEEgnA</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3086680" cy="24224"/>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表件下載連結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63888" y="2552498"/>
            <a:ext cx="3528392" cy="3528392"/>
          </a:xfrm>
          <a:prstGeom prst="rect">
            <a:avLst/>
          </a:prstGeom>
          <a:noFill/>
        </p:spPr>
      </p:pic>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240" y="6080308"/>
            <a:ext cx="836760" cy="836760"/>
          </a:xfrm>
          <a:prstGeom prst="rect">
            <a:avLst/>
          </a:prstGeom>
        </p:spPr>
      </p:pic>
    </p:spTree>
    <p:extLst>
      <p:ext uri="{BB962C8B-B14F-4D97-AF65-F5344CB8AC3E}">
        <p14:creationId xmlns:p14="http://schemas.microsoft.com/office/powerpoint/2010/main" val="24912976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9293</TotalTime>
  <Pages>0</Pages>
  <Words>8590</Words>
  <Characters>0</Characters>
  <Application>Microsoft Office PowerPoint</Application>
  <DocSecurity>0</DocSecurity>
  <PresentationFormat>如螢幕大小 (4:3)</PresentationFormat>
  <Lines>0</Lines>
  <Paragraphs>841</Paragraphs>
  <Slides>92</Slides>
  <Notes>92</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92</vt:i4>
      </vt:variant>
    </vt:vector>
  </HeadingPairs>
  <TitlesOfParts>
    <vt:vector size="109" baseType="lpstr">
      <vt:lpstr>Adobe 宋体 Std L</vt:lpstr>
      <vt:lpstr>Helvetica Now Display</vt:lpstr>
      <vt:lpstr>Helvetica Now Display Bold</vt:lpstr>
      <vt:lpstr>微软雅黑</vt:lpstr>
      <vt:lpstr>SetoFont</vt:lpstr>
      <vt:lpstr>宋体</vt:lpstr>
      <vt:lpstr>和平粗楷</vt:lpstr>
      <vt:lpstr>華康行書體</vt:lpstr>
      <vt:lpstr>微軟正黑體</vt:lpstr>
      <vt:lpstr>新細明體</vt:lpstr>
      <vt:lpstr>標楷體</vt:lpstr>
      <vt:lpstr>Arial</vt:lpstr>
      <vt:lpstr>Calibri</vt:lpstr>
      <vt:lpstr>Times New Roman</vt:lpstr>
      <vt:lpstr>Wingdings 2</vt:lpstr>
      <vt:lpstr>Office 主题​​</vt:lpstr>
      <vt:lpstr>1_Office 主题</vt:lpstr>
      <vt:lpstr>PowerPoint 簡報</vt:lpstr>
      <vt:lpstr>國教署行政減量原則執行與銜接說明</vt:lpstr>
      <vt:lpstr>國教署行政減量原則執行與銜接說明</vt:lpstr>
      <vt:lpstr>南投縣執行立場與115學年度作業說明</vt:lpstr>
      <vt:lpstr>116學年度規劃作業及展望</vt:lpstr>
      <vt:lpstr>PowerPoint 簡報</vt:lpstr>
      <vt:lpstr>PowerPoint 簡報</vt:lpstr>
      <vt:lpstr>學校課程計畫表件公文</vt:lpstr>
      <vt:lpstr>公私立國民中小學課程計畫備查實施計畫</vt:lpstr>
      <vt:lpstr>公私立國民中小學課程計畫備查實施計畫</vt:lpstr>
      <vt:lpstr>PowerPoint 簡報</vt:lpstr>
      <vt:lpstr>PowerPoint 簡報</vt:lpstr>
      <vt:lpstr>PowerPoint 簡報</vt:lpstr>
      <vt:lpstr>特殊教育課程計畫備查流程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寰蒋涓浗</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特教課程計畫備查說明簡報</dc:title>
  <dc:creator>南投縣特教資源中心</dc:creator>
  <cp:lastModifiedBy>user</cp:lastModifiedBy>
  <cp:revision>669</cp:revision>
  <cp:lastPrinted>2024-04-29T09:38:02Z</cp:lastPrinted>
  <dcterms:created xsi:type="dcterms:W3CDTF">2009-10-19T13:23:48Z</dcterms:created>
  <dcterms:modified xsi:type="dcterms:W3CDTF">2026-05-19T06:30:14Z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