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handoutMasterIdLst>
    <p:handoutMasterId r:id="rId16"/>
  </p:handoutMasterIdLst>
  <p:sldIdLst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5050"/>
    <a:srgbClr val="AEB5BE"/>
    <a:srgbClr val="8B96A3"/>
    <a:srgbClr val="005F8E"/>
    <a:srgbClr val="868905"/>
    <a:srgbClr val="E4E909"/>
    <a:srgbClr val="8E0000"/>
    <a:srgbClr val="F3E59F"/>
    <a:srgbClr val="E3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82" d="100"/>
          <a:sy n="82" d="100"/>
        </p:scale>
        <p:origin x="1242" y="78"/>
      </p:cViewPr>
      <p:guideLst>
        <p:guide orient="horz" pos="2568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4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510E-4B4B-49C1-B132-D4A53AA79068}" type="datetimeFigureOut">
              <a:rPr lang="zh-TW" altLang="en-US" smtClean="0"/>
              <a:pPr/>
              <a:t>2026/5/22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9E7D-CE48-4CCF-BDB0-DC828F803D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89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292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12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35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18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14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6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09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91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6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41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9E7D-CE48-4CCF-BDB0-DC828F803DA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46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58B9-DAA4-4C24-A687-1A2034C5FF27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5487-77A6-419E-AE31-09C41C4E7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1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6E2F-A564-46CC-BB33-A94ADF0E4846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6422-301C-49D4-8A88-B9F5B4743D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84A7-1493-4B13-BF09-2BE625B5DA2C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B5A5-8DBB-4137-A5FB-ECF861136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6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48F9-615E-4895-B961-02227A1CC5D2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84FE-E438-4656-A842-6C6C465355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2C78-570B-4797-8B4E-C08EDE06AC2B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CE7B-46AF-434F-94EE-C347712333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86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D4F6-4191-4661-97FC-EBA6D9D7155D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662A-4DD0-44AB-BBB8-49D03D244E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7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FDEE-E542-43C3-8204-C7603DFDA346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11EC-3AFF-4CEE-B514-838FF0206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01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2AE6-0BC0-43E7-8810-290972F7BBE2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E95C-8117-4D83-ADCC-D5A24B3AD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2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9B81-A38A-4F58-861F-7328419B41EF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C373-0D43-40B5-A06E-68C3D7E4E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8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8CEF4-F3DB-4DAC-99E6-3D5AE3C645BD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5FD4-20EC-4D0A-8ED9-4FD9C43F5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2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1EE3-727E-453A-BDE8-82C357392A42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7F38-C5B0-4991-BD9D-4642C1D22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24A3-C5B4-490B-BCD2-9E18C38CBE33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C6FE-9A48-4037-8709-FEAB68F255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4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71D7-8A0C-4B54-85BA-8D9C074B4B79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E1E7-7928-428D-8B9E-1602EE52AB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14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6252-7D5D-4770-9D04-39436295BB42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E575-DD27-4C7D-A011-5E877FDF38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3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F244-0190-450B-9163-432563666C4F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2F12-64E8-4194-8E7C-8A9CC4E88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C413-62D8-4B87-BF2A-7872857F5FC4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BDC2-2AA4-4677-9735-951F5208A6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7ADE-A127-4650-8B5A-EF17FF617F85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5C50-761C-438D-ADCF-3E50D36FAF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6E8-A994-4934-9DB1-D0ECB71EEF5E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07E9-D9E6-4D80-88C5-432E04C1B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7F41-D328-4AFF-80E2-8FE86D3ED087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BF1D-A948-4FD5-8D68-170B874CB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F2F31-1FEC-41D4-83D0-61B265E13809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65A1-DA9D-48E7-91B3-E8922E8D9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40E3-A2DE-4F4F-BEBF-BCFF757F52F5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AD67-38CE-45CF-B7EE-F7AD21548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79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258E-C325-4456-A741-4CD9FBFA9937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FED2-47D1-412B-82C7-DD782976F1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1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C05F95F-34F1-4793-B410-F09C1C5F0BB2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035C8DC-7305-4F98-98A2-EC8E67B7D8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F32374-AEB8-4873-94B4-FF44193DFDC4}" type="datetimeFigureOut">
              <a:rPr lang="zh-CN" altLang="en-US"/>
              <a:pPr>
                <a:defRPr/>
              </a:pPr>
              <a:t>2026/5/22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36D563-E9C2-4A66-A605-8B39FCE108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0796" y="5313982"/>
            <a:ext cx="88024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學校課程計畫網站上</a:t>
            </a:r>
            <a:r>
              <a:rPr kumimoji="0" lang="zh-TW" altLang="en-US" sz="48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傳作業說明</a:t>
            </a:r>
          </a:p>
        </p:txBody>
      </p:sp>
    </p:spTree>
    <p:extLst>
      <p:ext uri="{BB962C8B-B14F-4D97-AF65-F5344CB8AC3E}">
        <p14:creationId xmlns:p14="http://schemas.microsoft.com/office/powerpoint/2010/main" val="7328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124744"/>
            <a:ext cx="7921625" cy="1686487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請於上傳後確認是否正確上傳。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後續要瀏覽委員回饋意見，亦須點擊「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」按鍵，進入後臺查看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309634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341632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確認上傳狀態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4904" y="3068960"/>
            <a:ext cx="12706486" cy="2366669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851920" y="4310611"/>
            <a:ext cx="122413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44962" y="4858402"/>
            <a:ext cx="703384" cy="316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407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852936"/>
            <a:ext cx="7344816" cy="3942308"/>
          </a:xfrm>
          <a:prstGeom prst="rect">
            <a:avLst/>
          </a:prstGeo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124744"/>
            <a:ext cx="7921625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Blip>
                <a:blip r:embed="rId5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並於面談前至上傳平台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檢視委員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回饋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意見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（點選「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上傳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」即可進入檢視頁面），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做為面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談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前之最後修正。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6879004" cy="11976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7186583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確認審核狀態及委員回饋意見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941168"/>
            <a:ext cx="7128792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14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196752"/>
            <a:ext cx="7921625" cy="5632311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請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於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115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lang="en-US" altLang="zh-TW" sz="2400" noProof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日（週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）前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將課程計畫備查相關資料上傳至本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縣特教資源中心網站。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 eaLnBrk="1" hangingPunct="1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請於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115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週二）前至網站確認學校通過狀態及委員回饋意見。（作為確認是否</a:t>
            </a:r>
            <a:r>
              <a:rPr lang="zh-TW" altLang="en-US" sz="2400" b="1" u="sng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出席視訊面談會議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上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傳之資料（圖片檔、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PDF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檔及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Word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檔皆可），惟請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標明檔案名稱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，以利彙整與審核。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請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將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上述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所有檔案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放置於資料夾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，後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加壓成壓縮檔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再進行上傳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請上傳</a:t>
            </a:r>
            <a:r>
              <a:rPr kumimoji="0" lang="zh-TW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普教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及</a:t>
            </a:r>
            <a:r>
              <a:rPr kumimoji="0" lang="zh-TW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特教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各一份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壓縮檔。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確認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是否上傳成功。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201622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注意事項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94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7345188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8637044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南投縣特教資源中心網站</a:t>
            </a:r>
            <a:r>
              <a:rPr kumimoji="0" lang="en-US" altLang="zh-TW" sz="4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4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36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http://spec.ntct.edu.tw/MemberArea/</a:t>
            </a:r>
            <a:endParaRPr kumimoji="0" lang="zh-CN" alt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6513" y="1982294"/>
            <a:ext cx="9189065" cy="4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28184" y="2060848"/>
            <a:ext cx="1836103" cy="408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34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25237" y="1180878"/>
            <a:ext cx="3606093" cy="43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特教資源登入系統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57114" y="1196752"/>
            <a:ext cx="4284984" cy="3037755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請點選「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帳號、密碼及驗證碼。</a:t>
            </a:r>
            <a:endParaRPr lang="en-US" altLang="zh-TW" sz="2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系統預設學校帳號為特教通報網帳號。（例如：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84399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學校密碼為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重要移交資料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buNone/>
            </a:pP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（詳見過往公文附件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0848" y="1782424"/>
            <a:ext cx="1021817" cy="335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0900" y="2230484"/>
            <a:ext cx="1948879" cy="991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20900" y="3221091"/>
            <a:ext cx="1948879" cy="1288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/>
      <p:bldP spid="9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64088" y="1196752"/>
            <a:ext cx="3606093" cy="42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特教資源登入系統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57114" y="1196752"/>
            <a:ext cx="5022998" cy="5309146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忘記密碼，請按「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忘記密碼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」輸入學校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帳號、承辦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及驗證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碼，點選送出後，系統會寄信至</a:t>
            </a:r>
            <a:r>
              <a:rPr lang="en-US" altLang="zh-TW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，依流程完成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變更。</a:t>
            </a:r>
            <a:endParaRPr lang="en-US" altLang="zh-TW" sz="2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或來電特殊教育資源中心詢問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查詢並完成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開通；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不須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點選教師或學校註冊。</a:t>
            </a:r>
            <a:endParaRPr lang="en-US" altLang="zh-TW" sz="2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特殊教育資源中心電話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en-US" altLang="zh-TW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049-2562609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en-US" altLang="zh-TW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049-2566501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83804" y="2161776"/>
            <a:ext cx="2088232" cy="979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83804" y="3152912"/>
            <a:ext cx="2088232" cy="12860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31663"/>
            <a:ext cx="852239" cy="6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未命名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1340768"/>
            <a:ext cx="3347864" cy="3493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user\Desktop\未命名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05200"/>
            <a:ext cx="3165475" cy="3352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向右箭號 8"/>
          <p:cNvSpPr/>
          <p:nvPr/>
        </p:nvSpPr>
        <p:spPr>
          <a:xfrm rot="13249458" flipH="1">
            <a:off x="204885" y="2877010"/>
            <a:ext cx="1389415" cy="881282"/>
          </a:xfrm>
          <a:prstGeom prst="stripedRightArrow">
            <a:avLst>
              <a:gd name="adj1" fmla="val 39122"/>
              <a:gd name="adj2" fmla="val 45153"/>
            </a:avLst>
          </a:prstGeom>
          <a:solidFill>
            <a:srgbClr val="FFC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367278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5"/>
          <p:cNvSpPr txBox="1"/>
          <p:nvPr/>
        </p:nvSpPr>
        <p:spPr>
          <a:xfrm>
            <a:off x="467544" y="260648"/>
            <a:ext cx="395492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檔案命名及上傳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5159641"/>
            <a:ext cx="2063499" cy="285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679504" y="1124744"/>
            <a:ext cx="4284984" cy="4385816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資料統一放在資料夾後，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壓縮成一個檔案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，再上傳壓縮檔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壓縮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檔名稱：</a:t>
            </a:r>
            <a:endParaRPr lang="en-US" altLang="zh-TW" sz="2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0" indent="-358775">
              <a:buNone/>
              <a:tabLst>
                <a:tab pos="538163" algn="l"/>
              </a:tabLst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ＯＯ國中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小課程計畫－普教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0" indent="-358775">
              <a:buNone/>
              <a:tabLst>
                <a:tab pos="538163" algn="l"/>
              </a:tabLst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ＯＯ國中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小課程計畫－特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6"/>
              </a:buBlip>
              <a:defRPr/>
            </a:pP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如檔案太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大（超過</a:t>
            </a:r>
            <a:r>
              <a:rPr lang="en-US" altLang="zh-TW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100Mb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可以雲端連結方式，將連結貼在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、文字文件中，轉成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檔案後再上傳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2749285"/>
            <a:ext cx="9144000" cy="410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5877272"/>
            <a:ext cx="161967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99992" y="4077072"/>
            <a:ext cx="11412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11188" y="1124744"/>
            <a:ext cx="7921625" cy="1615827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後頁面如下圖。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如出現系統提示，要求您修改或變更密碼，請不必理會。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8144" y="2749285"/>
            <a:ext cx="2368288" cy="1296144"/>
          </a:xfrm>
          <a:custGeom>
            <a:avLst/>
            <a:gdLst>
              <a:gd name="connsiteX0" fmla="*/ 0 w 2211862"/>
              <a:gd name="connsiteY0" fmla="*/ 0 h 691444"/>
              <a:gd name="connsiteX1" fmla="*/ 2211862 w 2211862"/>
              <a:gd name="connsiteY1" fmla="*/ 0 h 691444"/>
              <a:gd name="connsiteX2" fmla="*/ 2211862 w 2211862"/>
              <a:gd name="connsiteY2" fmla="*/ 691444 h 691444"/>
              <a:gd name="connsiteX3" fmla="*/ 0 w 2211862"/>
              <a:gd name="connsiteY3" fmla="*/ 691444 h 691444"/>
              <a:gd name="connsiteX4" fmla="*/ 0 w 2211862"/>
              <a:gd name="connsiteY4" fmla="*/ 0 h 69144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934" h="862132">
                <a:moveTo>
                  <a:pt x="195072" y="0"/>
                </a:moveTo>
                <a:lnTo>
                  <a:pt x="2406934" y="0"/>
                </a:lnTo>
                <a:lnTo>
                  <a:pt x="2406934" y="691444"/>
                </a:lnTo>
                <a:cubicBezTo>
                  <a:pt x="1633071" y="732084"/>
                  <a:pt x="261799" y="723956"/>
                  <a:pt x="0" y="862132"/>
                </a:cubicBezTo>
                <a:cubicBezTo>
                  <a:pt x="231648" y="566627"/>
                  <a:pt x="158496" y="271121"/>
                  <a:pt x="19507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57150" cmpd="dbl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和平粗楷" panose="02010601000101010101" pitchFamily="1" charset="-120"/>
                <a:cs typeface="+mn-cs"/>
              </a:rPr>
              <a:t>不必理會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和平粗楷" panose="02010601000101010101" pitchFamily="1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build="p" autoUpdateAnimBg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6512" y="4005064"/>
            <a:ext cx="9180512" cy="19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07504" y="5445224"/>
            <a:ext cx="8928992" cy="648072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1188" y="1124744"/>
            <a:ext cx="7921625" cy="1107996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「資料上傳」後，可看到學校需上傳資料的標題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dirty="0">
                <a:latin typeface="華康行書體" panose="03000509000000000000" pitchFamily="65" charset="-120"/>
                <a:ea typeface="華康行書體" panose="03000509000000000000" pitchFamily="65" charset="-120"/>
              </a:rPr>
              <a:t>南投縣</a:t>
            </a:r>
            <a:r>
              <a:rPr lang="en-US" altLang="zh-TW" sz="2200" dirty="0">
                <a:latin typeface="華康行書體" panose="03000509000000000000" pitchFamily="65" charset="-120"/>
                <a:ea typeface="華康行書體" panose="03000509000000000000" pitchFamily="65" charset="-120"/>
              </a:rPr>
              <a:t>115</a:t>
            </a:r>
            <a:r>
              <a:rPr lang="zh-TW" altLang="en-US" sz="2200" dirty="0">
                <a:latin typeface="華康行書體" panose="03000509000000000000" pitchFamily="65" charset="-120"/>
                <a:ea typeface="華康行書體" panose="03000509000000000000" pitchFamily="65" charset="-120"/>
              </a:rPr>
              <a:t>學年度學校課程計畫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」此列之「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08912" y="5157192"/>
            <a:ext cx="82758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89" y="2868527"/>
            <a:ext cx="7344816" cy="3942308"/>
          </a:xfrm>
          <a:prstGeom prst="rect">
            <a:avLst/>
          </a:prstGeom>
        </p:spPr>
      </p:pic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768" y="5949280"/>
            <a:ext cx="1584176" cy="306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3768" y="6309320"/>
            <a:ext cx="1584176" cy="217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76864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just"/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11188" y="1124744"/>
            <a:ext cx="7921625" cy="1754326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檔案，將正確之課程計畫壓縮檔或雲端連結檔案上傳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確定送出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」即可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0" grpId="0" build="p" autoUpdateAnimBg="0"/>
      <p:bldP spid="12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744636"/>
            <a:ext cx="8064896" cy="403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195736" y="5661248"/>
            <a:ext cx="61091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04856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11188" y="1124744"/>
            <a:ext cx="7921625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5"/>
              </a:buBlip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傳後若要修正檔案，可以點選「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」或選擇要上傳的檔案後，再按「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確定送出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」即可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6080308"/>
            <a:ext cx="836760" cy="8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build="p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9293</TotalTime>
  <Pages>0</Pages>
  <Words>510</Words>
  <Characters>0</Characters>
  <Application>Microsoft Office PowerPoint</Application>
  <DocSecurity>0</DocSecurity>
  <PresentationFormat>如螢幕大小 (4:3)</PresentationFormat>
  <Lines>0</Lines>
  <Paragraphs>57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和平粗楷</vt:lpstr>
      <vt:lpstr>華康行書體</vt:lpstr>
      <vt:lpstr>微軟正黑體</vt:lpstr>
      <vt:lpstr>新細明體</vt:lpstr>
      <vt:lpstr>Arial</vt:lpstr>
      <vt:lpstr>Calibri</vt:lpstr>
      <vt:lpstr>Office 主题​​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寰蒋涓浗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特教課程計畫備查說明簡報</dc:title>
  <dc:creator>南投縣特教資源中心</dc:creator>
  <cp:lastModifiedBy>user</cp:lastModifiedBy>
  <cp:revision>670</cp:revision>
  <cp:lastPrinted>2024-04-29T09:38:02Z</cp:lastPrinted>
  <dcterms:created xsi:type="dcterms:W3CDTF">2009-10-19T13:23:48Z</dcterms:created>
  <dcterms:modified xsi:type="dcterms:W3CDTF">2026-05-22T05:38:27Z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