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9" r:id="rId5"/>
    <p:sldId id="275" r:id="rId6"/>
    <p:sldId id="276" r:id="rId7"/>
    <p:sldId id="277" r:id="rId8"/>
    <p:sldId id="281" r:id="rId9"/>
    <p:sldId id="279" r:id="rId10"/>
    <p:sldId id="258" r:id="rId11"/>
    <p:sldId id="260" r:id="rId12"/>
    <p:sldId id="262" r:id="rId13"/>
    <p:sldId id="270" r:id="rId14"/>
    <p:sldId id="282" r:id="rId15"/>
    <p:sldId id="263" r:id="rId16"/>
    <p:sldId id="261" r:id="rId17"/>
    <p:sldId id="269" r:id="rId18"/>
    <p:sldId id="264" r:id="rId19"/>
    <p:sldId id="266" r:id="rId20"/>
    <p:sldId id="267" r:id="rId21"/>
    <p:sldId id="268" r:id="rId22"/>
    <p:sldId id="271" r:id="rId2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1A68AA-2517-47EB-8513-C690BC98704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TW" altLang="en-US"/>
        </a:p>
      </dgm:t>
    </dgm:pt>
    <dgm:pt modelId="{C2871960-A7DE-46B2-9A5D-A299D1B24BCF}">
      <dgm:prSet phldrT="[文字]"/>
      <dgm:spPr/>
      <dgm:t>
        <a:bodyPr/>
        <a:lstStyle/>
        <a:p>
          <a:r>
            <a:rPr lang="zh-TW" altLang="en-US"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自我決策</a:t>
          </a:r>
          <a:endParaRPr lang="zh-TW" altLang="en-US"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dgm:t>
    </dgm:pt>
    <dgm:pt modelId="{0F185BCA-2EB8-4553-878D-9314F20DED02}" type="parTrans" cxnId="{FA2BA8B3-6993-45D1-AC55-8BA0DE057C05}">
      <dgm:prSet/>
      <dgm:spPr/>
      <dgm:t>
        <a:bodyPr/>
        <a:lstStyle/>
        <a:p>
          <a:endParaRPr lang="zh-TW" altLang="en-US"/>
        </a:p>
      </dgm:t>
    </dgm:pt>
    <dgm:pt modelId="{B3D2A5DC-1E64-4DEB-A6A8-FB74A869164D}" type="sibTrans" cxnId="{FA2BA8B3-6993-45D1-AC55-8BA0DE057C05}">
      <dgm:prSet/>
      <dgm:spPr/>
      <dgm:t>
        <a:bodyPr/>
        <a:lstStyle/>
        <a:p>
          <a:endParaRPr lang="zh-TW" altLang="en-US"/>
        </a:p>
      </dgm:t>
    </dgm:pt>
    <dgm:pt modelId="{9161A590-4579-4286-A868-78CC86F433B8}">
      <dgm:prSet phldrT="[文字]"/>
      <dgm:spPr/>
      <dgm:t>
        <a:bodyPr/>
        <a:lstStyle/>
        <a:p>
          <a:r>
            <a:rPr lang="zh-TW" altLang="en-US" dirty="0" smtClean="0">
              <a:latin typeface="標楷體" panose="03000509000000000000" pitchFamily="65" charset="-120"/>
              <a:ea typeface="標楷體" panose="03000509000000000000" pitchFamily="65" charset="-120"/>
            </a:rPr>
            <a:t>自律行為</a:t>
          </a:r>
          <a:endParaRPr lang="zh-TW" altLang="en-US" dirty="0">
            <a:latin typeface="標楷體" panose="03000509000000000000" pitchFamily="65" charset="-120"/>
            <a:ea typeface="標楷體" panose="03000509000000000000" pitchFamily="65" charset="-120"/>
          </a:endParaRPr>
        </a:p>
      </dgm:t>
    </dgm:pt>
    <dgm:pt modelId="{0D771A4A-4BFD-4413-8238-B257BDAFA41F}" type="parTrans" cxnId="{D6970069-F938-416D-BEF8-A83AAB73A66A}">
      <dgm:prSet/>
      <dgm:spPr/>
      <dgm:t>
        <a:bodyPr/>
        <a:lstStyle/>
        <a:p>
          <a:endParaRPr lang="zh-TW" altLang="en-US"/>
        </a:p>
      </dgm:t>
    </dgm:pt>
    <dgm:pt modelId="{BAFA592D-2C36-4963-829D-EC519C76AA61}" type="sibTrans" cxnId="{D6970069-F938-416D-BEF8-A83AAB73A66A}">
      <dgm:prSet/>
      <dgm:spPr/>
      <dgm:t>
        <a:bodyPr/>
        <a:lstStyle/>
        <a:p>
          <a:endParaRPr lang="zh-TW" altLang="en-US"/>
        </a:p>
      </dgm:t>
    </dgm:pt>
    <dgm:pt modelId="{0506291D-ED34-495E-A223-0A44BB5F8036}">
      <dgm:prSet phldrT="[文字]"/>
      <dgm:spPr/>
      <dgm:t>
        <a:bodyPr/>
        <a:lstStyle/>
        <a:p>
          <a:r>
            <a:rPr lang="zh-TW" altLang="en-US" dirty="0" smtClean="0">
              <a:latin typeface="標楷體" panose="03000509000000000000" pitchFamily="65" charset="-120"/>
              <a:ea typeface="標楷體" panose="03000509000000000000" pitchFamily="65" charset="-120"/>
            </a:rPr>
            <a:t>自我倡導</a:t>
          </a:r>
          <a:endParaRPr lang="zh-TW" altLang="en-US" dirty="0">
            <a:latin typeface="標楷體" panose="03000509000000000000" pitchFamily="65" charset="-120"/>
            <a:ea typeface="標楷體" panose="03000509000000000000" pitchFamily="65" charset="-120"/>
          </a:endParaRPr>
        </a:p>
      </dgm:t>
    </dgm:pt>
    <dgm:pt modelId="{C183EE53-E86E-4A9C-B9F5-63470AD7A552}" type="parTrans" cxnId="{425F6AF8-412E-4F23-8E04-6F7631ED7A49}">
      <dgm:prSet/>
      <dgm:spPr/>
      <dgm:t>
        <a:bodyPr/>
        <a:lstStyle/>
        <a:p>
          <a:endParaRPr lang="zh-TW" altLang="en-US"/>
        </a:p>
      </dgm:t>
    </dgm:pt>
    <dgm:pt modelId="{689F1D0D-0C34-4039-91EC-DC9B66AB630C}" type="sibTrans" cxnId="{425F6AF8-412E-4F23-8E04-6F7631ED7A49}">
      <dgm:prSet/>
      <dgm:spPr/>
      <dgm:t>
        <a:bodyPr/>
        <a:lstStyle/>
        <a:p>
          <a:endParaRPr lang="zh-TW" altLang="en-US"/>
        </a:p>
      </dgm:t>
    </dgm:pt>
    <dgm:pt modelId="{13160BAA-CE53-4A15-A1C5-55F7FB74FD57}">
      <dgm:prSet phldrT="[文字]"/>
      <dgm:spPr/>
      <dgm:t>
        <a:bodyPr/>
        <a:lstStyle/>
        <a:p>
          <a:r>
            <a:rPr lang="zh-TW" altLang="en-US" b="0" dirty="0" smtClean="0">
              <a:latin typeface="標楷體" panose="03000509000000000000" pitchFamily="65" charset="-120"/>
              <a:ea typeface="標楷體" panose="03000509000000000000" pitchFamily="65" charset="-120"/>
            </a:rPr>
            <a:t>自我實現</a:t>
          </a:r>
          <a:endParaRPr lang="zh-TW" altLang="en-US" b="0" dirty="0">
            <a:latin typeface="標楷體" panose="03000509000000000000" pitchFamily="65" charset="-120"/>
            <a:ea typeface="標楷體" panose="03000509000000000000" pitchFamily="65" charset="-120"/>
          </a:endParaRPr>
        </a:p>
      </dgm:t>
    </dgm:pt>
    <dgm:pt modelId="{D0865EB8-DA5E-4856-91DF-5CC8F2F8B922}" type="parTrans" cxnId="{4834DFA7-8C9C-4162-B61E-9B953835D05A}">
      <dgm:prSet/>
      <dgm:spPr/>
      <dgm:t>
        <a:bodyPr/>
        <a:lstStyle/>
        <a:p>
          <a:endParaRPr lang="zh-TW" altLang="en-US"/>
        </a:p>
      </dgm:t>
    </dgm:pt>
    <dgm:pt modelId="{680DE954-FCA5-4899-AC8B-9189D8DE289F}" type="sibTrans" cxnId="{4834DFA7-8C9C-4162-B61E-9B953835D05A}">
      <dgm:prSet/>
      <dgm:spPr/>
      <dgm:t>
        <a:bodyPr/>
        <a:lstStyle/>
        <a:p>
          <a:endParaRPr lang="zh-TW" altLang="en-US"/>
        </a:p>
      </dgm:t>
    </dgm:pt>
    <dgm:pt modelId="{BD54C95E-C2B8-4F15-9806-CCB24E994F44}">
      <dgm:prSet phldrT="[文字]"/>
      <dgm:spPr/>
      <dgm:t>
        <a:bodyPr/>
        <a:lstStyle/>
        <a:p>
          <a:r>
            <a:rPr lang="zh-TW" altLang="en-US" dirty="0" smtClean="0">
              <a:latin typeface="標楷體" panose="03000509000000000000" pitchFamily="65" charset="-120"/>
              <a:ea typeface="標楷體" panose="03000509000000000000" pitchFamily="65" charset="-120"/>
            </a:rPr>
            <a:t>自主行為</a:t>
          </a:r>
          <a:endParaRPr lang="zh-TW" altLang="en-US" dirty="0">
            <a:latin typeface="標楷體" panose="03000509000000000000" pitchFamily="65" charset="-120"/>
            <a:ea typeface="標楷體" panose="03000509000000000000" pitchFamily="65" charset="-120"/>
          </a:endParaRPr>
        </a:p>
      </dgm:t>
    </dgm:pt>
    <dgm:pt modelId="{0915EA3A-DB6F-4016-9599-A9BA0A314122}" type="sibTrans" cxnId="{A7B5BE4D-F056-4B90-B890-DE3F3C1EE8EC}">
      <dgm:prSet/>
      <dgm:spPr/>
      <dgm:t>
        <a:bodyPr/>
        <a:lstStyle/>
        <a:p>
          <a:endParaRPr lang="zh-TW" altLang="en-US"/>
        </a:p>
      </dgm:t>
    </dgm:pt>
    <dgm:pt modelId="{60A8C1DA-1D08-4F4B-B616-8A36339D8C10}" type="parTrans" cxnId="{A7B5BE4D-F056-4B90-B890-DE3F3C1EE8EC}">
      <dgm:prSet/>
      <dgm:spPr/>
      <dgm:t>
        <a:bodyPr/>
        <a:lstStyle/>
        <a:p>
          <a:endParaRPr lang="zh-TW" altLang="en-US"/>
        </a:p>
      </dgm:t>
    </dgm:pt>
    <dgm:pt modelId="{CA065E54-58F6-4885-9DA3-B3827D41934D}" type="pres">
      <dgm:prSet presAssocID="{521A68AA-2517-47EB-8513-C690BC987049}" presName="Name0" presStyleCnt="0">
        <dgm:presLayoutVars>
          <dgm:chMax val="1"/>
          <dgm:dir/>
          <dgm:animLvl val="ctr"/>
          <dgm:resizeHandles val="exact"/>
        </dgm:presLayoutVars>
      </dgm:prSet>
      <dgm:spPr/>
      <dgm:t>
        <a:bodyPr/>
        <a:lstStyle/>
        <a:p>
          <a:endParaRPr lang="zh-TW" altLang="en-US"/>
        </a:p>
      </dgm:t>
    </dgm:pt>
    <dgm:pt modelId="{F4A68970-A54C-4359-8B57-047A589EE701}" type="pres">
      <dgm:prSet presAssocID="{C2871960-A7DE-46B2-9A5D-A299D1B24BCF}" presName="centerShape" presStyleLbl="node0" presStyleIdx="0" presStyleCnt="1"/>
      <dgm:spPr/>
      <dgm:t>
        <a:bodyPr/>
        <a:lstStyle/>
        <a:p>
          <a:endParaRPr lang="zh-TW" altLang="en-US"/>
        </a:p>
      </dgm:t>
    </dgm:pt>
    <dgm:pt modelId="{FBAB031E-EAC7-4BFF-87B9-6E47D69B399A}" type="pres">
      <dgm:prSet presAssocID="{BD54C95E-C2B8-4F15-9806-CCB24E994F44}" presName="node" presStyleLbl="node1" presStyleIdx="0" presStyleCnt="4">
        <dgm:presLayoutVars>
          <dgm:bulletEnabled val="1"/>
        </dgm:presLayoutVars>
      </dgm:prSet>
      <dgm:spPr/>
      <dgm:t>
        <a:bodyPr/>
        <a:lstStyle/>
        <a:p>
          <a:endParaRPr lang="zh-TW" altLang="en-US"/>
        </a:p>
      </dgm:t>
    </dgm:pt>
    <dgm:pt modelId="{4F620B44-1C3C-4AC7-82E9-4C98359CE09E}" type="pres">
      <dgm:prSet presAssocID="{BD54C95E-C2B8-4F15-9806-CCB24E994F44}" presName="dummy" presStyleCnt="0"/>
      <dgm:spPr/>
    </dgm:pt>
    <dgm:pt modelId="{E9657CFE-7B49-44B9-8E57-5173BBF9BF38}" type="pres">
      <dgm:prSet presAssocID="{0915EA3A-DB6F-4016-9599-A9BA0A314122}" presName="sibTrans" presStyleLbl="sibTrans2D1" presStyleIdx="0" presStyleCnt="4"/>
      <dgm:spPr/>
      <dgm:t>
        <a:bodyPr/>
        <a:lstStyle/>
        <a:p>
          <a:endParaRPr lang="zh-TW" altLang="en-US"/>
        </a:p>
      </dgm:t>
    </dgm:pt>
    <dgm:pt modelId="{0A363325-5C73-44FB-908F-E05A6796A108}" type="pres">
      <dgm:prSet presAssocID="{9161A590-4579-4286-A868-78CC86F433B8}" presName="node" presStyleLbl="node1" presStyleIdx="1" presStyleCnt="4">
        <dgm:presLayoutVars>
          <dgm:bulletEnabled val="1"/>
        </dgm:presLayoutVars>
      </dgm:prSet>
      <dgm:spPr/>
      <dgm:t>
        <a:bodyPr/>
        <a:lstStyle/>
        <a:p>
          <a:endParaRPr lang="zh-TW" altLang="en-US"/>
        </a:p>
      </dgm:t>
    </dgm:pt>
    <dgm:pt modelId="{8459D75A-B748-43B7-9449-AD8D06DE4C53}" type="pres">
      <dgm:prSet presAssocID="{9161A590-4579-4286-A868-78CC86F433B8}" presName="dummy" presStyleCnt="0"/>
      <dgm:spPr/>
    </dgm:pt>
    <dgm:pt modelId="{D82A6577-7CAC-4B99-A9E0-9B79CB075201}" type="pres">
      <dgm:prSet presAssocID="{BAFA592D-2C36-4963-829D-EC519C76AA61}" presName="sibTrans" presStyleLbl="sibTrans2D1" presStyleIdx="1" presStyleCnt="4"/>
      <dgm:spPr/>
      <dgm:t>
        <a:bodyPr/>
        <a:lstStyle/>
        <a:p>
          <a:endParaRPr lang="zh-TW" altLang="en-US"/>
        </a:p>
      </dgm:t>
    </dgm:pt>
    <dgm:pt modelId="{2E809247-1CD5-492C-9ED1-0F033CCF3DEA}" type="pres">
      <dgm:prSet presAssocID="{0506291D-ED34-495E-A223-0A44BB5F8036}" presName="node" presStyleLbl="node1" presStyleIdx="2" presStyleCnt="4">
        <dgm:presLayoutVars>
          <dgm:bulletEnabled val="1"/>
        </dgm:presLayoutVars>
      </dgm:prSet>
      <dgm:spPr/>
      <dgm:t>
        <a:bodyPr/>
        <a:lstStyle/>
        <a:p>
          <a:endParaRPr lang="zh-TW" altLang="en-US"/>
        </a:p>
      </dgm:t>
    </dgm:pt>
    <dgm:pt modelId="{12A63174-60FF-4ADF-A88E-B254E320378F}" type="pres">
      <dgm:prSet presAssocID="{0506291D-ED34-495E-A223-0A44BB5F8036}" presName="dummy" presStyleCnt="0"/>
      <dgm:spPr/>
    </dgm:pt>
    <dgm:pt modelId="{D2394E7B-8932-4783-806A-1DAC5199569C}" type="pres">
      <dgm:prSet presAssocID="{689F1D0D-0C34-4039-91EC-DC9B66AB630C}" presName="sibTrans" presStyleLbl="sibTrans2D1" presStyleIdx="2" presStyleCnt="4"/>
      <dgm:spPr/>
      <dgm:t>
        <a:bodyPr/>
        <a:lstStyle/>
        <a:p>
          <a:endParaRPr lang="zh-TW" altLang="en-US"/>
        </a:p>
      </dgm:t>
    </dgm:pt>
    <dgm:pt modelId="{69D9A8F0-D22F-47BA-A571-0B573D258DAC}" type="pres">
      <dgm:prSet presAssocID="{13160BAA-CE53-4A15-A1C5-55F7FB74FD57}" presName="node" presStyleLbl="node1" presStyleIdx="3" presStyleCnt="4">
        <dgm:presLayoutVars>
          <dgm:bulletEnabled val="1"/>
        </dgm:presLayoutVars>
      </dgm:prSet>
      <dgm:spPr/>
      <dgm:t>
        <a:bodyPr/>
        <a:lstStyle/>
        <a:p>
          <a:endParaRPr lang="zh-TW" altLang="en-US"/>
        </a:p>
      </dgm:t>
    </dgm:pt>
    <dgm:pt modelId="{7423354B-3E38-4940-8943-CF9B3B7E1346}" type="pres">
      <dgm:prSet presAssocID="{13160BAA-CE53-4A15-A1C5-55F7FB74FD57}" presName="dummy" presStyleCnt="0"/>
      <dgm:spPr/>
    </dgm:pt>
    <dgm:pt modelId="{54851280-30A8-4468-8B6A-D772AB48AA68}" type="pres">
      <dgm:prSet presAssocID="{680DE954-FCA5-4899-AC8B-9189D8DE289F}" presName="sibTrans" presStyleLbl="sibTrans2D1" presStyleIdx="3" presStyleCnt="4"/>
      <dgm:spPr/>
      <dgm:t>
        <a:bodyPr/>
        <a:lstStyle/>
        <a:p>
          <a:endParaRPr lang="zh-TW" altLang="en-US"/>
        </a:p>
      </dgm:t>
    </dgm:pt>
  </dgm:ptLst>
  <dgm:cxnLst>
    <dgm:cxn modelId="{3594BACF-3A3A-4D80-8ED1-C09EF5666601}" type="presOf" srcId="{BD54C95E-C2B8-4F15-9806-CCB24E994F44}" destId="{FBAB031E-EAC7-4BFF-87B9-6E47D69B399A}" srcOrd="0" destOrd="0" presId="urn:microsoft.com/office/officeart/2005/8/layout/radial6"/>
    <dgm:cxn modelId="{1CEC3CB7-BFB4-4E74-97D5-634DD616062B}" type="presOf" srcId="{C2871960-A7DE-46B2-9A5D-A299D1B24BCF}" destId="{F4A68970-A54C-4359-8B57-047A589EE701}" srcOrd="0" destOrd="0" presId="urn:microsoft.com/office/officeart/2005/8/layout/radial6"/>
    <dgm:cxn modelId="{A2840D77-8D57-4887-B6B1-94B11DF63E84}" type="presOf" srcId="{13160BAA-CE53-4A15-A1C5-55F7FB74FD57}" destId="{69D9A8F0-D22F-47BA-A571-0B573D258DAC}" srcOrd="0" destOrd="0" presId="urn:microsoft.com/office/officeart/2005/8/layout/radial6"/>
    <dgm:cxn modelId="{A3E438AF-B9F4-40B6-B7B6-EE7B715DBB8B}" type="presOf" srcId="{521A68AA-2517-47EB-8513-C690BC987049}" destId="{CA065E54-58F6-4885-9DA3-B3827D41934D}" srcOrd="0" destOrd="0" presId="urn:microsoft.com/office/officeart/2005/8/layout/radial6"/>
    <dgm:cxn modelId="{EA8CEF56-0513-48EA-9746-ED64FCE61109}" type="presOf" srcId="{0915EA3A-DB6F-4016-9599-A9BA0A314122}" destId="{E9657CFE-7B49-44B9-8E57-5173BBF9BF38}" srcOrd="0" destOrd="0" presId="urn:microsoft.com/office/officeart/2005/8/layout/radial6"/>
    <dgm:cxn modelId="{425F6AF8-412E-4F23-8E04-6F7631ED7A49}" srcId="{C2871960-A7DE-46B2-9A5D-A299D1B24BCF}" destId="{0506291D-ED34-495E-A223-0A44BB5F8036}" srcOrd="2" destOrd="0" parTransId="{C183EE53-E86E-4A9C-B9F5-63470AD7A552}" sibTransId="{689F1D0D-0C34-4039-91EC-DC9B66AB630C}"/>
    <dgm:cxn modelId="{F72B38AD-FEEA-44AA-8601-41943E54E18E}" type="presOf" srcId="{BAFA592D-2C36-4963-829D-EC519C76AA61}" destId="{D82A6577-7CAC-4B99-A9E0-9B79CB075201}" srcOrd="0" destOrd="0" presId="urn:microsoft.com/office/officeart/2005/8/layout/radial6"/>
    <dgm:cxn modelId="{08A46595-58A0-42A3-B5C2-81E5BADAC096}" type="presOf" srcId="{689F1D0D-0C34-4039-91EC-DC9B66AB630C}" destId="{D2394E7B-8932-4783-806A-1DAC5199569C}" srcOrd="0" destOrd="0" presId="urn:microsoft.com/office/officeart/2005/8/layout/radial6"/>
    <dgm:cxn modelId="{4601314F-F9D2-4FC1-9221-91CAB514FFD9}" type="presOf" srcId="{9161A590-4579-4286-A868-78CC86F433B8}" destId="{0A363325-5C73-44FB-908F-E05A6796A108}" srcOrd="0" destOrd="0" presId="urn:microsoft.com/office/officeart/2005/8/layout/radial6"/>
    <dgm:cxn modelId="{D6970069-F938-416D-BEF8-A83AAB73A66A}" srcId="{C2871960-A7DE-46B2-9A5D-A299D1B24BCF}" destId="{9161A590-4579-4286-A868-78CC86F433B8}" srcOrd="1" destOrd="0" parTransId="{0D771A4A-4BFD-4413-8238-B257BDAFA41F}" sibTransId="{BAFA592D-2C36-4963-829D-EC519C76AA61}"/>
    <dgm:cxn modelId="{A7B5BE4D-F056-4B90-B890-DE3F3C1EE8EC}" srcId="{C2871960-A7DE-46B2-9A5D-A299D1B24BCF}" destId="{BD54C95E-C2B8-4F15-9806-CCB24E994F44}" srcOrd="0" destOrd="0" parTransId="{60A8C1DA-1D08-4F4B-B616-8A36339D8C10}" sibTransId="{0915EA3A-DB6F-4016-9599-A9BA0A314122}"/>
    <dgm:cxn modelId="{79A7C24C-A00B-4E2D-8B03-02B5DACAEF2B}" type="presOf" srcId="{0506291D-ED34-495E-A223-0A44BB5F8036}" destId="{2E809247-1CD5-492C-9ED1-0F033CCF3DEA}" srcOrd="0" destOrd="0" presId="urn:microsoft.com/office/officeart/2005/8/layout/radial6"/>
    <dgm:cxn modelId="{FA2BA8B3-6993-45D1-AC55-8BA0DE057C05}" srcId="{521A68AA-2517-47EB-8513-C690BC987049}" destId="{C2871960-A7DE-46B2-9A5D-A299D1B24BCF}" srcOrd="0" destOrd="0" parTransId="{0F185BCA-2EB8-4553-878D-9314F20DED02}" sibTransId="{B3D2A5DC-1E64-4DEB-A6A8-FB74A869164D}"/>
    <dgm:cxn modelId="{C7E0D122-864E-47E7-A00C-EDC8602EE7BA}" type="presOf" srcId="{680DE954-FCA5-4899-AC8B-9189D8DE289F}" destId="{54851280-30A8-4468-8B6A-D772AB48AA68}" srcOrd="0" destOrd="0" presId="urn:microsoft.com/office/officeart/2005/8/layout/radial6"/>
    <dgm:cxn modelId="{4834DFA7-8C9C-4162-B61E-9B953835D05A}" srcId="{C2871960-A7DE-46B2-9A5D-A299D1B24BCF}" destId="{13160BAA-CE53-4A15-A1C5-55F7FB74FD57}" srcOrd="3" destOrd="0" parTransId="{D0865EB8-DA5E-4856-91DF-5CC8F2F8B922}" sibTransId="{680DE954-FCA5-4899-AC8B-9189D8DE289F}"/>
    <dgm:cxn modelId="{E4BA4680-9E91-4937-8B91-235CAABDBB4E}" type="presParOf" srcId="{CA065E54-58F6-4885-9DA3-B3827D41934D}" destId="{F4A68970-A54C-4359-8B57-047A589EE701}" srcOrd="0" destOrd="0" presId="urn:microsoft.com/office/officeart/2005/8/layout/radial6"/>
    <dgm:cxn modelId="{E4EDCD5A-61BD-4CCC-AED5-9F716EBEA787}" type="presParOf" srcId="{CA065E54-58F6-4885-9DA3-B3827D41934D}" destId="{FBAB031E-EAC7-4BFF-87B9-6E47D69B399A}" srcOrd="1" destOrd="0" presId="urn:microsoft.com/office/officeart/2005/8/layout/radial6"/>
    <dgm:cxn modelId="{EA73482F-E0C3-410A-A8DA-8E5EEB822164}" type="presParOf" srcId="{CA065E54-58F6-4885-9DA3-B3827D41934D}" destId="{4F620B44-1C3C-4AC7-82E9-4C98359CE09E}" srcOrd="2" destOrd="0" presId="urn:microsoft.com/office/officeart/2005/8/layout/radial6"/>
    <dgm:cxn modelId="{19D0B1C3-D99C-4C15-B0AF-A8A50968A7FD}" type="presParOf" srcId="{CA065E54-58F6-4885-9DA3-B3827D41934D}" destId="{E9657CFE-7B49-44B9-8E57-5173BBF9BF38}" srcOrd="3" destOrd="0" presId="urn:microsoft.com/office/officeart/2005/8/layout/radial6"/>
    <dgm:cxn modelId="{FD3F8FB2-D075-43C3-B013-BD2B3EB4575C}" type="presParOf" srcId="{CA065E54-58F6-4885-9DA3-B3827D41934D}" destId="{0A363325-5C73-44FB-908F-E05A6796A108}" srcOrd="4" destOrd="0" presId="urn:microsoft.com/office/officeart/2005/8/layout/radial6"/>
    <dgm:cxn modelId="{56722387-E11A-4706-8FA2-F17EE6B71591}" type="presParOf" srcId="{CA065E54-58F6-4885-9DA3-B3827D41934D}" destId="{8459D75A-B748-43B7-9449-AD8D06DE4C53}" srcOrd="5" destOrd="0" presId="urn:microsoft.com/office/officeart/2005/8/layout/radial6"/>
    <dgm:cxn modelId="{E446D93B-9988-4F4A-9D17-15D167612DB2}" type="presParOf" srcId="{CA065E54-58F6-4885-9DA3-B3827D41934D}" destId="{D82A6577-7CAC-4B99-A9E0-9B79CB075201}" srcOrd="6" destOrd="0" presId="urn:microsoft.com/office/officeart/2005/8/layout/radial6"/>
    <dgm:cxn modelId="{A4C67A8E-C7AA-4352-AEEF-3A285506AFB2}" type="presParOf" srcId="{CA065E54-58F6-4885-9DA3-B3827D41934D}" destId="{2E809247-1CD5-492C-9ED1-0F033CCF3DEA}" srcOrd="7" destOrd="0" presId="urn:microsoft.com/office/officeart/2005/8/layout/radial6"/>
    <dgm:cxn modelId="{CCCB63F5-1B54-4B6D-AF8C-4D25024905A1}" type="presParOf" srcId="{CA065E54-58F6-4885-9DA3-B3827D41934D}" destId="{12A63174-60FF-4ADF-A88E-B254E320378F}" srcOrd="8" destOrd="0" presId="urn:microsoft.com/office/officeart/2005/8/layout/radial6"/>
    <dgm:cxn modelId="{40C6D885-3461-4E89-AB26-9DA798322C4C}" type="presParOf" srcId="{CA065E54-58F6-4885-9DA3-B3827D41934D}" destId="{D2394E7B-8932-4783-806A-1DAC5199569C}" srcOrd="9" destOrd="0" presId="urn:microsoft.com/office/officeart/2005/8/layout/radial6"/>
    <dgm:cxn modelId="{44766332-8E72-4A6B-8645-45001AD4EB46}" type="presParOf" srcId="{CA065E54-58F6-4885-9DA3-B3827D41934D}" destId="{69D9A8F0-D22F-47BA-A571-0B573D258DAC}" srcOrd="10" destOrd="0" presId="urn:microsoft.com/office/officeart/2005/8/layout/radial6"/>
    <dgm:cxn modelId="{D0FBEADE-71E4-4987-993B-368AFF611A5F}" type="presParOf" srcId="{CA065E54-58F6-4885-9DA3-B3827D41934D}" destId="{7423354B-3E38-4940-8943-CF9B3B7E1346}" srcOrd="11" destOrd="0" presId="urn:microsoft.com/office/officeart/2005/8/layout/radial6"/>
    <dgm:cxn modelId="{A54ABC43-16E3-4C40-82F2-3DA2A1A5199C}" type="presParOf" srcId="{CA065E54-58F6-4885-9DA3-B3827D41934D}" destId="{54851280-30A8-4468-8B6A-D772AB48AA6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51280-30A8-4468-8B6A-D772AB48AA68}">
      <dsp:nvSpPr>
        <dsp:cNvPr id="0" name=""/>
        <dsp:cNvSpPr/>
      </dsp:nvSpPr>
      <dsp:spPr>
        <a:xfrm>
          <a:off x="3355902" y="528882"/>
          <a:ext cx="3525318" cy="3525318"/>
        </a:xfrm>
        <a:prstGeom prst="blockArc">
          <a:avLst>
            <a:gd name="adj1" fmla="val 1080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394E7B-8932-4783-806A-1DAC5199569C}">
      <dsp:nvSpPr>
        <dsp:cNvPr id="0" name=""/>
        <dsp:cNvSpPr/>
      </dsp:nvSpPr>
      <dsp:spPr>
        <a:xfrm>
          <a:off x="3355902" y="528882"/>
          <a:ext cx="3525318" cy="3525318"/>
        </a:xfrm>
        <a:prstGeom prst="blockArc">
          <a:avLst>
            <a:gd name="adj1" fmla="val 5400000"/>
            <a:gd name="adj2" fmla="val 10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2A6577-7CAC-4B99-A9E0-9B79CB075201}">
      <dsp:nvSpPr>
        <dsp:cNvPr id="0" name=""/>
        <dsp:cNvSpPr/>
      </dsp:nvSpPr>
      <dsp:spPr>
        <a:xfrm>
          <a:off x="3355902" y="528882"/>
          <a:ext cx="3525318" cy="3525318"/>
        </a:xfrm>
        <a:prstGeom prst="blockArc">
          <a:avLst>
            <a:gd name="adj1" fmla="val 0"/>
            <a:gd name="adj2" fmla="val 54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657CFE-7B49-44B9-8E57-5173BBF9BF38}">
      <dsp:nvSpPr>
        <dsp:cNvPr id="0" name=""/>
        <dsp:cNvSpPr/>
      </dsp:nvSpPr>
      <dsp:spPr>
        <a:xfrm>
          <a:off x="3355902" y="528882"/>
          <a:ext cx="3525318" cy="3525318"/>
        </a:xfrm>
        <a:prstGeom prst="blockArc">
          <a:avLst>
            <a:gd name="adj1" fmla="val 16200000"/>
            <a:gd name="adj2" fmla="val 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A68970-A54C-4359-8B57-047A589EE701}">
      <dsp:nvSpPr>
        <dsp:cNvPr id="0" name=""/>
        <dsp:cNvSpPr/>
      </dsp:nvSpPr>
      <dsp:spPr>
        <a:xfrm>
          <a:off x="4307539" y="1480519"/>
          <a:ext cx="1622044" cy="16220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zh-TW" altLang="en-US" sz="3500" b="1" kern="1200"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自我決策</a:t>
          </a:r>
          <a:endParaRPr lang="zh-TW" altLang="en-US" sz="3500" b="1" kern="1200"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dsp:txBody>
      <dsp:txXfrm>
        <a:off x="4545082" y="1718062"/>
        <a:ext cx="1146958" cy="1146958"/>
      </dsp:txXfrm>
    </dsp:sp>
    <dsp:sp modelId="{FBAB031E-EAC7-4BFF-87B9-6E47D69B399A}">
      <dsp:nvSpPr>
        <dsp:cNvPr id="0" name=""/>
        <dsp:cNvSpPr/>
      </dsp:nvSpPr>
      <dsp:spPr>
        <a:xfrm>
          <a:off x="4550846" y="2042"/>
          <a:ext cx="1135431" cy="113543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自主行為</a:t>
          </a:r>
          <a:endParaRPr lang="zh-TW" altLang="en-US" sz="2400" kern="1200" dirty="0">
            <a:latin typeface="標楷體" panose="03000509000000000000" pitchFamily="65" charset="-120"/>
            <a:ea typeface="標楷體" panose="03000509000000000000" pitchFamily="65" charset="-120"/>
          </a:endParaRPr>
        </a:p>
      </dsp:txBody>
      <dsp:txXfrm>
        <a:off x="4717126" y="168322"/>
        <a:ext cx="802871" cy="802871"/>
      </dsp:txXfrm>
    </dsp:sp>
    <dsp:sp modelId="{0A363325-5C73-44FB-908F-E05A6796A108}">
      <dsp:nvSpPr>
        <dsp:cNvPr id="0" name=""/>
        <dsp:cNvSpPr/>
      </dsp:nvSpPr>
      <dsp:spPr>
        <a:xfrm>
          <a:off x="6272630" y="1723825"/>
          <a:ext cx="1135431" cy="113543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自律行為</a:t>
          </a:r>
          <a:endParaRPr lang="zh-TW" altLang="en-US" sz="2400" kern="1200" dirty="0">
            <a:latin typeface="標楷體" panose="03000509000000000000" pitchFamily="65" charset="-120"/>
            <a:ea typeface="標楷體" panose="03000509000000000000" pitchFamily="65" charset="-120"/>
          </a:endParaRPr>
        </a:p>
      </dsp:txBody>
      <dsp:txXfrm>
        <a:off x="6438910" y="1890105"/>
        <a:ext cx="802871" cy="802871"/>
      </dsp:txXfrm>
    </dsp:sp>
    <dsp:sp modelId="{2E809247-1CD5-492C-9ED1-0F033CCF3DEA}">
      <dsp:nvSpPr>
        <dsp:cNvPr id="0" name=""/>
        <dsp:cNvSpPr/>
      </dsp:nvSpPr>
      <dsp:spPr>
        <a:xfrm>
          <a:off x="4550846" y="3445609"/>
          <a:ext cx="1135431" cy="113543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自我倡導</a:t>
          </a:r>
          <a:endParaRPr lang="zh-TW" altLang="en-US" sz="2400" kern="1200" dirty="0">
            <a:latin typeface="標楷體" panose="03000509000000000000" pitchFamily="65" charset="-120"/>
            <a:ea typeface="標楷體" panose="03000509000000000000" pitchFamily="65" charset="-120"/>
          </a:endParaRPr>
        </a:p>
      </dsp:txBody>
      <dsp:txXfrm>
        <a:off x="4717126" y="3611889"/>
        <a:ext cx="802871" cy="802871"/>
      </dsp:txXfrm>
    </dsp:sp>
    <dsp:sp modelId="{69D9A8F0-D22F-47BA-A571-0B573D258DAC}">
      <dsp:nvSpPr>
        <dsp:cNvPr id="0" name=""/>
        <dsp:cNvSpPr/>
      </dsp:nvSpPr>
      <dsp:spPr>
        <a:xfrm>
          <a:off x="2829062" y="1723825"/>
          <a:ext cx="1135431" cy="113543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b="0" kern="1200" dirty="0" smtClean="0">
              <a:latin typeface="標楷體" panose="03000509000000000000" pitchFamily="65" charset="-120"/>
              <a:ea typeface="標楷體" panose="03000509000000000000" pitchFamily="65" charset="-120"/>
            </a:rPr>
            <a:t>自我實現</a:t>
          </a:r>
          <a:endParaRPr lang="zh-TW" altLang="en-US" sz="2400" b="0" kern="1200" dirty="0">
            <a:latin typeface="標楷體" panose="03000509000000000000" pitchFamily="65" charset="-120"/>
            <a:ea typeface="標楷體" panose="03000509000000000000" pitchFamily="65" charset="-120"/>
          </a:endParaRPr>
        </a:p>
      </dsp:txBody>
      <dsp:txXfrm>
        <a:off x="2995342" y="1890105"/>
        <a:ext cx="802871" cy="8028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18C5A81-897A-486D-823C-9E439511C72A}" type="slidenum">
              <a:rPr lang="zh-TW" altLang="en-US" smtClean="0"/>
              <a:t>‹#›</a:t>
            </a:fld>
            <a:endParaRPr lang="zh-TW"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79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23598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163736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207229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18C5A81-897A-486D-823C-9E439511C72A}"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54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407668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235809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128001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114838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200166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89E906E7-3147-4370-97FF-8368352EF724}" type="datetimeFigureOut">
              <a:rPr lang="zh-TW" altLang="en-US" smtClean="0"/>
              <a:t>2020/9/21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340477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9E906E7-3147-4370-97FF-8368352EF724}" type="datetimeFigureOut">
              <a:rPr lang="zh-TW" altLang="en-US" smtClean="0"/>
              <a:t>2020/9/21</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18C5A81-897A-486D-823C-9E439511C72A}" type="slidenum">
              <a:rPr lang="zh-TW" altLang="en-US" smtClean="0"/>
              <a:t>‹#›</a:t>
            </a:fld>
            <a:endParaRPr lang="zh-TW" altLang="en-US"/>
          </a:p>
        </p:txBody>
      </p:sp>
    </p:spTree>
    <p:extLst>
      <p:ext uri="{BB962C8B-B14F-4D97-AF65-F5344CB8AC3E}">
        <p14:creationId xmlns:p14="http://schemas.microsoft.com/office/powerpoint/2010/main" val="4130390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law.moj.gov.tw/LawClass/LawSingle.aspx?pcode=H0080032&amp;flno=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aw.moj.gov.tw/LawClass/LawSingle.aspx?pcode=H0080032&amp;flno=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資源班個別化教育計畫格式</a:t>
            </a:r>
            <a:r>
              <a:rPr lang="zh-TW" altLang="en-US"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說明（國中資源班）</a:t>
            </a:r>
            <a:endParaRPr lang="zh-TW" altLang="en-US"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rmAutofit/>
          </a:bodyPr>
          <a:lstStyle/>
          <a:p>
            <a:r>
              <a:rPr lang="zh-TW" altLang="en-US" sz="32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埔里國中 特教組長</a:t>
            </a:r>
            <a:endParaRPr lang="en-US" altLang="zh-TW" sz="32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r>
              <a:rPr lang="zh-TW" altLang="en-US" sz="32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孫瑜成</a:t>
            </a:r>
            <a:endParaRPr lang="zh-TW" altLang="en-US" sz="3200" b="1"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458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109</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學年度本</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縣新</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調整原則</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lnSpcReduction="10000"/>
          </a:bodyPr>
          <a:lstStyle/>
          <a:p>
            <a:r>
              <a:rPr lang="zh-TW" altLang="en-US" sz="3200" dirty="0" smtClean="0">
                <a:latin typeface="標楷體" panose="03000509000000000000" pitchFamily="65" charset="-120"/>
                <a:ea typeface="標楷體" panose="03000509000000000000" pitchFamily="65" charset="-120"/>
              </a:rPr>
              <a:t>因應</a:t>
            </a:r>
            <a:r>
              <a:rPr lang="en-US" altLang="zh-TW" sz="3200" dirty="0" smtClean="0">
                <a:latin typeface="標楷體" panose="03000509000000000000" pitchFamily="65" charset="-120"/>
                <a:ea typeface="標楷體" panose="03000509000000000000" pitchFamily="65" charset="-120"/>
              </a:rPr>
              <a:t>108</a:t>
            </a:r>
            <a:r>
              <a:rPr lang="zh-TW" altLang="en-US" sz="3200" dirty="0" smtClean="0">
                <a:latin typeface="標楷體" panose="03000509000000000000" pitchFamily="65" charset="-120"/>
                <a:ea typeface="標楷體" panose="03000509000000000000" pitchFamily="65" charset="-120"/>
              </a:rPr>
              <a:t>課綱需求及法規的要求。</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以本縣目前的版本為基礎，做最少影響的表件調整。</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結合轉介鑑定提報的表件，縮短填報的時間。</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避免相同資料重覆填寫，造成困擾。</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採用相同語言方式的表述，如勾選項目大幅增多。</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讓普通班老師也能讀懂學生的</a:t>
            </a:r>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發</a:t>
            </a:r>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會議通知單</a:t>
            </a:r>
            <a:r>
              <a:rPr lang="zh-TW" altLang="en-US" sz="3200" dirty="0" smtClean="0">
                <a:solidFill>
                  <a:srgbClr val="FF0000"/>
                </a:solidFill>
                <a:latin typeface="標楷體" panose="03000509000000000000" pitchFamily="65" charset="-120"/>
                <a:ea typeface="標楷體" panose="03000509000000000000" pitchFamily="65" charset="-120"/>
              </a:rPr>
              <a:t>邀請</a:t>
            </a:r>
            <a:r>
              <a:rPr lang="zh-TW" altLang="en-US" sz="3200" dirty="0" smtClean="0">
                <a:latin typeface="標楷體" panose="03000509000000000000" pitchFamily="65" charset="-120"/>
                <a:ea typeface="標楷體" panose="03000509000000000000" pitchFamily="65" charset="-120"/>
              </a:rPr>
              <a:t>家長及學生到校參加</a:t>
            </a:r>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會議。</a:t>
            </a:r>
            <a:endParaRPr lang="en-US" altLang="zh-TW" sz="32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1155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本縣新</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未來著重項目（</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1/2</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sz="3200" dirty="0" smtClean="0">
                <a:latin typeface="標楷體" panose="03000509000000000000" pitchFamily="65" charset="-120"/>
                <a:ea typeface="標楷體" panose="03000509000000000000" pitchFamily="65" charset="-120"/>
              </a:rPr>
              <a:t>請每學年度檢視學生的「三、能力現況與分析」，並請每學年度更新最新學生現況項目。例如：更新最新測驗資料。</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在新增「課程安排」，以利了解</a:t>
            </a:r>
            <a:r>
              <a:rPr lang="en-US" altLang="zh-TW" sz="3200" dirty="0" smtClean="0">
                <a:latin typeface="標楷體" panose="03000509000000000000" pitchFamily="65" charset="-120"/>
                <a:ea typeface="標楷體" panose="03000509000000000000" pitchFamily="65" charset="-120"/>
              </a:rPr>
              <a:t>108</a:t>
            </a:r>
            <a:r>
              <a:rPr lang="zh-TW" altLang="en-US" sz="3200" dirty="0" smtClean="0">
                <a:latin typeface="標楷體" panose="03000509000000000000" pitchFamily="65" charset="-120"/>
                <a:ea typeface="標楷體" panose="03000509000000000000" pitchFamily="65" charset="-120"/>
              </a:rPr>
              <a:t>學年度課綱實施後，學生接受特教服務時數情形。</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在「五、學年</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學期教育目標」減少「學生現況能力分析」及「調整能力指標」兩項，著重學年學期目標的撰寫。</a:t>
            </a:r>
            <a:endParaRPr lang="en-US" altLang="zh-TW" sz="3200" dirty="0" smtClean="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在「五、</a:t>
            </a:r>
            <a:r>
              <a:rPr lang="zh-TW" altLang="en-US" sz="3200" dirty="0" smtClean="0">
                <a:latin typeface="標楷體" panose="03000509000000000000" pitchFamily="65" charset="-120"/>
                <a:ea typeface="標楷體" panose="03000509000000000000" pitchFamily="65" charset="-120"/>
              </a:rPr>
              <a:t>學年</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學期教育目標</a:t>
            </a:r>
            <a:r>
              <a:rPr lang="zh-TW" altLang="en-US" sz="3200" dirty="0" smtClean="0">
                <a:latin typeface="標楷體" panose="03000509000000000000" pitchFamily="65" charset="-120"/>
                <a:ea typeface="標楷體" panose="03000509000000000000" pitchFamily="65" charset="-120"/>
              </a:rPr>
              <a:t>」中強調「評量結果」以</a:t>
            </a:r>
            <a:r>
              <a:rPr lang="zh-TW" altLang="en-US" sz="3200" u="sng" dirty="0" smtClean="0">
                <a:solidFill>
                  <a:srgbClr val="FF0000"/>
                </a:solidFill>
                <a:latin typeface="標楷體" panose="03000509000000000000" pitchFamily="65" charset="-120"/>
                <a:ea typeface="標楷體" panose="03000509000000000000" pitchFamily="65" charset="-120"/>
              </a:rPr>
              <a:t>數字</a:t>
            </a:r>
            <a:r>
              <a:rPr lang="zh-TW" altLang="en-US" sz="3200" dirty="0" smtClean="0">
                <a:latin typeface="標楷體" panose="03000509000000000000" pitchFamily="65" charset="-120"/>
                <a:ea typeface="標楷體" panose="03000509000000000000" pitchFamily="65" charset="-120"/>
              </a:rPr>
              <a:t>呈現，而非○╳。</a:t>
            </a:r>
            <a:endParaRPr lang="en-US" altLang="zh-TW" sz="3200" dirty="0" smtClean="0">
              <a:latin typeface="標楷體" panose="03000509000000000000" pitchFamily="65" charset="-120"/>
              <a:ea typeface="標楷體" panose="03000509000000000000" pitchFamily="65" charset="-120"/>
            </a:endParaRPr>
          </a:p>
          <a:p>
            <a:endParaRPr lang="en-US" altLang="zh-TW" sz="3200" dirty="0" smtClean="0">
              <a:latin typeface="標楷體" panose="03000509000000000000" pitchFamily="65" charset="-120"/>
              <a:ea typeface="標楷體" panose="03000509000000000000" pitchFamily="65" charset="-120"/>
            </a:endParaRPr>
          </a:p>
          <a:p>
            <a:endParaRPr lang="en-US" altLang="zh-TW" sz="3200" dirty="0" smtClean="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63060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本</a:t>
            </a:r>
            <a:r>
              <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縣新</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未來著重項目（</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2/2</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sz="3200" dirty="0" smtClean="0">
                <a:latin typeface="標楷體" panose="03000509000000000000" pitchFamily="65" charset="-120"/>
                <a:ea typeface="標楷體" panose="03000509000000000000" pitchFamily="65" charset="-120"/>
              </a:rPr>
              <a:t>「七、轉銜輔導及服務」，以</a:t>
            </a:r>
            <a:r>
              <a:rPr lang="zh-TW" altLang="en-US" sz="3200" b="1" u="sng"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a:t>
            </a:r>
            <a:r>
              <a:rPr lang="zh-TW" altLang="en-US" sz="3200" dirty="0" smtClean="0">
                <a:latin typeface="標楷體" panose="03000509000000000000" pitchFamily="65" charset="-120"/>
                <a:ea typeface="標楷體" panose="03000509000000000000" pitchFamily="65" charset="-120"/>
              </a:rPr>
              <a:t>為單位，選擇學生適合的階段，擬定轉銜服務內容。</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請注意個別化教育計畫會議</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檢討會議開會日期時間、時程及出席人員簽名</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學生亦可參加），尤其是家長簽名。</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每學期都要擬定學生個別化教育計畫的檢討表（附件一）。</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正向行為支持表格，朝向更具體說明呈現。</a:t>
            </a:r>
            <a:endParaRPr lang="en-US" altLang="zh-TW" sz="3200" dirty="0" smtClean="0">
              <a:latin typeface="標楷體" panose="03000509000000000000" pitchFamily="65" charset="-120"/>
              <a:ea typeface="標楷體" panose="03000509000000000000" pitchFamily="65" charset="-120"/>
            </a:endParaRPr>
          </a:p>
          <a:p>
            <a:endParaRPr lang="en-US" altLang="zh-TW" sz="3200" dirty="0" smtClean="0">
              <a:latin typeface="標楷體" panose="03000509000000000000" pitchFamily="65" charset="-120"/>
              <a:ea typeface="標楷體" panose="03000509000000000000" pitchFamily="65" charset="-120"/>
            </a:endParaRPr>
          </a:p>
          <a:p>
            <a:endParaRPr lang="en-US" altLang="zh-TW" sz="3200" dirty="0" smtClean="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96516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範例說明（不分類資源班部分）</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pic>
        <p:nvPicPr>
          <p:cNvPr id="3" name="圖片 2"/>
          <p:cNvPicPr>
            <a:picLocks noChangeAspect="1"/>
          </p:cNvPicPr>
          <p:nvPr/>
        </p:nvPicPr>
        <p:blipFill>
          <a:blip r:embed="rId2"/>
          <a:stretch>
            <a:fillRect/>
          </a:stretch>
        </p:blipFill>
        <p:spPr>
          <a:xfrm>
            <a:off x="1514093" y="2496117"/>
            <a:ext cx="9133333" cy="2142857"/>
          </a:xfrm>
          <a:prstGeom prst="rect">
            <a:avLst/>
          </a:prstGeom>
        </p:spPr>
      </p:pic>
    </p:spTree>
    <p:extLst>
      <p:ext uri="{BB962C8B-B14F-4D97-AF65-F5344CB8AC3E}">
        <p14:creationId xmlns:p14="http://schemas.microsoft.com/office/powerpoint/2010/main" val="183307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109</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學年度本縣</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表格增修部分</a:t>
            </a:r>
            <a:endParaRPr lang="zh-TW" altLang="en-US" dirty="0"/>
          </a:p>
        </p:txBody>
      </p:sp>
      <p:sp>
        <p:nvSpPr>
          <p:cNvPr id="3" name="內容版面配置區 2"/>
          <p:cNvSpPr>
            <a:spLocks noGrp="1"/>
          </p:cNvSpPr>
          <p:nvPr>
            <p:ph idx="1"/>
          </p:nvPr>
        </p:nvSpPr>
        <p:spPr/>
        <p:txBody>
          <a:bodyPr>
            <a:normAutofit/>
          </a:bodyPr>
          <a:lstStyle/>
          <a:p>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個人資料欄位增加</a:t>
            </a:r>
            <a:r>
              <a:rPr lang="zh-TW" altLang="en-US" sz="3200" dirty="0" smtClean="0">
                <a:solidFill>
                  <a:srgbClr val="FF0000"/>
                </a:solidFill>
                <a:latin typeface="標楷體" panose="03000509000000000000" pitchFamily="65" charset="-120"/>
                <a:ea typeface="標楷體" panose="03000509000000000000" pitchFamily="65" charset="-120"/>
              </a:rPr>
              <a:t>鑑輔會有效日期</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將原本教助員選項分開註明專任教師助理員及特教學生助理員，並在</a:t>
            </a:r>
            <a:r>
              <a:rPr lang="zh-TW" altLang="en-US" sz="3200" dirty="0">
                <a:latin typeface="標楷體" panose="03000509000000000000" pitchFamily="65" charset="-120"/>
                <a:ea typeface="標楷體" panose="03000509000000000000" pitchFamily="65" charset="-120"/>
              </a:rPr>
              <a:t>特教學生</a:t>
            </a:r>
            <a:r>
              <a:rPr lang="zh-TW" altLang="en-US" sz="3200" dirty="0" smtClean="0">
                <a:latin typeface="標楷體" panose="03000509000000000000" pitchFamily="65" charset="-120"/>
                <a:ea typeface="標楷體" panose="03000509000000000000" pitchFamily="65" charset="-120"/>
              </a:rPr>
              <a:t>助理員上，註明服務時數。</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8771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自我決策</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053981970"/>
              </p:ext>
            </p:extLst>
          </p:nvPr>
        </p:nvGraphicFramePr>
        <p:xfrm>
          <a:off x="1143001" y="1512916"/>
          <a:ext cx="10237124" cy="4583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322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自我決策</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algn="just"/>
            <a:r>
              <a:rPr lang="zh-TW" altLang="en-US" sz="3200" dirty="0" smtClean="0">
                <a:latin typeface="標楷體" panose="03000509000000000000" pitchFamily="65" charset="-120"/>
                <a:ea typeface="標楷體" panose="03000509000000000000" pitchFamily="65" charset="-120"/>
              </a:rPr>
              <a:t>自我</a:t>
            </a:r>
            <a:r>
              <a:rPr lang="zh-TW" altLang="en-US" sz="3200" dirty="0">
                <a:latin typeface="標楷體" panose="03000509000000000000" pitchFamily="65" charset="-120"/>
                <a:ea typeface="標楷體" panose="03000509000000000000" pitchFamily="65" charset="-120"/>
              </a:rPr>
              <a:t>決策是一種由認識自我，進而爲自己做決定、做計畫，以達成自我目標的心理歷程</a:t>
            </a:r>
            <a:r>
              <a:rPr lang="zh-TW" altLang="en-US" sz="3200" dirty="0" smtClean="0">
                <a:latin typeface="標楷體" panose="03000509000000000000" pitchFamily="65" charset="-120"/>
                <a:ea typeface="標楷體" panose="03000509000000000000" pitchFamily="65" charset="-120"/>
              </a:rPr>
              <a:t>。自我</a:t>
            </a:r>
            <a:r>
              <a:rPr lang="zh-TW" altLang="en-US" sz="3200" dirty="0">
                <a:latin typeface="標楷體" panose="03000509000000000000" pitchFamily="65" charset="-120"/>
                <a:ea typeface="標楷體" panose="03000509000000000000" pitchFamily="65" charset="-120"/>
              </a:rPr>
              <a:t>決策能力的發展能幫助身心障礙學生生活品質之提升，並成為不依賴他人的獨立個體</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algn="just"/>
            <a:r>
              <a:rPr lang="zh-TW" altLang="en-US" sz="3200" dirty="0" smtClean="0">
                <a:latin typeface="標楷體" panose="03000509000000000000" pitchFamily="65" charset="-120"/>
                <a:ea typeface="標楷體" panose="03000509000000000000" pitchFamily="65" charset="-120"/>
              </a:rPr>
              <a:t>特殊需求領域裡的「生活管理課程」將自我決策分為自主行為、自律行為、自我倡導、自我實現等四個層次</a:t>
            </a:r>
            <a:r>
              <a:rPr lang="zh-TW" altLang="en-US" sz="3200" dirty="0" smtClean="0"/>
              <a:t>。</a:t>
            </a:r>
            <a:endParaRPr lang="en-US" altLang="zh-TW" sz="3200" dirty="0" smtClean="0"/>
          </a:p>
        </p:txBody>
      </p:sp>
    </p:spTree>
    <p:extLst>
      <p:ext uri="{BB962C8B-B14F-4D97-AF65-F5344CB8AC3E}">
        <p14:creationId xmlns:p14="http://schemas.microsoft.com/office/powerpoint/2010/main" val="842708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自我決策</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algn="just"/>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自主行為</a:t>
            </a:r>
            <a:r>
              <a:rPr lang="zh-TW" altLang="en-US" sz="2400" b="1" dirty="0" smtClean="0">
                <a:effectLst>
                  <a:outerShdw blurRad="38100" dist="38100" dir="2700000" algn="tl">
                    <a:srgbClr val="000000">
                      <a:alpha val="43137"/>
                    </a:srgbClr>
                  </a:outerShdw>
                </a:effectLst>
              </a:rPr>
              <a:t>：</a:t>
            </a:r>
            <a:r>
              <a:rPr lang="zh-TW" altLang="en-US" sz="2400" dirty="0"/>
              <a:t>個人依其喜好、興趣和能力，獨立且自由的選擇與行動</a:t>
            </a:r>
            <a:r>
              <a:rPr lang="zh-TW" altLang="en-US" sz="2400" dirty="0" smtClean="0"/>
              <a:t>，且</a:t>
            </a:r>
            <a:r>
              <a:rPr lang="zh-TW" altLang="en-US" sz="2400" dirty="0"/>
              <a:t>不受外在環境的影響或</a:t>
            </a:r>
            <a:r>
              <a:rPr lang="zh-TW" altLang="en-US" sz="2400" dirty="0" smtClean="0"/>
              <a:t>干擾。</a:t>
            </a:r>
            <a:endParaRPr lang="en-US" altLang="zh-TW" sz="2400" b="1" dirty="0" smtClean="0">
              <a:effectLst>
                <a:outerShdw blurRad="38100" dist="38100" dir="2700000" algn="tl">
                  <a:srgbClr val="000000">
                    <a:alpha val="43137"/>
                  </a:srgbClr>
                </a:outerShdw>
              </a:effectLst>
            </a:endParaRPr>
          </a:p>
          <a:p>
            <a:pPr algn="just"/>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自侓行為</a:t>
            </a:r>
            <a:r>
              <a:rPr lang="zh-TW" altLang="en-US" sz="2400" b="1" dirty="0" smtClean="0">
                <a:effectLst>
                  <a:outerShdw blurRad="38100" dist="38100" dir="2700000" algn="tl">
                    <a:srgbClr val="000000">
                      <a:alpha val="43137"/>
                    </a:srgbClr>
                  </a:outerShdw>
                </a:effectLst>
              </a:rPr>
              <a:t>：</a:t>
            </a:r>
            <a:r>
              <a:rPr lang="zh-TW" altLang="en-US" sz="2400" dirty="0"/>
              <a:t>個人有能力去檢視所執行的任務、所處的環境和</a:t>
            </a:r>
            <a:r>
              <a:rPr lang="zh-TW" altLang="en-US" sz="2400" dirty="0" smtClean="0"/>
              <a:t>現有</a:t>
            </a:r>
            <a:r>
              <a:rPr lang="zh-TW" altLang="en-US" sz="2400" dirty="0"/>
              <a:t>的資源，以決定如何行動，和評估整個行動及行為所帶來的後果。 </a:t>
            </a:r>
            <a:endParaRPr lang="en-US" altLang="zh-TW" sz="2400" b="1" dirty="0" smtClean="0">
              <a:effectLst>
                <a:outerShdw blurRad="38100" dist="38100" dir="2700000" algn="tl">
                  <a:srgbClr val="000000">
                    <a:alpha val="43137"/>
                  </a:srgbClr>
                </a:outerShdw>
              </a:effectLst>
            </a:endParaRPr>
          </a:p>
          <a:p>
            <a:pPr algn="just"/>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自我倡導</a:t>
            </a:r>
            <a:r>
              <a:rPr lang="zh-TW" altLang="en-US" sz="2400" b="1" dirty="0" smtClean="0">
                <a:effectLst>
                  <a:outerShdw blurRad="38100" dist="38100" dir="2700000" algn="tl">
                    <a:srgbClr val="000000">
                      <a:alpha val="43137"/>
                    </a:srgbClr>
                  </a:outerShdw>
                </a:effectLst>
              </a:rPr>
              <a:t>：</a:t>
            </a:r>
            <a:r>
              <a:rPr lang="zh-TW" altLang="en-US" sz="2400" dirty="0"/>
              <a:t>倡導一個人有權作出人生決定，而不要過份受控於他人的控制與影響</a:t>
            </a:r>
            <a:r>
              <a:rPr lang="zh-TW" altLang="en-US" sz="2400" dirty="0" smtClean="0"/>
              <a:t>。</a:t>
            </a:r>
            <a:r>
              <a:rPr lang="zh-TW" altLang="en-US" sz="2400" dirty="0"/>
              <a:t>比較偏向為自己的權益</a:t>
            </a:r>
            <a:r>
              <a:rPr lang="zh-TW" altLang="en-US" sz="2400" dirty="0" smtClean="0"/>
              <a:t>發聲。例如：</a:t>
            </a:r>
            <a:r>
              <a:rPr lang="zh-TW" altLang="en-US" sz="2400" dirty="0"/>
              <a:t>當自己有困擾時會找人</a:t>
            </a:r>
            <a:r>
              <a:rPr lang="zh-TW" altLang="en-US" sz="2400" dirty="0" smtClean="0"/>
              <a:t>討論、</a:t>
            </a:r>
            <a:r>
              <a:rPr lang="zh-TW" altLang="en-US" sz="2400" dirty="0"/>
              <a:t>了解自己身為障礙者的各項</a:t>
            </a:r>
            <a:r>
              <a:rPr lang="zh-TW" altLang="en-US" sz="2400" dirty="0" smtClean="0"/>
              <a:t>權利、能向雇主或老師說明自己的需求。</a:t>
            </a:r>
            <a:endParaRPr lang="en-US" altLang="zh-TW" sz="2400" dirty="0" smtClean="0"/>
          </a:p>
          <a:p>
            <a:pPr algn="just"/>
            <a:r>
              <a:rPr lang="zh-TW" altLang="en-US" sz="2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自我實現</a:t>
            </a:r>
            <a:r>
              <a:rPr lang="zh-TW" altLang="en-US" sz="2400" b="1" dirty="0" smtClean="0">
                <a:effectLst>
                  <a:outerShdw blurRad="38100" dist="38100" dir="2700000" algn="tl">
                    <a:srgbClr val="000000">
                      <a:alpha val="43137"/>
                    </a:srgbClr>
                  </a:outerShdw>
                </a:effectLst>
              </a:rPr>
              <a:t>：</a:t>
            </a:r>
            <a:r>
              <a:rPr lang="zh-TW" altLang="en-US" sz="2400" dirty="0"/>
              <a:t>對自己有廣泛且正確的認識，瞭解和確認個人優勢、 能力限制、興趣、需求與價值。 </a:t>
            </a:r>
            <a:endParaRPr lang="zh-TW"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9939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stretch>
            <a:fillRect/>
          </a:stretch>
        </p:blipFill>
        <p:spPr>
          <a:xfrm>
            <a:off x="3156303" y="600346"/>
            <a:ext cx="5746627" cy="5753350"/>
          </a:xfrm>
          <a:prstGeom prst="rect">
            <a:avLst/>
          </a:prstGeom>
        </p:spPr>
      </p:pic>
    </p:spTree>
    <p:extLst>
      <p:ext uri="{BB962C8B-B14F-4D97-AF65-F5344CB8AC3E}">
        <p14:creationId xmlns:p14="http://schemas.microsoft.com/office/powerpoint/2010/main" val="154066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2325947" y="270747"/>
            <a:ext cx="7390476" cy="2409524"/>
          </a:xfrm>
          <a:prstGeom prst="rect">
            <a:avLst/>
          </a:prstGeom>
        </p:spPr>
      </p:pic>
      <p:pic>
        <p:nvPicPr>
          <p:cNvPr id="5" name="圖片 4"/>
          <p:cNvPicPr>
            <a:picLocks noChangeAspect="1"/>
          </p:cNvPicPr>
          <p:nvPr/>
        </p:nvPicPr>
        <p:blipFill>
          <a:blip r:embed="rId3"/>
          <a:stretch>
            <a:fillRect/>
          </a:stretch>
        </p:blipFill>
        <p:spPr>
          <a:xfrm>
            <a:off x="2487852" y="2680271"/>
            <a:ext cx="7228571" cy="3857143"/>
          </a:xfrm>
          <a:prstGeom prst="rect">
            <a:avLst/>
          </a:prstGeom>
        </p:spPr>
      </p:pic>
    </p:spTree>
    <p:extLst>
      <p:ext uri="{BB962C8B-B14F-4D97-AF65-F5344CB8AC3E}">
        <p14:creationId xmlns:p14="http://schemas.microsoft.com/office/powerpoint/2010/main" val="205389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109</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審核重點</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sz="3200" dirty="0" smtClean="0">
                <a:latin typeface="標楷體" panose="03000509000000000000" pitchFamily="65" charset="-120"/>
                <a:ea typeface="標楷體" panose="03000509000000000000" pitchFamily="65" charset="-120"/>
              </a:rPr>
              <a:t>請交身心障礙學生個人</a:t>
            </a:r>
            <a:r>
              <a:rPr lang="zh-TW" altLang="en-US" sz="3200" b="1" u="sng" dirty="0" smtClean="0">
                <a:solidFill>
                  <a:srgbClr val="FF0000"/>
                </a:solidFill>
                <a:latin typeface="標楷體" panose="03000509000000000000" pitchFamily="65" charset="-120"/>
                <a:ea typeface="標楷體" panose="03000509000000000000" pitchFamily="65" charset="-120"/>
              </a:rPr>
              <a:t>全部</a:t>
            </a:r>
            <a:r>
              <a:rPr lang="en-US" altLang="zh-TW" sz="3200" b="1" u="sng" dirty="0" smtClean="0">
                <a:solidFill>
                  <a:srgbClr val="FF0000"/>
                </a:solidFill>
                <a:latin typeface="標楷體" panose="03000509000000000000" pitchFamily="65" charset="-120"/>
                <a:ea typeface="標楷體" panose="03000509000000000000" pitchFamily="65" charset="-120"/>
              </a:rPr>
              <a:t>IEP</a:t>
            </a:r>
            <a:r>
              <a:rPr lang="zh-TW" altLang="en-US" sz="3200" b="1" u="sng" dirty="0" smtClean="0">
                <a:solidFill>
                  <a:srgbClr val="FF0000"/>
                </a:solidFill>
                <a:latin typeface="標楷體" panose="03000509000000000000" pitchFamily="65" charset="-120"/>
                <a:ea typeface="標楷體" panose="03000509000000000000" pitchFamily="65" charset="-120"/>
              </a:rPr>
              <a:t>資料檔案</a:t>
            </a:r>
            <a:r>
              <a:rPr lang="zh-TW" altLang="en-US" sz="3200" dirty="0" smtClean="0">
                <a:latin typeface="標楷體" panose="03000509000000000000" pitchFamily="65" charset="-120"/>
                <a:ea typeface="標楷體" panose="03000509000000000000" pitchFamily="65" charset="-120"/>
              </a:rPr>
              <a:t>。自鑑定通過後開始至</a:t>
            </a:r>
            <a:r>
              <a:rPr lang="en-US" altLang="zh-TW" sz="3200" dirty="0" smtClean="0">
                <a:latin typeface="標楷體" panose="03000509000000000000" pitchFamily="65" charset="-120"/>
                <a:ea typeface="標楷體" panose="03000509000000000000" pitchFamily="65" charset="-120"/>
              </a:rPr>
              <a:t>109</a:t>
            </a:r>
            <a:r>
              <a:rPr lang="zh-TW" altLang="en-US" sz="3200" dirty="0" smtClean="0">
                <a:latin typeface="標楷體" panose="03000509000000000000" pitchFamily="65" charset="-120"/>
                <a:ea typeface="標楷體" panose="03000509000000000000" pitchFamily="65" charset="-120"/>
              </a:rPr>
              <a:t>學年度止。</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跨階段就讀的部分則以新生檔案製作。</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轉學生部分則以該生原就讀學校加上轉學後就讀的</a:t>
            </a:r>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資料送檢。</a:t>
            </a:r>
            <a:endParaRPr lang="en-US" altLang="zh-TW" sz="3200" dirty="0" smtClean="0">
              <a:latin typeface="標楷體" panose="03000509000000000000" pitchFamily="65" charset="-120"/>
              <a:ea typeface="標楷體" panose="03000509000000000000" pitchFamily="65" charset="-120"/>
            </a:endParaRPr>
          </a:p>
          <a:p>
            <a:r>
              <a:rPr lang="en-US" altLang="zh-TW" sz="3200" dirty="0" smtClean="0">
                <a:latin typeface="標楷體" panose="03000509000000000000" pitchFamily="65" charset="-120"/>
                <a:ea typeface="標楷體" panose="03000509000000000000" pitchFamily="65" charset="-120"/>
              </a:rPr>
              <a:t>108</a:t>
            </a:r>
            <a:r>
              <a:rPr lang="zh-TW" altLang="en-US" sz="3200" dirty="0" smtClean="0">
                <a:latin typeface="標楷體" panose="03000509000000000000" pitchFamily="65" charset="-120"/>
                <a:ea typeface="標楷體" panose="03000509000000000000" pitchFamily="65" charset="-120"/>
              </a:rPr>
              <a:t>學年度起請用本縣提供新版</a:t>
            </a:r>
            <a:r>
              <a:rPr lang="en-US" altLang="zh-TW" sz="3200" dirty="0" smtClean="0">
                <a:latin typeface="標楷體" panose="03000509000000000000" pitchFamily="65" charset="-120"/>
                <a:ea typeface="標楷體" panose="03000509000000000000" pitchFamily="65" charset="-120"/>
              </a:rPr>
              <a:t>IEP</a:t>
            </a:r>
            <a:r>
              <a:rPr lang="zh-TW" altLang="en-US" sz="3200" dirty="0" smtClean="0">
                <a:latin typeface="標楷體" panose="03000509000000000000" pitchFamily="65" charset="-120"/>
                <a:ea typeface="標楷體" panose="03000509000000000000" pitchFamily="65" charset="-120"/>
              </a:rPr>
              <a:t>為範本。</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86754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a:stretch>
            <a:fillRect/>
          </a:stretch>
        </p:blipFill>
        <p:spPr>
          <a:xfrm>
            <a:off x="3091238" y="362333"/>
            <a:ext cx="6009524" cy="6133333"/>
          </a:xfrm>
          <a:prstGeom prst="rect">
            <a:avLst/>
          </a:prstGeom>
        </p:spPr>
      </p:pic>
    </p:spTree>
    <p:extLst>
      <p:ext uri="{BB962C8B-B14F-4D97-AF65-F5344CB8AC3E}">
        <p14:creationId xmlns:p14="http://schemas.microsoft.com/office/powerpoint/2010/main" val="2129968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stretch>
            <a:fillRect/>
          </a:stretch>
        </p:blipFill>
        <p:spPr>
          <a:xfrm>
            <a:off x="2396272" y="822960"/>
            <a:ext cx="7768532" cy="5163158"/>
          </a:xfrm>
          <a:prstGeom prst="rect">
            <a:avLst/>
          </a:prstGeom>
        </p:spPr>
      </p:pic>
    </p:spTree>
    <p:extLst>
      <p:ext uri="{BB962C8B-B14F-4D97-AF65-F5344CB8AC3E}">
        <p14:creationId xmlns:p14="http://schemas.microsoft.com/office/powerpoint/2010/main" val="1658393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pPr algn="l"/>
            <a:r>
              <a:rPr lang="zh-TW" altLang="en-US" i="1" dirty="0" smtClean="0"/>
              <a:t>           </a:t>
            </a:r>
            <a:r>
              <a:rPr lang="zh-TW" altLang="en-US" b="1" i="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感謝有您</a:t>
            </a:r>
            <a:r>
              <a:rPr lang="en-US" altLang="zh-TW" b="1" i="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r>
            <a:br>
              <a:rPr lang="en-US" altLang="zh-TW" b="1" i="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r>
              <a:rPr lang="en-US" altLang="zh-TW" b="1" i="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t>
            </a:r>
            <a:r>
              <a:rPr lang="zh-TW" altLang="en-US" b="1" i="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讓特教更好</a:t>
            </a:r>
            <a:endParaRPr lang="zh-TW" altLang="en-US" b="1" i="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814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特殊教育法施行細則的規範</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(1/2)</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dirty="0">
                <a:latin typeface="標楷體" panose="03000509000000000000" pitchFamily="65" charset="-120"/>
                <a:ea typeface="標楷體" panose="03000509000000000000" pitchFamily="65" charset="-120"/>
                <a:hlinkClick r:id="rId2"/>
              </a:rPr>
              <a:t>第 </a:t>
            </a:r>
            <a:r>
              <a:rPr lang="en-US" altLang="zh-TW" dirty="0">
                <a:latin typeface="標楷體" panose="03000509000000000000" pitchFamily="65" charset="-120"/>
                <a:ea typeface="標楷體" panose="03000509000000000000" pitchFamily="65" charset="-120"/>
                <a:hlinkClick r:id="rId2"/>
              </a:rPr>
              <a:t>9 </a:t>
            </a:r>
            <a:r>
              <a:rPr lang="zh-TW" altLang="en-US" dirty="0">
                <a:latin typeface="標楷體" panose="03000509000000000000" pitchFamily="65" charset="-120"/>
                <a:ea typeface="標楷體" panose="03000509000000000000" pitchFamily="65" charset="-120"/>
                <a:hlinkClick r:id="rId2"/>
              </a:rPr>
              <a:t>條</a:t>
            </a:r>
            <a:endParaRPr lang="zh-TW" altLang="en-US"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本法第二十八條所稱個別化教育計畫，指運用團隊合作方式，針對身心障</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礙學生個別特性所訂定之特殊教育及相關服務計畫；其內容包括下列事項</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a:t>
            </a:r>
            <a:br>
              <a:rPr lang="zh-TW" altLang="en-US" dirty="0">
                <a:latin typeface="標楷體" panose="03000509000000000000" pitchFamily="65" charset="-120"/>
                <a:ea typeface="標楷體" panose="03000509000000000000" pitchFamily="65" charset="-120"/>
              </a:rPr>
            </a:br>
            <a:r>
              <a:rPr lang="zh-TW" altLang="en-US" dirty="0">
                <a:solidFill>
                  <a:srgbClr val="FF0000"/>
                </a:solidFill>
                <a:latin typeface="標楷體" panose="03000509000000000000" pitchFamily="65" charset="-120"/>
                <a:ea typeface="標楷體" panose="03000509000000000000" pitchFamily="65" charset="-120"/>
              </a:rPr>
              <a:t>一、學生能力現況、家庭狀況及需求評估。</a:t>
            </a:r>
            <a:br>
              <a:rPr lang="zh-TW" altLang="en-US" dirty="0">
                <a:solidFill>
                  <a:srgbClr val="FF0000"/>
                </a:solidFill>
                <a:latin typeface="標楷體" panose="03000509000000000000" pitchFamily="65" charset="-120"/>
                <a:ea typeface="標楷體" panose="03000509000000000000" pitchFamily="65" charset="-120"/>
              </a:rPr>
            </a:br>
            <a:r>
              <a:rPr lang="zh-TW" altLang="en-US" dirty="0">
                <a:solidFill>
                  <a:srgbClr val="FF0000"/>
                </a:solidFill>
                <a:latin typeface="標楷體" panose="03000509000000000000" pitchFamily="65" charset="-120"/>
                <a:ea typeface="標楷體" panose="03000509000000000000" pitchFamily="65" charset="-120"/>
              </a:rPr>
              <a:t>二、學生所需特殊教育、相關服務及支持策略。</a:t>
            </a:r>
            <a:br>
              <a:rPr lang="zh-TW" altLang="en-US" dirty="0">
                <a:solidFill>
                  <a:srgbClr val="FF0000"/>
                </a:solidFill>
                <a:latin typeface="標楷體" panose="03000509000000000000" pitchFamily="65" charset="-120"/>
                <a:ea typeface="標楷體" panose="03000509000000000000" pitchFamily="65" charset="-120"/>
              </a:rPr>
            </a:br>
            <a:r>
              <a:rPr lang="zh-TW" altLang="en-US" dirty="0">
                <a:solidFill>
                  <a:srgbClr val="FF0000"/>
                </a:solidFill>
                <a:latin typeface="標楷體" panose="03000509000000000000" pitchFamily="65" charset="-120"/>
                <a:ea typeface="標楷體" panose="03000509000000000000" pitchFamily="65" charset="-120"/>
              </a:rPr>
              <a:t>三、學年與學期教育目標、達成學期教育目標之評量方式、日期及標準。</a:t>
            </a:r>
            <a:br>
              <a:rPr lang="zh-TW" altLang="en-US" dirty="0">
                <a:solidFill>
                  <a:srgbClr val="FF0000"/>
                </a:solidFill>
                <a:latin typeface="標楷體" panose="03000509000000000000" pitchFamily="65" charset="-120"/>
                <a:ea typeface="標楷體" panose="03000509000000000000" pitchFamily="65" charset="-120"/>
              </a:rPr>
            </a:br>
            <a:r>
              <a:rPr lang="zh-TW" altLang="en-US" dirty="0">
                <a:solidFill>
                  <a:srgbClr val="FF0000"/>
                </a:solidFill>
                <a:latin typeface="標楷體" panose="03000509000000000000" pitchFamily="65" charset="-120"/>
                <a:ea typeface="標楷體" panose="03000509000000000000" pitchFamily="65" charset="-120"/>
              </a:rPr>
              <a:t>四、具情緒與行為問題學生所需之行為功能介入方案及行政支援。</a:t>
            </a:r>
            <a:br>
              <a:rPr lang="zh-TW" altLang="en-US" dirty="0">
                <a:solidFill>
                  <a:srgbClr val="FF0000"/>
                </a:solidFill>
                <a:latin typeface="標楷體" panose="03000509000000000000" pitchFamily="65" charset="-120"/>
                <a:ea typeface="標楷體" panose="03000509000000000000" pitchFamily="65" charset="-120"/>
              </a:rPr>
            </a:br>
            <a:r>
              <a:rPr lang="zh-TW" altLang="en-US" dirty="0">
                <a:solidFill>
                  <a:srgbClr val="FF0000"/>
                </a:solidFill>
                <a:latin typeface="標楷體" panose="03000509000000000000" pitchFamily="65" charset="-120"/>
                <a:ea typeface="標楷體" panose="03000509000000000000" pitchFamily="65" charset="-120"/>
              </a:rPr>
              <a:t>五、學生之轉銜輔導及服務內容。</a:t>
            </a:r>
            <a:br>
              <a:rPr lang="zh-TW" altLang="en-US" dirty="0">
                <a:solidFill>
                  <a:srgbClr val="FF0000"/>
                </a:solidFill>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前項第五款所定轉銜輔導及服務，包括升學輔導、生活、就業、心理輔導</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、福利服務及其他相關專業服務等項目。</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參與訂定個別化教育計畫之人員，應包括學校行政人員、特殊教育及相關</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教師、學生家長；必要時，得邀請相關專業人員及學生本人參與，學生家</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長亦得邀請相關人員陪同。</a:t>
            </a:r>
            <a:br>
              <a:rPr lang="zh-TW" altLang="en-US" dirty="0">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315817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特殊教育法施行細則的</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規範（</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2/2)</a:t>
            </a:r>
            <a:endParaRPr lang="zh-TW" altLang="en-US" dirty="0"/>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hlinkClick r:id="rId2"/>
              </a:rPr>
              <a:t>第 </a:t>
            </a:r>
            <a:r>
              <a:rPr lang="en-US" altLang="zh-TW" dirty="0">
                <a:latin typeface="標楷體" panose="03000509000000000000" pitchFamily="65" charset="-120"/>
                <a:ea typeface="標楷體" panose="03000509000000000000" pitchFamily="65" charset="-120"/>
                <a:hlinkClick r:id="rId2"/>
              </a:rPr>
              <a:t>10 </a:t>
            </a:r>
            <a:r>
              <a:rPr lang="zh-TW" altLang="en-US" dirty="0">
                <a:latin typeface="標楷體" panose="03000509000000000000" pitchFamily="65" charset="-120"/>
                <a:ea typeface="標楷體" panose="03000509000000000000" pitchFamily="65" charset="-120"/>
                <a:hlinkClick r:id="rId2"/>
              </a:rPr>
              <a:t>條</a:t>
            </a:r>
            <a:endParaRPr lang="zh-TW" altLang="en-US"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前條身心障礙學生個別化教育計畫，學校應於新生及轉學生入學後一個月</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內訂定；其餘在學學生之個別化教育計畫，應於開學前訂定。</a:t>
            </a:r>
            <a:br>
              <a:rPr lang="zh-TW" altLang="en-US" dirty="0">
                <a:latin typeface="標楷體" panose="03000509000000000000" pitchFamily="65" charset="-120"/>
                <a:ea typeface="標楷體" panose="03000509000000000000" pitchFamily="65" charset="-120"/>
              </a:rPr>
            </a:br>
            <a:r>
              <a:rPr lang="zh-TW" altLang="en-US" dirty="0">
                <a:latin typeface="標楷體" panose="03000509000000000000" pitchFamily="65" charset="-120"/>
                <a:ea typeface="標楷體" panose="03000509000000000000" pitchFamily="65" charset="-120"/>
              </a:rPr>
              <a:t>前項計畫，每學期應至少檢討一次。</a:t>
            </a:r>
          </a:p>
          <a:p>
            <a:endParaRPr lang="zh-TW" altLang="en-US" dirty="0"/>
          </a:p>
        </p:txBody>
      </p:sp>
    </p:spTree>
    <p:extLst>
      <p:ext uri="{BB962C8B-B14F-4D97-AF65-F5344CB8AC3E}">
        <p14:creationId xmlns:p14="http://schemas.microsoft.com/office/powerpoint/2010/main" val="39570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anose="03000509000000000000" pitchFamily="65" charset="-120"/>
                <a:ea typeface="標楷體" panose="03000509000000000000" pitchFamily="65" charset="-120"/>
              </a:rPr>
              <a:t>個別化教育計畫／個別輔導計畫（</a:t>
            </a:r>
            <a:r>
              <a:rPr lang="en-US" altLang="zh-TW" b="1" dirty="0" smtClean="0">
                <a:latin typeface="標楷體" panose="03000509000000000000" pitchFamily="65" charset="-120"/>
                <a:ea typeface="標楷體" panose="03000509000000000000" pitchFamily="65" charset="-120"/>
              </a:rPr>
              <a:t>1/3</a:t>
            </a:r>
            <a:r>
              <a:rPr lang="zh-TW" altLang="en-US" b="1" dirty="0" smtClean="0">
                <a:latin typeface="標楷體" panose="03000509000000000000" pitchFamily="65" charset="-120"/>
                <a:ea typeface="標楷體" panose="03000509000000000000" pitchFamily="65" charset="-120"/>
              </a:rPr>
              <a:t>）</a:t>
            </a:r>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變革與調整</a:t>
            </a:r>
            <a:endParaRPr lang="zh-TW" altLang="en-US"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十二年國民基本教育特殊教育課程實施</a:t>
            </a:r>
            <a:r>
              <a:rPr lang="zh-TW" altLang="en-US" dirty="0" smtClean="0">
                <a:latin typeface="標楷體" panose="03000509000000000000" pitchFamily="65" charset="-120"/>
                <a:ea typeface="標楷體" panose="03000509000000000000" pitchFamily="65" charset="-120"/>
              </a:rPr>
              <a:t>規範（</a:t>
            </a:r>
            <a:r>
              <a:rPr lang="en-US" altLang="zh-TW" dirty="0" smtClean="0">
                <a:latin typeface="標楷體" panose="03000509000000000000" pitchFamily="65" charset="-120"/>
                <a:ea typeface="標楷體" panose="03000509000000000000" pitchFamily="65" charset="-120"/>
              </a:rPr>
              <a:t>108</a:t>
            </a:r>
            <a:r>
              <a:rPr lang="zh-TW" altLang="en-US" dirty="0" smtClean="0">
                <a:latin typeface="標楷體" panose="03000509000000000000" pitchFamily="65" charset="-120"/>
                <a:ea typeface="標楷體" panose="03000509000000000000" pitchFamily="65" charset="-120"/>
              </a:rPr>
              <a:t>年</a:t>
            </a:r>
            <a:r>
              <a:rPr lang="en-US" altLang="zh-TW" dirty="0" smtClean="0">
                <a:latin typeface="標楷體" panose="03000509000000000000" pitchFamily="65" charset="-120"/>
                <a:ea typeface="標楷體" panose="03000509000000000000" pitchFamily="65" charset="-120"/>
              </a:rPr>
              <a:t>7</a:t>
            </a:r>
            <a:r>
              <a:rPr lang="zh-TW" altLang="en-US" dirty="0" smtClean="0">
                <a:latin typeface="標楷體" panose="03000509000000000000" pitchFamily="65" charset="-120"/>
                <a:ea typeface="標楷體" panose="03000509000000000000" pitchFamily="65" charset="-120"/>
              </a:rPr>
              <a:t>月）</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依據</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特殊教育法</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規定，</a:t>
            </a:r>
            <a:r>
              <a:rPr lang="zh-TW" altLang="en-US" dirty="0">
                <a:latin typeface="標楷體" panose="03000509000000000000" pitchFamily="65" charset="-120"/>
                <a:ea typeface="標楷體" panose="03000509000000000000" pitchFamily="65" charset="-120"/>
              </a:rPr>
              <a:t>首次</a:t>
            </a:r>
            <a:r>
              <a:rPr lang="zh-TW" altLang="en-US" dirty="0" smtClean="0">
                <a:latin typeface="標楷體" panose="03000509000000000000" pitchFamily="65" charset="-120"/>
                <a:ea typeface="標楷體" panose="03000509000000000000" pitchFamily="65" charset="-120"/>
              </a:rPr>
              <a:t>在</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十二年</a:t>
            </a:r>
            <a:r>
              <a:rPr lang="zh-TW" altLang="en-US" dirty="0">
                <a:latin typeface="標楷體" panose="03000509000000000000" pitchFamily="65" charset="-120"/>
                <a:ea typeface="標楷體" panose="03000509000000000000" pitchFamily="65" charset="-120"/>
              </a:rPr>
              <a:t>國民基本教育特殊教育課程實施</a:t>
            </a:r>
            <a:r>
              <a:rPr lang="zh-TW" altLang="en-US" dirty="0" smtClean="0">
                <a:latin typeface="標楷體" panose="03000509000000000000" pitchFamily="65" charset="-120"/>
                <a:ea typeface="標楷體" panose="03000509000000000000" pitchFamily="65" charset="-120"/>
              </a:rPr>
              <a:t>規範</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有明確規範</a:t>
            </a:r>
            <a:r>
              <a:rPr lang="zh-TW" altLang="en-US" dirty="0">
                <a:latin typeface="標楷體" panose="03000509000000000000" pitchFamily="65" charset="-120"/>
                <a:ea typeface="標楷體" panose="03000509000000000000" pitchFamily="65" charset="-120"/>
              </a:rPr>
              <a:t>課程調整、訂定過程、行政</a:t>
            </a:r>
            <a:r>
              <a:rPr lang="zh-TW" altLang="en-US" dirty="0" smtClean="0">
                <a:latin typeface="標楷體" panose="03000509000000000000" pitchFamily="65" charset="-120"/>
                <a:ea typeface="標楷體" panose="03000509000000000000" pitchFamily="65" charset="-120"/>
              </a:rPr>
              <a:t>程序。</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將</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身心障礙者權利公約</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CRPD</a:t>
            </a:r>
            <a:r>
              <a:rPr lang="zh-TW" altLang="en-US" dirty="0" smtClean="0">
                <a:latin typeface="標楷體" panose="03000509000000000000" pitchFamily="65" charset="-120"/>
                <a:ea typeface="標楷體" panose="03000509000000000000" pitchFamily="65" charset="-120"/>
              </a:rPr>
              <a:t>）精神納入。</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將資優／身障資優共同納入規範。</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結合十二國教</a:t>
            </a:r>
            <a:r>
              <a:rPr lang="en-US" altLang="zh-TW" dirty="0" smtClean="0">
                <a:latin typeface="標楷體" panose="03000509000000000000" pitchFamily="65" charset="-120"/>
                <a:ea typeface="標楷體" panose="03000509000000000000" pitchFamily="65" charset="-120"/>
              </a:rPr>
              <a:t>108</a:t>
            </a:r>
            <a:r>
              <a:rPr lang="zh-TW" altLang="en-US" dirty="0" smtClean="0">
                <a:latin typeface="標楷體" panose="03000509000000000000" pitchFamily="65" charset="-120"/>
                <a:ea typeface="標楷體" panose="03000509000000000000" pitchFamily="65" charset="-120"/>
              </a:rPr>
              <a:t>課綱核心素養，訂定課程內容。</a:t>
            </a:r>
            <a:endParaRPr lang="en-US" altLang="zh-TW" dirty="0" smtClean="0">
              <a:latin typeface="標楷體" panose="03000509000000000000" pitchFamily="65" charset="-120"/>
              <a:ea typeface="標楷體" panose="03000509000000000000" pitchFamily="65" charset="-120"/>
            </a:endParaRPr>
          </a:p>
          <a:p>
            <a:r>
              <a:rPr lang="zh-TW" altLang="en-US" b="1" u="sng" dirty="0" smtClean="0">
                <a:latin typeface="標楷體" panose="03000509000000000000" pitchFamily="65" charset="-120"/>
                <a:ea typeface="標楷體" panose="03000509000000000000" pitchFamily="65" charset="-120"/>
              </a:rPr>
              <a:t>學生本人</a:t>
            </a:r>
            <a:r>
              <a:rPr lang="zh-TW" altLang="en-US" dirty="0" smtClean="0">
                <a:latin typeface="標楷體" panose="03000509000000000000" pitchFamily="65" charset="-120"/>
                <a:ea typeface="標楷體" panose="03000509000000000000" pitchFamily="65" charset="-120"/>
              </a:rPr>
              <a:t>要參加</a:t>
            </a:r>
            <a:r>
              <a:rPr lang="en-US" altLang="zh-TW" dirty="0" smtClean="0">
                <a:latin typeface="標楷體" panose="03000509000000000000" pitchFamily="65" charset="-120"/>
                <a:ea typeface="標楷體" panose="03000509000000000000" pitchFamily="65" charset="-120"/>
              </a:rPr>
              <a:t>IEP</a:t>
            </a:r>
            <a:r>
              <a:rPr lang="zh-TW" altLang="en-US" dirty="0" smtClean="0">
                <a:latin typeface="標楷體" panose="03000509000000000000" pitchFamily="65" charset="-120"/>
                <a:ea typeface="標楷體" panose="03000509000000000000" pitchFamily="65" charset="-120"/>
              </a:rPr>
              <a:t>會議。</a:t>
            </a:r>
            <a:endParaRPr lang="zh-TW" altLang="en-US"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41516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標楷體" panose="03000509000000000000" pitchFamily="65" charset="-120"/>
                <a:ea typeface="標楷體" panose="03000509000000000000" pitchFamily="65" charset="-120"/>
              </a:rPr>
              <a:t>個別化教育計畫／個別輔導計畫</a:t>
            </a:r>
            <a:r>
              <a:rPr lang="zh-TW" altLang="en-US" b="1" dirty="0" smtClean="0">
                <a:latin typeface="標楷體" panose="03000509000000000000" pitchFamily="65" charset="-120"/>
                <a:ea typeface="標楷體" panose="03000509000000000000" pitchFamily="65" charset="-120"/>
              </a:rPr>
              <a:t>（</a:t>
            </a:r>
            <a:r>
              <a:rPr lang="en-US" altLang="zh-TW" b="1" dirty="0" smtClean="0">
                <a:latin typeface="標楷體" panose="03000509000000000000" pitchFamily="65" charset="-120"/>
                <a:ea typeface="標楷體" panose="03000509000000000000" pitchFamily="65" charset="-120"/>
              </a:rPr>
              <a:t>2/3</a:t>
            </a:r>
            <a:r>
              <a:rPr lang="zh-TW" altLang="en-US" b="1" dirty="0" smtClean="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zh-TW" altLang="en-US" b="1" dirty="0">
                <a:latin typeface="標楷體" panose="03000509000000000000" pitchFamily="65" charset="-120"/>
                <a:ea typeface="標楷體" panose="03000509000000000000" pitchFamily="65" charset="-120"/>
              </a:rPr>
              <a:t>變革與調整</a:t>
            </a:r>
            <a:endParaRPr lang="zh-TW" altLang="en-US" dirty="0"/>
          </a:p>
        </p:txBody>
      </p:sp>
      <p:sp>
        <p:nvSpPr>
          <p:cNvPr id="5" name="內容版面配置區 4"/>
          <p:cNvSpPr>
            <a:spLocks noGrp="1"/>
          </p:cNvSpPr>
          <p:nvPr>
            <p:ph idx="1"/>
          </p:nvPr>
        </p:nvSpPr>
        <p:spPr/>
        <p:txBody>
          <a:bodyPr>
            <a:normAutofit lnSpcReduction="10000"/>
          </a:bodyPr>
          <a:lstStyle/>
          <a:p>
            <a:r>
              <a:rPr lang="zh-TW" altLang="zh-TW" dirty="0">
                <a:latin typeface="標楷體" panose="03000509000000000000" pitchFamily="65" charset="-120"/>
                <a:ea typeface="標楷體" panose="03000509000000000000" pitchFamily="65" charset="-120"/>
              </a:rPr>
              <a:t>個別化教育計畫團隊進行評估時，需檢視調整措施能否符合相關之客觀標準，</a:t>
            </a:r>
            <a:r>
              <a:rPr lang="zh-TW" altLang="zh-TW" dirty="0" smtClean="0">
                <a:latin typeface="標楷體" panose="03000509000000000000" pitchFamily="65" charset="-120"/>
                <a:ea typeface="標楷體" panose="03000509000000000000" pitchFamily="65" charset="-120"/>
              </a:rPr>
              <a:t>包括</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b="1" u="sng" dirty="0" smtClean="0">
                <a:latin typeface="標楷體" panose="03000509000000000000" pitchFamily="65" charset="-120"/>
                <a:ea typeface="標楷體" panose="03000509000000000000" pitchFamily="65" charset="-120"/>
              </a:rPr>
              <a:t>a</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相關性</a:t>
            </a:r>
            <a:r>
              <a:rPr lang="zh-TW" altLang="zh-TW" dirty="0">
                <a:latin typeface="標楷體" panose="03000509000000000000" pitchFamily="65" charset="-120"/>
                <a:ea typeface="標楷體" panose="03000509000000000000" pitchFamily="65" charset="-120"/>
              </a:rPr>
              <a:t>：該調整措施與有效實現該名身心障礙學生權利之目的具相關性</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b="1" u="sng" dirty="0" smtClean="0">
                <a:latin typeface="標楷體" panose="03000509000000000000" pitchFamily="65" charset="-120"/>
                <a:ea typeface="標楷體" panose="03000509000000000000" pitchFamily="65" charset="-120"/>
              </a:rPr>
              <a:t>b</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比例性</a:t>
            </a:r>
            <a:r>
              <a:rPr lang="zh-TW" altLang="zh-TW" dirty="0">
                <a:latin typeface="標楷體" panose="03000509000000000000" pitchFamily="65" charset="-120"/>
                <a:ea typeface="標楷體" panose="03000509000000000000" pitchFamily="65" charset="-120"/>
              </a:rPr>
              <a:t>：該調整措施與能為該名障礙者實現之權利符合</a:t>
            </a:r>
            <a:r>
              <a:rPr lang="zh-TW" altLang="zh-TW" dirty="0" smtClean="0">
                <a:latin typeface="標楷體" panose="03000509000000000000" pitchFamily="65" charset="-120"/>
                <a:ea typeface="標楷體" panose="03000509000000000000" pitchFamily="65" charset="-120"/>
              </a:rPr>
              <a:t>比例</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b="1" u="sng" dirty="0" smtClean="0">
                <a:latin typeface="標楷體" panose="03000509000000000000" pitchFamily="65" charset="-120"/>
                <a:ea typeface="標楷體" panose="03000509000000000000" pitchFamily="65" charset="-120"/>
              </a:rPr>
              <a:t>c.</a:t>
            </a:r>
            <a:r>
              <a:rPr lang="zh-TW" altLang="zh-TW" b="1" u="sng" dirty="0">
                <a:latin typeface="標楷體" panose="03000509000000000000" pitchFamily="65" charset="-120"/>
                <a:ea typeface="標楷體" panose="03000509000000000000" pitchFamily="65" charset="-120"/>
              </a:rPr>
              <a:t>可能性</a:t>
            </a:r>
            <a:r>
              <a:rPr lang="zh-TW" altLang="zh-TW" dirty="0">
                <a:latin typeface="標楷體" panose="03000509000000000000" pitchFamily="65" charset="-120"/>
                <a:ea typeface="標楷體" panose="03000509000000000000" pitchFamily="65" charset="-120"/>
              </a:rPr>
              <a:t>：該調整措施在事實上與法律上可能做到（如：現行科技可以做到的調整措施），或是實現該調整措施不會違反現行法律</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b="1" u="sng" dirty="0" smtClean="0">
                <a:latin typeface="標楷體" panose="03000509000000000000" pitchFamily="65" charset="-120"/>
                <a:ea typeface="標楷體" panose="03000509000000000000" pitchFamily="65" charset="-120"/>
              </a:rPr>
              <a:t>d</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財政上的可行性</a:t>
            </a:r>
            <a:r>
              <a:rPr lang="zh-TW" altLang="zh-TW" dirty="0">
                <a:latin typeface="標楷體" panose="03000509000000000000" pitchFamily="65" charset="-120"/>
                <a:ea typeface="標楷體" panose="03000509000000000000" pitchFamily="65" charset="-120"/>
              </a:rPr>
              <a:t>：窮盡可得的財政支援還是可以提供</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b="1" u="sng" dirty="0" smtClean="0">
                <a:latin typeface="標楷體" panose="03000509000000000000" pitchFamily="65" charset="-120"/>
                <a:ea typeface="標楷體" panose="03000509000000000000" pitchFamily="65" charset="-120"/>
              </a:rPr>
              <a:t>e</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經濟上的可行性</a:t>
            </a:r>
            <a:r>
              <a:rPr lang="zh-TW" altLang="zh-TW" dirty="0">
                <a:latin typeface="標楷體" panose="03000509000000000000" pitchFamily="65" charset="-120"/>
                <a:ea typeface="標楷體" panose="03000509000000000000" pitchFamily="65" charset="-120"/>
              </a:rPr>
              <a:t>：提供該調整措施不會危害義務承擔方（如：學校）之營運與生存，或實質傷害其核心功能之執行</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zh-TW" altLang="zh-TW" dirty="0" smtClean="0">
                <a:latin typeface="標楷體" panose="03000509000000000000" pitchFamily="65" charset="-120"/>
                <a:ea typeface="標楷體" panose="03000509000000000000" pitchFamily="65" charset="-120"/>
              </a:rPr>
              <a:t>若</a:t>
            </a:r>
            <a:r>
              <a:rPr lang="zh-TW" altLang="zh-TW" dirty="0">
                <a:latin typeface="標楷體" panose="03000509000000000000" pitchFamily="65" charset="-120"/>
                <a:ea typeface="標楷體" panose="03000509000000000000" pitchFamily="65" charset="-120"/>
              </a:rPr>
              <a:t>學生所提出的調整措施，不符合上述標準之任何一項，學校得拒絕調整。</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655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標楷體" panose="03000509000000000000" pitchFamily="65" charset="-120"/>
                <a:ea typeface="標楷體" panose="03000509000000000000" pitchFamily="65" charset="-120"/>
              </a:rPr>
              <a:t>個別化教育計畫／個別輔導計畫</a:t>
            </a:r>
            <a:r>
              <a:rPr lang="zh-TW" altLang="en-US" b="1" dirty="0" smtClean="0">
                <a:latin typeface="標楷體" panose="03000509000000000000" pitchFamily="65" charset="-120"/>
                <a:ea typeface="標楷體" panose="03000509000000000000" pitchFamily="65" charset="-120"/>
              </a:rPr>
              <a:t>（</a:t>
            </a:r>
            <a:r>
              <a:rPr lang="en-US" altLang="zh-TW" b="1" dirty="0" smtClean="0">
                <a:latin typeface="標楷體" panose="03000509000000000000" pitchFamily="65" charset="-120"/>
                <a:ea typeface="標楷體" panose="03000509000000000000" pitchFamily="65" charset="-120"/>
              </a:rPr>
              <a:t>3/3</a:t>
            </a:r>
            <a:r>
              <a:rPr lang="zh-TW" altLang="en-US" b="1" dirty="0">
                <a:latin typeface="標楷體" panose="03000509000000000000" pitchFamily="65" charset="-120"/>
                <a:ea typeface="標楷體" panose="03000509000000000000" pitchFamily="65" charset="-120"/>
              </a:rPr>
              <a:t>）</a:t>
            </a: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zh-TW" altLang="en-US" b="1" dirty="0">
                <a:latin typeface="標楷體" panose="03000509000000000000" pitchFamily="65" charset="-120"/>
                <a:ea typeface="標楷體" panose="03000509000000000000" pitchFamily="65" charset="-120"/>
              </a:rPr>
              <a:t>變革與調整</a:t>
            </a:r>
            <a:endParaRPr lang="zh-TW" altLang="en-US" dirty="0"/>
          </a:p>
        </p:txBody>
      </p:sp>
      <p:sp>
        <p:nvSpPr>
          <p:cNvPr id="3" name="內容版面配置區 2"/>
          <p:cNvSpPr>
            <a:spLocks noGrp="1"/>
          </p:cNvSpPr>
          <p:nvPr>
            <p:ph idx="1"/>
          </p:nvPr>
        </p:nvSpPr>
        <p:spPr/>
        <p:txBody>
          <a:bodyPr>
            <a:normAutofit/>
          </a:bodyPr>
          <a:lstStyle/>
          <a:p>
            <a:r>
              <a:rPr lang="zh-TW" altLang="zh-TW" sz="3200" dirty="0">
                <a:latin typeface="標楷體" panose="03000509000000000000" pitchFamily="65" charset="-120"/>
                <a:ea typeface="標楷體" panose="03000509000000000000" pitchFamily="65" charset="-120"/>
              </a:rPr>
              <a:t>學生之個別化教育計畫團隊評估且經學校特殊教育推行委員會確認之調整需求，若非有不可抗力之因素，學校與教師需盡其義務與職責實踐該調整措施，以免使身心障礙學生遭排拒於普通教育系統之外，而</a:t>
            </a:r>
            <a:r>
              <a:rPr lang="zh-TW" altLang="zh-TW" sz="3200" b="1" u="sng" dirty="0">
                <a:latin typeface="標楷體" panose="03000509000000000000" pitchFamily="65" charset="-120"/>
                <a:ea typeface="標楷體" panose="03000509000000000000" pitchFamily="65" charset="-120"/>
              </a:rPr>
              <a:t>違背《身心障礙者權利公約》第</a:t>
            </a:r>
            <a:r>
              <a:rPr lang="en-US" altLang="zh-TW" sz="3200" b="1" u="sng" dirty="0">
                <a:latin typeface="標楷體" panose="03000509000000000000" pitchFamily="65" charset="-120"/>
                <a:ea typeface="標楷體" panose="03000509000000000000" pitchFamily="65" charset="-120"/>
              </a:rPr>
              <a:t>24</a:t>
            </a:r>
            <a:r>
              <a:rPr lang="zh-TW" altLang="zh-TW" sz="3200" b="1" u="sng" dirty="0">
                <a:latin typeface="標楷體" panose="03000509000000000000" pitchFamily="65" charset="-120"/>
                <a:ea typeface="標楷體" panose="03000509000000000000" pitchFamily="65" charset="-120"/>
              </a:rPr>
              <a:t>條</a:t>
            </a:r>
            <a:r>
              <a:rPr lang="zh-TW" altLang="zh-TW" sz="3200" dirty="0">
                <a:latin typeface="標楷體" panose="03000509000000000000" pitchFamily="65" charset="-120"/>
                <a:ea typeface="標楷體" panose="03000509000000000000" pitchFamily="65" charset="-120"/>
              </a:rPr>
              <a:t>所明定之教育權。</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515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108</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學年度本縣</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檢核</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共同題（</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1/2</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sz="3200" dirty="0" smtClean="0">
                <a:latin typeface="標楷體" panose="03000509000000000000" pitchFamily="65" charset="-120"/>
                <a:ea typeface="標楷體" panose="03000509000000000000" pitchFamily="65" charset="-120"/>
              </a:rPr>
              <a:t>學期</a:t>
            </a:r>
            <a:r>
              <a:rPr lang="zh-TW" altLang="en-US" sz="3200" dirty="0">
                <a:latin typeface="標楷體" panose="03000509000000000000" pitchFamily="65" charset="-120"/>
                <a:ea typeface="標楷體" panose="03000509000000000000" pitchFamily="65" charset="-120"/>
              </a:rPr>
              <a:t>教育目標起迄日期應有時間上的分配，不宜每項</a:t>
            </a:r>
            <a:r>
              <a:rPr lang="zh-TW" altLang="en-US" sz="3200" dirty="0" smtClean="0">
                <a:latin typeface="標楷體" panose="03000509000000000000" pitchFamily="65" charset="-120"/>
                <a:ea typeface="標楷體" panose="03000509000000000000" pitchFamily="65" charset="-120"/>
              </a:rPr>
              <a:t>目標</a:t>
            </a:r>
            <a:r>
              <a:rPr lang="zh-TW" altLang="en-US" sz="3200" dirty="0">
                <a:latin typeface="標楷體" panose="03000509000000000000" pitchFamily="65" charset="-120"/>
                <a:ea typeface="標楷體" panose="03000509000000000000" pitchFamily="65" charset="-120"/>
              </a:rPr>
              <a:t>皆規劃一整學期。</a:t>
            </a:r>
          </a:p>
          <a:p>
            <a:r>
              <a:rPr lang="zh-TW" altLang="en-US" sz="3200" dirty="0" smtClean="0">
                <a:latin typeface="標楷體" panose="03000509000000000000" pitchFamily="65" charset="-120"/>
                <a:ea typeface="標楷體" panose="03000509000000000000" pitchFamily="65" charset="-120"/>
              </a:rPr>
              <a:t>學</a:t>
            </a:r>
            <a:r>
              <a:rPr lang="zh-TW" altLang="en-US" sz="3200" dirty="0">
                <a:latin typeface="標楷體" panose="03000509000000000000" pitchFamily="65" charset="-120"/>
                <a:ea typeface="標楷體" panose="03000509000000000000" pitchFamily="65" charset="-120"/>
              </a:rPr>
              <a:t>年學期目標評估結果應以「數字」呈現，非用「</a:t>
            </a:r>
            <a:r>
              <a:rPr lang="zh-TW" altLang="en-US" sz="3200" dirty="0" smtClean="0">
                <a:latin typeface="標楷體" panose="03000509000000000000" pitchFamily="65" charset="-120"/>
                <a:ea typeface="標楷體" panose="03000509000000000000" pitchFamily="65" charset="-120"/>
              </a:rPr>
              <a:t>○   </a:t>
            </a:r>
            <a:r>
              <a:rPr lang="en-US" altLang="zh-TW" sz="3200" dirty="0" smtClean="0">
                <a:latin typeface="標楷體" panose="03000509000000000000" pitchFamily="65" charset="-120"/>
                <a:ea typeface="標楷體" panose="03000509000000000000" pitchFamily="65" charset="-120"/>
              </a:rPr>
              <a:t>X</a:t>
            </a:r>
            <a:r>
              <a:rPr lang="zh-TW" altLang="en-US" sz="3200" dirty="0" smtClean="0">
                <a:latin typeface="標楷體" panose="03000509000000000000" pitchFamily="65" charset="-120"/>
                <a:ea typeface="標楷體" panose="03000509000000000000" pitchFamily="65" charset="-120"/>
              </a:rPr>
              <a:t>」表示。</a:t>
            </a:r>
          </a:p>
          <a:p>
            <a:r>
              <a:rPr lang="zh-TW" altLang="en-US" sz="3200" dirty="0" smtClean="0">
                <a:latin typeface="標楷體" panose="03000509000000000000" pitchFamily="65" charset="-120"/>
                <a:ea typeface="標楷體" panose="03000509000000000000" pitchFamily="65" charset="-120"/>
              </a:rPr>
              <a:t>評</a:t>
            </a:r>
            <a:r>
              <a:rPr lang="zh-TW" altLang="en-US" sz="3200" dirty="0">
                <a:latin typeface="標楷體" panose="03000509000000000000" pitchFamily="65" charset="-120"/>
                <a:ea typeface="標楷體" panose="03000509000000000000" pitchFamily="65" charset="-120"/>
              </a:rPr>
              <a:t>量標準分數應達「</a:t>
            </a:r>
            <a:r>
              <a:rPr lang="en-US" altLang="zh-TW" sz="3200" dirty="0">
                <a:latin typeface="標楷體" panose="03000509000000000000" pitchFamily="65" charset="-120"/>
                <a:ea typeface="標楷體" panose="03000509000000000000" pitchFamily="65" charset="-120"/>
              </a:rPr>
              <a:t>4</a:t>
            </a:r>
            <a:r>
              <a:rPr lang="zh-TW" altLang="en-US" sz="3200" dirty="0">
                <a:latin typeface="標楷體" panose="03000509000000000000" pitchFamily="65" charset="-120"/>
                <a:ea typeface="標楷體" panose="03000509000000000000" pitchFamily="65" charset="-120"/>
              </a:rPr>
              <a:t>」以上，若無法達成標準，請</a:t>
            </a:r>
            <a:r>
              <a:rPr lang="zh-TW" altLang="en-US" sz="3200" dirty="0" smtClean="0">
                <a:latin typeface="標楷體" panose="03000509000000000000" pitchFamily="65" charset="-120"/>
                <a:ea typeface="標楷體" panose="03000509000000000000" pitchFamily="65" charset="-120"/>
              </a:rPr>
              <a:t>反思</a:t>
            </a:r>
            <a:r>
              <a:rPr lang="zh-TW" altLang="en-US" sz="3200" dirty="0">
                <a:latin typeface="標楷體" panose="03000509000000000000" pitchFamily="65" charset="-120"/>
                <a:ea typeface="標楷體" panose="03000509000000000000" pitchFamily="65" charset="-120"/>
              </a:rPr>
              <a:t>學期目標並適時調整。</a:t>
            </a:r>
          </a:p>
          <a:p>
            <a:r>
              <a:rPr lang="zh-TW" altLang="en-US" sz="3200" dirty="0" smtClean="0">
                <a:latin typeface="標楷體" panose="03000509000000000000" pitchFamily="65" charset="-120"/>
                <a:ea typeface="標楷體" panose="03000509000000000000" pitchFamily="65" charset="-120"/>
              </a:rPr>
              <a:t>個別</a:t>
            </a:r>
            <a:r>
              <a:rPr lang="zh-TW" altLang="en-US" sz="3200" dirty="0">
                <a:latin typeface="標楷體" panose="03000509000000000000" pitchFamily="65" charset="-120"/>
                <a:ea typeface="標楷體" panose="03000509000000000000" pitchFamily="65" charset="-120"/>
              </a:rPr>
              <a:t>化教育計畫相關會議紀錄分開呈現（如期初會議及檢討會議），並依照會議決議擬寫學年學期目標及相關服務項目。</a:t>
            </a:r>
          </a:p>
          <a:p>
            <a:endParaRPr lang="zh-TW" altLang="en-US" dirty="0"/>
          </a:p>
        </p:txBody>
      </p:sp>
    </p:spTree>
    <p:extLst>
      <p:ext uri="{BB962C8B-B14F-4D97-AF65-F5344CB8AC3E}">
        <p14:creationId xmlns:p14="http://schemas.microsoft.com/office/powerpoint/2010/main" val="165693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108</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學年度本縣</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IEP</a:t>
            </a:r>
            <a:r>
              <a:rPr lang="zh-TW"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檢核</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共同題（</a:t>
            </a:r>
            <a:r>
              <a:rPr lang="en-US" altLang="zh-TW"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1/2</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3200" dirty="0" smtClean="0">
                <a:latin typeface="標楷體" panose="03000509000000000000" pitchFamily="65" charset="-120"/>
                <a:ea typeface="標楷體" panose="03000509000000000000" pitchFamily="65" charset="-120"/>
              </a:rPr>
              <a:t>個別</a:t>
            </a:r>
            <a:r>
              <a:rPr lang="zh-TW" altLang="en-US" sz="3200" dirty="0">
                <a:latin typeface="標楷體" panose="03000509000000000000" pitchFamily="65" charset="-120"/>
                <a:ea typeface="標楷體" panose="03000509000000000000" pitchFamily="65" charset="-120"/>
              </a:rPr>
              <a:t>化教育計畫內容前後敘述需應呼應，尤其是學年</a:t>
            </a:r>
            <a:r>
              <a:rPr lang="zh-TW" altLang="en-US" sz="3200" dirty="0" smtClean="0">
                <a:latin typeface="標楷體" panose="03000509000000000000" pitchFamily="65" charset="-120"/>
                <a:ea typeface="標楷體" panose="03000509000000000000" pitchFamily="65" charset="-120"/>
              </a:rPr>
              <a:t>及學期</a:t>
            </a:r>
            <a:r>
              <a:rPr lang="zh-TW" altLang="en-US" sz="3200" dirty="0">
                <a:latin typeface="標楷體" panose="03000509000000000000" pitchFamily="65" charset="-120"/>
                <a:ea typeface="標楷體" panose="03000509000000000000" pitchFamily="65" charset="-120"/>
              </a:rPr>
              <a:t>目標、優弱勢能力評估需與綜合評估優弱勢能力</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學年及學期目標建議融入特殊領域目標並註記</a:t>
            </a:r>
            <a:r>
              <a:rPr lang="zh-TW" altLang="en-US"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請勿</a:t>
            </a:r>
            <a:r>
              <a:rPr lang="zh-TW" altLang="en-US" sz="3200" dirty="0">
                <a:latin typeface="標楷體" panose="03000509000000000000" pitchFamily="65" charset="-120"/>
                <a:ea typeface="標楷體" panose="03000509000000000000" pitchFamily="65" charset="-120"/>
              </a:rPr>
              <a:t>用能力指標當作學年教育目標。</a:t>
            </a:r>
          </a:p>
          <a:p>
            <a:r>
              <a:rPr lang="zh-TW" altLang="en-US" sz="3200" dirty="0" smtClean="0">
                <a:latin typeface="標楷體" panose="03000509000000000000" pitchFamily="65" charset="-120"/>
                <a:ea typeface="標楷體" panose="03000509000000000000" pitchFamily="65" charset="-120"/>
              </a:rPr>
              <a:t>國小</a:t>
            </a:r>
            <a:r>
              <a:rPr lang="zh-TW" altLang="en-US" sz="3200" dirty="0">
                <a:latin typeface="標楷體" panose="03000509000000000000" pitchFamily="65" charset="-120"/>
                <a:ea typeface="標楷體" panose="03000509000000000000" pitchFamily="65" charset="-120"/>
              </a:rPr>
              <a:t>二、四、六年級、國中每階段，應提供轉銜服務</a:t>
            </a:r>
            <a:r>
              <a:rPr lang="zh-TW" altLang="en-US" sz="3200" dirty="0" smtClean="0">
                <a:latin typeface="標楷體" panose="03000509000000000000" pitchFamily="65" charset="-120"/>
                <a:ea typeface="標楷體" panose="03000509000000000000" pitchFamily="65" charset="-120"/>
              </a:rPr>
              <a:t>計畫</a:t>
            </a:r>
            <a:endParaRPr lang="zh-TW" altLang="zh-TW" sz="3200" kern="1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787536741"/>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TM03457444[[fn=基準]]</Template>
  <TotalTime>2030</TotalTime>
  <Words>1383</Words>
  <Application>Microsoft Office PowerPoint</Application>
  <PresentationFormat>寬螢幕</PresentationFormat>
  <Paragraphs>82</Paragraphs>
  <Slides>22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22</vt:i4>
      </vt:variant>
    </vt:vector>
  </HeadingPairs>
  <TitlesOfParts>
    <vt:vector size="28" baseType="lpstr">
      <vt:lpstr>微軟正黑體</vt:lpstr>
      <vt:lpstr>新細明體</vt:lpstr>
      <vt:lpstr>標楷體</vt:lpstr>
      <vt:lpstr>Corbel</vt:lpstr>
      <vt:lpstr>Times New Roman</vt:lpstr>
      <vt:lpstr>基礎</vt:lpstr>
      <vt:lpstr>資源班個別化教育計畫格式說明（國中資源班）</vt:lpstr>
      <vt:lpstr>109學年度IEP審核重點</vt:lpstr>
      <vt:lpstr>特殊教育法施行細則的規範(1/2)</vt:lpstr>
      <vt:lpstr>特殊教育法施行細則的規範（2/2)</vt:lpstr>
      <vt:lpstr>個別化教育計畫／個別輔導計畫（1/3） 變革與調整</vt:lpstr>
      <vt:lpstr>個別化教育計畫／個別輔導計畫（2/3） 變革與調整</vt:lpstr>
      <vt:lpstr>個別化教育計畫／個別輔導計畫（3/3） 變革與調整</vt:lpstr>
      <vt:lpstr>108學年度本縣IEP檢核共同題（1/2）</vt:lpstr>
      <vt:lpstr>108學年度本縣IEP檢核共同題（1/2）</vt:lpstr>
      <vt:lpstr>109學年度本縣新IEP調整原則</vt:lpstr>
      <vt:lpstr>本縣新IEP未來著重項目（1/2）</vt:lpstr>
      <vt:lpstr>本縣新IEP未來著重項目（2/2）</vt:lpstr>
      <vt:lpstr>IEP範例說明（不分類資源班部分）</vt:lpstr>
      <vt:lpstr>109學年度本縣IEP表格增修部分</vt:lpstr>
      <vt:lpstr>自我決策</vt:lpstr>
      <vt:lpstr>自我決策</vt:lpstr>
      <vt:lpstr>自我決策</vt:lpstr>
      <vt:lpstr>PowerPoint 簡報</vt:lpstr>
      <vt:lpstr>PowerPoint 簡報</vt:lpstr>
      <vt:lpstr>PowerPoint 簡報</vt:lpstr>
      <vt:lpstr>PowerPoint 簡報</vt:lpstr>
      <vt:lpstr>           感謝有您         讓特教更好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83</cp:revision>
  <dcterms:created xsi:type="dcterms:W3CDTF">2019-05-20T14:42:34Z</dcterms:created>
  <dcterms:modified xsi:type="dcterms:W3CDTF">2020-09-21T15:12:08Z</dcterms:modified>
</cp:coreProperties>
</file>