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92" r:id="rId3"/>
    <p:sldId id="257" r:id="rId4"/>
    <p:sldId id="258" r:id="rId5"/>
    <p:sldId id="275" r:id="rId6"/>
    <p:sldId id="270" r:id="rId7"/>
    <p:sldId id="260" r:id="rId8"/>
    <p:sldId id="264" r:id="rId9"/>
    <p:sldId id="265" r:id="rId10"/>
    <p:sldId id="266" r:id="rId11"/>
    <p:sldId id="267" r:id="rId12"/>
    <p:sldId id="274" r:id="rId13"/>
    <p:sldId id="271" r:id="rId14"/>
    <p:sldId id="276" r:id="rId15"/>
    <p:sldId id="268" r:id="rId16"/>
    <p:sldId id="294" r:id="rId17"/>
    <p:sldId id="281" r:id="rId18"/>
    <p:sldId id="295" r:id="rId19"/>
    <p:sldId id="296" r:id="rId20"/>
    <p:sldId id="297" r:id="rId21"/>
    <p:sldId id="283" r:id="rId22"/>
    <p:sldId id="298" r:id="rId23"/>
    <p:sldId id="299" r:id="rId24"/>
    <p:sldId id="300" r:id="rId25"/>
    <p:sldId id="290" r:id="rId26"/>
    <p:sldId id="261" r:id="rId27"/>
  </p:sldIdLst>
  <p:sldSz cx="9144000" cy="6858000" type="screen4x3"/>
  <p:notesSz cx="9926638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53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36758-25CE-4803-AC5B-125728728861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A4103-45F4-49F5-BD6F-B9F4A269FE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2345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22BF2-EF24-4257-8F21-FA8B728A47C1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7AA01-9C7F-49F5-BF62-25E293FF80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DE788-759E-45BE-B185-0E9A51B3AEF4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0F406-62DC-402A-A51C-FFEB48631B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B2718-433A-4059-8168-CB1DC8B5C97F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407F6-789B-4F55-85EF-47B02BBA3C6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FE63D-C377-4D4D-A40C-94CBCE61431C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63ACD-CE40-473D-8CF3-06A10EC33F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81A0C-D5E8-4BD0-BF80-25EC8373E7DD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4076A-4B8A-4BE4-B393-87D4B411A85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52648-8029-4350-A1CB-879668D23E27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0568E-AC6F-4D35-9F23-A8CF994B8FB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8E5B8-FCB4-4159-A92A-A8AF7E37C8A9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A047F-97C9-4879-A142-1A085C73B37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8BFCC-6BEC-4B97-8940-72434F947646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2529F-6013-47C4-AB5C-41998DA4F8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7170D-8B68-44FC-9C11-CEF3D4E8D94C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EFEB2-A07D-4705-BD4B-3A927C8726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C4CDA-F176-4A3F-A1AF-F9747597DBE2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18F3A-68BF-429A-8819-99B8A7DEC5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4F08A-0C82-4884-A933-A3EBB8A457FE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95A9A-9FDE-4688-BC46-179D496595F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91E55CE-9AAD-49F8-BC1C-949986C24A09}" type="datetimeFigureOut">
              <a:rPr lang="zh-TW" altLang="en-US"/>
              <a:pPr>
                <a:defRPr/>
              </a:pPr>
              <a:t>2020/9/21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807D062-EB26-44F6-A8AD-DCFBA6A28D5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moj.gov.tw/LawClass/LawSingle.aspx?pcode=H0080032&amp;flno=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moj.gov.tw/LawClass/LawSingle.aspx?pcode=H0080032&amp;flno=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moj.gov.tw/LawClass/LawSingle.aspx?pcode=H0080032&amp;flno=1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75469" y="2132857"/>
            <a:ext cx="6408737" cy="1368152"/>
          </a:xfrm>
        </p:spPr>
        <p:txBody>
          <a:bodyPr>
            <a:normAutofit fontScale="90000"/>
          </a:bodyPr>
          <a:lstStyle/>
          <a:p>
            <a:pPr eaLnBrk="1" hangingPunct="1">
              <a:spcBef>
                <a:spcPts val="1200"/>
              </a:spcBef>
            </a:pPr>
            <a:r>
              <a:rPr lang="zh-TW" altLang="en-US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個別化教育計畫（</a:t>
            </a:r>
            <a:r>
              <a:rPr lang="en-US" altLang="zh-TW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IEP</a:t>
            </a:r>
            <a:r>
              <a:rPr lang="en-US" altLang="zh-TW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常見問題</a:t>
            </a:r>
            <a:r>
              <a:rPr lang="zh-TW" altLang="en-US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endParaRPr lang="zh-TW" altLang="en-US" sz="3100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68313" y="708101"/>
            <a:ext cx="6623050" cy="122436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zh-TW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個別</a:t>
            </a:r>
            <a:r>
              <a:rPr lang="zh-TW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化教育</a:t>
            </a:r>
            <a:r>
              <a:rPr lang="zh-TW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計畫實務研習暨檢核說明會</a:t>
            </a:r>
            <a:r>
              <a:rPr lang="zh-TW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endParaRPr kumimoji="0" lang="zh-TW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2"/>
          <p:cNvSpPr>
            <a:spLocks/>
          </p:cNvSpPr>
          <p:nvPr/>
        </p:nvSpPr>
        <p:spPr bwMode="auto">
          <a:xfrm>
            <a:off x="971600" y="4005064"/>
            <a:ext cx="583264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3200" dirty="0" smtClean="0">
                <a:ea typeface="標楷體" panose="03000509000000000000" pitchFamily="65" charset="-120"/>
              </a:rPr>
              <a:t>分享</a:t>
            </a:r>
            <a:r>
              <a:rPr lang="zh-TW" altLang="en-US" sz="3200" dirty="0">
                <a:ea typeface="標楷體" panose="03000509000000000000" pitchFamily="65" charset="-120"/>
              </a:rPr>
              <a:t>人：光榮國小  </a:t>
            </a:r>
            <a:r>
              <a:rPr lang="zh-TW" altLang="en-US" sz="3200" dirty="0">
                <a:ea typeface="華康行楷體W5(P)" panose="03000500000000000000" pitchFamily="66" charset="-120"/>
              </a:rPr>
              <a:t>洪貞甄</a:t>
            </a:r>
            <a:r>
              <a:rPr lang="zh-TW" altLang="en-US" sz="3200" dirty="0">
                <a:ea typeface="標楷體" panose="03000509000000000000" pitchFamily="65" charset="-120"/>
              </a:rPr>
              <a:t> </a:t>
            </a:r>
          </a:p>
          <a:p>
            <a:pPr>
              <a:lnSpc>
                <a:spcPct val="80000"/>
              </a:lnSpc>
            </a:pPr>
            <a:endParaRPr lang="zh-TW" altLang="en-US" sz="3200" dirty="0">
              <a:ea typeface="標楷體" panose="03000509000000000000" pitchFamily="65" charset="-12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zh-TW" altLang="en-US" sz="2800" dirty="0" smtClean="0">
                <a:ea typeface="標楷體" panose="03000509000000000000" pitchFamily="65" charset="-120"/>
              </a:rPr>
              <a:t>時間</a:t>
            </a:r>
            <a:r>
              <a:rPr lang="zh-TW" altLang="en-US" sz="2800" dirty="0">
                <a:ea typeface="標楷體" panose="03000509000000000000" pitchFamily="65" charset="-120"/>
              </a:rPr>
              <a:t>：</a:t>
            </a:r>
            <a:r>
              <a:rPr lang="en-US" altLang="zh-TW" sz="2800" dirty="0" smtClean="0">
                <a:ea typeface="標楷體" panose="03000509000000000000" pitchFamily="65" charset="-120"/>
              </a:rPr>
              <a:t>109</a:t>
            </a:r>
            <a:r>
              <a:rPr lang="zh-TW" altLang="en-US" sz="2800" dirty="0" smtClean="0">
                <a:ea typeface="標楷體" panose="03000509000000000000" pitchFamily="65" charset="-120"/>
              </a:rPr>
              <a:t>年</a:t>
            </a:r>
            <a:r>
              <a:rPr lang="en-US" altLang="zh-TW" sz="2800" dirty="0" smtClean="0">
                <a:ea typeface="標楷體" panose="03000509000000000000" pitchFamily="65" charset="-120"/>
              </a:rPr>
              <a:t>9</a:t>
            </a:r>
            <a:r>
              <a:rPr lang="zh-TW" altLang="en-US" sz="2800" dirty="0" smtClean="0">
                <a:ea typeface="標楷體" panose="03000509000000000000" pitchFamily="65" charset="-120"/>
              </a:rPr>
              <a:t>月</a:t>
            </a:r>
            <a:r>
              <a:rPr lang="en-US" altLang="zh-TW" sz="2800" dirty="0" smtClean="0">
                <a:ea typeface="標楷體" panose="03000509000000000000" pitchFamily="65" charset="-120"/>
              </a:rPr>
              <a:t>25</a:t>
            </a:r>
            <a:r>
              <a:rPr lang="zh-TW" altLang="en-US" sz="2800" dirty="0" smtClean="0">
                <a:ea typeface="標楷體" panose="03000509000000000000" pitchFamily="65" charset="-120"/>
              </a:rPr>
              <a:t>日</a:t>
            </a:r>
            <a:r>
              <a:rPr lang="zh-TW" altLang="en-US" sz="2800" dirty="0">
                <a:ea typeface="標楷體" panose="03000509000000000000" pitchFamily="65" charset="-120"/>
              </a:rPr>
              <a:t>（</a:t>
            </a:r>
            <a:r>
              <a:rPr lang="zh-TW" altLang="en-US" sz="2800" dirty="0" smtClean="0">
                <a:ea typeface="標楷體" panose="03000509000000000000" pitchFamily="65" charset="-120"/>
              </a:rPr>
              <a:t>星期</a:t>
            </a:r>
            <a:r>
              <a:rPr lang="zh-TW" altLang="en-US" sz="2800" dirty="0">
                <a:ea typeface="標楷體" panose="03000509000000000000" pitchFamily="65" charset="-120"/>
              </a:rPr>
              <a:t>五</a:t>
            </a:r>
            <a:r>
              <a:rPr lang="zh-TW" altLang="en-US" sz="2800" dirty="0" smtClean="0">
                <a:ea typeface="標楷體" panose="03000509000000000000" pitchFamily="65" charset="-120"/>
              </a:rPr>
              <a:t>）</a:t>
            </a:r>
            <a:endParaRPr lang="zh-TW" altLang="en-US" sz="2800" dirty="0"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</a:pPr>
            <a:endParaRPr lang="zh-TW" altLang="en-US" sz="2800" dirty="0"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 err="1" smtClean="0">
                <a:ea typeface="標楷體" panose="03000509000000000000" pitchFamily="65" charset="-120"/>
              </a:rPr>
              <a:t>E-mail:hjanejane@yahoo.com.tw</a:t>
            </a:r>
            <a:endParaRPr lang="en-US" altLang="zh-TW" sz="2800" dirty="0" smtClean="0"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800" dirty="0"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kumimoji="0" lang="zh-TW" altLang="en-US" sz="3600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特殊教育法    </a:t>
            </a:r>
            <a:r>
              <a:rPr lang="zh-TW" altLang="en-US" sz="2400" dirty="0" smtClean="0"/>
              <a:t>修正日期：民國 </a:t>
            </a:r>
            <a:r>
              <a:rPr lang="en-US" altLang="zh-TW" sz="2400" dirty="0" smtClean="0"/>
              <a:t>108 </a:t>
            </a:r>
            <a:r>
              <a:rPr lang="zh-TW" altLang="en-US" sz="2400" dirty="0" smtClean="0"/>
              <a:t>年 </a:t>
            </a:r>
            <a:r>
              <a:rPr lang="en-US" altLang="zh-TW" sz="2400" dirty="0" smtClean="0"/>
              <a:t>04 </a:t>
            </a:r>
            <a:r>
              <a:rPr lang="zh-TW" altLang="en-US" sz="2400" dirty="0" smtClean="0"/>
              <a:t>月 </a:t>
            </a:r>
            <a:r>
              <a:rPr lang="en-US" altLang="zh-TW" sz="2400" dirty="0" smtClean="0"/>
              <a:t>24 </a:t>
            </a:r>
            <a:r>
              <a:rPr lang="zh-TW" altLang="en-US" sz="2400" dirty="0" smtClean="0"/>
              <a:t>日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5400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dirty="0" smtClean="0"/>
              <a:t>第 </a:t>
            </a:r>
            <a:r>
              <a:rPr lang="en-US" altLang="zh-TW" dirty="0" smtClean="0"/>
              <a:t>28 </a:t>
            </a:r>
            <a:r>
              <a:rPr lang="zh-TW" altLang="en-US" dirty="0" smtClean="0"/>
              <a:t>條</a:t>
            </a:r>
            <a:endParaRPr lang="en-US" altLang="zh-TW" dirty="0" smtClean="0"/>
          </a:p>
          <a:p>
            <a:pPr indent="-5400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dirty="0" smtClean="0"/>
              <a:t>高級中等以下各教育階段學校，應以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團隊合作方式</a:t>
            </a:r>
            <a:r>
              <a:rPr lang="zh-TW" altLang="en-US" dirty="0" smtClean="0"/>
              <a:t>對身心障礙學生訂定個別化教育計畫，訂定時應邀請</a:t>
            </a:r>
            <a:r>
              <a:rPr lang="zh-TW" altLang="en-US" dirty="0" smtClean="0">
                <a:solidFill>
                  <a:srgbClr val="FF0000"/>
                </a:solidFill>
              </a:rPr>
              <a:t>身心障礙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學生家長</a:t>
            </a:r>
            <a:r>
              <a:rPr lang="zh-TW" altLang="en-US" dirty="0" smtClean="0"/>
              <a:t>參與，必要時家長得邀請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相關人員</a:t>
            </a:r>
            <a:r>
              <a:rPr lang="zh-TW" altLang="en-US" dirty="0" smtClean="0"/>
              <a:t>陪同參與。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特殊教育法施行細則  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修正日期：</a:t>
            </a:r>
            <a:r>
              <a:rPr lang="zh-TW" altLang="en-US" sz="1600" dirty="0" smtClean="0">
                <a:solidFill>
                  <a:srgbClr val="FF0000"/>
                </a:solidFill>
              </a:rPr>
              <a:t>民國 </a:t>
            </a:r>
            <a:r>
              <a:rPr lang="en-US" altLang="zh-TW" sz="1600" dirty="0" smtClean="0">
                <a:solidFill>
                  <a:srgbClr val="FF0000"/>
                </a:solidFill>
              </a:rPr>
              <a:t>109 </a:t>
            </a:r>
            <a:r>
              <a:rPr lang="zh-TW" altLang="en-US" sz="1600" dirty="0" smtClean="0">
                <a:solidFill>
                  <a:srgbClr val="FF0000"/>
                </a:solidFill>
              </a:rPr>
              <a:t>年 </a:t>
            </a:r>
            <a:r>
              <a:rPr lang="en-US" altLang="zh-TW" sz="1600" dirty="0" smtClean="0">
                <a:solidFill>
                  <a:srgbClr val="FF0000"/>
                </a:solidFill>
              </a:rPr>
              <a:t>07 </a:t>
            </a:r>
            <a:r>
              <a:rPr lang="zh-TW" altLang="en-US" sz="1600" dirty="0" smtClean="0">
                <a:solidFill>
                  <a:srgbClr val="FF0000"/>
                </a:solidFill>
              </a:rPr>
              <a:t>月 </a:t>
            </a:r>
            <a:r>
              <a:rPr lang="en-US" altLang="zh-TW" sz="1600" dirty="0" smtClean="0">
                <a:solidFill>
                  <a:srgbClr val="FF0000"/>
                </a:solidFill>
              </a:rPr>
              <a:t>17 </a:t>
            </a:r>
            <a:r>
              <a:rPr lang="zh-TW" altLang="en-US" sz="1600" dirty="0" smtClean="0">
                <a:solidFill>
                  <a:srgbClr val="FF0000"/>
                </a:solidFill>
              </a:rPr>
              <a:t>日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683567" y="1341438"/>
            <a:ext cx="8281045" cy="452596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2"/>
              </a:rPr>
              <a:t>第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hlinkClick r:id="rId2"/>
              </a:rPr>
              <a:t>9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2"/>
              </a:rPr>
              <a:t>條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本法第二十八條所稱個別化教育計畫，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指運用</a:t>
            </a:r>
            <a:r>
              <a:rPr lang="zh-TW" altLang="en-US" sz="2800" i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團隊合作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方式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針對身心障礙學生個別特性所訂定之特殊教育及相關服務計畫；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其內容包括下列事項：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800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zh-TW" altLang="en-US" sz="4000" dirty="0" smtClean="0"/>
              <a:t>特殊教育法施行</a:t>
            </a:r>
            <a:r>
              <a:rPr lang="zh-TW" altLang="en-US" sz="4000" dirty="0" smtClean="0"/>
              <a:t>細則  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修正</a:t>
            </a:r>
            <a:r>
              <a:rPr lang="zh-TW" altLang="en-US" sz="1600" b="1" dirty="0">
                <a:solidFill>
                  <a:srgbClr val="FF0000"/>
                </a:solidFill>
              </a:rPr>
              <a:t>日期：</a:t>
            </a:r>
            <a:r>
              <a:rPr lang="zh-TW" altLang="en-US" sz="1600" dirty="0">
                <a:solidFill>
                  <a:srgbClr val="FF0000"/>
                </a:solidFill>
              </a:rPr>
              <a:t>民國 </a:t>
            </a:r>
            <a:r>
              <a:rPr lang="en-US" altLang="zh-TW" sz="1600" dirty="0">
                <a:solidFill>
                  <a:srgbClr val="FF0000"/>
                </a:solidFill>
              </a:rPr>
              <a:t>109 </a:t>
            </a:r>
            <a:r>
              <a:rPr lang="zh-TW" altLang="en-US" sz="1600" dirty="0">
                <a:solidFill>
                  <a:srgbClr val="FF0000"/>
                </a:solidFill>
              </a:rPr>
              <a:t>年 </a:t>
            </a:r>
            <a:r>
              <a:rPr lang="en-US" altLang="zh-TW" sz="1600" dirty="0">
                <a:solidFill>
                  <a:srgbClr val="FF0000"/>
                </a:solidFill>
              </a:rPr>
              <a:t>07 </a:t>
            </a:r>
            <a:r>
              <a:rPr lang="zh-TW" altLang="en-US" sz="1600" dirty="0">
                <a:solidFill>
                  <a:srgbClr val="FF0000"/>
                </a:solidFill>
              </a:rPr>
              <a:t>月 </a:t>
            </a:r>
            <a:r>
              <a:rPr lang="en-US" altLang="zh-TW" sz="1600" dirty="0">
                <a:solidFill>
                  <a:srgbClr val="FF0000"/>
                </a:solidFill>
              </a:rPr>
              <a:t>17 </a:t>
            </a:r>
            <a:r>
              <a:rPr lang="zh-TW" altLang="en-US" sz="1600" dirty="0">
                <a:solidFill>
                  <a:srgbClr val="FF0000"/>
                </a:solidFill>
              </a:rPr>
              <a:t>日</a:t>
            </a:r>
            <a:endParaRPr lang="zh-TW" altLang="en-US" sz="1400" dirty="0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496300" cy="4679850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ts val="6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hlinkClick r:id="rId2"/>
              </a:rPr>
              <a:t>第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hlinkClick r:id="rId2"/>
              </a:rPr>
              <a:t>9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hlinkClick r:id="rId2"/>
              </a:rPr>
              <a:t>條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60000"/>
              </a:lnSpc>
              <a:spcBef>
                <a:spcPts val="600"/>
              </a:spcBef>
              <a:buNone/>
            </a:pPr>
            <a:endParaRPr lang="zh-TW" altLang="en-US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60000"/>
              </a:lnSpc>
              <a:spcBef>
                <a:spcPts val="6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一、學生能力現況、家庭狀況及需求評估。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60000"/>
              </a:lnSpc>
              <a:spcBef>
                <a:spcPts val="600"/>
              </a:spcBef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60000"/>
              </a:lnSpc>
              <a:spcBef>
                <a:spcPts val="6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二、學生所需特殊教育、相關服務及支持策略。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60000"/>
              </a:lnSpc>
              <a:spcBef>
                <a:spcPts val="600"/>
              </a:spcBef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60000"/>
              </a:lnSpc>
              <a:spcBef>
                <a:spcPts val="6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三、學年與學期教育目標、達成學期教育目標之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 評量方式、日期及標準。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60000"/>
              </a:lnSpc>
              <a:spcBef>
                <a:spcPts val="600"/>
              </a:spcBef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60000"/>
              </a:lnSpc>
              <a:spcBef>
                <a:spcPts val="6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四、具情緒與行為問題學生所需之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 行為功能介入方案及行政支援。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60000"/>
              </a:lnSpc>
              <a:spcBef>
                <a:spcPts val="600"/>
              </a:spcBef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60000"/>
              </a:lnSpc>
              <a:spcBef>
                <a:spcPts val="6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五、學生之轉銜輔導及服務內容。</a:t>
            </a:r>
            <a:br>
              <a:rPr lang="zh-TW" altLang="en-US" sz="2800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4089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特殊教育法施行</a:t>
            </a:r>
            <a:r>
              <a:rPr lang="zh-TW" altLang="en-US" sz="4000" dirty="0" smtClean="0"/>
              <a:t>細則  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修正</a:t>
            </a:r>
            <a:r>
              <a:rPr lang="zh-TW" altLang="en-US" sz="1600" b="1" dirty="0">
                <a:solidFill>
                  <a:srgbClr val="FF0000"/>
                </a:solidFill>
              </a:rPr>
              <a:t>日期：</a:t>
            </a:r>
            <a:r>
              <a:rPr lang="zh-TW" altLang="en-US" sz="1600" dirty="0">
                <a:solidFill>
                  <a:srgbClr val="FF0000"/>
                </a:solidFill>
              </a:rPr>
              <a:t>民國 </a:t>
            </a:r>
            <a:r>
              <a:rPr lang="en-US" altLang="zh-TW" sz="1600" dirty="0">
                <a:solidFill>
                  <a:srgbClr val="FF0000"/>
                </a:solidFill>
              </a:rPr>
              <a:t>109 </a:t>
            </a:r>
            <a:r>
              <a:rPr lang="zh-TW" altLang="en-US" sz="1600" dirty="0">
                <a:solidFill>
                  <a:srgbClr val="FF0000"/>
                </a:solidFill>
              </a:rPr>
              <a:t>年 </a:t>
            </a:r>
            <a:r>
              <a:rPr lang="en-US" altLang="zh-TW" sz="1600" dirty="0">
                <a:solidFill>
                  <a:srgbClr val="FF0000"/>
                </a:solidFill>
              </a:rPr>
              <a:t>07 </a:t>
            </a:r>
            <a:r>
              <a:rPr lang="zh-TW" altLang="en-US" sz="1600" dirty="0">
                <a:solidFill>
                  <a:srgbClr val="FF0000"/>
                </a:solidFill>
              </a:rPr>
              <a:t>月 </a:t>
            </a:r>
            <a:r>
              <a:rPr lang="en-US" altLang="zh-TW" sz="1600" dirty="0">
                <a:solidFill>
                  <a:srgbClr val="FF0000"/>
                </a:solidFill>
              </a:rPr>
              <a:t>17 </a:t>
            </a:r>
            <a:r>
              <a:rPr lang="zh-TW" altLang="en-US" sz="1600" dirty="0">
                <a:solidFill>
                  <a:srgbClr val="FF0000"/>
                </a:solidFill>
              </a:rPr>
              <a:t>日</a:t>
            </a:r>
            <a:endParaRPr lang="zh-TW" altLang="en-US" sz="1600" dirty="0" smtClean="0"/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前項第五款所定轉銜輔導及服務，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包括</a:t>
            </a:r>
            <a:r>
              <a:rPr lang="zh-TW" altLang="en-US" sz="2800" i="1" dirty="0" smtClean="0">
                <a:latin typeface="標楷體" pitchFamily="65" charset="-120"/>
                <a:ea typeface="標楷體" pitchFamily="65" charset="-120"/>
              </a:rPr>
              <a:t>升學輔導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i="1" dirty="0" smtClean="0">
                <a:latin typeface="標楷體" pitchFamily="65" charset="-120"/>
                <a:ea typeface="標楷體" pitchFamily="65" charset="-120"/>
              </a:rPr>
              <a:t>生活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i="1" dirty="0" smtClean="0">
                <a:latin typeface="標楷體" pitchFamily="65" charset="-120"/>
                <a:ea typeface="標楷體" pitchFamily="65" charset="-120"/>
              </a:rPr>
              <a:t>就業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i="1" dirty="0" smtClean="0">
                <a:latin typeface="標楷體" pitchFamily="65" charset="-120"/>
                <a:ea typeface="標楷體" pitchFamily="65" charset="-120"/>
              </a:rPr>
              <a:t>心理輔導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i="1" dirty="0" smtClean="0">
                <a:latin typeface="標楷體" pitchFamily="65" charset="-120"/>
                <a:ea typeface="標楷體" pitchFamily="65" charset="-120"/>
              </a:rPr>
              <a:t>福利服務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2800" i="1" dirty="0" smtClean="0">
                <a:latin typeface="標楷體" pitchFamily="65" charset="-120"/>
                <a:ea typeface="標楷體" pitchFamily="65" charset="-120"/>
              </a:rPr>
              <a:t>其他相關專業服務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等項目。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特殊教育法施行</a:t>
            </a:r>
            <a:r>
              <a:rPr lang="zh-TW" altLang="en-US" sz="4000" dirty="0" smtClean="0"/>
              <a:t>細則  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修正</a:t>
            </a:r>
            <a:r>
              <a:rPr lang="zh-TW" altLang="en-US" sz="1600" b="1" dirty="0">
                <a:solidFill>
                  <a:srgbClr val="FF0000"/>
                </a:solidFill>
              </a:rPr>
              <a:t>日期：</a:t>
            </a:r>
            <a:r>
              <a:rPr lang="zh-TW" altLang="en-US" sz="1600" dirty="0">
                <a:solidFill>
                  <a:srgbClr val="FF0000"/>
                </a:solidFill>
              </a:rPr>
              <a:t>民國 </a:t>
            </a:r>
            <a:r>
              <a:rPr lang="en-US" altLang="zh-TW" sz="1600" dirty="0">
                <a:solidFill>
                  <a:srgbClr val="FF0000"/>
                </a:solidFill>
              </a:rPr>
              <a:t>109 </a:t>
            </a:r>
            <a:r>
              <a:rPr lang="zh-TW" altLang="en-US" sz="1600" dirty="0">
                <a:solidFill>
                  <a:srgbClr val="FF0000"/>
                </a:solidFill>
              </a:rPr>
              <a:t>年 </a:t>
            </a:r>
            <a:r>
              <a:rPr lang="en-US" altLang="zh-TW" sz="1600" dirty="0">
                <a:solidFill>
                  <a:srgbClr val="FF0000"/>
                </a:solidFill>
              </a:rPr>
              <a:t>07 </a:t>
            </a:r>
            <a:r>
              <a:rPr lang="zh-TW" altLang="en-US" sz="1600" dirty="0">
                <a:solidFill>
                  <a:srgbClr val="FF0000"/>
                </a:solidFill>
              </a:rPr>
              <a:t>月 </a:t>
            </a:r>
            <a:r>
              <a:rPr lang="en-US" altLang="zh-TW" sz="1600" dirty="0">
                <a:solidFill>
                  <a:srgbClr val="FF0000"/>
                </a:solidFill>
              </a:rPr>
              <a:t>17 </a:t>
            </a:r>
            <a:r>
              <a:rPr lang="zh-TW" altLang="en-US" sz="1600" dirty="0">
                <a:solidFill>
                  <a:srgbClr val="FF0000"/>
                </a:solidFill>
              </a:rPr>
              <a:t>日</a:t>
            </a:r>
            <a:endParaRPr lang="zh-TW" altLang="en-US" sz="1600" dirty="0" smtClean="0"/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683568" y="1628800"/>
            <a:ext cx="7776864" cy="45259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參與訂定個別化教育計畫之人員，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應包括</a:t>
            </a:r>
            <a:r>
              <a:rPr lang="zh-TW" altLang="en-US" sz="2800" i="1" dirty="0" smtClean="0">
                <a:latin typeface="標楷體" pitchFamily="65" charset="-120"/>
                <a:ea typeface="標楷體" pitchFamily="65" charset="-120"/>
              </a:rPr>
              <a:t>學校行政人員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i="1" dirty="0" smtClean="0">
                <a:latin typeface="標楷體" pitchFamily="65" charset="-120"/>
                <a:ea typeface="標楷體" pitchFamily="65" charset="-120"/>
              </a:rPr>
              <a:t>特殊教育與相關教師，</a:t>
            </a:r>
            <a:endParaRPr lang="en-US" altLang="zh-TW" sz="2800" i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i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i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應邀請</a:t>
            </a:r>
            <a:r>
              <a:rPr lang="zh-TW" altLang="en-US" sz="2800" i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學生家長及學生本人參與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必要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時，得邀請相關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專業人員參與，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學生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家長亦得邀請相關人員陪同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001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b="1" dirty="0" smtClean="0"/>
              <a:t>特殊教育法施行</a:t>
            </a:r>
            <a:r>
              <a:rPr lang="zh-TW" altLang="en-US" sz="3600" b="1" dirty="0" smtClean="0"/>
              <a:t>細則  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修正</a:t>
            </a:r>
            <a:r>
              <a:rPr lang="zh-TW" altLang="en-US" sz="1600" b="1" dirty="0">
                <a:solidFill>
                  <a:srgbClr val="FF0000"/>
                </a:solidFill>
              </a:rPr>
              <a:t>日期：</a:t>
            </a:r>
            <a:r>
              <a:rPr lang="zh-TW" altLang="en-US" sz="1600" dirty="0">
                <a:solidFill>
                  <a:srgbClr val="FF0000"/>
                </a:solidFill>
              </a:rPr>
              <a:t>民國 </a:t>
            </a:r>
            <a:r>
              <a:rPr lang="en-US" altLang="zh-TW" sz="1600" dirty="0">
                <a:solidFill>
                  <a:srgbClr val="FF0000"/>
                </a:solidFill>
              </a:rPr>
              <a:t>109 </a:t>
            </a:r>
            <a:r>
              <a:rPr lang="zh-TW" altLang="en-US" sz="1600" dirty="0">
                <a:solidFill>
                  <a:srgbClr val="FF0000"/>
                </a:solidFill>
              </a:rPr>
              <a:t>年 </a:t>
            </a:r>
            <a:r>
              <a:rPr lang="en-US" altLang="zh-TW" sz="1600" dirty="0">
                <a:solidFill>
                  <a:srgbClr val="FF0000"/>
                </a:solidFill>
              </a:rPr>
              <a:t>07 </a:t>
            </a:r>
            <a:r>
              <a:rPr lang="zh-TW" altLang="en-US" sz="1600" dirty="0">
                <a:solidFill>
                  <a:srgbClr val="FF0000"/>
                </a:solidFill>
              </a:rPr>
              <a:t>月 </a:t>
            </a:r>
            <a:r>
              <a:rPr lang="en-US" altLang="zh-TW" sz="1600" dirty="0">
                <a:solidFill>
                  <a:srgbClr val="FF0000"/>
                </a:solidFill>
              </a:rPr>
              <a:t>17 </a:t>
            </a:r>
            <a:r>
              <a:rPr lang="zh-TW" altLang="en-US" sz="1600" dirty="0">
                <a:solidFill>
                  <a:srgbClr val="FF0000"/>
                </a:solidFill>
              </a:rPr>
              <a:t>日</a:t>
            </a:r>
            <a:endParaRPr lang="zh-TW" altLang="en-US" sz="1600" dirty="0" smtClean="0"/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r>
              <a:rPr lang="zh-TW" altLang="en-US" dirty="0" smtClean="0">
                <a:hlinkClick r:id="rId2"/>
              </a:rPr>
              <a:t>第 </a:t>
            </a:r>
            <a:r>
              <a:rPr lang="en-US" altLang="zh-TW" dirty="0" smtClean="0">
                <a:hlinkClick r:id="rId2"/>
              </a:rPr>
              <a:t>10 </a:t>
            </a:r>
            <a:r>
              <a:rPr lang="zh-TW" altLang="en-US" dirty="0" smtClean="0">
                <a:hlinkClick r:id="rId2"/>
              </a:rPr>
              <a:t>條</a:t>
            </a:r>
            <a:endParaRPr lang="zh-TW" altLang="en-US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dirty="0" smtClean="0"/>
              <a:t>前條身心障礙學生個別化教育計畫，</a:t>
            </a:r>
            <a:endParaRPr lang="en-US" altLang="zh-TW" sz="2800" dirty="0" smtClean="0"/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 smtClean="0"/>
              <a:t>   學校應於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新生及轉學生入學後一個月內</a:t>
            </a:r>
            <a:r>
              <a:rPr lang="zh-TW" altLang="en-US" sz="2800" dirty="0" smtClean="0"/>
              <a:t>訂定；</a:t>
            </a:r>
            <a:endParaRPr lang="en-US" altLang="zh-TW" sz="2800" dirty="0" smtClean="0"/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 smtClean="0"/>
              <a:t>   其餘在學學生之個別化教育計畫，</a:t>
            </a:r>
            <a:endParaRPr lang="en-US" altLang="zh-TW" sz="2800" dirty="0" smtClean="0"/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應於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開學前</a:t>
            </a:r>
            <a:r>
              <a:rPr lang="zh-TW" altLang="en-US" sz="2800" dirty="0" smtClean="0"/>
              <a:t>訂定。</a:t>
            </a:r>
            <a:br>
              <a:rPr lang="zh-TW" altLang="en-US" sz="2800" dirty="0" smtClean="0"/>
            </a:br>
            <a:r>
              <a:rPr lang="zh-TW" altLang="en-US" sz="2800" dirty="0" smtClean="0"/>
              <a:t>   前項計畫，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每學期應至少檢討一次</a:t>
            </a:r>
            <a:r>
              <a:rPr lang="zh-TW" altLang="en-US" sz="2800" dirty="0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7"/>
            <a:ext cx="8229600" cy="2808313"/>
          </a:xfrm>
        </p:spPr>
        <p:txBody>
          <a:bodyPr/>
          <a:lstStyle/>
          <a:p>
            <a:pPr algn="ctr"/>
            <a:r>
              <a:rPr lang="en-US" altLang="zh-TW" sz="9600" dirty="0" smtClean="0">
                <a:latin typeface="Britannic Bold" panose="020B0903060703020204" pitchFamily="34" charset="0"/>
              </a:rPr>
              <a:t>PART</a:t>
            </a:r>
            <a:r>
              <a:rPr lang="zh-TW" altLang="en-US" sz="9600" dirty="0" smtClean="0">
                <a:latin typeface="Britannic Bold" panose="020B0903060703020204" pitchFamily="34" charset="0"/>
              </a:rPr>
              <a:t>  </a:t>
            </a:r>
            <a:r>
              <a:rPr lang="en-US" altLang="zh-TW" sz="9600" dirty="0" smtClean="0">
                <a:latin typeface="Britannic Bold" panose="020B0903060703020204" pitchFamily="34" charset="0"/>
              </a:rPr>
              <a:t>2</a:t>
            </a:r>
            <a:endParaRPr lang="zh-TW" altLang="en-US" sz="96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9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55576" y="620688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IEP</a:t>
            </a:r>
            <a:r>
              <a:rPr lang="zh-TW" altLang="en-US" dirty="0" smtClean="0"/>
              <a:t>會議的召開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>
          <a:xfrm>
            <a:off x="755576" y="2132856"/>
            <a:ext cx="8507288" cy="392089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IEP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會議宜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別召開，非團體方式召開。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IEP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會議期初與期末任務不同，期初重規劃，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期末重檢討，宜分別設定議題開會並分開紀錄。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IEP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之擬訂以團隊合作方式進行。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45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55576" y="620688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IEP</a:t>
            </a:r>
            <a:r>
              <a:rPr lang="zh-TW" altLang="en-US" dirty="0" smtClean="0"/>
              <a:t>內容項目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>
          <a:xfrm>
            <a:off x="755576" y="2348880"/>
            <a:ext cx="7488832" cy="370486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IEP</a:t>
            </a:r>
            <a:r>
              <a:rPr lang="zh-TW" altLang="en-US" dirty="0" smtClean="0"/>
              <a:t>內容項目不完整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應符合法令規定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dirty="0" smtClean="0"/>
              <a:t>特殊教育</a:t>
            </a:r>
            <a:r>
              <a:rPr lang="zh-TW" altLang="en-US" dirty="0"/>
              <a:t>法施行</a:t>
            </a:r>
            <a:r>
              <a:rPr lang="zh-TW" altLang="en-US" dirty="0" smtClean="0"/>
              <a:t>細則第</a:t>
            </a:r>
            <a:r>
              <a:rPr lang="en-US" altLang="zh-TW" dirty="0" smtClean="0"/>
              <a:t>9</a:t>
            </a:r>
            <a:r>
              <a:rPr lang="zh-TW" altLang="en-US" dirty="0" smtClean="0"/>
              <a:t>條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包含</a:t>
            </a:r>
            <a:r>
              <a:rPr lang="en-US" altLang="zh-TW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610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55576" y="620688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IEP</a:t>
            </a:r>
            <a:r>
              <a:rPr lang="zh-TW" altLang="en-US" dirty="0" smtClean="0"/>
              <a:t>基本資料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>
          <a:xfrm>
            <a:off x="755576" y="2348881"/>
            <a:ext cx="7488832" cy="2952328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、強化個別學生的評量與診斷</a:t>
            </a:r>
            <a:r>
              <a:rPr lang="zh-TW" altLang="en-US" sz="32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32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altLang="zh-TW" sz="32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32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包含</a:t>
            </a:r>
            <a:r>
              <a:rPr lang="en-US" altLang="zh-TW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…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3979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2348880"/>
            <a:ext cx="8229600" cy="2448272"/>
          </a:xfrm>
        </p:spPr>
        <p:txBody>
          <a:bodyPr/>
          <a:lstStyle/>
          <a:p>
            <a:pPr algn="ctr"/>
            <a:r>
              <a:rPr lang="en-US" altLang="zh-TW" sz="9600" dirty="0" smtClean="0">
                <a:latin typeface="Britannic Bold" panose="020B0903060703020204" pitchFamily="34" charset="0"/>
              </a:rPr>
              <a:t>PART</a:t>
            </a:r>
            <a:r>
              <a:rPr lang="zh-TW" altLang="en-US" sz="9600" dirty="0" smtClean="0">
                <a:latin typeface="Britannic Bold" panose="020B0903060703020204" pitchFamily="34" charset="0"/>
              </a:rPr>
              <a:t>  </a:t>
            </a:r>
            <a:r>
              <a:rPr lang="en-US" altLang="zh-TW" sz="9600" dirty="0" smtClean="0">
                <a:latin typeface="Britannic Bold" panose="020B0903060703020204" pitchFamily="34" charset="0"/>
              </a:rPr>
              <a:t>1</a:t>
            </a:r>
            <a:endParaRPr lang="zh-TW" altLang="en-US" sz="96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6864" cy="1143000"/>
          </a:xfrm>
        </p:spPr>
        <p:txBody>
          <a:bodyPr/>
          <a:lstStyle/>
          <a:p>
            <a:r>
              <a:rPr lang="en-US" altLang="zh-TW" dirty="0" smtClean="0"/>
              <a:t>IEP</a:t>
            </a:r>
            <a:r>
              <a:rPr lang="zh-TW" altLang="en-US" dirty="0" smtClean="0"/>
              <a:t>相關服務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>
          <a:xfrm>
            <a:off x="755576" y="2348880"/>
            <a:ext cx="7848872" cy="370486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、對於專業治療人員的評估與建議，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應加以轉化為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IEP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的學期目標與教學重點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二、對於極重度障礙學生的學習應規劃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多元感官課程教材，不應太偏重物理治療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82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學年與學期教育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目標</a:t>
            </a:r>
            <a:r>
              <a:rPr lang="zh-TW" altLang="en-US" sz="40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endParaRPr lang="zh-TW" altLang="en-US" sz="4000" dirty="0"/>
          </a:p>
        </p:txBody>
      </p:sp>
      <p:sp>
        <p:nvSpPr>
          <p:cNvPr id="8" name="內容版面配置區 4"/>
          <p:cNvSpPr>
            <a:spLocks noGrp="1"/>
          </p:cNvSpPr>
          <p:nvPr>
            <p:ph sz="half" idx="1"/>
          </p:nvPr>
        </p:nvSpPr>
        <p:spPr>
          <a:xfrm>
            <a:off x="1187624" y="1772816"/>
            <a:ext cx="7128792" cy="396044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、學年、學期目標要與優弱勢分析內容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及需求相結合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二、智能障礙學生的教育目標宜更具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功能性、生活化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三、不宜以教學進度的單元名稱敘寫，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應採學科學習的核心基本能力敘述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83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學年與學期教育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目標</a:t>
            </a:r>
            <a:r>
              <a:rPr lang="zh-TW" altLang="en-US" sz="40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endParaRPr lang="zh-TW" altLang="en-US" sz="4000" dirty="0"/>
          </a:p>
        </p:txBody>
      </p:sp>
      <p:sp>
        <p:nvSpPr>
          <p:cNvPr id="8" name="內容版面配置區 4"/>
          <p:cNvSpPr>
            <a:spLocks noGrp="1"/>
          </p:cNvSpPr>
          <p:nvPr>
            <p:ph sz="half" idx="1"/>
          </p:nvPr>
        </p:nvSpPr>
        <p:spPr>
          <a:xfrm>
            <a:off x="755576" y="1772816"/>
            <a:ext cx="7128792" cy="4280933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IEP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的學習評量標準訂在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41-60%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不適切，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不符精熟學習的原則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五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、部分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IEP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之教育目標的執行狀況不佳，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達成率偏低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362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zh-TW" altLang="en-US" sz="4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行為功能</a:t>
            </a:r>
            <a:r>
              <a:rPr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介入方案</a:t>
            </a:r>
            <a:r>
              <a:rPr lang="zh-TW" altLang="en-US" sz="40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endParaRPr lang="zh-TW" altLang="en-US" sz="4000" dirty="0"/>
          </a:p>
        </p:txBody>
      </p:sp>
      <p:sp>
        <p:nvSpPr>
          <p:cNvPr id="8" name="內容版面配置區 4"/>
          <p:cNvSpPr>
            <a:spLocks noGrp="1"/>
          </p:cNvSpPr>
          <p:nvPr>
            <p:ph sz="half" idx="1"/>
          </p:nvPr>
        </p:nvSpPr>
        <p:spPr>
          <a:xfrm>
            <a:off x="1187624" y="1772816"/>
            <a:ext cx="7128792" cy="3960440"/>
          </a:xfrm>
        </p:spPr>
        <p:txBody>
          <a:bodyPr/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、應為情障生規劃</a:t>
            </a:r>
            <a:r>
              <a:rPr lang="zh-TW" altLang="en-US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行為功能</a:t>
            </a:r>
            <a:r>
              <a:rPr lang="zh-TW" altLang="en-US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介入方案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</a:t>
            </a:r>
            <a:r>
              <a:rPr lang="zh-TW" altLang="en-US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具情緒</a:t>
            </a:r>
            <a:r>
              <a:rPr lang="zh-TW" altLang="en-US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與行為問題的學生，宜透過行為</a:t>
            </a:r>
            <a:endParaRPr lang="en-US" altLang="zh-TW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 功能分析仔細評估可能的影響因素，</a:t>
            </a:r>
            <a:endParaRPr lang="en-US" altLang="zh-TW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 並據以研擬適當的介入方案及行政支援</a:t>
            </a:r>
            <a:endParaRPr lang="en-US" altLang="zh-TW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 措施，且詳細紀錄執行成效，必要時</a:t>
            </a:r>
            <a:endParaRPr lang="en-US" altLang="zh-TW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 及時調整介入措施。</a:t>
            </a:r>
            <a:endParaRPr lang="zh-TW" altLang="en-US" dirty="0"/>
          </a:p>
          <a:p>
            <a:pPr marL="0" indent="0">
              <a:spcBef>
                <a:spcPts val="600"/>
              </a:spcBef>
              <a:buNone/>
            </a:pPr>
            <a:endParaRPr lang="en-US" altLang="zh-TW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014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轉銜服務</a:t>
            </a:r>
            <a:r>
              <a:rPr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及服務</a:t>
            </a:r>
            <a:r>
              <a:rPr lang="zh-TW" altLang="en-US" sz="4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內容</a:t>
            </a:r>
            <a:r>
              <a:rPr lang="zh-TW" altLang="en-US" sz="40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endParaRPr lang="zh-TW" altLang="en-US" sz="4000" dirty="0"/>
          </a:p>
        </p:txBody>
      </p:sp>
      <p:sp>
        <p:nvSpPr>
          <p:cNvPr id="8" name="內容版面配置區 4"/>
          <p:cNvSpPr>
            <a:spLocks noGrp="1"/>
          </p:cNvSpPr>
          <p:nvPr>
            <p:ph sz="half" idx="1"/>
          </p:nvPr>
        </p:nvSpPr>
        <p:spPr>
          <a:xfrm>
            <a:off x="1187624" y="1772816"/>
            <a:ext cx="7128792" cy="396044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、跨階段轉銜宜邀請國中端教師參加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二、宜規劃跨年段的轉銜輔導服務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三、轉銜輔導應有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個月的追蹤，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並予紀錄留存備查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526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3"/>
          <p:cNvSpPr>
            <a:spLocks noGrp="1" noChangeArrowheads="1"/>
          </p:cNvSpPr>
          <p:nvPr>
            <p:ph type="title"/>
          </p:nvPr>
        </p:nvSpPr>
        <p:spPr bwMode="auto">
          <a:xfrm>
            <a:off x="683568" y="1042283"/>
            <a:ext cx="822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32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>
          <a:xfrm>
            <a:off x="1259632" y="1988841"/>
            <a:ext cx="7283152" cy="3528392"/>
          </a:xfrm>
        </p:spPr>
        <p:txBody>
          <a:bodyPr/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</a:t>
            </a:r>
            <a:r>
              <a:rPr lang="zh-TW" altLang="en-US" sz="40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「</a:t>
            </a:r>
            <a:r>
              <a:rPr lang="zh-TW" altLang="en-US" sz="4000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團隊</a:t>
            </a:r>
            <a:r>
              <a:rPr lang="zh-TW" altLang="en-US" sz="4000" i="1" dirty="0">
                <a:latin typeface="標楷體" panose="03000509000000000000" pitchFamily="65" charset="-120"/>
                <a:ea typeface="標楷體" panose="03000509000000000000" pitchFamily="65" charset="-120"/>
              </a:rPr>
              <a:t>合作</a:t>
            </a:r>
            <a:r>
              <a:rPr lang="zh-TW" altLang="en-US" sz="4000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方式</a:t>
            </a:r>
            <a:r>
              <a:rPr lang="zh-TW" altLang="en-US" sz="4000" dirty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4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提供符合學生需求的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   「</a:t>
            </a:r>
            <a:r>
              <a:rPr lang="zh-TW" altLang="en-US" sz="4000" i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個別化教育計畫</a:t>
            </a:r>
            <a:r>
              <a:rPr lang="zh-TW" altLang="en-US" sz="4000" dirty="0" smtClean="0">
                <a:latin typeface="華康行楷體W5" panose="03000509000000000000" pitchFamily="65" charset="-120"/>
                <a:ea typeface="華康行楷體W5" panose="03000509000000000000" pitchFamily="65" charset="-120"/>
              </a:rPr>
              <a:t>」</a:t>
            </a:r>
            <a:r>
              <a:rPr lang="zh-TW" altLang="en-US" sz="40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0417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/>
          <p:cNvSpPr>
            <a:spLocks noGrp="1"/>
          </p:cNvSpPr>
          <p:nvPr>
            <p:ph type="title"/>
          </p:nvPr>
        </p:nvSpPr>
        <p:spPr>
          <a:xfrm>
            <a:off x="611188" y="1052513"/>
            <a:ext cx="6119812" cy="927100"/>
          </a:xfrm>
        </p:spPr>
        <p:txBody>
          <a:bodyPr/>
          <a:lstStyle/>
          <a:p>
            <a:pPr algn="l"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交流時間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651" name="內容版面配置區 2"/>
          <p:cNvSpPr>
            <a:spLocks noGrp="1"/>
          </p:cNvSpPr>
          <p:nvPr>
            <p:ph idx="1"/>
          </p:nvPr>
        </p:nvSpPr>
        <p:spPr>
          <a:xfrm>
            <a:off x="468313" y="1989139"/>
            <a:ext cx="6562725" cy="86379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buNone/>
            </a:pPr>
            <a:r>
              <a:rPr lang="en-US" altLang="zh-TW" sz="6000" dirty="0" smtClean="0"/>
              <a:t>Q</a:t>
            </a:r>
            <a:r>
              <a:rPr lang="zh-TW" altLang="en-US" sz="6000" dirty="0" smtClean="0"/>
              <a:t>  </a:t>
            </a:r>
            <a:r>
              <a:rPr lang="zh-TW" altLang="zh-TW" sz="6000" dirty="0"/>
              <a:t>&amp;</a:t>
            </a:r>
            <a:r>
              <a:rPr lang="zh-TW" altLang="en-US" sz="6000" dirty="0"/>
              <a:t>  </a:t>
            </a:r>
            <a:r>
              <a:rPr lang="en-US" altLang="zh-TW" sz="6000" dirty="0"/>
              <a:t>A</a:t>
            </a:r>
          </a:p>
          <a:p>
            <a:pPr algn="ctr" eaLnBrk="1" hangingPunct="1"/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endParaRPr lang="en-US" altLang="zh-TW" sz="4800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endParaRPr lang="zh-TW" altLang="en-US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7652" name="內容版面配置區 2"/>
          <p:cNvSpPr>
            <a:spLocks/>
          </p:cNvSpPr>
          <p:nvPr/>
        </p:nvSpPr>
        <p:spPr bwMode="auto">
          <a:xfrm>
            <a:off x="539750" y="3213100"/>
            <a:ext cx="61912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kumimoji="0" lang="en-US" altLang="zh-TW" sz="3200" dirty="0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目的</a:t>
            </a:r>
          </a:p>
        </p:txBody>
      </p:sp>
      <p:sp>
        <p:nvSpPr>
          <p:cNvPr id="15362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363272" cy="4708525"/>
          </a:xfrm>
        </p:spPr>
        <p:txBody>
          <a:bodyPr/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特殊教育法施行細則之修正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特殊教育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課程綱要之推動，更新本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縣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個別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化教育計畫（以下簡稱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IEP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）格式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進而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提升教師教學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品質。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落實對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IEP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完整性、適宜性、有效性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關適性教育計劃品質的監控暨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增進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特教教師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對個別化教育計畫之執行能力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>
          <a:xfrm>
            <a:off x="491067" y="476672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為何要寫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個別化教育計畫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』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386" name="內容版面配置區 2"/>
          <p:cNvSpPr>
            <a:spLocks noGrp="1"/>
          </p:cNvSpPr>
          <p:nvPr>
            <p:ph idx="1"/>
          </p:nvPr>
        </p:nvSpPr>
        <p:spPr>
          <a:xfrm>
            <a:off x="462061" y="1484784"/>
            <a:ext cx="8229600" cy="4281339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zh-TW" sz="6000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en-US" altLang="zh-TW" sz="6000" b="1" dirty="0" smtClean="0"/>
          </a:p>
          <a:p>
            <a:pPr marL="0" indent="0" eaLnBrk="1" hangingPunct="1">
              <a:buNone/>
            </a:pPr>
            <a:r>
              <a:rPr lang="zh-TW" altLang="en-US" b="1" dirty="0" smtClean="0"/>
              <a:t>         </a:t>
            </a:r>
            <a:endParaRPr lang="en-US" altLang="zh-TW" b="1" dirty="0" smtClean="0"/>
          </a:p>
          <a:p>
            <a:pPr marL="0" indent="0" algn="ctr" eaLnBrk="1" hangingPunct="1">
              <a:buNone/>
            </a:pPr>
            <a:r>
              <a:rPr lang="zh-TW" altLang="en-US" b="1" dirty="0" smtClean="0"/>
              <a:t>身心障礙學生存在著個別差異</a:t>
            </a:r>
            <a:r>
              <a:rPr lang="en-US" altLang="zh-TW" b="1" dirty="0" smtClean="0"/>
              <a:t>→</a:t>
            </a:r>
          </a:p>
          <a:p>
            <a:pPr marL="0" indent="0" algn="ctr" eaLnBrk="1" hangingPunct="1">
              <a:buNone/>
            </a:pPr>
            <a:endParaRPr lang="en-US" altLang="zh-TW" b="1" dirty="0" smtClean="0"/>
          </a:p>
          <a:p>
            <a:pPr marL="0" indent="0" algn="ctr" eaLnBrk="1" hangingPunct="1">
              <a:buNone/>
            </a:pPr>
            <a:r>
              <a:rPr lang="zh-TW" altLang="en-US" sz="2800" dirty="0" smtClean="0"/>
              <a:t>       </a:t>
            </a:r>
            <a:r>
              <a:rPr lang="en-US" altLang="zh-TW" sz="2800" dirty="0" smtClean="0"/>
              <a:t>『</a:t>
            </a:r>
            <a:r>
              <a:rPr lang="zh-TW" altLang="en-US" sz="2800" dirty="0" smtClean="0"/>
              <a:t>個別間差異</a:t>
            </a:r>
            <a:r>
              <a:rPr lang="en-US" altLang="zh-TW" sz="2800" dirty="0" smtClean="0"/>
              <a:t>』</a:t>
            </a:r>
          </a:p>
          <a:p>
            <a:pPr marL="0" indent="0" algn="ctr" eaLnBrk="1" hangingPunct="1">
              <a:buNone/>
            </a:pPr>
            <a:endParaRPr lang="en-US" altLang="zh-TW" sz="2800" dirty="0" smtClean="0"/>
          </a:p>
          <a:p>
            <a:pPr marL="0" indent="0" algn="ctr" eaLnBrk="1" hangingPunct="1">
              <a:buNone/>
            </a:pPr>
            <a:r>
              <a:rPr lang="zh-TW" altLang="en-US" sz="2800" dirty="0" smtClean="0"/>
              <a:t>       </a:t>
            </a:r>
            <a:r>
              <a:rPr lang="en-US" altLang="zh-TW" sz="2800" dirty="0" smtClean="0"/>
              <a:t>『</a:t>
            </a:r>
            <a:r>
              <a:rPr lang="zh-TW" altLang="en-US" sz="2800" dirty="0" smtClean="0"/>
              <a:t>個別內在差異</a:t>
            </a:r>
            <a:r>
              <a:rPr lang="en-US" altLang="zh-TW" sz="2800" dirty="0" smtClean="0"/>
              <a:t>』</a:t>
            </a:r>
            <a:endParaRPr lang="en-US" altLang="zh-TW" sz="2800" dirty="0"/>
          </a:p>
          <a:p>
            <a:pPr marL="0" indent="0" eaLnBrk="1" hangingPunct="1"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>
          <a:xfrm>
            <a:off x="491067" y="476672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何謂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個別化教育計畫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』?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386" name="內容版面配置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zh-TW" altLang="zh-TW" b="1" dirty="0"/>
              <a:t>Individualized </a:t>
            </a:r>
            <a:r>
              <a:rPr lang="zh-TW" altLang="en-US" b="1" dirty="0" smtClean="0"/>
              <a:t> </a:t>
            </a:r>
            <a:r>
              <a:rPr lang="zh-TW" altLang="zh-TW" b="1" dirty="0" smtClean="0"/>
              <a:t>Education </a:t>
            </a:r>
            <a:r>
              <a:rPr lang="zh-TW" altLang="en-US" b="1" dirty="0" smtClean="0"/>
              <a:t> </a:t>
            </a:r>
            <a:r>
              <a:rPr lang="zh-TW" altLang="zh-TW" b="1" dirty="0" smtClean="0"/>
              <a:t>Program</a:t>
            </a:r>
            <a:r>
              <a:rPr lang="en-US" altLang="zh-TW" b="1" dirty="0" smtClean="0"/>
              <a:t>:</a:t>
            </a:r>
          </a:p>
          <a:p>
            <a:pPr marL="0" indent="0" eaLnBrk="1" hangingPunct="1">
              <a:buNone/>
            </a:pPr>
            <a:r>
              <a:rPr lang="zh-TW" altLang="en-US" sz="2800" dirty="0" smtClean="0"/>
              <a:t>       </a:t>
            </a:r>
            <a:r>
              <a:rPr lang="en-US" altLang="zh-TW" sz="2800" dirty="0" smtClean="0"/>
              <a:t>IEP </a:t>
            </a:r>
            <a:r>
              <a:rPr lang="zh-TW" altLang="en-US" sz="2800" dirty="0"/>
              <a:t>是指為</a:t>
            </a:r>
            <a:r>
              <a:rPr lang="en-US" altLang="zh-TW" sz="2800" dirty="0"/>
              <a:t>『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每一位</a:t>
            </a:r>
            <a:r>
              <a:rPr lang="en-US" altLang="zh-TW" sz="2800" dirty="0"/>
              <a:t>』</a:t>
            </a:r>
            <a:r>
              <a:rPr lang="zh-TW" altLang="en-US" sz="2800" dirty="0"/>
              <a:t>身心障礙且具有</a:t>
            </a:r>
            <a:r>
              <a:rPr lang="zh-TW" altLang="en-US" sz="2800" dirty="0" smtClean="0"/>
              <a:t>特殊教育 </a:t>
            </a:r>
            <a:endParaRPr lang="en-US" altLang="zh-TW" sz="2800" dirty="0" smtClean="0"/>
          </a:p>
          <a:p>
            <a:pPr marL="0" indent="0" eaLnBrk="1" hangingPunct="1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或</a:t>
            </a:r>
            <a:r>
              <a:rPr lang="zh-TW" altLang="en-US" sz="2800" dirty="0"/>
              <a:t>相關服務需求之學生所擬定的教育</a:t>
            </a:r>
            <a:r>
              <a:rPr lang="zh-TW" altLang="en-US" sz="2800" dirty="0" smtClean="0"/>
              <a:t>計畫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書面文件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契約行為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buNone/>
            </a:pPr>
            <a:r>
              <a:rPr lang="zh-TW" altLang="en-US" sz="2800" dirty="0" smtClean="0"/>
              <a:t> </a:t>
            </a:r>
            <a:r>
              <a:rPr lang="en-US" altLang="zh-TW" sz="2800" b="1" dirty="0"/>
              <a:t>→</a:t>
            </a:r>
            <a:r>
              <a:rPr lang="zh-TW" altLang="en-US" sz="2800" dirty="0" smtClean="0"/>
              <a:t>不論</a:t>
            </a:r>
            <a:r>
              <a:rPr lang="zh-TW" altLang="en-US" sz="2800" dirty="0"/>
              <a:t>該位學生是安置於</a:t>
            </a:r>
            <a:r>
              <a:rPr lang="zh-TW" altLang="en-US" sz="2800" dirty="0">
                <a:solidFill>
                  <a:srgbClr val="FF0000"/>
                </a:solidFill>
              </a:rPr>
              <a:t>普通班</a:t>
            </a:r>
            <a:r>
              <a:rPr lang="zh-TW" altLang="en-US" sz="2800" dirty="0"/>
              <a:t>、</a:t>
            </a:r>
            <a:r>
              <a:rPr lang="zh-TW" altLang="en-US" sz="2800" dirty="0">
                <a:solidFill>
                  <a:srgbClr val="FF0000"/>
                </a:solidFill>
              </a:rPr>
              <a:t>特教班</a:t>
            </a:r>
            <a:r>
              <a:rPr lang="zh-TW" altLang="en-US" sz="2800" dirty="0"/>
              <a:t>、</a:t>
            </a:r>
            <a:r>
              <a:rPr lang="zh-TW" altLang="en-US" sz="2800" dirty="0">
                <a:solidFill>
                  <a:srgbClr val="FF0000"/>
                </a:solidFill>
              </a:rPr>
              <a:t>資源</a:t>
            </a:r>
            <a:r>
              <a:rPr lang="zh-TW" altLang="en-US" sz="2800" dirty="0" smtClean="0">
                <a:solidFill>
                  <a:srgbClr val="FF0000"/>
                </a:solidFill>
              </a:rPr>
              <a:t>班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或</a:t>
            </a:r>
            <a:r>
              <a:rPr lang="zh-TW" altLang="en-US" sz="2800" dirty="0"/>
              <a:t>特殊學校等，其目的為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確保每一位身心障礙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生</a:t>
            </a:r>
            <a:r>
              <a:rPr lang="zh-TW" altLang="en-US" sz="2800" dirty="0"/>
              <a:t>皆能接受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適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性教育 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13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403648" y="404813"/>
            <a:ext cx="5506740" cy="575915"/>
          </a:xfrm>
        </p:spPr>
        <p:txBody>
          <a:bodyPr anchor="b"/>
          <a:lstStyle/>
          <a:p>
            <a:pPr eaLnBrk="1" hangingPunct="1"/>
            <a:r>
              <a:rPr lang="zh-TW" altLang="en-US" sz="2800" dirty="0" smtClean="0">
                <a:ea typeface="標楷體" pitchFamily="65" charset="-120"/>
              </a:rPr>
              <a:t>             安置系統</a:t>
            </a:r>
          </a:p>
        </p:txBody>
      </p:sp>
      <p:pic>
        <p:nvPicPr>
          <p:cNvPr id="18434" name="Picture 5" descr="安置結構圖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lum bright="-30000" contrast="48000"/>
            <a:grayscl/>
          </a:blip>
          <a:srcRect/>
          <a:stretch>
            <a:fillRect/>
          </a:stretch>
        </p:blipFill>
        <p:spPr>
          <a:xfrm>
            <a:off x="2699792" y="1268760"/>
            <a:ext cx="5413068" cy="5072528"/>
          </a:xfrm>
        </p:spPr>
      </p:pic>
      <p:pic>
        <p:nvPicPr>
          <p:cNvPr id="18436" name="Picture 6" descr="j02932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836712"/>
            <a:ext cx="1638300" cy="1191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法令依據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70912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特殊教育法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第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條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特教之課程、教材、教法及評量 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之擬定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第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28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條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28-1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條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個別化教育計畫）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特殊教育法施行細則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第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條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個別化教育計畫內容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第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條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個別化教育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計畫訂定時間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 </a:t>
            </a: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smtClean="0"/>
              <a:t>特殊教育法    </a:t>
            </a:r>
            <a:r>
              <a:rPr lang="zh-TW" altLang="en-US" sz="2400" smtClean="0"/>
              <a:t>修正日期：民國 </a:t>
            </a:r>
            <a:r>
              <a:rPr lang="en-US" altLang="zh-TW" sz="2400" smtClean="0"/>
              <a:t>108 </a:t>
            </a:r>
            <a:r>
              <a:rPr lang="zh-TW" altLang="en-US" sz="2400" smtClean="0"/>
              <a:t>年 </a:t>
            </a:r>
            <a:r>
              <a:rPr lang="en-US" altLang="zh-TW" sz="2400" smtClean="0"/>
              <a:t>04 </a:t>
            </a:r>
            <a:r>
              <a:rPr lang="zh-TW" altLang="en-US" sz="2400" smtClean="0"/>
              <a:t>月 </a:t>
            </a:r>
            <a:r>
              <a:rPr lang="en-US" altLang="zh-TW" sz="2400" smtClean="0"/>
              <a:t>24 </a:t>
            </a:r>
            <a:r>
              <a:rPr lang="zh-TW" altLang="en-US" sz="2400" smtClean="0"/>
              <a:t>日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indent="-360000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 smtClean="0"/>
              <a:t>第 </a:t>
            </a:r>
            <a:r>
              <a:rPr lang="en-US" altLang="zh-TW" sz="2400" dirty="0" smtClean="0"/>
              <a:t>3 </a:t>
            </a:r>
            <a:r>
              <a:rPr lang="zh-TW" altLang="en-US" sz="2400" dirty="0" smtClean="0"/>
              <a:t>條</a:t>
            </a:r>
          </a:p>
          <a:p>
            <a:pPr indent="-360000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 smtClean="0"/>
              <a:t>本法所稱身心障礙，指因生理或心理之障礙，經專業評估及鑑定具學習特殊需求，須特殊教育及相關服務措施之協助者；其分類如下：</a:t>
            </a:r>
          </a:p>
          <a:p>
            <a:pPr indent="-360000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一、智能障礙。   二、視覺障礙。     三、聽覺障礙。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-360000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四、語言障礙。   五、肢體障礙。     六、腦性麻痺。</a:t>
            </a:r>
          </a:p>
          <a:p>
            <a:pPr indent="-360000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七、身體病弱。   八、情緒行為障礙。 九、學習障礙。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-360000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十、多重障礙。   十一、自閉症。     十二、發展遲緩。</a:t>
            </a:r>
          </a:p>
          <a:p>
            <a:pPr indent="-360000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十三、其他障礙。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zh-TW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特殊教育法    </a:t>
            </a:r>
            <a:r>
              <a:rPr lang="zh-TW" altLang="en-US" sz="2400" smtClean="0"/>
              <a:t>修正日期：民國 </a:t>
            </a:r>
            <a:r>
              <a:rPr lang="en-US" altLang="zh-TW" sz="2400" smtClean="0"/>
              <a:t>108 </a:t>
            </a:r>
            <a:r>
              <a:rPr lang="zh-TW" altLang="en-US" sz="2400" smtClean="0"/>
              <a:t>年 </a:t>
            </a:r>
            <a:r>
              <a:rPr lang="en-US" altLang="zh-TW" sz="2400" smtClean="0"/>
              <a:t>04 </a:t>
            </a:r>
            <a:r>
              <a:rPr lang="zh-TW" altLang="en-US" sz="2400" smtClean="0"/>
              <a:t>月 </a:t>
            </a:r>
            <a:r>
              <a:rPr lang="en-US" altLang="zh-TW" sz="2400" smtClean="0"/>
              <a:t>24 </a:t>
            </a:r>
            <a:r>
              <a:rPr lang="zh-TW" altLang="en-US" sz="2400" smtClean="0"/>
              <a:t>日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899592" y="1916832"/>
            <a:ext cx="7787208" cy="4209331"/>
          </a:xfrm>
        </p:spPr>
        <p:txBody>
          <a:bodyPr/>
          <a:lstStyle/>
          <a:p>
            <a:pPr marL="360000" indent="-432000">
              <a:spcBef>
                <a:spcPts val="1200"/>
              </a:spcBef>
              <a:spcAft>
                <a:spcPts val="1200"/>
              </a:spcAft>
            </a:pPr>
            <a:r>
              <a:rPr lang="zh-TW" altLang="en-US" dirty="0" smtClean="0"/>
              <a:t>第 </a:t>
            </a:r>
            <a:r>
              <a:rPr lang="en-US" altLang="zh-TW" dirty="0"/>
              <a:t>19 </a:t>
            </a:r>
            <a:r>
              <a:rPr lang="zh-TW" altLang="en-US" dirty="0"/>
              <a:t>條</a:t>
            </a:r>
          </a:p>
          <a:p>
            <a:pPr marL="360000" indent="-432000">
              <a:spcBef>
                <a:spcPts val="1200"/>
              </a:spcBef>
              <a:spcAft>
                <a:spcPts val="1200"/>
              </a:spcAft>
            </a:pPr>
            <a:r>
              <a:rPr lang="zh-TW" altLang="en-US" sz="2800" dirty="0"/>
              <a:t>特殊教育之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課程、教材、教法</a:t>
            </a:r>
            <a:r>
              <a:rPr lang="zh-TW" altLang="en-US" sz="2800" dirty="0"/>
              <a:t>及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評量方式</a:t>
            </a:r>
            <a:r>
              <a:rPr lang="zh-TW" altLang="en-US" sz="2800" dirty="0" smtClean="0"/>
              <a:t>，</a:t>
            </a:r>
            <a:endParaRPr lang="en-US" altLang="zh-TW" sz="2800" dirty="0" smtClean="0"/>
          </a:p>
          <a:p>
            <a:pPr marL="360000" indent="-432000">
              <a:spcBef>
                <a:spcPts val="1200"/>
              </a:spcBef>
              <a:spcAft>
                <a:spcPts val="1200"/>
              </a:spcAft>
            </a:pPr>
            <a:r>
              <a:rPr lang="zh-TW" altLang="en-US" sz="2800" dirty="0" smtClean="0"/>
              <a:t>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保持彈性</a:t>
            </a:r>
            <a:r>
              <a:rPr lang="zh-TW" altLang="en-US" sz="2800" dirty="0"/>
              <a:t>，適合特殊教育</a:t>
            </a:r>
            <a:r>
              <a:rPr lang="zh-TW" altLang="en-US" sz="2800" dirty="0" smtClean="0"/>
              <a:t>學生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身心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特性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0" indent="-432000">
              <a:spcBef>
                <a:spcPts val="1200"/>
              </a:spcBef>
              <a:spcAft>
                <a:spcPts val="1200"/>
              </a:spcAft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及需求</a:t>
            </a:r>
            <a:r>
              <a:rPr lang="zh-TW" altLang="en-US" sz="2800" dirty="0" smtClean="0"/>
              <a:t>；</a:t>
            </a:r>
            <a:r>
              <a:rPr lang="zh-TW" altLang="en-US" sz="2800" dirty="0"/>
              <a:t>其辦法，由中央主管機關定之。</a:t>
            </a:r>
            <a:endParaRPr lang="zh-TW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1288</Words>
  <Application>Microsoft Office PowerPoint</Application>
  <PresentationFormat>如螢幕大小 (4:3)</PresentationFormat>
  <Paragraphs>169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6" baseType="lpstr">
      <vt:lpstr>華康行楷體W5</vt:lpstr>
      <vt:lpstr>華康行楷體W5(P)</vt:lpstr>
      <vt:lpstr>新細明體</vt:lpstr>
      <vt:lpstr>新細明體</vt:lpstr>
      <vt:lpstr>標楷體</vt:lpstr>
      <vt:lpstr>Arial</vt:lpstr>
      <vt:lpstr>Britannic Bold</vt:lpstr>
      <vt:lpstr>Calibri</vt:lpstr>
      <vt:lpstr>Times New Roman</vt:lpstr>
      <vt:lpstr>Office 佈景主題</vt:lpstr>
      <vt:lpstr>個別化教育計畫（IEP)常見問題  </vt:lpstr>
      <vt:lpstr>PowerPoint 簡報</vt:lpstr>
      <vt:lpstr>目的</vt:lpstr>
      <vt:lpstr>為何要寫『個別化教育計畫』 </vt:lpstr>
      <vt:lpstr>何謂『個別化教育計畫』?</vt:lpstr>
      <vt:lpstr>             安置系統</vt:lpstr>
      <vt:lpstr>法令依據</vt:lpstr>
      <vt:lpstr>特殊教育法    修正日期：民國 108 年 04 月 24 日</vt:lpstr>
      <vt:lpstr>特殊教育法    修正日期：民國 108 年 04 月 24 日</vt:lpstr>
      <vt:lpstr>特殊教育法    修正日期：民國 108 年 04 月 24 日</vt:lpstr>
      <vt:lpstr>特殊教育法施行細則  修正日期：民國 109 年 07 月 17 日</vt:lpstr>
      <vt:lpstr>特殊教育法施行細則  修正日期：民國 109 年 07 月 17 日</vt:lpstr>
      <vt:lpstr>特殊教育法施行細則  修正日期：民國 109 年 07 月 17 日</vt:lpstr>
      <vt:lpstr>特殊教育法施行細則  修正日期：民國 109 年 07 月 17 日</vt:lpstr>
      <vt:lpstr>特殊教育法施行細則  修正日期：民國 109 年 07 月 17 日</vt:lpstr>
      <vt:lpstr>PowerPoint 簡報</vt:lpstr>
      <vt:lpstr>IEP會議的召開</vt:lpstr>
      <vt:lpstr>IEP內容項目：</vt:lpstr>
      <vt:lpstr>IEP基本資料：</vt:lpstr>
      <vt:lpstr>IEP相關服務：</vt:lpstr>
      <vt:lpstr>學年與學期教育目標：</vt:lpstr>
      <vt:lpstr>學年與學期教育目標：</vt:lpstr>
      <vt:lpstr>行為功能介入方案：</vt:lpstr>
      <vt:lpstr>轉銜服務及服務內容：</vt:lpstr>
      <vt:lpstr>PowerPoint 簡報</vt:lpstr>
      <vt:lpstr>  交流時間：</vt:lpstr>
    </vt:vector>
  </TitlesOfParts>
  <Company>Super_XP_DVD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南投縣特殊教育輔導團</dc:title>
  <dc:creator>Super_XP_DVD</dc:creator>
  <cp:lastModifiedBy>Admin</cp:lastModifiedBy>
  <cp:revision>83</cp:revision>
  <cp:lastPrinted>2019-05-21T08:44:28Z</cp:lastPrinted>
  <dcterms:created xsi:type="dcterms:W3CDTF">2013-03-15T08:11:45Z</dcterms:created>
  <dcterms:modified xsi:type="dcterms:W3CDTF">2020-09-20T19:40:31Z</dcterms:modified>
</cp:coreProperties>
</file>