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7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1" r:id="rId16"/>
    <p:sldId id="260" r:id="rId17"/>
    <p:sldId id="25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C1A61E-9CC8-4410-B086-7DF2660E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8800" dirty="0"/>
              <a:t>109</a:t>
            </a:r>
            <a:r>
              <a:rPr lang="zh-TW" altLang="en-US" sz="8800" dirty="0"/>
              <a:t>學年度</a:t>
            </a:r>
            <a:br>
              <a:rPr lang="en-US" altLang="zh-TW" sz="8800" dirty="0"/>
            </a:br>
            <a:r>
              <a:rPr lang="en-US" altLang="zh-TW" sz="8800" dirty="0"/>
              <a:t>IEP</a:t>
            </a:r>
            <a:r>
              <a:rPr lang="zh-TW" altLang="en-US" sz="8800" dirty="0"/>
              <a:t>檢核說明</a:t>
            </a:r>
            <a:br>
              <a:rPr lang="en-US" altLang="zh-TW" sz="8800" dirty="0"/>
            </a:br>
            <a:r>
              <a:rPr lang="en-US" altLang="zh-TW" sz="8800" dirty="0"/>
              <a:t>(</a:t>
            </a:r>
            <a:r>
              <a:rPr lang="zh-TW" altLang="en-US" sz="8800" dirty="0"/>
              <a:t>資源班</a:t>
            </a:r>
            <a:r>
              <a:rPr lang="en-US" altLang="zh-TW" sz="8800" dirty="0"/>
              <a:t>)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38C1042-8D73-496D-B43F-F054AA4B3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929" y="5477833"/>
            <a:ext cx="7017488" cy="951135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109.9.25.</a:t>
            </a:r>
            <a:r>
              <a:rPr lang="zh-TW" altLang="en-US" sz="4000" dirty="0"/>
              <a:t>特教資源中心</a:t>
            </a:r>
          </a:p>
        </p:txBody>
      </p:sp>
    </p:spTree>
    <p:extLst>
      <p:ext uri="{BB962C8B-B14F-4D97-AF65-F5344CB8AC3E}">
        <p14:creationId xmlns:p14="http://schemas.microsoft.com/office/powerpoint/2010/main" val="343580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625395-DEC1-402D-88BB-7950B123C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IEP</a:t>
            </a:r>
            <a:r>
              <a:rPr lang="zh-TW" altLang="en-US" dirty="0"/>
              <a:t>內容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rgbClr val="FF0000"/>
                </a:solidFill>
              </a:rPr>
              <a:t>學年／學期教育目標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80B06-6D84-43E8-BA05-83A1528EB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49331"/>
            <a:ext cx="10178322" cy="4289366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起訖日期</a:t>
            </a:r>
            <a:r>
              <a:rPr lang="en-US" altLang="zh-TW" dirty="0"/>
              <a:t>  </a:t>
            </a:r>
            <a:r>
              <a:rPr lang="zh-TW" altLang="en-US" dirty="0"/>
              <a:t>：依目標訂定合理起訖日期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評量方式：代碼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評量標準：代碼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評量日期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結果：代碼呈現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非</a:t>
            </a:r>
            <a:r>
              <a:rPr lang="en-US" altLang="zh-TW" dirty="0">
                <a:solidFill>
                  <a:srgbClr val="FF0000"/>
                </a:solidFill>
              </a:rPr>
              <a:t>OX)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教學決定：代碼</a:t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en-US" altLang="zh-TW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15685AF6-9608-4784-833D-9D2CE92B190D}"/>
              </a:ext>
            </a:extLst>
          </p:cNvPr>
          <p:cNvGrpSpPr/>
          <p:nvPr/>
        </p:nvGrpSpPr>
        <p:grpSpPr>
          <a:xfrm>
            <a:off x="4145798" y="0"/>
            <a:ext cx="7790759" cy="6858000"/>
            <a:chOff x="4145798" y="0"/>
            <a:chExt cx="7790759" cy="6858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80B6BC86-9680-40D1-9A07-C1B0784B3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5798" y="0"/>
              <a:ext cx="7790759" cy="6858000"/>
            </a:xfrm>
            <a:prstGeom prst="rect">
              <a:avLst/>
            </a:prstGeom>
          </p:spPr>
        </p:pic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66D7CBD4-C46D-4217-960A-3C646A74D107}"/>
                </a:ext>
              </a:extLst>
            </p:cNvPr>
            <p:cNvSpPr/>
            <p:nvPr/>
          </p:nvSpPr>
          <p:spPr>
            <a:xfrm>
              <a:off x="4746567" y="6010102"/>
              <a:ext cx="5602778" cy="532014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3383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B7398F-E01E-471A-94F6-CB70DD5E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IEP</a:t>
            </a:r>
            <a:r>
              <a:rPr lang="zh-TW" altLang="en-US" dirty="0"/>
              <a:t>內容</a:t>
            </a:r>
            <a:r>
              <a:rPr lang="en-US" altLang="zh-TW" dirty="0"/>
              <a:t>-</a:t>
            </a:r>
            <a:r>
              <a:rPr lang="zh-TW" altLang="en-US" dirty="0"/>
              <a:t>行為功能介入方案及行政支援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527EE2-8398-4CB4-83C5-7A8BD71F6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570D005-F628-4542-9287-88E9F2CC6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620" y="1492320"/>
            <a:ext cx="7990476" cy="518095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D74A255-FA0C-4D9A-B955-7F637C186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792" y="1965583"/>
            <a:ext cx="7913303" cy="2675183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F980EA5A-F617-44B3-B462-71490906FD64}"/>
              </a:ext>
            </a:extLst>
          </p:cNvPr>
          <p:cNvGrpSpPr/>
          <p:nvPr/>
        </p:nvGrpSpPr>
        <p:grpSpPr>
          <a:xfrm>
            <a:off x="4442556" y="16626"/>
            <a:ext cx="6914611" cy="6858000"/>
            <a:chOff x="4442556" y="16626"/>
            <a:chExt cx="6914611" cy="685800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9F5A9B4F-7319-4EBA-B967-E0C70D6D3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2556" y="16626"/>
              <a:ext cx="6914611" cy="6858000"/>
            </a:xfrm>
            <a:prstGeom prst="rect">
              <a:avLst/>
            </a:prstGeom>
          </p:spPr>
        </p:pic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D1AFB918-71FC-46A2-AB7C-D7F9275D88A3}"/>
                </a:ext>
              </a:extLst>
            </p:cNvPr>
            <p:cNvSpPr/>
            <p:nvPr/>
          </p:nvSpPr>
          <p:spPr>
            <a:xfrm>
              <a:off x="7789025" y="2194935"/>
              <a:ext cx="856211" cy="30719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A1F2A492-B912-4234-A619-1E7479EA84A9}"/>
              </a:ext>
            </a:extLst>
          </p:cNvPr>
          <p:cNvGrpSpPr/>
          <p:nvPr/>
        </p:nvGrpSpPr>
        <p:grpSpPr>
          <a:xfrm>
            <a:off x="3935106" y="1492320"/>
            <a:ext cx="7799663" cy="5091360"/>
            <a:chOff x="3935106" y="1492320"/>
            <a:chExt cx="7799663" cy="5091360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EE190200-FF3D-4BF4-8070-B1644BF2B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5106" y="1492320"/>
              <a:ext cx="7799663" cy="5091360"/>
            </a:xfrm>
            <a:prstGeom prst="rect">
              <a:avLst/>
            </a:prstGeom>
          </p:spPr>
        </p:pic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A980DC5E-00A4-42FF-B078-FBB138AC9D8F}"/>
                </a:ext>
              </a:extLst>
            </p:cNvPr>
            <p:cNvSpPr/>
            <p:nvPr/>
          </p:nvSpPr>
          <p:spPr>
            <a:xfrm>
              <a:off x="4123113" y="1492320"/>
              <a:ext cx="714894" cy="38219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0" name="圖片 19">
            <a:extLst>
              <a:ext uri="{FF2B5EF4-FFF2-40B4-BE49-F238E27FC236}">
                <a16:creationId xmlns:a16="http://schemas.microsoft.com/office/drawing/2014/main" id="{D5C71974-3EA3-4BF0-8656-BFC57CCBC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7473" y="1128451"/>
            <a:ext cx="7876190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9ECBD1-8F74-4F45-8E1A-CD7F1F65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IEP</a:t>
            </a:r>
            <a:r>
              <a:rPr lang="zh-TW" altLang="en-US" dirty="0"/>
              <a:t>內容</a:t>
            </a:r>
            <a:r>
              <a:rPr lang="en-US" altLang="zh-TW" dirty="0"/>
              <a:t>-</a:t>
            </a:r>
            <a:r>
              <a:rPr lang="zh-TW" altLang="en-US" dirty="0"/>
              <a:t>轉銜輔導及服務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F1F76C-4054-4B63-AC6A-AA5CF2CA1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以學年為評估基準點思考</a:t>
            </a:r>
            <a:endParaRPr lang="en-US" altLang="zh-TW" dirty="0">
              <a:solidFill>
                <a:srgbClr val="FF0000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E4C5FFA-081C-4C2E-9D0B-E349FA03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285" y="1611633"/>
            <a:ext cx="7952381" cy="420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EA24256-EB54-4725-8C11-19C5E6BC1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285" y="1128451"/>
            <a:ext cx="8190476" cy="5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5D06CE-87F1-43D9-9FF7-1ECA57BA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IEP</a:t>
            </a:r>
            <a:r>
              <a:rPr lang="zh-TW" altLang="en-US" dirty="0"/>
              <a:t>會議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4C3112-EF85-4EAF-B7C9-43A8F517E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擬定會議</a:t>
            </a:r>
            <a:endParaRPr lang="en-US" altLang="zh-TW" dirty="0"/>
          </a:p>
          <a:p>
            <a:r>
              <a:rPr lang="zh-TW" altLang="en-US" dirty="0"/>
              <a:t>檢討會議</a:t>
            </a:r>
            <a:endParaRPr lang="en-US" altLang="zh-TW" dirty="0"/>
          </a:p>
          <a:p>
            <a:r>
              <a:rPr lang="zh-TW" altLang="en-US" dirty="0"/>
              <a:t>檢討表</a:t>
            </a:r>
            <a:r>
              <a:rPr lang="en-US" altLang="zh-TW" dirty="0"/>
              <a:t>(</a:t>
            </a:r>
            <a:r>
              <a:rPr lang="zh-TW" altLang="en-US" dirty="0"/>
              <a:t>列入隔年評估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法源要求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29C437A-1D10-421B-9064-181A74744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803" y="1725127"/>
            <a:ext cx="7914286" cy="4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E7A6DF-EDDF-4644-962F-1CF591A0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IEP</a:t>
            </a:r>
            <a:r>
              <a:rPr lang="zh-TW" altLang="en-US" dirty="0"/>
              <a:t>內容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72487B-1F56-482D-930C-F146593BE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/>
          <a:lstStyle/>
          <a:p>
            <a:r>
              <a:rPr lang="zh-TW" altLang="en-US" dirty="0"/>
              <a:t>一、基本資料</a:t>
            </a:r>
            <a:endParaRPr lang="en-US" altLang="zh-TW" dirty="0"/>
          </a:p>
          <a:p>
            <a:r>
              <a:rPr lang="zh-TW" altLang="en-US" dirty="0"/>
              <a:t>二、家庭狀況、發展、醫療與教育史</a:t>
            </a:r>
            <a:endParaRPr lang="en-US" altLang="zh-TW" dirty="0"/>
          </a:p>
          <a:p>
            <a:r>
              <a:rPr lang="zh-TW" altLang="en-US" dirty="0"/>
              <a:t>三、學生能力</a:t>
            </a:r>
            <a:r>
              <a:rPr lang="zh-TW" altLang="en-US" b="1" dirty="0">
                <a:solidFill>
                  <a:srgbClr val="FF0000"/>
                </a:solidFill>
              </a:rPr>
              <a:t>現況</a:t>
            </a:r>
            <a:r>
              <a:rPr lang="zh-TW" altLang="en-US" dirty="0"/>
              <a:t>及分析</a:t>
            </a:r>
            <a:endParaRPr lang="en-US" altLang="zh-TW" dirty="0"/>
          </a:p>
          <a:p>
            <a:r>
              <a:rPr lang="zh-TW" altLang="en-US" dirty="0"/>
              <a:t>四、特殊教育、相關服務及支持策略</a:t>
            </a:r>
            <a:endParaRPr lang="en-US" altLang="zh-TW" dirty="0"/>
          </a:p>
          <a:p>
            <a:r>
              <a:rPr lang="zh-TW" altLang="en-US" dirty="0"/>
              <a:t>五、學年／學期教育目標</a:t>
            </a:r>
            <a:endParaRPr lang="en-US" altLang="zh-TW" dirty="0"/>
          </a:p>
          <a:p>
            <a:r>
              <a:rPr lang="zh-TW" altLang="en-US" dirty="0"/>
              <a:t>六、行為功能介入方案及行政支援</a:t>
            </a:r>
            <a:endParaRPr lang="en-US" altLang="zh-TW" dirty="0"/>
          </a:p>
          <a:p>
            <a:r>
              <a:rPr lang="zh-TW" altLang="en-US" dirty="0"/>
              <a:t>七、轉銜輔導及服務</a:t>
            </a:r>
            <a:endParaRPr lang="en-US" altLang="zh-TW" dirty="0"/>
          </a:p>
          <a:p>
            <a:endParaRPr lang="zh-TW" altLang="en-US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CCD3785A-235E-4671-8738-A536C83F93B5}"/>
              </a:ext>
            </a:extLst>
          </p:cNvPr>
          <p:cNvGrpSpPr/>
          <p:nvPr/>
        </p:nvGrpSpPr>
        <p:grpSpPr>
          <a:xfrm>
            <a:off x="7622770" y="1687484"/>
            <a:ext cx="3682538" cy="1741516"/>
            <a:chOff x="7622770" y="1687484"/>
            <a:chExt cx="3682538" cy="1741516"/>
          </a:xfrm>
        </p:grpSpPr>
        <p:sp>
          <p:nvSpPr>
            <p:cNvPr id="5" name="箭號: 向下 4">
              <a:extLst>
                <a:ext uri="{FF2B5EF4-FFF2-40B4-BE49-F238E27FC236}">
                  <a16:creationId xmlns:a16="http://schemas.microsoft.com/office/drawing/2014/main" id="{177FF64F-1C35-40EE-A3FC-FEA4DC6405DA}"/>
                </a:ext>
              </a:extLst>
            </p:cNvPr>
            <p:cNvSpPr/>
            <p:nvPr/>
          </p:nvSpPr>
          <p:spPr>
            <a:xfrm>
              <a:off x="7622770" y="1687484"/>
              <a:ext cx="3682538" cy="17415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: 剪去對角角落 3">
              <a:extLst>
                <a:ext uri="{FF2B5EF4-FFF2-40B4-BE49-F238E27FC236}">
                  <a16:creationId xmlns:a16="http://schemas.microsoft.com/office/drawing/2014/main" id="{6B692AB4-589C-4B52-B021-5FC2AA502EC3}"/>
                </a:ext>
              </a:extLst>
            </p:cNvPr>
            <p:cNvSpPr/>
            <p:nvPr/>
          </p:nvSpPr>
          <p:spPr>
            <a:xfrm>
              <a:off x="8632766" y="2040771"/>
              <a:ext cx="1662545" cy="818982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/>
                <a:t>資料收集</a:t>
              </a:r>
              <a:br>
                <a:rPr lang="en-US" altLang="zh-TW" sz="2400" b="1" dirty="0"/>
              </a:br>
              <a:r>
                <a:rPr lang="zh-TW" altLang="en-US" sz="2400" b="1" dirty="0"/>
                <a:t>現況分析</a:t>
              </a:r>
              <a:br>
                <a:rPr lang="en-US" altLang="zh-TW" sz="2400" b="1" dirty="0"/>
              </a:br>
              <a:r>
                <a:rPr lang="zh-TW" altLang="en-US" sz="2400" b="1" dirty="0"/>
                <a:t>需求評估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C02B9D25-410A-4FDF-98F8-44D829D77561}"/>
              </a:ext>
            </a:extLst>
          </p:cNvPr>
          <p:cNvGrpSpPr/>
          <p:nvPr/>
        </p:nvGrpSpPr>
        <p:grpSpPr>
          <a:xfrm>
            <a:off x="7514707" y="3502861"/>
            <a:ext cx="3790602" cy="1351255"/>
            <a:chOff x="7514705" y="1687478"/>
            <a:chExt cx="3682538" cy="1995054"/>
          </a:xfrm>
        </p:grpSpPr>
        <p:sp>
          <p:nvSpPr>
            <p:cNvPr id="8" name="箭號: 向下 7">
              <a:extLst>
                <a:ext uri="{FF2B5EF4-FFF2-40B4-BE49-F238E27FC236}">
                  <a16:creationId xmlns:a16="http://schemas.microsoft.com/office/drawing/2014/main" id="{FCFD8E9E-EB2A-403A-8DDE-CC523A73CAAC}"/>
                </a:ext>
              </a:extLst>
            </p:cNvPr>
            <p:cNvSpPr/>
            <p:nvPr/>
          </p:nvSpPr>
          <p:spPr>
            <a:xfrm>
              <a:off x="7514705" y="1687478"/>
              <a:ext cx="3682538" cy="19950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: 剪去對角角落 8">
              <a:extLst>
                <a:ext uri="{FF2B5EF4-FFF2-40B4-BE49-F238E27FC236}">
                  <a16:creationId xmlns:a16="http://schemas.microsoft.com/office/drawing/2014/main" id="{2574AE1C-AFCE-4740-9663-94C2039C945D}"/>
                </a:ext>
              </a:extLst>
            </p:cNvPr>
            <p:cNvSpPr/>
            <p:nvPr/>
          </p:nvSpPr>
          <p:spPr>
            <a:xfrm>
              <a:off x="8524702" y="1990302"/>
              <a:ext cx="1662545" cy="939333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/>
                <a:t>設計</a:t>
              </a:r>
              <a:endParaRPr lang="en-US" altLang="zh-TW" sz="2400" b="1" dirty="0"/>
            </a:p>
            <a:p>
              <a:pPr algn="ctr"/>
              <a:r>
                <a:rPr lang="zh-TW" altLang="en-US" sz="2400" b="1" dirty="0"/>
                <a:t>執行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688AA4E5-CD70-4425-93DB-C6DE3BB1023D}"/>
              </a:ext>
            </a:extLst>
          </p:cNvPr>
          <p:cNvGrpSpPr/>
          <p:nvPr/>
        </p:nvGrpSpPr>
        <p:grpSpPr>
          <a:xfrm>
            <a:off x="7622770" y="4927977"/>
            <a:ext cx="3682538" cy="1213659"/>
            <a:chOff x="7514706" y="1622742"/>
            <a:chExt cx="3682538" cy="1995054"/>
          </a:xfrm>
        </p:grpSpPr>
        <p:sp>
          <p:nvSpPr>
            <p:cNvPr id="11" name="箭號: 向下 10">
              <a:extLst>
                <a:ext uri="{FF2B5EF4-FFF2-40B4-BE49-F238E27FC236}">
                  <a16:creationId xmlns:a16="http://schemas.microsoft.com/office/drawing/2014/main" id="{C088CA9B-F649-44C3-A67C-C3364787589C}"/>
                </a:ext>
              </a:extLst>
            </p:cNvPr>
            <p:cNvSpPr/>
            <p:nvPr/>
          </p:nvSpPr>
          <p:spPr>
            <a:xfrm>
              <a:off x="7514706" y="1622742"/>
              <a:ext cx="3682538" cy="19950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: 剪去對角角落 11">
              <a:extLst>
                <a:ext uri="{FF2B5EF4-FFF2-40B4-BE49-F238E27FC236}">
                  <a16:creationId xmlns:a16="http://schemas.microsoft.com/office/drawing/2014/main" id="{77594DDB-7972-45D1-B4F4-25CA652A64C4}"/>
                </a:ext>
              </a:extLst>
            </p:cNvPr>
            <p:cNvSpPr/>
            <p:nvPr/>
          </p:nvSpPr>
          <p:spPr>
            <a:xfrm>
              <a:off x="8524701" y="2061556"/>
              <a:ext cx="1662545" cy="939333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/>
                <a:t>轉銜</a:t>
              </a:r>
              <a:endParaRPr lang="en-US" altLang="zh-TW" sz="2400" b="1" dirty="0"/>
            </a:p>
            <a:p>
              <a:pPr algn="ctr"/>
              <a:r>
                <a:rPr lang="zh-TW" altLang="en-US" sz="2400" b="1" dirty="0"/>
                <a:t>交接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049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718DDF-B5A2-4299-81A2-7323E9A90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34" y="1168842"/>
            <a:ext cx="10956897" cy="414960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9500" dirty="0"/>
              <a:t>109</a:t>
            </a:r>
            <a:r>
              <a:rPr lang="zh-TW" altLang="en-US" sz="9500" dirty="0"/>
              <a:t>學年</a:t>
            </a:r>
            <a:br>
              <a:rPr lang="en-US" altLang="zh-TW" sz="9500" dirty="0"/>
            </a:br>
            <a:r>
              <a:rPr lang="en-US" altLang="zh-TW" sz="9500" dirty="0"/>
              <a:t>IEP</a:t>
            </a:r>
            <a:r>
              <a:rPr lang="zh-TW" altLang="en-US" sz="9500" dirty="0"/>
              <a:t>檢核注意事項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32B5812-40D8-4C0A-B9B4-E2D71C892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2997" y="5541874"/>
            <a:ext cx="8045373" cy="742279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特教資源中心</a:t>
            </a:r>
          </a:p>
        </p:txBody>
      </p:sp>
    </p:spTree>
    <p:extLst>
      <p:ext uri="{BB962C8B-B14F-4D97-AF65-F5344CB8AC3E}">
        <p14:creationId xmlns:p14="http://schemas.microsoft.com/office/powerpoint/2010/main" val="1771746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9B725D-2447-4090-B1D6-C9543DB3B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>
                <a:latin typeface="+mn-ea"/>
                <a:ea typeface="+mn-ea"/>
              </a:rPr>
              <a:t>108</a:t>
            </a:r>
            <a:r>
              <a:rPr lang="zh-TW" altLang="en-US" sz="6000" dirty="0">
                <a:latin typeface="+mn-ea"/>
                <a:ea typeface="+mn-ea"/>
              </a:rPr>
              <a:t>檢核共同性重點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73D921-0F46-46CE-AE2E-281282310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972" y="1463040"/>
            <a:ext cx="10178322" cy="5128953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測驗或評量資料需留下歷程紀錄（測驗紀錄、重新鑑定測驗紀錄及結果）</a:t>
            </a:r>
            <a:endParaRPr lang="en-US" altLang="zh-TW" sz="2400" dirty="0"/>
          </a:p>
          <a:p>
            <a:r>
              <a:rPr lang="zh-TW" altLang="en-US" sz="2400" dirty="0">
                <a:solidFill>
                  <a:srgbClr val="FF0000"/>
                </a:solidFill>
              </a:rPr>
              <a:t>自閉症</a:t>
            </a:r>
            <a:r>
              <a:rPr lang="zh-TW" altLang="en-US" sz="2400" dirty="0"/>
              <a:t>或</a:t>
            </a:r>
            <a:r>
              <a:rPr lang="zh-TW" altLang="en-US" sz="2400" dirty="0">
                <a:solidFill>
                  <a:srgbClr val="FF0000"/>
                </a:solidFill>
              </a:rPr>
              <a:t>情障生</a:t>
            </a:r>
            <a:r>
              <a:rPr lang="zh-TW" altLang="en-US" sz="2400" dirty="0"/>
              <a:t>需附評量評估資料與特教服務相呼應：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 </a:t>
            </a:r>
            <a:r>
              <a:rPr lang="en-US" altLang="zh-TW" sz="2400" dirty="0"/>
              <a:t>1.</a:t>
            </a:r>
            <a:r>
              <a:rPr lang="zh-TW" altLang="en-US" sz="2400" dirty="0"/>
              <a:t> 評估資料紀錄為自閉症或情障手冊，依學生需求融入</a:t>
            </a:r>
            <a:r>
              <a:rPr lang="zh-TW" altLang="en-US" sz="2400" dirty="0">
                <a:solidFill>
                  <a:srgbClr val="FF0000"/>
                </a:solidFill>
              </a:rPr>
              <a:t>特殊需求領域</a:t>
            </a:r>
            <a:r>
              <a:rPr lang="zh-TW" altLang="en-US" sz="2400" dirty="0"/>
              <a:t>課程教學。  </a:t>
            </a:r>
            <a:r>
              <a:rPr lang="en-US" altLang="zh-TW" sz="2400" dirty="0"/>
              <a:t>(</a:t>
            </a:r>
            <a:r>
              <a:rPr lang="zh-TW" altLang="en-US" sz="2400" dirty="0"/>
              <a:t>非單純學科教學</a:t>
            </a:r>
            <a:r>
              <a:rPr lang="en-US" altLang="zh-TW" sz="2400" dirty="0"/>
              <a:t>)</a:t>
            </a:r>
          </a:p>
          <a:p>
            <a:pPr marL="0" indent="0">
              <a:buNone/>
            </a:pPr>
            <a:r>
              <a:rPr lang="zh-TW" altLang="en-US" sz="2400" dirty="0"/>
              <a:t>    </a:t>
            </a:r>
            <a:r>
              <a:rPr lang="en-US" altLang="zh-TW" sz="2400" dirty="0"/>
              <a:t>2.</a:t>
            </a:r>
            <a:r>
              <a:rPr lang="zh-TW" altLang="en-US" sz="2400" dirty="0"/>
              <a:t> 若個案有學業課程需求，能適當加入學業評量資料。</a:t>
            </a:r>
            <a:endParaRPr lang="en-US" altLang="zh-TW" sz="2400" dirty="0"/>
          </a:p>
          <a:p>
            <a:r>
              <a:rPr lang="zh-TW" altLang="en-US" sz="2400" dirty="0"/>
              <a:t>轉銜（跨階段）服務需註記簽名。</a:t>
            </a:r>
            <a:endParaRPr lang="en-US" altLang="zh-TW" sz="2400" dirty="0"/>
          </a:p>
          <a:p>
            <a:r>
              <a:rPr lang="zh-TW" altLang="en-US" sz="2400" dirty="0"/>
              <a:t>學期目標起訖時間需依進度有階段安排。</a:t>
            </a:r>
            <a:br>
              <a:rPr lang="en-US" altLang="zh-TW" sz="2400" dirty="0"/>
            </a:br>
            <a:r>
              <a:rPr lang="en-US" altLang="zh-TW" sz="2400" dirty="0"/>
              <a:t>(EX:</a:t>
            </a:r>
            <a:r>
              <a:rPr lang="zh-TW" altLang="en-US" sz="2400" dirty="0"/>
              <a:t>非一兩個目標起訖時間皆為全學期</a:t>
            </a:r>
            <a:r>
              <a:rPr lang="en-US" altLang="zh-TW" sz="2400" dirty="0"/>
              <a:t>)</a:t>
            </a:r>
          </a:p>
          <a:p>
            <a:r>
              <a:rPr lang="zh-TW" altLang="en-US" sz="2400" dirty="0"/>
              <a:t>學年學期目標優弱勢能力評估需與綜合評估優弱勢能力敘述一致。</a:t>
            </a:r>
            <a:endParaRPr lang="en-US" altLang="zh-TW" sz="2400" dirty="0"/>
          </a:p>
          <a:p>
            <a:r>
              <a:rPr lang="zh-TW" altLang="en-US" sz="2400" dirty="0"/>
              <a:t>評量結果以代碼紀錄</a:t>
            </a:r>
            <a:endParaRPr lang="en-US" altLang="zh-TW" sz="2400" dirty="0"/>
          </a:p>
          <a:p>
            <a:r>
              <a:rPr lang="zh-TW" altLang="en-US" sz="2400" dirty="0">
                <a:solidFill>
                  <a:srgbClr val="FF0000"/>
                </a:solidFill>
              </a:rPr>
              <a:t>特殊需求領域目標為必要且單獨撰寫</a:t>
            </a:r>
          </a:p>
        </p:txBody>
      </p:sp>
    </p:spTree>
    <p:extLst>
      <p:ext uri="{BB962C8B-B14F-4D97-AF65-F5344CB8AC3E}">
        <p14:creationId xmlns:p14="http://schemas.microsoft.com/office/powerpoint/2010/main" val="2874003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718DDF-B5A2-4299-81A2-7323E9A90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34" y="1168842"/>
            <a:ext cx="10956897" cy="414960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9500" dirty="0"/>
              <a:t>綜合座談</a:t>
            </a:r>
            <a:br>
              <a:rPr lang="en-US" altLang="zh-TW" sz="9500" dirty="0"/>
            </a:br>
            <a:r>
              <a:rPr lang="en-US" altLang="zh-TW" sz="9500" dirty="0"/>
              <a:t>{Q&amp;A}</a:t>
            </a:r>
            <a:endParaRPr lang="zh-TW" altLang="en-US" sz="95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32B5812-40D8-4C0A-B9B4-E2D71C892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2997" y="5541874"/>
            <a:ext cx="8045373" cy="742279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特教資源中心</a:t>
            </a:r>
          </a:p>
        </p:txBody>
      </p:sp>
    </p:spTree>
    <p:extLst>
      <p:ext uri="{BB962C8B-B14F-4D97-AF65-F5344CB8AC3E}">
        <p14:creationId xmlns:p14="http://schemas.microsoft.com/office/powerpoint/2010/main" val="5218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D65E6C-920C-4F07-9E82-4609506A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+mn-ea"/>
                <a:ea typeface="+mn-ea"/>
              </a:rPr>
              <a:t>今天的任務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8F7D7F-CD19-4D9C-85C2-4C659EC9C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884211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+mn-ea"/>
              </a:rPr>
              <a:t>資源班</a:t>
            </a:r>
            <a:r>
              <a:rPr lang="en-US" altLang="zh-TW" sz="4000" dirty="0">
                <a:latin typeface="+mn-ea"/>
              </a:rPr>
              <a:t>IEP</a:t>
            </a:r>
            <a:r>
              <a:rPr lang="zh-TW" altLang="en-US" sz="4000" dirty="0">
                <a:latin typeface="+mn-ea"/>
              </a:rPr>
              <a:t>撰寫討論</a:t>
            </a:r>
            <a:endParaRPr lang="en-US" altLang="zh-TW" sz="4000" dirty="0">
              <a:latin typeface="+mn-ea"/>
            </a:endParaRPr>
          </a:p>
          <a:p>
            <a:r>
              <a:rPr lang="zh-TW" altLang="en-US" sz="4000" dirty="0">
                <a:latin typeface="+mn-ea"/>
              </a:rPr>
              <a:t>共同性重點</a:t>
            </a:r>
            <a:endParaRPr lang="en-US" altLang="zh-TW" sz="4000" dirty="0">
              <a:latin typeface="+mn-ea"/>
            </a:endParaRPr>
          </a:p>
          <a:p>
            <a:r>
              <a:rPr lang="zh-TW" altLang="en-US" sz="4000" dirty="0">
                <a:latin typeface="+mn-ea"/>
              </a:rPr>
              <a:t>檢核事務性說明</a:t>
            </a:r>
            <a:endParaRPr lang="en-US" altLang="zh-TW" sz="4000" dirty="0">
              <a:latin typeface="+mn-ea"/>
            </a:endParaRPr>
          </a:p>
          <a:p>
            <a:r>
              <a:rPr lang="en-US" altLang="zh-TW" sz="4000" dirty="0">
                <a:latin typeface="+mn-ea"/>
              </a:rPr>
              <a:t>Q&amp;A</a:t>
            </a:r>
            <a:endParaRPr lang="zh-TW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895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A9E58A-2031-4300-988D-16686781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86970"/>
            <a:ext cx="10178322" cy="1492132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法源是基本要求</a:t>
            </a:r>
            <a:br>
              <a:rPr lang="en-US" altLang="zh-TW" dirty="0">
                <a:latin typeface="+mn-ea"/>
                <a:ea typeface="+mn-ea"/>
              </a:rPr>
            </a:br>
            <a:r>
              <a:rPr lang="en-US" altLang="zh-TW" dirty="0">
                <a:latin typeface="+mn-ea"/>
                <a:ea typeface="+mn-ea"/>
              </a:rPr>
              <a:t>------</a:t>
            </a:r>
            <a:r>
              <a:rPr lang="zh-TW" altLang="en-US" dirty="0">
                <a:latin typeface="+mn-ea"/>
                <a:ea typeface="+mn-ea"/>
              </a:rPr>
              <a:t>特教施行細則第</a:t>
            </a:r>
            <a:r>
              <a:rPr lang="en-US" altLang="zh-TW" dirty="0">
                <a:latin typeface="+mn-ea"/>
                <a:ea typeface="+mn-ea"/>
              </a:rPr>
              <a:t>9</a:t>
            </a:r>
            <a:r>
              <a:rPr lang="zh-TW" altLang="en-US" dirty="0">
                <a:latin typeface="+mn-ea"/>
                <a:ea typeface="+mn-ea"/>
              </a:rPr>
              <a:t>、</a:t>
            </a:r>
            <a:r>
              <a:rPr lang="en-US" altLang="zh-TW" dirty="0">
                <a:latin typeface="+mn-ea"/>
                <a:ea typeface="+mn-ea"/>
              </a:rPr>
              <a:t>10</a:t>
            </a:r>
            <a:r>
              <a:rPr lang="zh-TW" altLang="en-US" dirty="0">
                <a:latin typeface="+mn-ea"/>
                <a:ea typeface="+mn-ea"/>
              </a:rPr>
              <a:t>條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F94A36-13EF-423D-AC1F-D343ACBE8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79103"/>
            <a:ext cx="10178322" cy="5218046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/>
              <a:t>第 </a:t>
            </a:r>
            <a:r>
              <a:rPr lang="en-US" altLang="zh-TW" dirty="0"/>
              <a:t>9 </a:t>
            </a:r>
            <a:r>
              <a:rPr lang="zh-TW" altLang="en-US" dirty="0"/>
              <a:t>條</a:t>
            </a:r>
          </a:p>
          <a:p>
            <a:pPr marL="0" indent="0">
              <a:buNone/>
            </a:pPr>
            <a:r>
              <a:rPr lang="zh-TW" altLang="en-US" dirty="0"/>
              <a:t>本法第二十八條所稱個別化教育計畫，指運用</a:t>
            </a:r>
            <a:r>
              <a:rPr lang="zh-TW" altLang="en-US" b="1" dirty="0">
                <a:solidFill>
                  <a:srgbClr val="FF0000"/>
                </a:solidFill>
              </a:rPr>
              <a:t>團隊合作方式</a:t>
            </a:r>
            <a:r>
              <a:rPr lang="zh-TW" altLang="en-US" dirty="0"/>
              <a:t>，針對身心障礙學生個別特性所訂定之特殊教育及相關服務計畫；其內容包括下列事項：</a:t>
            </a:r>
          </a:p>
          <a:p>
            <a:pPr marL="0" indent="0">
              <a:buNone/>
            </a:pPr>
            <a:r>
              <a:rPr lang="zh-TW" altLang="en-US" dirty="0"/>
              <a:t>        一、學生</a:t>
            </a:r>
            <a:r>
              <a:rPr lang="zh-TW" altLang="en-US" b="1" dirty="0">
                <a:solidFill>
                  <a:srgbClr val="FF0000"/>
                </a:solidFill>
              </a:rPr>
              <a:t>能力現況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家庭狀況</a:t>
            </a:r>
            <a:r>
              <a:rPr lang="zh-TW" altLang="en-US" dirty="0"/>
              <a:t>及</a:t>
            </a:r>
            <a:r>
              <a:rPr lang="zh-TW" altLang="en-US" b="1" dirty="0">
                <a:solidFill>
                  <a:srgbClr val="FF0000"/>
                </a:solidFill>
              </a:rPr>
              <a:t>需求評估</a:t>
            </a:r>
            <a:r>
              <a:rPr lang="zh-TW" altLang="en-US" dirty="0"/>
              <a:t>。</a:t>
            </a:r>
          </a:p>
          <a:p>
            <a:pPr marL="0" indent="0">
              <a:buNone/>
            </a:pPr>
            <a:r>
              <a:rPr lang="zh-TW" altLang="en-US" dirty="0"/>
              <a:t>        二、</a:t>
            </a:r>
            <a:r>
              <a:rPr lang="zh-TW" altLang="en-US" b="1" dirty="0">
                <a:solidFill>
                  <a:srgbClr val="FF0000"/>
                </a:solidFill>
              </a:rPr>
              <a:t>學生所需特殊教育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相關服務</a:t>
            </a:r>
            <a:r>
              <a:rPr lang="zh-TW" altLang="en-US" dirty="0"/>
              <a:t>及</a:t>
            </a:r>
            <a:r>
              <a:rPr lang="zh-TW" altLang="en-US" b="1" dirty="0">
                <a:solidFill>
                  <a:srgbClr val="FF0000"/>
                </a:solidFill>
              </a:rPr>
              <a:t>支持策略</a:t>
            </a:r>
            <a:r>
              <a:rPr lang="zh-TW" altLang="en-US" dirty="0"/>
              <a:t>。</a:t>
            </a:r>
          </a:p>
          <a:p>
            <a:pPr marL="0" indent="0">
              <a:buNone/>
            </a:pPr>
            <a:r>
              <a:rPr lang="zh-TW" altLang="en-US" dirty="0"/>
              <a:t>        三、</a:t>
            </a:r>
            <a:r>
              <a:rPr lang="zh-TW" altLang="en-US" b="1" dirty="0">
                <a:solidFill>
                  <a:srgbClr val="FF0000"/>
                </a:solidFill>
              </a:rPr>
              <a:t>學年與學期教育目標</a:t>
            </a:r>
            <a:r>
              <a:rPr lang="zh-TW" altLang="en-US" dirty="0"/>
              <a:t>、達成學期教育目標之</a:t>
            </a:r>
            <a:r>
              <a:rPr lang="zh-TW" altLang="en-US" b="1" dirty="0">
                <a:solidFill>
                  <a:srgbClr val="FF0000"/>
                </a:solidFill>
              </a:rPr>
              <a:t>評量方式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日期</a:t>
            </a:r>
            <a:r>
              <a:rPr lang="zh-TW" altLang="en-US" dirty="0"/>
              <a:t>及</a:t>
            </a:r>
            <a:r>
              <a:rPr lang="zh-TW" altLang="en-US" b="1" dirty="0">
                <a:solidFill>
                  <a:srgbClr val="FF0000"/>
                </a:solidFill>
              </a:rPr>
              <a:t>標準</a:t>
            </a:r>
            <a:r>
              <a:rPr lang="zh-TW" altLang="en-US" dirty="0"/>
              <a:t>。</a:t>
            </a:r>
          </a:p>
          <a:p>
            <a:pPr marL="0" indent="0">
              <a:buNone/>
            </a:pPr>
            <a:r>
              <a:rPr lang="zh-TW" altLang="en-US" dirty="0"/>
              <a:t>        四、具</a:t>
            </a:r>
            <a:r>
              <a:rPr lang="zh-TW" altLang="en-US" b="1" dirty="0">
                <a:solidFill>
                  <a:srgbClr val="FF0000"/>
                </a:solidFill>
              </a:rPr>
              <a:t>情緒與行為問題學生所需</a:t>
            </a:r>
            <a:r>
              <a:rPr lang="zh-TW" altLang="en-US" dirty="0"/>
              <a:t>之</a:t>
            </a:r>
            <a:r>
              <a:rPr lang="zh-TW" altLang="en-US" b="1" dirty="0">
                <a:solidFill>
                  <a:srgbClr val="FF0000"/>
                </a:solidFill>
              </a:rPr>
              <a:t>行為功能介入方案</a:t>
            </a:r>
            <a:r>
              <a:rPr lang="zh-TW" altLang="en-US" dirty="0"/>
              <a:t>及</a:t>
            </a:r>
            <a:r>
              <a:rPr lang="zh-TW" altLang="en-US" b="1" dirty="0">
                <a:solidFill>
                  <a:srgbClr val="FF0000"/>
                </a:solidFill>
              </a:rPr>
              <a:t>行政支援</a:t>
            </a:r>
            <a:r>
              <a:rPr lang="zh-TW" altLang="en-US" dirty="0"/>
              <a:t>。</a:t>
            </a:r>
          </a:p>
          <a:p>
            <a:pPr marL="0" indent="0">
              <a:buNone/>
            </a:pPr>
            <a:r>
              <a:rPr lang="zh-TW" altLang="en-US" dirty="0"/>
              <a:t>        五、學生之</a:t>
            </a:r>
            <a:r>
              <a:rPr lang="zh-TW" altLang="en-US" b="1" dirty="0">
                <a:solidFill>
                  <a:srgbClr val="FF0000"/>
                </a:solidFill>
              </a:rPr>
              <a:t>轉銜輔導及服務內容</a:t>
            </a:r>
            <a:r>
              <a:rPr lang="zh-TW" altLang="en-US" dirty="0"/>
              <a:t>。</a:t>
            </a:r>
          </a:p>
          <a:p>
            <a:pPr marL="0" indent="0">
              <a:buNone/>
            </a:pPr>
            <a:r>
              <a:rPr lang="zh-TW" altLang="en-US" dirty="0"/>
              <a:t>前項第五款所定轉銜輔導及服務，包括</a:t>
            </a:r>
            <a:r>
              <a:rPr lang="zh-TW" altLang="en-US" b="1" dirty="0">
                <a:solidFill>
                  <a:srgbClr val="FF0000"/>
                </a:solidFill>
              </a:rPr>
              <a:t>升學輔導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生活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就業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心理輔導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福利服務</a:t>
            </a:r>
            <a:r>
              <a:rPr lang="zh-TW" altLang="en-US" dirty="0"/>
              <a:t>及其他</a:t>
            </a:r>
            <a:r>
              <a:rPr lang="zh-TW" altLang="en-US" b="1" dirty="0">
                <a:solidFill>
                  <a:srgbClr val="FF0000"/>
                </a:solidFill>
              </a:rPr>
              <a:t>相關專業服務</a:t>
            </a:r>
            <a:r>
              <a:rPr lang="zh-TW" altLang="en-US" sz="2400" b="1" dirty="0">
                <a:solidFill>
                  <a:srgbClr val="FF0000"/>
                </a:solidFill>
              </a:rPr>
              <a:t>等</a:t>
            </a:r>
            <a:r>
              <a:rPr lang="zh-TW" altLang="en-US" dirty="0"/>
              <a:t>項目。</a:t>
            </a:r>
          </a:p>
          <a:p>
            <a:pPr marL="0" indent="0">
              <a:buNone/>
            </a:pPr>
            <a:r>
              <a:rPr lang="zh-TW" altLang="en-US" dirty="0"/>
              <a:t>參與訂定個別化教育計畫之</a:t>
            </a:r>
            <a:r>
              <a:rPr lang="zh-TW" altLang="en-US" b="1" dirty="0">
                <a:solidFill>
                  <a:srgbClr val="FF0000"/>
                </a:solidFill>
              </a:rPr>
              <a:t>人員</a:t>
            </a:r>
            <a:r>
              <a:rPr lang="zh-TW" altLang="en-US" dirty="0"/>
              <a:t>，</a:t>
            </a:r>
            <a:r>
              <a:rPr lang="zh-TW" altLang="en-US" sz="2400" b="1" dirty="0">
                <a:solidFill>
                  <a:srgbClr val="FF0000"/>
                </a:solidFill>
              </a:rPr>
              <a:t>應</a:t>
            </a:r>
            <a:r>
              <a:rPr lang="zh-TW" altLang="en-US" dirty="0"/>
              <a:t>包括</a:t>
            </a:r>
            <a:r>
              <a:rPr lang="zh-TW" altLang="en-US" b="1" dirty="0">
                <a:solidFill>
                  <a:srgbClr val="FF0000"/>
                </a:solidFill>
              </a:rPr>
              <a:t>學校行政人員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特殊教育及相關教師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學生家長</a:t>
            </a:r>
            <a:r>
              <a:rPr lang="zh-TW" altLang="en-US" dirty="0"/>
              <a:t>；必要時，得邀請</a:t>
            </a:r>
            <a:r>
              <a:rPr lang="zh-TW" altLang="en-US" b="1" dirty="0">
                <a:solidFill>
                  <a:srgbClr val="FF0000"/>
                </a:solidFill>
              </a:rPr>
              <a:t>相關專業人員</a:t>
            </a:r>
            <a:r>
              <a:rPr lang="zh-TW" altLang="en-US" dirty="0"/>
              <a:t>及</a:t>
            </a:r>
            <a:r>
              <a:rPr lang="zh-TW" altLang="en-US" b="1" dirty="0">
                <a:solidFill>
                  <a:srgbClr val="FF0000"/>
                </a:solidFill>
              </a:rPr>
              <a:t>學生本人</a:t>
            </a:r>
            <a:r>
              <a:rPr lang="zh-TW" altLang="en-US" dirty="0"/>
              <a:t>參與，</a:t>
            </a:r>
            <a:r>
              <a:rPr lang="zh-TW" altLang="en-US" b="1" dirty="0"/>
              <a:t>學生家長亦得邀請相關人員陪同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3173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1D20D9-9CDD-432A-9728-4F15A2A00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法源是基本要求</a:t>
            </a:r>
            <a:br>
              <a:rPr lang="en-US" altLang="zh-TW" dirty="0">
                <a:latin typeface="+mn-ea"/>
                <a:ea typeface="+mn-ea"/>
              </a:rPr>
            </a:br>
            <a:r>
              <a:rPr lang="en-US" altLang="zh-TW" dirty="0">
                <a:latin typeface="+mn-ea"/>
                <a:ea typeface="+mn-ea"/>
              </a:rPr>
              <a:t>------</a:t>
            </a:r>
            <a:r>
              <a:rPr lang="zh-TW" altLang="en-US" dirty="0">
                <a:latin typeface="+mn-ea"/>
                <a:ea typeface="+mn-ea"/>
              </a:rPr>
              <a:t>特教施行細則第</a:t>
            </a:r>
            <a:r>
              <a:rPr lang="en-US" altLang="zh-TW" dirty="0">
                <a:latin typeface="+mn-ea"/>
                <a:ea typeface="+mn-ea"/>
              </a:rPr>
              <a:t>9</a:t>
            </a:r>
            <a:r>
              <a:rPr lang="zh-TW" altLang="en-US" dirty="0">
                <a:latin typeface="+mn-ea"/>
                <a:ea typeface="+mn-ea"/>
              </a:rPr>
              <a:t>、</a:t>
            </a:r>
            <a:r>
              <a:rPr lang="en-US" altLang="zh-TW" dirty="0">
                <a:latin typeface="+mn-ea"/>
                <a:ea typeface="+mn-ea"/>
              </a:rPr>
              <a:t>10</a:t>
            </a:r>
            <a:r>
              <a:rPr lang="zh-TW" altLang="en-US" dirty="0">
                <a:latin typeface="+mn-ea"/>
                <a:ea typeface="+mn-ea"/>
              </a:rPr>
              <a:t>條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B8B176-0250-4C71-8A5A-0A222FFE4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第 </a:t>
            </a:r>
            <a:r>
              <a:rPr lang="en-US" altLang="zh-TW" dirty="0"/>
              <a:t>10 </a:t>
            </a:r>
            <a:r>
              <a:rPr lang="zh-TW" altLang="en-US" dirty="0"/>
              <a:t>條</a:t>
            </a:r>
          </a:p>
          <a:p>
            <a:pPr marL="0" indent="0">
              <a:buNone/>
            </a:pPr>
            <a:r>
              <a:rPr lang="zh-TW" altLang="en-US" dirty="0"/>
              <a:t>前條身心障礙學生個別化教育計畫，學校</a:t>
            </a:r>
            <a:r>
              <a:rPr lang="zh-TW" altLang="en-US" b="1" dirty="0">
                <a:solidFill>
                  <a:srgbClr val="FF0000"/>
                </a:solidFill>
              </a:rPr>
              <a:t>應</a:t>
            </a:r>
            <a:r>
              <a:rPr lang="zh-TW" altLang="en-US" dirty="0"/>
              <a:t>於</a:t>
            </a:r>
            <a:r>
              <a:rPr lang="zh-TW" altLang="en-US" b="1" dirty="0">
                <a:solidFill>
                  <a:srgbClr val="FF0000"/>
                </a:solidFill>
              </a:rPr>
              <a:t>新生及轉學生入學後一個月內</a:t>
            </a:r>
            <a:r>
              <a:rPr lang="zh-TW" altLang="en-US" dirty="0"/>
              <a:t>訂定；</a:t>
            </a:r>
            <a:r>
              <a:rPr lang="zh-TW" altLang="en-US" b="1" dirty="0">
                <a:solidFill>
                  <a:srgbClr val="FF0000"/>
                </a:solidFill>
              </a:rPr>
              <a:t>其餘在學學生</a:t>
            </a:r>
            <a:r>
              <a:rPr lang="zh-TW" altLang="en-US" dirty="0"/>
              <a:t>之個別化教育計畫，</a:t>
            </a:r>
            <a:r>
              <a:rPr lang="zh-TW" altLang="en-US" b="1" dirty="0">
                <a:solidFill>
                  <a:srgbClr val="FF0000"/>
                </a:solidFill>
              </a:rPr>
              <a:t>應於開學前</a:t>
            </a:r>
            <a:r>
              <a:rPr lang="zh-TW" altLang="en-US" dirty="0"/>
              <a:t>訂定。</a:t>
            </a:r>
          </a:p>
          <a:p>
            <a:pPr marL="0" indent="0">
              <a:buNone/>
            </a:pPr>
            <a:r>
              <a:rPr lang="zh-TW" altLang="en-US" dirty="0"/>
              <a:t>前項計畫，每學期</a:t>
            </a:r>
            <a:r>
              <a:rPr lang="zh-TW" altLang="en-US" b="1" dirty="0">
                <a:solidFill>
                  <a:srgbClr val="FF0000"/>
                </a:solidFill>
              </a:rPr>
              <a:t>應至少</a:t>
            </a:r>
            <a:r>
              <a:rPr lang="zh-TW" altLang="en-US" dirty="0"/>
              <a:t>檢討一次。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530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297260-001D-4F4E-AC56-6D27AD4E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IEP</a:t>
            </a:r>
            <a:r>
              <a:rPr lang="zh-TW" altLang="en-US" dirty="0"/>
              <a:t>是什麼？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CAC81E-D906-4BBD-BB54-7A63700EC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『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每一位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』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身心障礙且具有特殊</a:t>
            </a:r>
            <a:r>
              <a:rPr lang="zh-TW" alt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教育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或相關服務需求之學生所擬定的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教育計畫</a:t>
            </a:r>
            <a:r>
              <a:rPr lang="zh-TW" altLang="en-US" b="0" i="0" dirty="0"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不論任何安置</a:t>
            </a:r>
            <a:r>
              <a:rPr lang="zh-TW" altLang="en-US" b="0" i="0" dirty="0"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其目的為確保每一位身心障礙學生皆能接受適性教育。</a:t>
            </a:r>
            <a:endParaRPr lang="en-US" altLang="zh-TW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b="0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是教師為身心障礙學生執行特殊教育的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依據</a:t>
            </a:r>
            <a:r>
              <a:rPr lang="zh-TW" altLang="en-US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管理工具</a:t>
            </a:r>
            <a:r>
              <a:rPr lang="zh-TW" altLang="en-US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582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E7A6DF-EDDF-4644-962F-1CF591A0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IEP</a:t>
            </a:r>
            <a:r>
              <a:rPr lang="zh-TW" altLang="en-US" dirty="0"/>
              <a:t>內容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72487B-1F56-482D-930C-F146593BE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/>
          <a:lstStyle/>
          <a:p>
            <a:r>
              <a:rPr lang="zh-TW" altLang="en-US" dirty="0"/>
              <a:t>一、基本資料</a:t>
            </a:r>
            <a:endParaRPr lang="en-US" altLang="zh-TW" dirty="0"/>
          </a:p>
          <a:p>
            <a:r>
              <a:rPr lang="zh-TW" altLang="en-US" dirty="0"/>
              <a:t>二、家庭狀況、發展、醫療與教育史</a:t>
            </a:r>
            <a:endParaRPr lang="en-US" altLang="zh-TW" dirty="0"/>
          </a:p>
          <a:p>
            <a:r>
              <a:rPr lang="zh-TW" altLang="en-US" dirty="0"/>
              <a:t>三、學生能力</a:t>
            </a:r>
            <a:r>
              <a:rPr lang="zh-TW" altLang="en-US" b="1" dirty="0">
                <a:solidFill>
                  <a:srgbClr val="FF0000"/>
                </a:solidFill>
              </a:rPr>
              <a:t>現況</a:t>
            </a:r>
            <a:r>
              <a:rPr lang="zh-TW" altLang="en-US" dirty="0"/>
              <a:t>及分析</a:t>
            </a:r>
            <a:endParaRPr lang="en-US" altLang="zh-TW" dirty="0"/>
          </a:p>
          <a:p>
            <a:r>
              <a:rPr lang="zh-TW" altLang="en-US" dirty="0"/>
              <a:t>四、特殊教育、相關服務及支持策略</a:t>
            </a:r>
            <a:endParaRPr lang="en-US" altLang="zh-TW" dirty="0"/>
          </a:p>
          <a:p>
            <a:r>
              <a:rPr lang="zh-TW" altLang="en-US" dirty="0"/>
              <a:t>五、學年／學期教育目標</a:t>
            </a:r>
            <a:endParaRPr lang="en-US" altLang="zh-TW" dirty="0"/>
          </a:p>
          <a:p>
            <a:r>
              <a:rPr lang="zh-TW" altLang="en-US" dirty="0"/>
              <a:t>六、行為功能介入方案及行政支援</a:t>
            </a:r>
            <a:endParaRPr lang="en-US" altLang="zh-TW" dirty="0"/>
          </a:p>
          <a:p>
            <a:r>
              <a:rPr lang="zh-TW" altLang="en-US" dirty="0"/>
              <a:t>七、轉銜輔導及服務</a:t>
            </a:r>
            <a:endParaRPr lang="en-US" altLang="zh-TW" dirty="0"/>
          </a:p>
          <a:p>
            <a:endParaRPr lang="zh-TW" altLang="en-US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CCD3785A-235E-4671-8738-A536C83F93B5}"/>
              </a:ext>
            </a:extLst>
          </p:cNvPr>
          <p:cNvGrpSpPr/>
          <p:nvPr/>
        </p:nvGrpSpPr>
        <p:grpSpPr>
          <a:xfrm>
            <a:off x="7622770" y="1687484"/>
            <a:ext cx="3682538" cy="1741516"/>
            <a:chOff x="7622770" y="1687484"/>
            <a:chExt cx="3682538" cy="1741516"/>
          </a:xfrm>
        </p:grpSpPr>
        <p:sp>
          <p:nvSpPr>
            <p:cNvPr id="5" name="箭號: 向下 4">
              <a:extLst>
                <a:ext uri="{FF2B5EF4-FFF2-40B4-BE49-F238E27FC236}">
                  <a16:creationId xmlns:a16="http://schemas.microsoft.com/office/drawing/2014/main" id="{177FF64F-1C35-40EE-A3FC-FEA4DC6405DA}"/>
                </a:ext>
              </a:extLst>
            </p:cNvPr>
            <p:cNvSpPr/>
            <p:nvPr/>
          </p:nvSpPr>
          <p:spPr>
            <a:xfrm>
              <a:off x="7622770" y="1687484"/>
              <a:ext cx="3682538" cy="17415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矩形: 剪去對角角落 3">
              <a:extLst>
                <a:ext uri="{FF2B5EF4-FFF2-40B4-BE49-F238E27FC236}">
                  <a16:creationId xmlns:a16="http://schemas.microsoft.com/office/drawing/2014/main" id="{6B692AB4-589C-4B52-B021-5FC2AA502EC3}"/>
                </a:ext>
              </a:extLst>
            </p:cNvPr>
            <p:cNvSpPr/>
            <p:nvPr/>
          </p:nvSpPr>
          <p:spPr>
            <a:xfrm>
              <a:off x="8632766" y="2040771"/>
              <a:ext cx="1662545" cy="818982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/>
                <a:t>資料收集</a:t>
              </a:r>
              <a:br>
                <a:rPr lang="en-US" altLang="zh-TW" sz="2400" b="1" dirty="0"/>
              </a:br>
              <a:r>
                <a:rPr lang="zh-TW" altLang="en-US" sz="2400" b="1" dirty="0"/>
                <a:t>現況分析</a:t>
              </a:r>
              <a:br>
                <a:rPr lang="en-US" altLang="zh-TW" sz="2400" b="1" dirty="0"/>
              </a:br>
              <a:r>
                <a:rPr lang="zh-TW" altLang="en-US" sz="2400" b="1" dirty="0"/>
                <a:t>需求評估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C02B9D25-410A-4FDF-98F8-44D829D77561}"/>
              </a:ext>
            </a:extLst>
          </p:cNvPr>
          <p:cNvGrpSpPr/>
          <p:nvPr/>
        </p:nvGrpSpPr>
        <p:grpSpPr>
          <a:xfrm>
            <a:off x="7514707" y="3502861"/>
            <a:ext cx="3790602" cy="1351255"/>
            <a:chOff x="7514705" y="1687478"/>
            <a:chExt cx="3682538" cy="1995054"/>
          </a:xfrm>
        </p:grpSpPr>
        <p:sp>
          <p:nvSpPr>
            <p:cNvPr id="8" name="箭號: 向下 7">
              <a:extLst>
                <a:ext uri="{FF2B5EF4-FFF2-40B4-BE49-F238E27FC236}">
                  <a16:creationId xmlns:a16="http://schemas.microsoft.com/office/drawing/2014/main" id="{FCFD8E9E-EB2A-403A-8DDE-CC523A73CAAC}"/>
                </a:ext>
              </a:extLst>
            </p:cNvPr>
            <p:cNvSpPr/>
            <p:nvPr/>
          </p:nvSpPr>
          <p:spPr>
            <a:xfrm>
              <a:off x="7514705" y="1687478"/>
              <a:ext cx="3682538" cy="19950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: 剪去對角角落 8">
              <a:extLst>
                <a:ext uri="{FF2B5EF4-FFF2-40B4-BE49-F238E27FC236}">
                  <a16:creationId xmlns:a16="http://schemas.microsoft.com/office/drawing/2014/main" id="{2574AE1C-AFCE-4740-9663-94C2039C945D}"/>
                </a:ext>
              </a:extLst>
            </p:cNvPr>
            <p:cNvSpPr/>
            <p:nvPr/>
          </p:nvSpPr>
          <p:spPr>
            <a:xfrm>
              <a:off x="8524702" y="1990302"/>
              <a:ext cx="1662545" cy="939333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/>
                <a:t>設計</a:t>
              </a:r>
              <a:endParaRPr lang="en-US" altLang="zh-TW" sz="2400" b="1" dirty="0"/>
            </a:p>
            <a:p>
              <a:pPr algn="ctr"/>
              <a:r>
                <a:rPr lang="zh-TW" altLang="en-US" sz="2400" b="1" dirty="0"/>
                <a:t>執行</a:t>
              </a: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688AA4E5-CD70-4425-93DB-C6DE3BB1023D}"/>
              </a:ext>
            </a:extLst>
          </p:cNvPr>
          <p:cNvGrpSpPr/>
          <p:nvPr/>
        </p:nvGrpSpPr>
        <p:grpSpPr>
          <a:xfrm>
            <a:off x="7622770" y="4927977"/>
            <a:ext cx="3682538" cy="1213659"/>
            <a:chOff x="7514706" y="1622742"/>
            <a:chExt cx="3682538" cy="1995054"/>
          </a:xfrm>
        </p:grpSpPr>
        <p:sp>
          <p:nvSpPr>
            <p:cNvPr id="11" name="箭號: 向下 10">
              <a:extLst>
                <a:ext uri="{FF2B5EF4-FFF2-40B4-BE49-F238E27FC236}">
                  <a16:creationId xmlns:a16="http://schemas.microsoft.com/office/drawing/2014/main" id="{C088CA9B-F649-44C3-A67C-C3364787589C}"/>
                </a:ext>
              </a:extLst>
            </p:cNvPr>
            <p:cNvSpPr/>
            <p:nvPr/>
          </p:nvSpPr>
          <p:spPr>
            <a:xfrm>
              <a:off x="7514706" y="1622742"/>
              <a:ext cx="3682538" cy="19950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: 剪去對角角落 11">
              <a:extLst>
                <a:ext uri="{FF2B5EF4-FFF2-40B4-BE49-F238E27FC236}">
                  <a16:creationId xmlns:a16="http://schemas.microsoft.com/office/drawing/2014/main" id="{77594DDB-7972-45D1-B4F4-25CA652A64C4}"/>
                </a:ext>
              </a:extLst>
            </p:cNvPr>
            <p:cNvSpPr/>
            <p:nvPr/>
          </p:nvSpPr>
          <p:spPr>
            <a:xfrm>
              <a:off x="8524701" y="2061556"/>
              <a:ext cx="1662545" cy="939333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/>
                <a:t>轉銜</a:t>
              </a:r>
              <a:endParaRPr lang="en-US" altLang="zh-TW" sz="2400" b="1" dirty="0"/>
            </a:p>
            <a:p>
              <a:pPr algn="ctr"/>
              <a:r>
                <a:rPr lang="zh-TW" altLang="en-US" sz="2400" b="1" dirty="0"/>
                <a:t>交接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55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D0F69F-662C-416D-BB17-1ED38718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261449" cy="1492132"/>
          </a:xfrm>
        </p:spPr>
        <p:txBody>
          <a:bodyPr/>
          <a:lstStyle/>
          <a:p>
            <a:r>
              <a:rPr lang="en-US" altLang="zh-TW" dirty="0"/>
              <a:t>IEP</a:t>
            </a:r>
            <a:r>
              <a:rPr lang="zh-TW" altLang="en-US" dirty="0"/>
              <a:t>內容</a:t>
            </a:r>
            <a:r>
              <a:rPr lang="en-US" altLang="zh-TW" dirty="0"/>
              <a:t>-</a:t>
            </a:r>
            <a:r>
              <a:rPr lang="zh-TW" altLang="en-US" dirty="0"/>
              <a:t>學生能力</a:t>
            </a:r>
            <a:r>
              <a:rPr lang="zh-TW" altLang="en-US" dirty="0">
                <a:solidFill>
                  <a:srgbClr val="FF0000"/>
                </a:solidFill>
              </a:rPr>
              <a:t>現況</a:t>
            </a:r>
            <a:r>
              <a:rPr lang="zh-TW" altLang="en-US" dirty="0"/>
              <a:t>及分析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D4D347-FF1D-4917-9ED7-1D6E91D55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387341"/>
            <a:ext cx="10178322" cy="3593591"/>
          </a:xfrm>
        </p:spPr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測驗及評量資料紀錄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資料更新累加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學生現況描述、需求評估與支持策略</a:t>
            </a:r>
            <a:br>
              <a:rPr lang="en-US" altLang="zh-TW" dirty="0"/>
            </a:b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生活管理、認知能力、感官功能溝通能力、學業能力</a:t>
            </a:r>
            <a:r>
              <a:rPr lang="zh-TW" altLang="en-US" dirty="0"/>
              <a:t>、</a:t>
            </a:r>
            <a:br>
              <a:rPr lang="en-US" altLang="zh-TW" dirty="0"/>
            </a:b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情緒＼社會技巧、職業能力</a:t>
            </a:r>
            <a:endParaRPr lang="en-US" altLang="zh-TW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r>
              <a:rPr lang="zh-TW" altLang="en-US" dirty="0"/>
              <a:t>整體需求分析</a:t>
            </a:r>
            <a:br>
              <a:rPr lang="en-US" altLang="zh-TW" dirty="0"/>
            </a:br>
            <a:r>
              <a:rPr lang="zh-TW" altLang="en-US" dirty="0">
                <a:solidFill>
                  <a:srgbClr val="FF0000"/>
                </a:solidFill>
              </a:rPr>
              <a:t>就上述勾選學生能力現況做綜合文字簡述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優劣勢能力、學習需求向度評估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D8F4E94-822F-4502-8E55-B387D6424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461" y="1286608"/>
            <a:ext cx="6088913" cy="403798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62603C6-E9C9-4FF0-AB0C-4F23F3295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474" y="1874517"/>
            <a:ext cx="6008857" cy="338782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0BDBCE2-AA8F-47F5-8DF5-5D9449B5C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044" y="2057691"/>
            <a:ext cx="5903104" cy="4680066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C4820E2C-C59E-472A-8B5E-C328D5DED5F2}"/>
              </a:ext>
            </a:extLst>
          </p:cNvPr>
          <p:cNvGrpSpPr/>
          <p:nvPr/>
        </p:nvGrpSpPr>
        <p:grpSpPr>
          <a:xfrm>
            <a:off x="5222183" y="2302546"/>
            <a:ext cx="5909148" cy="4435211"/>
            <a:chOff x="5222183" y="2302546"/>
            <a:chExt cx="5909148" cy="4435211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73D89957-5817-4880-9E92-50DD87D03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2183" y="2302546"/>
              <a:ext cx="5909148" cy="4435211"/>
            </a:xfrm>
            <a:prstGeom prst="rect">
              <a:avLst/>
            </a:prstGeom>
          </p:spPr>
        </p:pic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2D681D3E-873C-4DF6-BEE7-FC38CEC04DBB}"/>
                </a:ext>
              </a:extLst>
            </p:cNvPr>
            <p:cNvSpPr/>
            <p:nvPr/>
          </p:nvSpPr>
          <p:spPr>
            <a:xfrm>
              <a:off x="6217920" y="5162204"/>
              <a:ext cx="440575" cy="1623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>
              <a:extLst>
                <a:ext uri="{FF2B5EF4-FFF2-40B4-BE49-F238E27FC236}">
                  <a16:creationId xmlns:a16="http://schemas.microsoft.com/office/drawing/2014/main" id="{00824829-27C2-402C-A53E-F680D46B1169}"/>
                </a:ext>
              </a:extLst>
            </p:cNvPr>
            <p:cNvSpPr/>
            <p:nvPr/>
          </p:nvSpPr>
          <p:spPr>
            <a:xfrm>
              <a:off x="6658495" y="5750113"/>
              <a:ext cx="440575" cy="1623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20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8D2896-F790-4BD1-B8E7-6C601646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IEP</a:t>
            </a:r>
            <a:r>
              <a:rPr lang="zh-TW" altLang="en-US" dirty="0"/>
              <a:t>內容</a:t>
            </a:r>
            <a:r>
              <a:rPr lang="en-US" altLang="zh-TW" dirty="0"/>
              <a:t>-</a:t>
            </a:r>
            <a:r>
              <a:rPr lang="zh-TW" altLang="en-US" dirty="0"/>
              <a:t>特殊教育、相關服務及支持策略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B911D5-78A6-489B-A583-FE3F7D2D0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課程安排</a:t>
            </a:r>
            <a:r>
              <a:rPr lang="en-US" altLang="zh-TW" dirty="0"/>
              <a:t>(</a:t>
            </a:r>
            <a:r>
              <a:rPr lang="zh-TW" altLang="en-US" dirty="0"/>
              <a:t>送特推會審議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相關服務與支持策略需求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98329936-7989-487F-A3D2-221EA4338B03}"/>
              </a:ext>
            </a:extLst>
          </p:cNvPr>
          <p:cNvGrpSpPr/>
          <p:nvPr/>
        </p:nvGrpSpPr>
        <p:grpSpPr>
          <a:xfrm>
            <a:off x="2793076" y="1815991"/>
            <a:ext cx="9044247" cy="5042009"/>
            <a:chOff x="2793076" y="1815991"/>
            <a:chExt cx="9044247" cy="504200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39D7F27-9E53-4A55-B8BE-8E429DEF5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3076" y="1815991"/>
              <a:ext cx="9044247" cy="5042009"/>
            </a:xfrm>
            <a:prstGeom prst="rect">
              <a:avLst/>
            </a:prstGeom>
          </p:spPr>
        </p:pic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E66A5AB3-15CA-41BD-8672-D05E5034C3B0}"/>
                </a:ext>
              </a:extLst>
            </p:cNvPr>
            <p:cNvSpPr/>
            <p:nvPr/>
          </p:nvSpPr>
          <p:spPr>
            <a:xfrm>
              <a:off x="4239491" y="2535382"/>
              <a:ext cx="357447" cy="19950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B92E53DC-5AB2-4E6F-81F3-3ACF7424DE6B}"/>
                </a:ext>
              </a:extLst>
            </p:cNvPr>
            <p:cNvSpPr/>
            <p:nvPr/>
          </p:nvSpPr>
          <p:spPr>
            <a:xfrm>
              <a:off x="4957157" y="2535382"/>
              <a:ext cx="357447" cy="19950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93E73806-4847-40D3-B740-A0F9B0E75E7A}"/>
                </a:ext>
              </a:extLst>
            </p:cNvPr>
            <p:cNvSpPr/>
            <p:nvPr/>
          </p:nvSpPr>
          <p:spPr>
            <a:xfrm>
              <a:off x="5755950" y="2535381"/>
              <a:ext cx="357447" cy="19950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CB9AF716-FBD3-469E-AA2C-22B57E13F4FD}"/>
                </a:ext>
              </a:extLst>
            </p:cNvPr>
            <p:cNvSpPr/>
            <p:nvPr/>
          </p:nvSpPr>
          <p:spPr>
            <a:xfrm>
              <a:off x="3236422" y="5214851"/>
              <a:ext cx="795251" cy="22167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96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625395-DEC1-402D-88BB-7950B123C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IEP</a:t>
            </a:r>
            <a:r>
              <a:rPr lang="zh-TW" altLang="en-US" dirty="0"/>
              <a:t>內容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rgbClr val="FF0000"/>
                </a:solidFill>
              </a:rPr>
              <a:t>學年／學期教育目標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80B06-6D84-43E8-BA05-83A1528EB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49331"/>
            <a:ext cx="10178322" cy="4289366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學年與學期教育目標參考</a:t>
            </a:r>
          </a:p>
          <a:p>
            <a:pPr marL="0" indent="0">
              <a:buNone/>
            </a:pPr>
            <a:r>
              <a:rPr lang="en-US" altLang="zh-TW" dirty="0"/>
              <a:t>  1.</a:t>
            </a:r>
            <a:r>
              <a:rPr lang="zh-TW" altLang="en-US" dirty="0"/>
              <a:t>部定必修課程（原各領域</a:t>
            </a:r>
            <a:r>
              <a:rPr lang="en-US" altLang="zh-TW" dirty="0"/>
              <a:t>/</a:t>
            </a:r>
            <a:r>
              <a:rPr lang="zh-TW" altLang="en-US" dirty="0"/>
              <a:t>科目綱要、各領域學習功能輕微</a:t>
            </a:r>
            <a:r>
              <a:rPr lang="en-US" altLang="zh-TW" dirty="0"/>
              <a:t>/</a:t>
            </a:r>
            <a:r>
              <a:rPr lang="zh-TW" altLang="en-US" dirty="0"/>
              <a:t>嚴   </a:t>
            </a:r>
            <a:br>
              <a:rPr lang="en-US" altLang="zh-TW" dirty="0"/>
            </a:br>
            <a:r>
              <a:rPr lang="en-US" altLang="zh-TW" dirty="0"/>
              <a:t>     </a:t>
            </a:r>
            <a:r>
              <a:rPr lang="zh-TW" altLang="en-US" dirty="0"/>
              <a:t>重缺損課程調整應用手冊）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2.《</a:t>
            </a:r>
            <a:r>
              <a:rPr lang="zh-TW" altLang="en-US" dirty="0"/>
              <a:t>十二年國民基本教育特殊需求領域課程綱要</a:t>
            </a:r>
            <a:r>
              <a:rPr lang="en-US" altLang="zh-TW" dirty="0"/>
              <a:t>》</a:t>
            </a:r>
            <a:r>
              <a:rPr lang="zh-TW" altLang="en-US" dirty="0"/>
              <a:t>該學習階段</a:t>
            </a:r>
            <a:br>
              <a:rPr lang="en-US" altLang="zh-TW" dirty="0"/>
            </a:br>
            <a:r>
              <a:rPr lang="en-US" altLang="zh-TW" dirty="0"/>
              <a:t>     </a:t>
            </a:r>
            <a:r>
              <a:rPr lang="zh-TW" altLang="en-US" dirty="0"/>
              <a:t>之各核心素養相關的學習表現擬定。</a:t>
            </a:r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IEP</a:t>
            </a:r>
            <a:r>
              <a:rPr lang="zh-TW" altLang="en-US" dirty="0">
                <a:solidFill>
                  <a:srgbClr val="FF0000"/>
                </a:solidFill>
              </a:rPr>
              <a:t>與課程計畫間的關係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/>
              <a:t>1.</a:t>
            </a:r>
            <a:r>
              <a:rPr lang="zh-TW" altLang="en-US" dirty="0"/>
              <a:t>誰先誰後</a:t>
            </a:r>
            <a:br>
              <a:rPr lang="en-US" altLang="zh-TW" dirty="0"/>
            </a:br>
            <a:r>
              <a:rPr lang="en-US" altLang="zh-TW" dirty="0"/>
              <a:t>2.</a:t>
            </a:r>
            <a:r>
              <a:rPr lang="zh-TW" altLang="en-US" dirty="0"/>
              <a:t>搭配運用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69764338"/>
      </p:ext>
    </p:extLst>
  </p:cSld>
  <p:clrMapOvr>
    <a:masterClrMapping/>
  </p:clrMapOvr>
</p:sld>
</file>

<file path=ppt/theme/theme1.xml><?xml version="1.0" encoding="utf-8"?>
<a:theme xmlns:a="http://schemas.openxmlformats.org/drawingml/2006/main" name="徽章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339</TotalTime>
  <Words>983</Words>
  <Application>Microsoft Office PowerPoint</Application>
  <PresentationFormat>寬螢幕</PresentationFormat>
  <Paragraphs>91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Microsoft JhengHei</vt:lpstr>
      <vt:lpstr>Microsoft JhengHei</vt:lpstr>
      <vt:lpstr>Arial</vt:lpstr>
      <vt:lpstr>Arial</vt:lpstr>
      <vt:lpstr>Gill Sans MT</vt:lpstr>
      <vt:lpstr>Impact</vt:lpstr>
      <vt:lpstr>徽章</vt:lpstr>
      <vt:lpstr>109學年度 IEP檢核說明 (資源班)</vt:lpstr>
      <vt:lpstr>今天的任務</vt:lpstr>
      <vt:lpstr>法源是基本要求 ------特教施行細則第9、10條</vt:lpstr>
      <vt:lpstr>法源是基本要求 ------特教施行細則第9、10條</vt:lpstr>
      <vt:lpstr>IEP是什麼？</vt:lpstr>
      <vt:lpstr>IEP內容</vt:lpstr>
      <vt:lpstr>IEP內容-學生能力現況及分析</vt:lpstr>
      <vt:lpstr>IEP內容-特殊教育、相關服務及支持策略</vt:lpstr>
      <vt:lpstr>IEP內容-學年／學期教育目標</vt:lpstr>
      <vt:lpstr>IEP內容-學年／學期教育目標</vt:lpstr>
      <vt:lpstr>IEP內容-行為功能介入方案及行政支援</vt:lpstr>
      <vt:lpstr>IEP內容-轉銜輔導及服務</vt:lpstr>
      <vt:lpstr>IEP會議</vt:lpstr>
      <vt:lpstr>IEP內容</vt:lpstr>
      <vt:lpstr>109學年 IEP檢核注意事項</vt:lpstr>
      <vt:lpstr>108檢核共同性重點</vt:lpstr>
      <vt:lpstr>綜合座談 {Q&amp;A}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108學年度IEP研習 (水里場)</dc:title>
  <dc:creator>J HT</dc:creator>
  <cp:lastModifiedBy>J HT</cp:lastModifiedBy>
  <cp:revision>29</cp:revision>
  <dcterms:created xsi:type="dcterms:W3CDTF">2019-09-26T23:33:41Z</dcterms:created>
  <dcterms:modified xsi:type="dcterms:W3CDTF">2020-09-17T07:28:53Z</dcterms:modified>
</cp:coreProperties>
</file>