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58" r:id="rId5"/>
    <p:sldId id="259" r:id="rId6"/>
    <p:sldId id="260" r:id="rId7"/>
    <p:sldId id="261" r:id="rId8"/>
    <p:sldId id="262" r:id="rId9"/>
    <p:sldId id="263" r:id="rId10"/>
    <p:sldId id="264" r:id="rId11"/>
    <p:sldId id="265" r:id="rId12"/>
    <p:sldId id="266" r:id="rId13"/>
    <p:sldId id="268" r:id="rId14"/>
    <p:sldId id="269" r:id="rId15"/>
    <p:sldId id="291" r:id="rId16"/>
    <p:sldId id="270" r:id="rId17"/>
    <p:sldId id="286" r:id="rId18"/>
    <p:sldId id="292" r:id="rId19"/>
    <p:sldId id="293" r:id="rId20"/>
    <p:sldId id="294" r:id="rId21"/>
    <p:sldId id="282" r:id="rId22"/>
    <p:sldId id="283" r:id="rId23"/>
    <p:sldId id="271" r:id="rId24"/>
    <p:sldId id="289" r:id="rId25"/>
    <p:sldId id="272" r:id="rId26"/>
    <p:sldId id="273" r:id="rId27"/>
    <p:sldId id="274" r:id="rId28"/>
    <p:sldId id="275" r:id="rId29"/>
    <p:sldId id="276" r:id="rId30"/>
    <p:sldId id="277" r:id="rId31"/>
    <p:sldId id="278" r:id="rId32"/>
    <p:sldId id="279" r:id="rId33"/>
    <p:sldId id="290" r:id="rId34"/>
    <p:sldId id="280" r:id="rId35"/>
    <p:sldId id="281" r:id="rId36"/>
    <p:sldId id="284" r:id="rId37"/>
    <p:sldId id="285" r:id="rId38"/>
    <p:sldId id="267" r:id="rId39"/>
    <p:sldId id="287" r:id="rId40"/>
    <p:sldId id="288" r:id="rId41"/>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4652" autoAdjust="0"/>
  </p:normalViewPr>
  <p:slideViewPr>
    <p:cSldViewPr>
      <p:cViewPr varScale="1">
        <p:scale>
          <a:sx n="108" d="100"/>
          <a:sy n="108" d="100"/>
        </p:scale>
        <p:origin x="18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6281C0-D0FF-4E74-8CC6-8BCBB8A4FB80}" type="slidenum">
              <a:rPr lang="es-ES" altLang="zh-CN"/>
              <a:pPr>
                <a:defRPr/>
              </a:pPr>
              <a:t>‹#›</a:t>
            </a:fld>
            <a:endParaRPr lang="es-ES" altLang="zh-CN"/>
          </a:p>
        </p:txBody>
      </p:sp>
    </p:spTree>
    <p:extLst>
      <p:ext uri="{BB962C8B-B14F-4D97-AF65-F5344CB8AC3E}">
        <p14:creationId xmlns:p14="http://schemas.microsoft.com/office/powerpoint/2010/main" val="336421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986B9D7-1A9A-4EEB-ACE9-05519197E47F}" type="slidenum">
              <a:rPr lang="es-ES" altLang="zh-CN"/>
              <a:pPr>
                <a:defRPr/>
              </a:pPr>
              <a:t>‹#›</a:t>
            </a:fld>
            <a:endParaRPr lang="es-ES" altLang="zh-CN"/>
          </a:p>
        </p:txBody>
      </p:sp>
    </p:spTree>
    <p:extLst>
      <p:ext uri="{BB962C8B-B14F-4D97-AF65-F5344CB8AC3E}">
        <p14:creationId xmlns:p14="http://schemas.microsoft.com/office/powerpoint/2010/main" val="338190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9F74348-46C7-4BEA-B809-5EFB057F631D}" type="slidenum">
              <a:rPr lang="es-ES" altLang="zh-CN"/>
              <a:pPr>
                <a:defRPr/>
              </a:pPr>
              <a:t>‹#›</a:t>
            </a:fld>
            <a:endParaRPr lang="es-ES" altLang="zh-CN"/>
          </a:p>
        </p:txBody>
      </p:sp>
    </p:spTree>
    <p:extLst>
      <p:ext uri="{BB962C8B-B14F-4D97-AF65-F5344CB8AC3E}">
        <p14:creationId xmlns:p14="http://schemas.microsoft.com/office/powerpoint/2010/main" val="393388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62475F3-DC96-4988-8751-D79CD509A711}" type="slidenum">
              <a:rPr lang="es-ES" altLang="zh-CN"/>
              <a:pPr>
                <a:defRPr/>
              </a:pPr>
              <a:t>‹#›</a:t>
            </a:fld>
            <a:endParaRPr lang="es-ES" altLang="zh-CN"/>
          </a:p>
        </p:txBody>
      </p:sp>
    </p:spTree>
    <p:extLst>
      <p:ext uri="{BB962C8B-B14F-4D97-AF65-F5344CB8AC3E}">
        <p14:creationId xmlns:p14="http://schemas.microsoft.com/office/powerpoint/2010/main" val="260098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50E3C6C-FC08-4E63-9D02-4CA3907E613F}" type="slidenum">
              <a:rPr lang="es-ES" altLang="zh-CN"/>
              <a:pPr>
                <a:defRPr/>
              </a:pPr>
              <a:t>‹#›</a:t>
            </a:fld>
            <a:endParaRPr lang="es-ES" altLang="zh-CN"/>
          </a:p>
        </p:txBody>
      </p:sp>
    </p:spTree>
    <p:extLst>
      <p:ext uri="{BB962C8B-B14F-4D97-AF65-F5344CB8AC3E}">
        <p14:creationId xmlns:p14="http://schemas.microsoft.com/office/powerpoint/2010/main" val="131825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03B3234-E48A-4DC3-A73C-C53D7CA4488F}" type="slidenum">
              <a:rPr lang="es-ES" altLang="zh-CN"/>
              <a:pPr>
                <a:defRPr/>
              </a:pPr>
              <a:t>‹#›</a:t>
            </a:fld>
            <a:endParaRPr lang="es-ES" altLang="zh-CN"/>
          </a:p>
        </p:txBody>
      </p:sp>
    </p:spTree>
    <p:extLst>
      <p:ext uri="{BB962C8B-B14F-4D97-AF65-F5344CB8AC3E}">
        <p14:creationId xmlns:p14="http://schemas.microsoft.com/office/powerpoint/2010/main" val="393675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A5D98C5-294B-4539-848B-D94FA149FE6E}" type="slidenum">
              <a:rPr lang="es-ES" altLang="zh-CN"/>
              <a:pPr>
                <a:defRPr/>
              </a:pPr>
              <a:t>‹#›</a:t>
            </a:fld>
            <a:endParaRPr lang="es-ES" altLang="zh-CN"/>
          </a:p>
        </p:txBody>
      </p:sp>
    </p:spTree>
    <p:extLst>
      <p:ext uri="{BB962C8B-B14F-4D97-AF65-F5344CB8AC3E}">
        <p14:creationId xmlns:p14="http://schemas.microsoft.com/office/powerpoint/2010/main" val="354553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071E4AD-5801-4534-A84E-E6EAFC40751B}" type="slidenum">
              <a:rPr lang="es-ES" altLang="zh-CN"/>
              <a:pPr>
                <a:defRPr/>
              </a:pPr>
              <a:t>‹#›</a:t>
            </a:fld>
            <a:endParaRPr lang="es-ES" altLang="zh-CN"/>
          </a:p>
        </p:txBody>
      </p:sp>
    </p:spTree>
    <p:extLst>
      <p:ext uri="{BB962C8B-B14F-4D97-AF65-F5344CB8AC3E}">
        <p14:creationId xmlns:p14="http://schemas.microsoft.com/office/powerpoint/2010/main" val="241448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BE48C67-60E9-48F7-9368-5469554E545D}" type="slidenum">
              <a:rPr lang="es-ES" altLang="zh-CN"/>
              <a:pPr>
                <a:defRPr/>
              </a:pPr>
              <a:t>‹#›</a:t>
            </a:fld>
            <a:endParaRPr lang="es-ES" altLang="zh-CN"/>
          </a:p>
        </p:txBody>
      </p:sp>
    </p:spTree>
    <p:extLst>
      <p:ext uri="{BB962C8B-B14F-4D97-AF65-F5344CB8AC3E}">
        <p14:creationId xmlns:p14="http://schemas.microsoft.com/office/powerpoint/2010/main" val="47191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B22AC51-B582-4F33-AE8B-10899039F467}" type="slidenum">
              <a:rPr lang="es-ES" altLang="zh-CN"/>
              <a:pPr>
                <a:defRPr/>
              </a:pPr>
              <a:t>‹#›</a:t>
            </a:fld>
            <a:endParaRPr lang="es-ES" altLang="zh-CN"/>
          </a:p>
        </p:txBody>
      </p:sp>
    </p:spTree>
    <p:extLst>
      <p:ext uri="{BB962C8B-B14F-4D97-AF65-F5344CB8AC3E}">
        <p14:creationId xmlns:p14="http://schemas.microsoft.com/office/powerpoint/2010/main" val="181798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7448A6-1986-4F34-9615-A6C2FCFE021E}" type="slidenum">
              <a:rPr lang="es-ES" altLang="zh-CN"/>
              <a:pPr>
                <a:defRPr/>
              </a:pPr>
              <a:t>‹#›</a:t>
            </a:fld>
            <a:endParaRPr lang="es-ES" altLang="zh-CN"/>
          </a:p>
        </p:txBody>
      </p:sp>
    </p:spTree>
    <p:extLst>
      <p:ext uri="{BB962C8B-B14F-4D97-AF65-F5344CB8AC3E}">
        <p14:creationId xmlns:p14="http://schemas.microsoft.com/office/powerpoint/2010/main" val="215381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zh-CN"/>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zh-CN"/>
              <a:t>Haga clic para modificar el estilo de texto del patrón</a:t>
            </a:r>
          </a:p>
          <a:p>
            <a:pPr lvl="1"/>
            <a:r>
              <a:rPr lang="es-ES" altLang="zh-CN"/>
              <a:t>Segundo nivel</a:t>
            </a:r>
          </a:p>
          <a:p>
            <a:pPr lvl="2"/>
            <a:r>
              <a:rPr lang="es-ES" altLang="zh-CN"/>
              <a:t>Tercer nivel</a:t>
            </a:r>
          </a:p>
          <a:p>
            <a:pPr lvl="3"/>
            <a:r>
              <a:rPr lang="es-ES" altLang="zh-CN"/>
              <a:t>Cuarto nivel</a:t>
            </a:r>
          </a:p>
          <a:p>
            <a:pPr lvl="4"/>
            <a:r>
              <a:rPr lang="es-ES" altLang="zh-CN"/>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宋体" panose="02010600030101010101" pitchFamily="2" charset="-122"/>
              </a:defRPr>
            </a:lvl1pPr>
          </a:lstStyle>
          <a:p>
            <a:pPr>
              <a:defRPr/>
            </a:pPr>
            <a:endParaRPr lang="es-E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宋体" panose="02010600030101010101" pitchFamily="2" charset="-122"/>
              </a:defRPr>
            </a:lvl1pPr>
          </a:lstStyle>
          <a:p>
            <a:pPr>
              <a:defRPr/>
            </a:pPr>
            <a:endParaRPr lang="es-E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ea typeface="宋体" panose="02010600030101010101" pitchFamily="2" charset="-122"/>
              </a:defRPr>
            </a:lvl1pPr>
          </a:lstStyle>
          <a:p>
            <a:pPr>
              <a:defRPr/>
            </a:pPr>
            <a:fld id="{75D126CB-FA9B-482F-B3DF-6A7DBF16BFD8}" type="slidenum">
              <a:rPr lang="es-ES" altLang="zh-CN"/>
              <a:pPr>
                <a:defRPr/>
              </a:pPr>
              <a:t>‹#›</a:t>
            </a:fld>
            <a:endParaRPr lang="es-E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110&#26032;&#29983;IEP&#26371;&#35696;&#36890;&#30693;&#21934;&#65288;&#32102;&#23478;&#38263;&#65289;.do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5"/>
          <p:cNvSpPr>
            <a:spLocks noGrp="1" noChangeArrowheads="1"/>
          </p:cNvSpPr>
          <p:nvPr>
            <p:ph type="ctrTitle"/>
          </p:nvPr>
        </p:nvSpPr>
        <p:spPr>
          <a:xfrm>
            <a:off x="685800" y="2130425"/>
            <a:ext cx="7772400" cy="3818855"/>
          </a:xfrm>
        </p:spPr>
        <p:txBody>
          <a:bodyPr anchor="ctr"/>
          <a:lstStyle/>
          <a:p>
            <a:pPr eaLnBrk="1" hangingPunct="1"/>
            <a:r>
              <a:rPr lang="zh-TW" altLang="en-US" sz="5400" dirty="0">
                <a:solidFill>
                  <a:schemeClr val="tx1"/>
                </a:solidFill>
                <a:latin typeface="微軟正黑體" panose="020B0604030504040204" pitchFamily="34" charset="-120"/>
                <a:ea typeface="微軟正黑體" panose="020B0604030504040204" pitchFamily="34" charset="-120"/>
              </a:rPr>
              <a:t>個別化教育計畫的撰寫</a:t>
            </a:r>
            <a:br>
              <a:rPr lang="en-US" altLang="zh-TW" sz="5400" dirty="0">
                <a:solidFill>
                  <a:schemeClr val="tx1"/>
                </a:solidFill>
                <a:latin typeface="微軟正黑體" panose="020B0604030504040204" pitchFamily="34" charset="-120"/>
                <a:ea typeface="微軟正黑體" panose="020B0604030504040204" pitchFamily="34" charset="-120"/>
              </a:rPr>
            </a:br>
            <a:br>
              <a:rPr lang="en-US" altLang="zh-TW" sz="5400" dirty="0">
                <a:solidFill>
                  <a:schemeClr val="tx1"/>
                </a:solidFill>
                <a:latin typeface="微軟正黑體" panose="020B0604030504040204" pitchFamily="34" charset="-120"/>
                <a:ea typeface="微軟正黑體" panose="020B0604030504040204" pitchFamily="34" charset="-120"/>
              </a:rPr>
            </a:br>
            <a:r>
              <a:rPr lang="zh-TW" altLang="en-US" sz="4000" dirty="0">
                <a:solidFill>
                  <a:schemeClr val="tx1"/>
                </a:solidFill>
                <a:latin typeface="微軟正黑體" panose="020B0604030504040204" pitchFamily="34" charset="-120"/>
                <a:ea typeface="微軟正黑體" panose="020B0604030504040204" pitchFamily="34" charset="-120"/>
              </a:rPr>
              <a:t>南崗國中      洪淑冰</a:t>
            </a:r>
            <a:endParaRPr lang="es-ES" altLang="zh-CN" sz="5400" dirty="0">
              <a:solidFill>
                <a:schemeClr val="tx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6660232" cy="1215008"/>
          </a:xfrm>
        </p:spPr>
        <p:txBody>
          <a:bodyPr/>
          <a:lstStyle/>
          <a:p>
            <a:br>
              <a:rPr lang="en-US" altLang="zh-TW" sz="3200" b="1" dirty="0"/>
            </a:br>
            <a:r>
              <a:rPr lang="zh-TW" altLang="zh-TW" sz="3200" b="1" dirty="0"/>
              <a:t>（二）學生現況描述、需求評估與支持策略</a:t>
            </a:r>
            <a:br>
              <a:rPr lang="en-US" altLang="zh-TW" b="1" dirty="0"/>
            </a:br>
            <a:endParaRPr lang="zh-TW" altLang="en-US" dirty="0"/>
          </a:p>
        </p:txBody>
      </p:sp>
      <p:pic>
        <p:nvPicPr>
          <p:cNvPr id="3" name="圖片 2"/>
          <p:cNvPicPr>
            <a:picLocks noChangeAspect="1"/>
          </p:cNvPicPr>
          <p:nvPr/>
        </p:nvPicPr>
        <p:blipFill>
          <a:blip r:embed="rId2"/>
          <a:stretch>
            <a:fillRect/>
          </a:stretch>
        </p:blipFill>
        <p:spPr>
          <a:xfrm>
            <a:off x="29412" y="1189834"/>
            <a:ext cx="8954750" cy="5668166"/>
          </a:xfrm>
          <a:prstGeom prst="rect">
            <a:avLst/>
          </a:prstGeom>
        </p:spPr>
      </p:pic>
    </p:spTree>
    <p:extLst>
      <p:ext uri="{BB962C8B-B14F-4D97-AF65-F5344CB8AC3E}">
        <p14:creationId xmlns:p14="http://schemas.microsoft.com/office/powerpoint/2010/main" val="235181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5364088" cy="1215008"/>
          </a:xfrm>
        </p:spPr>
        <p:txBody>
          <a:bodyPr/>
          <a:lstStyle/>
          <a:p>
            <a:r>
              <a:rPr lang="zh-TW" altLang="zh-TW" sz="3200" b="1" dirty="0"/>
              <a:t>（</a:t>
            </a:r>
            <a:r>
              <a:rPr lang="zh-TW" altLang="en-US" sz="3200" b="1" dirty="0"/>
              <a:t>三</a:t>
            </a:r>
            <a:r>
              <a:rPr lang="zh-TW" altLang="zh-TW" sz="3200" b="1" dirty="0"/>
              <a:t>）整體需求分析</a:t>
            </a:r>
            <a:endParaRPr lang="zh-TW" altLang="en-US" dirty="0"/>
          </a:p>
        </p:txBody>
      </p:sp>
      <p:sp>
        <p:nvSpPr>
          <p:cNvPr id="4" name="文字方塊 3"/>
          <p:cNvSpPr txBox="1"/>
          <p:nvPr/>
        </p:nvSpPr>
        <p:spPr>
          <a:xfrm>
            <a:off x="467544" y="1556792"/>
            <a:ext cx="6768752" cy="5186035"/>
          </a:xfrm>
          <a:prstGeom prst="rect">
            <a:avLst/>
          </a:prstGeom>
          <a:noFill/>
        </p:spPr>
        <p:txBody>
          <a:bodyPr wrap="square" rtlCol="0">
            <a:spAutoFit/>
          </a:bodyPr>
          <a:lstStyle/>
          <a:p>
            <a:pPr marL="274320" lvl="0" indent="-274320">
              <a:spcBef>
                <a:spcPts val="600"/>
              </a:spcBef>
              <a:buClr>
                <a:srgbClr val="FE8637"/>
              </a:buClr>
              <a:buSzPct val="70000"/>
              <a:buFont typeface="Wingdings"/>
              <a:buChar char=""/>
              <a:defRPr/>
            </a:pPr>
            <a:r>
              <a:rPr lang="zh-TW" altLang="en-US" sz="2800" dirty="0">
                <a:solidFill>
                  <a:prstClr val="black"/>
                </a:solidFill>
                <a:latin typeface="Times New Roman" pitchFamily="18" charset="0"/>
                <a:ea typeface="標楷體" pitchFamily="65" charset="-120"/>
                <a:cs typeface="Times New Roman" pitchFamily="18" charset="0"/>
              </a:rPr>
              <a:t>針對該生在「能力現況分析」各個分項能力的表現，來了解該生具備哪些</a:t>
            </a:r>
            <a:r>
              <a:rPr lang="zh-TW" altLang="en-US" sz="2800" b="1" dirty="0">
                <a:solidFill>
                  <a:srgbClr val="FE8637">
                    <a:lumMod val="75000"/>
                  </a:srgbClr>
                </a:solidFill>
                <a:latin typeface="Times New Roman" pitchFamily="18" charset="0"/>
                <a:ea typeface="標楷體" pitchFamily="65" charset="-120"/>
                <a:cs typeface="Times New Roman" pitchFamily="18" charset="0"/>
              </a:rPr>
              <a:t>優劣勢能力</a:t>
            </a:r>
            <a:r>
              <a:rPr lang="zh-TW" altLang="en-US" sz="2800" dirty="0">
                <a:solidFill>
                  <a:prstClr val="black"/>
                </a:solidFill>
                <a:latin typeface="Times New Roman" pitchFamily="18" charset="0"/>
                <a:ea typeface="標楷體" pitchFamily="65" charset="-120"/>
                <a:cs typeface="Times New Roman" pitchFamily="18" charset="0"/>
              </a:rPr>
              <a:t>，以便訂定該生的學習課程與支持需求。</a:t>
            </a:r>
            <a:endParaRPr lang="en-US" altLang="zh-TW" sz="2800" dirty="0">
              <a:solidFill>
                <a:prstClr val="black"/>
              </a:solidFill>
              <a:latin typeface="Times New Roman" pitchFamily="18" charset="0"/>
              <a:ea typeface="標楷體" pitchFamily="65" charset="-120"/>
              <a:cs typeface="Times New Roman" pitchFamily="18" charset="0"/>
            </a:endParaRPr>
          </a:p>
          <a:p>
            <a:pPr marL="274320" lvl="0" indent="-274320">
              <a:spcBef>
                <a:spcPts val="600"/>
              </a:spcBef>
              <a:buClr>
                <a:srgbClr val="FE8637"/>
              </a:buClr>
              <a:buSzPct val="70000"/>
              <a:buFont typeface="Wingdings"/>
              <a:buChar char=""/>
              <a:defRPr/>
            </a:pPr>
            <a:r>
              <a:rPr lang="zh-TW" altLang="en-US" sz="2800" dirty="0">
                <a:latin typeface="標楷體" panose="03000509000000000000" pitchFamily="65" charset="-120"/>
                <a:ea typeface="標楷體" panose="03000509000000000000" pitchFamily="65" charset="-120"/>
              </a:rPr>
              <a:t>需依據個別化教育計畫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個別輔導計畫之</a:t>
            </a:r>
            <a:r>
              <a:rPr lang="zh-TW" altLang="en-US" sz="2800" dirty="0">
                <a:solidFill>
                  <a:srgbClr val="7030A0"/>
                </a:solidFill>
                <a:latin typeface="標楷體" panose="03000509000000000000" pitchFamily="65" charset="-120"/>
                <a:ea typeface="標楷體" panose="03000509000000000000" pitchFamily="65" charset="-120"/>
              </a:rPr>
              <a:t>現況能力與需求評估發掘學生在每一項學習領域</a:t>
            </a:r>
            <a:r>
              <a:rPr lang="en-US" altLang="zh-TW" sz="2800" dirty="0">
                <a:solidFill>
                  <a:srgbClr val="7030A0"/>
                </a:solidFill>
                <a:latin typeface="標楷體" panose="03000509000000000000" pitchFamily="65" charset="-120"/>
                <a:ea typeface="標楷體" panose="03000509000000000000" pitchFamily="65" charset="-120"/>
              </a:rPr>
              <a:t>/</a:t>
            </a:r>
            <a:r>
              <a:rPr lang="zh-TW" altLang="en-US" sz="2800" dirty="0">
                <a:solidFill>
                  <a:srgbClr val="7030A0"/>
                </a:solidFill>
                <a:latin typeface="標楷體" panose="03000509000000000000" pitchFamily="65" charset="-120"/>
                <a:ea typeface="標楷體" panose="03000509000000000000" pitchFamily="65" charset="-120"/>
              </a:rPr>
              <a:t>科目之能力或表現情形，調整每一位特殊教育學生的學習內容、歷程、環境與評量</a:t>
            </a:r>
            <a:r>
              <a:rPr lang="zh-TW" altLang="en-US" sz="2800" dirty="0">
                <a:latin typeface="標楷體" panose="03000509000000000000" pitchFamily="65" charset="-120"/>
                <a:ea typeface="標楷體" panose="03000509000000000000" pitchFamily="65" charset="-120"/>
              </a:rPr>
              <a:t>，故無法亦不適宜僅根據障礙類別及安置場所進行特殊教育學生的整體課程規劃。</a:t>
            </a:r>
            <a:endParaRPr lang="zh-TW" altLang="en-US" sz="2800" dirty="0">
              <a:solidFill>
                <a:prstClr val="black"/>
              </a:solidFill>
              <a:latin typeface="標楷體" panose="03000509000000000000" pitchFamily="65" charset="-120"/>
              <a:ea typeface="標楷體" panose="03000509000000000000" pitchFamily="65" charset="-120"/>
              <a:cs typeface="Times New Roman" pitchFamily="18" charset="0"/>
            </a:endParaRPr>
          </a:p>
          <a:p>
            <a:endParaRPr lang="zh-TW" altLang="en-US" dirty="0"/>
          </a:p>
        </p:txBody>
      </p:sp>
    </p:spTree>
    <p:extLst>
      <p:ext uri="{BB962C8B-B14F-4D97-AF65-F5344CB8AC3E}">
        <p14:creationId xmlns:p14="http://schemas.microsoft.com/office/powerpoint/2010/main" val="162496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5364088" cy="1215008"/>
          </a:xfrm>
        </p:spPr>
        <p:txBody>
          <a:bodyPr/>
          <a:lstStyle/>
          <a:p>
            <a:r>
              <a:rPr lang="zh-TW" altLang="zh-TW" sz="3200" b="1" dirty="0"/>
              <a:t>（</a:t>
            </a:r>
            <a:r>
              <a:rPr lang="zh-TW" altLang="en-US" sz="3200" b="1" dirty="0"/>
              <a:t>三</a:t>
            </a:r>
            <a:r>
              <a:rPr lang="zh-TW" altLang="zh-TW" sz="3200" b="1" dirty="0"/>
              <a:t>）整體需求分析</a:t>
            </a:r>
            <a:endParaRPr lang="zh-TW" altLang="en-US" dirty="0"/>
          </a:p>
        </p:txBody>
      </p:sp>
      <p:sp>
        <p:nvSpPr>
          <p:cNvPr id="4" name="文字方塊 3"/>
          <p:cNvSpPr txBox="1"/>
          <p:nvPr/>
        </p:nvSpPr>
        <p:spPr>
          <a:xfrm>
            <a:off x="467544" y="1556792"/>
            <a:ext cx="6768752" cy="5632311"/>
          </a:xfrm>
          <a:prstGeom prst="rect">
            <a:avLst/>
          </a:prstGeom>
          <a:noFill/>
        </p:spPr>
        <p:txBody>
          <a:bodyPr wrap="square" rtlCol="0">
            <a:spAutoFit/>
          </a:bodyPr>
          <a:lstStyle/>
          <a:p>
            <a:r>
              <a:rPr lang="zh-TW" altLang="en-US" sz="3600" dirty="0"/>
              <a:t>課程調整前應先評估特殊需求學生之 身心特質與 學習需求，了解學生的起點行 為和先備能力；接著需分析能力指標與學 生需求與 能力之適配性；之後再進行學習 內容、學習歷程、學習環境及學習評量四 大向度 的調整。</a:t>
            </a:r>
            <a:endParaRPr lang="en-US" altLang="zh-TW" sz="3600" dirty="0"/>
          </a:p>
          <a:p>
            <a:r>
              <a:rPr lang="zh-TW" altLang="en-US" sz="3600" dirty="0"/>
              <a:t>                            </a:t>
            </a:r>
            <a:endParaRPr lang="en-US" altLang="zh-TW" sz="3600" dirty="0"/>
          </a:p>
          <a:p>
            <a:r>
              <a:rPr lang="zh-TW" altLang="en-US" sz="3600" dirty="0"/>
              <a:t>                               </a:t>
            </a:r>
            <a:r>
              <a:rPr lang="en-US" altLang="zh-TW" sz="3600" dirty="0"/>
              <a:t>~</a:t>
            </a:r>
            <a:r>
              <a:rPr lang="zh-TW" altLang="en-US" sz="3600" dirty="0"/>
              <a:t>總綱 </a:t>
            </a:r>
            <a:r>
              <a:rPr lang="en-US" altLang="zh-TW" sz="3600" dirty="0"/>
              <a:t>P.12~</a:t>
            </a:r>
            <a:endParaRPr lang="zh-TW" altLang="en-US" sz="3600" dirty="0"/>
          </a:p>
          <a:p>
            <a:endParaRPr lang="zh-TW" altLang="en-US" sz="3600" dirty="0"/>
          </a:p>
        </p:txBody>
      </p:sp>
    </p:spTree>
    <p:extLst>
      <p:ext uri="{BB962C8B-B14F-4D97-AF65-F5344CB8AC3E}">
        <p14:creationId xmlns:p14="http://schemas.microsoft.com/office/powerpoint/2010/main" val="357368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340768"/>
            <a:ext cx="8229600" cy="1143000"/>
          </a:xfrm>
        </p:spPr>
        <p:txBody>
          <a:bodyPr>
            <a:normAutofit/>
          </a:bodyPr>
          <a:lstStyle/>
          <a:p>
            <a:r>
              <a:rPr lang="zh-TW" altLang="zh-TW" b="1" dirty="0"/>
              <a:t>特殊教育、相關服務及支持策略</a:t>
            </a:r>
            <a:endParaRPr lang="zh-TW" altLang="en-US" dirty="0"/>
          </a:p>
        </p:txBody>
      </p:sp>
      <p:sp>
        <p:nvSpPr>
          <p:cNvPr id="3" name="矩形 2"/>
          <p:cNvSpPr/>
          <p:nvPr/>
        </p:nvSpPr>
        <p:spPr>
          <a:xfrm>
            <a:off x="755576" y="2996952"/>
            <a:ext cx="6102928" cy="1615827"/>
          </a:xfrm>
          <a:prstGeom prst="rect">
            <a:avLst/>
          </a:prstGeom>
        </p:spPr>
        <p:txBody>
          <a:bodyPr wrap="square">
            <a:spAutoFit/>
          </a:bodyPr>
          <a:lstStyle/>
          <a:p>
            <a:r>
              <a:rPr lang="zh-TW" altLang="en-US" sz="3300" b="1" kern="100" dirty="0">
                <a:solidFill>
                  <a:srgbClr val="000000"/>
                </a:solidFill>
                <a:latin typeface="標楷體" panose="03000509000000000000" pitchFamily="65" charset="-120"/>
                <a:ea typeface="標楷體" panose="03000509000000000000" pitchFamily="65" charset="-120"/>
              </a:rPr>
              <a:t> </a:t>
            </a:r>
            <a:r>
              <a:rPr lang="en-US" altLang="zh-TW" sz="3300" b="1" kern="100" dirty="0">
                <a:solidFill>
                  <a:srgbClr val="000000"/>
                </a:solidFill>
                <a:latin typeface="標楷體" panose="03000509000000000000" pitchFamily="65" charset="-120"/>
                <a:ea typeface="標楷體" panose="03000509000000000000" pitchFamily="65" charset="-120"/>
              </a:rPr>
              <a:t>(</a:t>
            </a:r>
            <a:r>
              <a:rPr lang="zh-TW" altLang="zh-TW" sz="33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一</a:t>
            </a:r>
            <a:r>
              <a:rPr lang="en-US" altLang="zh-TW" sz="3300" b="1" kern="100" dirty="0">
                <a:solidFill>
                  <a:srgbClr val="000000"/>
                </a:solidFill>
                <a:latin typeface="標楷體" panose="03000509000000000000" pitchFamily="65" charset="-120"/>
                <a:ea typeface="標楷體" panose="03000509000000000000" pitchFamily="65" charset="-120"/>
              </a:rPr>
              <a:t>)</a:t>
            </a:r>
            <a:r>
              <a:rPr lang="zh-TW" altLang="zh-TW" sz="33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課程安排</a:t>
            </a:r>
            <a:endParaRPr lang="en-US" altLang="zh-TW" sz="33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33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300" b="1" dirty="0">
                <a:latin typeface="標楷體" panose="03000509000000000000" pitchFamily="65" charset="-120"/>
                <a:ea typeface="標楷體" panose="03000509000000000000" pitchFamily="65" charset="-120"/>
              </a:rPr>
              <a:t>（二）相關服務與支持策略需求</a:t>
            </a:r>
            <a:endParaRPr lang="zh-TW" altLang="en-US" sz="3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765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42392" y="476672"/>
            <a:ext cx="4087091" cy="857250"/>
          </a:xfrm>
        </p:spPr>
        <p:txBody>
          <a:bodyPr>
            <a:normAutofit fontScale="90000"/>
          </a:bodyPr>
          <a:lstStyle/>
          <a:p>
            <a:r>
              <a:rPr lang="zh-TW" altLang="en-US"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（一）</a:t>
            </a:r>
            <a:r>
              <a:rPr lang="zh-TW" altLang="zh-TW"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課程安排</a:t>
            </a:r>
            <a:endParaRPr lang="en-US" altLang="zh-TW"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文字方塊 2"/>
          <p:cNvSpPr txBox="1"/>
          <p:nvPr/>
        </p:nvSpPr>
        <p:spPr>
          <a:xfrm>
            <a:off x="442392" y="1700808"/>
            <a:ext cx="7560840" cy="4401205"/>
          </a:xfrm>
          <a:prstGeom prst="rect">
            <a:avLst/>
          </a:prstGeom>
          <a:noFill/>
        </p:spPr>
        <p:txBody>
          <a:bodyPr wrap="square" rtlCol="0">
            <a:spAutoFit/>
          </a:bodyPr>
          <a:lstStyle/>
          <a:p>
            <a:r>
              <a:rPr lang="zh-TW" altLang="en-US" sz="2800" dirty="0"/>
              <a:t>影響學生教學需求服務的質與量的八項因素：</a:t>
            </a:r>
            <a:endParaRPr lang="en-US" altLang="zh-TW" sz="2800" dirty="0"/>
          </a:p>
          <a:p>
            <a:endParaRPr lang="en-US" altLang="zh-TW" sz="2800" dirty="0"/>
          </a:p>
          <a:p>
            <a:r>
              <a:rPr lang="en-US" altLang="zh-TW" sz="2800" dirty="0"/>
              <a:t>1</a:t>
            </a:r>
            <a:r>
              <a:rPr lang="zh-TW" altLang="en-US" sz="2800" dirty="0"/>
              <a:t>、現階段此個案教學需求的優先順序。</a:t>
            </a:r>
            <a:endParaRPr lang="en-US" altLang="zh-TW" sz="2800" dirty="0"/>
          </a:p>
          <a:p>
            <a:r>
              <a:rPr lang="en-US" altLang="zh-TW" sz="2800" dirty="0"/>
              <a:t>2</a:t>
            </a:r>
            <a:r>
              <a:rPr lang="zh-TW" altLang="en-US" sz="2800" dirty="0"/>
              <a:t>、學校所採用的課程或教學綱要。</a:t>
            </a:r>
            <a:endParaRPr lang="en-US" altLang="zh-TW" sz="2800" dirty="0"/>
          </a:p>
          <a:p>
            <a:r>
              <a:rPr lang="en-US" altLang="zh-TW" sz="2800" dirty="0"/>
              <a:t>3</a:t>
            </a:r>
            <a:r>
              <a:rPr lang="zh-TW" altLang="en-US" sz="2800" dirty="0"/>
              <a:t>、學校之科目或領域的排課方式。</a:t>
            </a:r>
            <a:endParaRPr lang="en-US" altLang="zh-TW" sz="2800" dirty="0"/>
          </a:p>
          <a:p>
            <a:r>
              <a:rPr lang="en-US" altLang="zh-TW" sz="2800" dirty="0"/>
              <a:t>4</a:t>
            </a:r>
            <a:r>
              <a:rPr lang="zh-TW" altLang="en-US" sz="2800" dirty="0"/>
              <a:t>、學校是否有做能力分組或需求分組之教學。</a:t>
            </a:r>
            <a:endParaRPr lang="en-US" altLang="zh-TW" sz="2800" dirty="0"/>
          </a:p>
          <a:p>
            <a:r>
              <a:rPr lang="en-US" altLang="zh-TW" sz="2800" dirty="0"/>
              <a:t>5</a:t>
            </a:r>
            <a:r>
              <a:rPr lang="zh-TW" altLang="en-US" sz="2800" dirty="0"/>
              <a:t>、不同科目、訓練的上課節數或時數。</a:t>
            </a:r>
            <a:endParaRPr lang="en-US" altLang="zh-TW" sz="2800" dirty="0"/>
          </a:p>
          <a:p>
            <a:r>
              <a:rPr lang="en-US" altLang="zh-TW" sz="2800" dirty="0"/>
              <a:t>6</a:t>
            </a:r>
            <a:r>
              <a:rPr lang="zh-TW" altLang="en-US" sz="2800" dirty="0"/>
              <a:t>、師資的配合。</a:t>
            </a:r>
            <a:endParaRPr lang="en-US" altLang="zh-TW" sz="2800" dirty="0"/>
          </a:p>
          <a:p>
            <a:r>
              <a:rPr lang="en-US" altLang="zh-TW" sz="2800" dirty="0"/>
              <a:t>7</a:t>
            </a:r>
            <a:r>
              <a:rPr lang="zh-TW" altLang="en-US" sz="2800" dirty="0"/>
              <a:t>、學生的學習能力特質。</a:t>
            </a:r>
            <a:endParaRPr lang="en-US" altLang="zh-TW" sz="2800" dirty="0"/>
          </a:p>
          <a:p>
            <a:r>
              <a:rPr lang="en-US" altLang="zh-TW" sz="2800" dirty="0"/>
              <a:t>8</a:t>
            </a:r>
            <a:r>
              <a:rPr lang="zh-TW" altLang="en-US" sz="2800" dirty="0"/>
              <a:t>、家長的期待。</a:t>
            </a:r>
            <a:endParaRPr lang="en-US" altLang="zh-TW" sz="2800" dirty="0"/>
          </a:p>
        </p:txBody>
      </p:sp>
    </p:spTree>
    <p:extLst>
      <p:ext uri="{BB962C8B-B14F-4D97-AF65-F5344CB8AC3E}">
        <p14:creationId xmlns:p14="http://schemas.microsoft.com/office/powerpoint/2010/main" val="289690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88640"/>
            <a:ext cx="5497760" cy="1152128"/>
          </a:xfrm>
        </p:spPr>
        <p:txBody>
          <a:bodyPr>
            <a:normAutofit/>
          </a:bodyPr>
          <a:lstStyle/>
          <a:p>
            <a:r>
              <a:rPr lang="zh-TW" altLang="en-US" sz="28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（二）</a:t>
            </a:r>
            <a:r>
              <a:rPr lang="zh-TW" altLang="zh-TW" sz="2800" b="1" dirty="0">
                <a:latin typeface="標楷體" panose="03000509000000000000" pitchFamily="65" charset="-120"/>
                <a:ea typeface="標楷體" panose="03000509000000000000" pitchFamily="65" charset="-120"/>
              </a:rPr>
              <a:t>相關服務與支持策略需求</a:t>
            </a:r>
            <a:endParaRPr lang="en-US" altLang="zh-TW" sz="2800" b="1"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971600" y="1141278"/>
            <a:ext cx="5919498" cy="5716722"/>
          </a:xfrm>
          <a:prstGeom prst="rect">
            <a:avLst/>
          </a:prstGeom>
        </p:spPr>
      </p:pic>
    </p:spTree>
    <p:extLst>
      <p:ext uri="{BB962C8B-B14F-4D97-AF65-F5344CB8AC3E}">
        <p14:creationId xmlns:p14="http://schemas.microsoft.com/office/powerpoint/2010/main" val="345951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014" y="692696"/>
            <a:ext cx="6155162" cy="842421"/>
          </a:xfrm>
        </p:spPr>
        <p:txBody>
          <a:bodyPr>
            <a:normAutofit/>
          </a:bodyPr>
          <a:lstStyle/>
          <a:p>
            <a:r>
              <a:rPr lang="zh-TW" altLang="en-US" b="1" dirty="0"/>
              <a:t>學年</a:t>
            </a:r>
            <a:r>
              <a:rPr lang="en-US" altLang="zh-TW" b="1" dirty="0"/>
              <a:t>/</a:t>
            </a:r>
            <a:r>
              <a:rPr lang="zh-TW" altLang="en-US" b="1" dirty="0"/>
              <a:t>學期教育目標</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274416627"/>
              </p:ext>
            </p:extLst>
          </p:nvPr>
        </p:nvGraphicFramePr>
        <p:xfrm>
          <a:off x="1094511" y="1700808"/>
          <a:ext cx="7155873" cy="3678159"/>
        </p:xfrm>
        <a:graphic>
          <a:graphicData uri="http://schemas.openxmlformats.org/drawingml/2006/table">
            <a:tbl>
              <a:tblPr firstRow="1" firstCol="1" bandRow="1"/>
              <a:tblGrid>
                <a:gridCol w="516654">
                  <a:extLst>
                    <a:ext uri="{9D8B030D-6E8A-4147-A177-3AD203B41FA5}">
                      <a16:colId xmlns:a16="http://schemas.microsoft.com/office/drawing/2014/main" val="2456703677"/>
                    </a:ext>
                  </a:extLst>
                </a:gridCol>
                <a:gridCol w="2593289">
                  <a:extLst>
                    <a:ext uri="{9D8B030D-6E8A-4147-A177-3AD203B41FA5}">
                      <a16:colId xmlns:a16="http://schemas.microsoft.com/office/drawing/2014/main" val="2314452685"/>
                    </a:ext>
                  </a:extLst>
                </a:gridCol>
                <a:gridCol w="714156">
                  <a:extLst>
                    <a:ext uri="{9D8B030D-6E8A-4147-A177-3AD203B41FA5}">
                      <a16:colId xmlns:a16="http://schemas.microsoft.com/office/drawing/2014/main" val="605309480"/>
                    </a:ext>
                  </a:extLst>
                </a:gridCol>
                <a:gridCol w="626855">
                  <a:extLst>
                    <a:ext uri="{9D8B030D-6E8A-4147-A177-3AD203B41FA5}">
                      <a16:colId xmlns:a16="http://schemas.microsoft.com/office/drawing/2014/main" val="3544704100"/>
                    </a:ext>
                  </a:extLst>
                </a:gridCol>
                <a:gridCol w="598230">
                  <a:extLst>
                    <a:ext uri="{9D8B030D-6E8A-4147-A177-3AD203B41FA5}">
                      <a16:colId xmlns:a16="http://schemas.microsoft.com/office/drawing/2014/main" val="4105786598"/>
                    </a:ext>
                  </a:extLst>
                </a:gridCol>
                <a:gridCol w="415041">
                  <a:extLst>
                    <a:ext uri="{9D8B030D-6E8A-4147-A177-3AD203B41FA5}">
                      <a16:colId xmlns:a16="http://schemas.microsoft.com/office/drawing/2014/main" val="1470492332"/>
                    </a:ext>
                  </a:extLst>
                </a:gridCol>
                <a:gridCol w="417903">
                  <a:extLst>
                    <a:ext uri="{9D8B030D-6E8A-4147-A177-3AD203B41FA5}">
                      <a16:colId xmlns:a16="http://schemas.microsoft.com/office/drawing/2014/main" val="3233054105"/>
                    </a:ext>
                  </a:extLst>
                </a:gridCol>
                <a:gridCol w="417903">
                  <a:extLst>
                    <a:ext uri="{9D8B030D-6E8A-4147-A177-3AD203B41FA5}">
                      <a16:colId xmlns:a16="http://schemas.microsoft.com/office/drawing/2014/main" val="1269876245"/>
                    </a:ext>
                  </a:extLst>
                </a:gridCol>
                <a:gridCol w="446526">
                  <a:extLst>
                    <a:ext uri="{9D8B030D-6E8A-4147-A177-3AD203B41FA5}">
                      <a16:colId xmlns:a16="http://schemas.microsoft.com/office/drawing/2014/main" val="3486491094"/>
                    </a:ext>
                  </a:extLst>
                </a:gridCol>
                <a:gridCol w="409316">
                  <a:extLst>
                    <a:ext uri="{9D8B030D-6E8A-4147-A177-3AD203B41FA5}">
                      <a16:colId xmlns:a16="http://schemas.microsoft.com/office/drawing/2014/main" val="3046389764"/>
                    </a:ext>
                  </a:extLst>
                </a:gridCol>
              </a:tblGrid>
              <a:tr h="195883">
                <a:tc gridSpan="10">
                  <a:txBody>
                    <a:bodyPr/>
                    <a:lstStyle/>
                    <a:p>
                      <a:pPr algn="ctr">
                        <a:spcAft>
                          <a:spcPts val="0"/>
                        </a:spcAft>
                      </a:pPr>
                      <a:r>
                        <a:rPr lang="zh-TW" sz="900" kern="0">
                          <a:effectLst/>
                          <a:latin typeface="Times New Roman" panose="02020603050405020304" pitchFamily="18" charset="0"/>
                          <a:ea typeface="標楷體" panose="03000509000000000000" pitchFamily="65" charset="-120"/>
                          <a:cs typeface="細明體" panose="02020509000000000000" pitchFamily="49" charset="-120"/>
                        </a:rPr>
                        <a:t>第</a:t>
                      </a:r>
                      <a:r>
                        <a:rPr lang="zh-TW" sz="900" u="sng" kern="0">
                          <a:effectLst/>
                          <a:latin typeface="Times New Roman" panose="02020603050405020304" pitchFamily="18" charset="0"/>
                          <a:ea typeface="標楷體" panose="03000509000000000000" pitchFamily="65" charset="-120"/>
                          <a:cs typeface="細明體" panose="02020509000000000000" pitchFamily="49" charset="-120"/>
                        </a:rPr>
                        <a:t>  </a:t>
                      </a:r>
                      <a:r>
                        <a:rPr lang="en-US" sz="900" u="sng" kern="0">
                          <a:effectLst/>
                          <a:latin typeface="Times New Roman" panose="02020603050405020304" pitchFamily="18" charset="0"/>
                          <a:ea typeface="標楷體" panose="03000509000000000000" pitchFamily="65" charset="-120"/>
                          <a:cs typeface="細明體" panose="02020509000000000000" pitchFamily="49" charset="-120"/>
                        </a:rPr>
                        <a:t>1  </a:t>
                      </a:r>
                      <a:r>
                        <a:rPr lang="zh-TW" sz="900" kern="0">
                          <a:effectLst/>
                          <a:latin typeface="Times New Roman" panose="02020603050405020304" pitchFamily="18" charset="0"/>
                          <a:ea typeface="標楷體" panose="03000509000000000000" pitchFamily="65" charset="-120"/>
                          <a:cs typeface="細明體" panose="02020509000000000000" pitchFamily="49" charset="-120"/>
                        </a:rPr>
                        <a:t>學期</a:t>
                      </a:r>
                      <a:r>
                        <a:rPr lang="en-US" sz="900" kern="0">
                          <a:effectLst/>
                          <a:latin typeface="Times New Roman" panose="02020603050405020304" pitchFamily="18" charset="0"/>
                          <a:ea typeface="標楷體" panose="03000509000000000000" pitchFamily="65" charset="-120"/>
                          <a:cs typeface="細明體" panose="02020509000000000000" pitchFamily="49" charset="-120"/>
                        </a:rPr>
                        <a:t>   </a:t>
                      </a:r>
                      <a:r>
                        <a:rPr lang="zh-TW" sz="900" kern="0">
                          <a:effectLst/>
                          <a:latin typeface="Times New Roman" panose="02020603050405020304" pitchFamily="18" charset="0"/>
                          <a:ea typeface="標楷體" panose="03000509000000000000" pitchFamily="65" charset="-120"/>
                          <a:cs typeface="細明體" panose="02020509000000000000" pitchFamily="49" charset="-120"/>
                        </a:rPr>
                        <a:t>特殊需求（職業教育）領域</a:t>
                      </a:r>
                      <a:r>
                        <a:rPr lang="en-US" sz="900" kern="0">
                          <a:effectLst/>
                          <a:latin typeface="Times New Roman" panose="02020603050405020304" pitchFamily="18" charset="0"/>
                          <a:ea typeface="標楷體" panose="03000509000000000000" pitchFamily="65" charset="-120"/>
                          <a:cs typeface="細明體" panose="02020509000000000000" pitchFamily="49" charset="-120"/>
                        </a:rPr>
                        <a:t>     </a:t>
                      </a:r>
                      <a:r>
                        <a:rPr lang="zh-TW" sz="900" kern="0">
                          <a:effectLst/>
                          <a:latin typeface="Times New Roman" panose="02020603050405020304" pitchFamily="18" charset="0"/>
                          <a:ea typeface="標楷體" panose="03000509000000000000" pitchFamily="65" charset="-120"/>
                          <a:cs typeface="細明體" panose="02020509000000000000" pitchFamily="49" charset="-120"/>
                        </a:rPr>
                        <a:t>教學者：</a:t>
                      </a:r>
                      <a:r>
                        <a:rPr lang="zh-TW" sz="900" u="sng" kern="0">
                          <a:effectLst/>
                          <a:latin typeface="Times New Roman" panose="02020603050405020304" pitchFamily="18" charset="0"/>
                          <a:ea typeface="標楷體" panose="03000509000000000000" pitchFamily="65" charset="-120"/>
                          <a:cs typeface="細明體" panose="02020509000000000000" pitchFamily="49" charset="-120"/>
                        </a:rPr>
                        <a:t> 洪老師 </a:t>
                      </a:r>
                      <a:endParaRPr lang="zh-TW" sz="800" kern="100">
                        <a:effectLst/>
                        <a:latin typeface="Times New Roman" panose="02020603050405020304" pitchFamily="18" charset="0"/>
                        <a:ea typeface="新細明體" panose="02020500000000000000" pitchFamily="18" charset="-120"/>
                      </a:endParaRPr>
                    </a:p>
                  </a:txBody>
                  <a:tcPr marL="45176" marR="45176"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74918360"/>
                  </a:ext>
                </a:extLst>
              </a:tr>
              <a:tr h="195883">
                <a:tc gridSpan="10">
                  <a:txBody>
                    <a:bodyPr/>
                    <a:lstStyle/>
                    <a:p>
                      <a:pPr algn="ctr">
                        <a:spcAft>
                          <a:spcPts val="0"/>
                        </a:spcAft>
                      </a:pPr>
                      <a:r>
                        <a:rPr lang="zh-TW" sz="900" kern="0">
                          <a:effectLst/>
                          <a:latin typeface="Times New Roman" panose="02020603050405020304" pitchFamily="18" charset="0"/>
                          <a:ea typeface="標楷體" panose="03000509000000000000" pitchFamily="65" charset="-120"/>
                          <a:cs typeface="細明體" panose="02020509000000000000" pitchFamily="49" charset="-120"/>
                        </a:rPr>
                        <a:t>學年教育</a:t>
                      </a:r>
                      <a:r>
                        <a:rPr lang="zh-TW" sz="900" kern="0" spc="-10">
                          <a:effectLst/>
                          <a:latin typeface="Times New Roman" panose="02020603050405020304" pitchFamily="18" charset="0"/>
                          <a:ea typeface="標楷體" panose="03000509000000000000" pitchFamily="65" charset="-120"/>
                          <a:cs typeface="細明體" panose="02020509000000000000" pitchFamily="49" charset="-120"/>
                        </a:rPr>
                        <a:t>目標</a:t>
                      </a:r>
                      <a:endParaRPr lang="zh-TW" sz="800" kern="100">
                        <a:effectLst/>
                        <a:latin typeface="Times New Roman" panose="02020603050405020304" pitchFamily="18" charset="0"/>
                        <a:ea typeface="新細明體" panose="02020500000000000000" pitchFamily="18" charset="-120"/>
                      </a:endParaRPr>
                    </a:p>
                  </a:txBody>
                  <a:tcPr marL="45176" marR="45176"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243025031"/>
                  </a:ext>
                </a:extLst>
              </a:tr>
              <a:tr h="1593033">
                <a:tc gridSpan="10">
                  <a:txBody>
                    <a:bodyPr/>
                    <a:lstStyle/>
                    <a:p>
                      <a:pPr marL="177800" indent="-177800">
                        <a:spcBef>
                          <a:spcPts val="600"/>
                        </a:spcBef>
                        <a:spcAft>
                          <a:spcPts val="600"/>
                        </a:spcAft>
                      </a:pPr>
                      <a:r>
                        <a:rPr lang="en-US" sz="900" dirty="0">
                          <a:effectLst/>
                          <a:latin typeface="標楷體" panose="03000509000000000000" pitchFamily="65" charset="-120"/>
                          <a:ea typeface="新細明體" panose="02020500000000000000" pitchFamily="18" charset="-120"/>
                          <a:cs typeface="細明體" panose="02020509000000000000" pitchFamily="49" charset="-120"/>
                        </a:rPr>
                        <a:t>1</a:t>
                      </a:r>
                      <a:r>
                        <a:rPr lang="zh-TW" sz="900" dirty="0">
                          <a:effectLst/>
                          <a:latin typeface="新細明體" panose="02020500000000000000" pitchFamily="18" charset="-120"/>
                          <a:ea typeface="標楷體" panose="03000509000000000000" pitchFamily="65" charset="-120"/>
                          <a:cs typeface="細明體" panose="02020509000000000000" pitchFamily="49" charset="-120"/>
                        </a:rPr>
                        <a:t>、</a:t>
                      </a:r>
                      <a:r>
                        <a:rPr lang="zh-TW" sz="9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會將工具安全擺放。（</a:t>
                      </a:r>
                      <a:r>
                        <a:rPr lang="zh-TW" sz="800" dirty="0">
                          <a:effectLst/>
                          <a:latin typeface="新細明體" panose="02020500000000000000" pitchFamily="18" charset="-120"/>
                          <a:ea typeface="新細明體" panose="02020500000000000000" pitchFamily="18" charset="-120"/>
                          <a:cs typeface="新細明體" panose="02020500000000000000" pitchFamily="18" charset="-120"/>
                        </a:rPr>
                        <a:t>特職</a:t>
                      </a:r>
                      <a:r>
                        <a:rPr lang="en-US" sz="800" dirty="0">
                          <a:effectLst/>
                          <a:latin typeface="新細明體" panose="02020500000000000000" pitchFamily="18" charset="-120"/>
                          <a:ea typeface="新細明體" panose="02020500000000000000" pitchFamily="18" charset="-120"/>
                          <a:cs typeface="新細明體" panose="02020500000000000000" pitchFamily="18" charset="-120"/>
                        </a:rPr>
                        <a:t>5-J-1 </a:t>
                      </a:r>
                      <a:r>
                        <a:rPr lang="zh-TW" sz="800" dirty="0">
                          <a:effectLst/>
                          <a:latin typeface="新細明體" panose="02020500000000000000" pitchFamily="18" charset="-120"/>
                          <a:ea typeface="新細明體" panose="02020500000000000000" pitchFamily="18" charset="-120"/>
                          <a:cs typeface="新細明體" panose="02020500000000000000" pitchFamily="18" charset="-120"/>
                        </a:rPr>
                        <a:t>妥善保管工作器具。）</a:t>
                      </a:r>
                    </a:p>
                    <a:p>
                      <a:pPr marL="196215" indent="-196215">
                        <a:spcBef>
                          <a:spcPts val="600"/>
                        </a:spcBef>
                        <a:spcAft>
                          <a:spcPts val="600"/>
                        </a:spcAft>
                      </a:pPr>
                      <a:r>
                        <a:rPr lang="en-US" sz="900" dirty="0">
                          <a:solidFill>
                            <a:srgbClr val="000000"/>
                          </a:solidFill>
                          <a:effectLst/>
                          <a:latin typeface="標楷體" panose="03000509000000000000" pitchFamily="65" charset="-120"/>
                          <a:ea typeface="新細明體" panose="02020500000000000000" pitchFamily="18" charset="-120"/>
                          <a:cs typeface="Times New Roman" panose="02020603050405020304" pitchFamily="18" charset="0"/>
                        </a:rPr>
                        <a:t>2</a:t>
                      </a:r>
                      <a:r>
                        <a:rPr lang="zh-TW" sz="9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、會依工作環境選擇拿適合工具使用。（</a:t>
                      </a:r>
                      <a:r>
                        <a:rPr lang="zh-TW" sz="800" dirty="0">
                          <a:effectLst/>
                          <a:latin typeface="新細明體" panose="02020500000000000000" pitchFamily="18" charset="-120"/>
                          <a:ea typeface="新細明體" panose="02020500000000000000" pitchFamily="18" charset="-120"/>
                          <a:cs typeface="新細明體" panose="02020500000000000000" pitchFamily="18" charset="-120"/>
                        </a:rPr>
                        <a:t>特職</a:t>
                      </a:r>
                      <a:r>
                        <a:rPr lang="en-US" sz="800" dirty="0">
                          <a:effectLst/>
                          <a:latin typeface="新細明體" panose="02020500000000000000" pitchFamily="18" charset="-120"/>
                          <a:ea typeface="新細明體" panose="02020500000000000000" pitchFamily="18" charset="-120"/>
                          <a:cs typeface="新細明體" panose="02020500000000000000" pitchFamily="18" charset="-120"/>
                        </a:rPr>
                        <a:t>4-J-3 </a:t>
                      </a:r>
                      <a:r>
                        <a:rPr lang="zh-TW" sz="800" dirty="0">
                          <a:effectLst/>
                          <a:latin typeface="新細明體" panose="02020500000000000000" pitchFamily="18" charset="-120"/>
                          <a:ea typeface="新細明體" panose="02020500000000000000" pitchFamily="18" charset="-120"/>
                          <a:cs typeface="新細明體" panose="02020500000000000000" pitchFamily="18" charset="-120"/>
                        </a:rPr>
                        <a:t>使用安全防護配套。）</a:t>
                      </a:r>
                    </a:p>
                    <a:p>
                      <a:pPr algn="just">
                        <a:spcBef>
                          <a:spcPts val="600"/>
                        </a:spcBef>
                        <a:spcAft>
                          <a:spcPts val="600"/>
                        </a:spcAft>
                        <a:tabLst>
                          <a:tab pos="152400" algn="l"/>
                        </a:tabLst>
                      </a:pPr>
                      <a:r>
                        <a:rPr lang="en-US" sz="900" kern="100" dirty="0">
                          <a:effectLst/>
                          <a:latin typeface="標楷體" panose="03000509000000000000" pitchFamily="65" charset="-120"/>
                          <a:ea typeface="新細明體" panose="02020500000000000000" pitchFamily="18" charset="-120"/>
                        </a:rPr>
                        <a:t>3</a:t>
                      </a:r>
                      <a:r>
                        <a:rPr lang="zh-TW" sz="900" kern="100" dirty="0">
                          <a:effectLst/>
                          <a:latin typeface="Times New Roman" panose="02020603050405020304" pitchFamily="18" charset="0"/>
                          <a:ea typeface="標楷體" panose="03000509000000000000" pitchFamily="65" charset="-120"/>
                        </a:rPr>
                        <a:t>、能分辨菜園的菜和雜草。（</a:t>
                      </a:r>
                      <a:r>
                        <a:rPr lang="zh-TW" sz="800" kern="100" dirty="0">
                          <a:effectLst/>
                          <a:latin typeface="Times New Roman" panose="02020603050405020304" pitchFamily="18" charset="0"/>
                          <a:ea typeface="新細明體" panose="02020500000000000000" pitchFamily="18" charset="-120"/>
                        </a:rPr>
                        <a:t>特職</a:t>
                      </a:r>
                      <a:r>
                        <a:rPr lang="en-US" sz="800" kern="100" dirty="0">
                          <a:effectLst/>
                          <a:latin typeface="Times New Roman" panose="02020603050405020304" pitchFamily="18" charset="0"/>
                          <a:ea typeface="新細明體" panose="02020500000000000000" pitchFamily="18" charset="-120"/>
                        </a:rPr>
                        <a:t>3-J-4 </a:t>
                      </a:r>
                      <a:r>
                        <a:rPr lang="zh-TW" sz="800" kern="100" dirty="0">
                          <a:effectLst/>
                          <a:latin typeface="Times New Roman" panose="02020603050405020304" pitchFamily="18" charset="0"/>
                          <a:ea typeface="新細明體" panose="02020500000000000000" pitchFamily="18" charset="-120"/>
                        </a:rPr>
                        <a:t>參照標準檢視工作正確性。）</a:t>
                      </a:r>
                    </a:p>
                    <a:p>
                      <a:pPr algn="just">
                        <a:spcBef>
                          <a:spcPts val="600"/>
                        </a:spcBef>
                        <a:spcAft>
                          <a:spcPts val="600"/>
                        </a:spcAft>
                        <a:tabLst>
                          <a:tab pos="152400" algn="l"/>
                        </a:tabLst>
                      </a:pPr>
                      <a:r>
                        <a:rPr lang="en-US" sz="900" kern="100" dirty="0">
                          <a:effectLst/>
                          <a:latin typeface="標楷體" panose="03000509000000000000" pitchFamily="65" charset="-120"/>
                          <a:ea typeface="新細明體" panose="02020500000000000000" pitchFamily="18" charset="-120"/>
                        </a:rPr>
                        <a:t>4</a:t>
                      </a:r>
                      <a:r>
                        <a:rPr lang="zh-TW" sz="900" kern="100" dirty="0">
                          <a:effectLst/>
                          <a:latin typeface="Times New Roman" panose="02020603050405020304" pitchFamily="18" charset="0"/>
                          <a:ea typeface="標楷體" panose="03000509000000000000" pitchFamily="65" charset="-120"/>
                        </a:rPr>
                        <a:t>、</a:t>
                      </a:r>
                      <a:r>
                        <a:rPr lang="zh-TW" sz="900" kern="0" dirty="0">
                          <a:effectLst/>
                          <a:latin typeface="Times New Roman" panose="02020603050405020304" pitchFamily="18" charset="0"/>
                          <a:ea typeface="標楷體" panose="03000509000000000000" pitchFamily="65" charset="-120"/>
                          <a:cs typeface="DFKaiShu-SB-Estd-BF"/>
                        </a:rPr>
                        <a:t>會觀察蔬菜的成長。</a:t>
                      </a:r>
                      <a:r>
                        <a:rPr lang="zh-TW" sz="900" kern="100" dirty="0">
                          <a:effectLst/>
                          <a:latin typeface="Times New Roman" panose="02020603050405020304" pitchFamily="18" charset="0"/>
                          <a:ea typeface="標楷體" panose="03000509000000000000" pitchFamily="65" charset="-120"/>
                        </a:rPr>
                        <a:t>（</a:t>
                      </a:r>
                      <a:r>
                        <a:rPr lang="zh-TW" sz="800" kern="100" dirty="0">
                          <a:effectLst/>
                          <a:latin typeface="Times New Roman" panose="02020603050405020304" pitchFamily="18" charset="0"/>
                          <a:ea typeface="新細明體" panose="02020500000000000000" pitchFamily="18" charset="-120"/>
                        </a:rPr>
                        <a:t>特職</a:t>
                      </a:r>
                      <a:r>
                        <a:rPr lang="en-US" sz="800" kern="100" dirty="0">
                          <a:effectLst/>
                          <a:latin typeface="Times New Roman" panose="02020603050405020304" pitchFamily="18" charset="0"/>
                          <a:ea typeface="新細明體" panose="02020500000000000000" pitchFamily="18" charset="-120"/>
                        </a:rPr>
                        <a:t>3-J-4 </a:t>
                      </a:r>
                      <a:r>
                        <a:rPr lang="zh-TW" sz="800" kern="100" dirty="0">
                          <a:effectLst/>
                          <a:latin typeface="Times New Roman" panose="02020603050405020304" pitchFamily="18" charset="0"/>
                          <a:ea typeface="新細明體" panose="02020500000000000000" pitchFamily="18" charset="-120"/>
                        </a:rPr>
                        <a:t>參照標準檢視工作正確性。）</a:t>
                      </a:r>
                    </a:p>
                    <a:p>
                      <a:pPr algn="just">
                        <a:spcBef>
                          <a:spcPts val="600"/>
                        </a:spcBef>
                        <a:spcAft>
                          <a:spcPts val="600"/>
                        </a:spcAft>
                        <a:tabLst>
                          <a:tab pos="152400" algn="l"/>
                        </a:tabLst>
                      </a:pPr>
                      <a:r>
                        <a:rPr lang="en-US" sz="900" kern="0" dirty="0">
                          <a:effectLst/>
                          <a:latin typeface="標楷體" panose="03000509000000000000" pitchFamily="65" charset="-120"/>
                          <a:ea typeface="新細明體" panose="02020500000000000000" pitchFamily="18" charset="-120"/>
                          <a:cs typeface="DFKaiShu-SB-Estd-BF"/>
                        </a:rPr>
                        <a:t>5</a:t>
                      </a:r>
                      <a:r>
                        <a:rPr lang="zh-TW" sz="900" kern="0" dirty="0">
                          <a:effectLst/>
                          <a:latin typeface="Times New Roman" panose="02020603050405020304" pitchFamily="18" charset="0"/>
                          <a:ea typeface="標楷體" panose="03000509000000000000" pitchFamily="65" charset="-120"/>
                          <a:cs typeface="DFKaiShu-SB-Estd-BF"/>
                        </a:rPr>
                        <a:t>、能維持一定的工作速率。（</a:t>
                      </a:r>
                      <a:r>
                        <a:rPr lang="zh-TW" sz="800" kern="100" dirty="0">
                          <a:effectLst/>
                          <a:latin typeface="Times New Roman" panose="02020603050405020304" pitchFamily="18" charset="0"/>
                          <a:ea typeface="新細明體" panose="02020500000000000000" pitchFamily="18" charset="-120"/>
                        </a:rPr>
                        <a:t>特職</a:t>
                      </a:r>
                      <a:r>
                        <a:rPr lang="en-US" sz="800" kern="100" dirty="0">
                          <a:effectLst/>
                          <a:latin typeface="Times New Roman" panose="02020603050405020304" pitchFamily="18" charset="0"/>
                          <a:ea typeface="新細明體" panose="02020500000000000000" pitchFamily="18" charset="-120"/>
                        </a:rPr>
                        <a:t>6-J-1 </a:t>
                      </a:r>
                      <a:r>
                        <a:rPr lang="zh-TW" sz="800" kern="100" dirty="0">
                          <a:effectLst/>
                          <a:latin typeface="Times New Roman" panose="02020603050405020304" pitchFamily="18" charset="0"/>
                          <a:ea typeface="新細明體" panose="02020500000000000000" pitchFamily="18" charset="-120"/>
                        </a:rPr>
                        <a:t>因應工作場域的變動保持工作效率。）</a:t>
                      </a:r>
                    </a:p>
                  </a:txBody>
                  <a:tcPr marL="45176" marR="45176"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26449119"/>
                  </a:ext>
                </a:extLst>
              </a:tr>
              <a:tr h="451812">
                <a:tc>
                  <a:txBody>
                    <a:bodyPr/>
                    <a:lstStyle/>
                    <a:p>
                      <a:pPr algn="ctr">
                        <a:lnSpc>
                          <a:spcPts val="1200"/>
                        </a:lnSpc>
                        <a:spcAft>
                          <a:spcPts val="0"/>
                        </a:spcAft>
                        <a:tabLst>
                          <a:tab pos="5029200" algn="l"/>
                        </a:tabLst>
                      </a:pPr>
                      <a:r>
                        <a:rPr lang="zh-TW" sz="800">
                          <a:effectLst/>
                          <a:latin typeface="Times New Roman" panose="02020603050405020304" pitchFamily="18" charset="0"/>
                          <a:ea typeface="標楷體" panose="03000509000000000000" pitchFamily="65" charset="-120"/>
                        </a:rPr>
                        <a:t>對應學年目標</a:t>
                      </a:r>
                      <a:endParaRPr lang="zh-TW" sz="900">
                        <a:effectLst/>
                        <a:latin typeface="Times New Roman" panose="02020603050405020304" pitchFamily="18" charset="0"/>
                        <a:ea typeface="標楷體" panose="03000509000000000000" pitchFamily="65" charset="-120"/>
                      </a:endParaRPr>
                    </a:p>
                  </a:txBody>
                  <a:tcPr marL="45176" marR="45176"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rPr>
                        <a:t>學期教育目標</a:t>
                      </a:r>
                      <a:endParaRPr lang="zh-TW" sz="900">
                        <a:effectLst/>
                        <a:latin typeface="Times New Roman" panose="02020603050405020304" pitchFamily="18" charset="0"/>
                        <a:ea typeface="標楷體" panose="03000509000000000000" pitchFamily="65" charset="-12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起訖</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p>
                      <a:pPr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日期</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評量</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p>
                      <a:pPr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方式</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評量</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p>
                      <a:pPr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標準</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r>
                        <a:rPr lang="zh-TW" sz="800" kern="100">
                          <a:effectLst/>
                          <a:latin typeface="Times New Roman" panose="02020603050405020304" pitchFamily="18" charset="0"/>
                          <a:ea typeface="標楷體" panose="03000509000000000000" pitchFamily="65" charset="-120"/>
                        </a:rPr>
                        <a:t>評量日期</a:t>
                      </a:r>
                      <a:r>
                        <a:rPr lang="en-US" sz="800" kern="100">
                          <a:effectLst/>
                          <a:latin typeface="Times New Roman" panose="02020603050405020304" pitchFamily="18" charset="0"/>
                          <a:ea typeface="標楷體" panose="03000509000000000000" pitchFamily="65" charset="-120"/>
                        </a:rPr>
                        <a:t>/</a:t>
                      </a:r>
                      <a:r>
                        <a:rPr lang="zh-TW" sz="800" kern="100">
                          <a:effectLst/>
                          <a:latin typeface="Times New Roman" panose="02020603050405020304" pitchFamily="18" charset="0"/>
                          <a:ea typeface="標楷體" panose="03000509000000000000" pitchFamily="65" charset="-120"/>
                        </a:rPr>
                        <a:t>結果</a:t>
                      </a:r>
                      <a:endParaRPr lang="zh-TW" sz="800" kern="100">
                        <a:effectLst/>
                        <a:latin typeface="Times New Roman" panose="02020603050405020304" pitchFamily="18" charset="0"/>
                        <a:ea typeface="新細明體" panose="02020500000000000000" pitchFamily="18" charset="-12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ctr">
                        <a:lnSpc>
                          <a:spcPts val="1200"/>
                        </a:lnSpc>
                        <a:spcAft>
                          <a:spcPts val="0"/>
                        </a:spcAft>
                        <a:tabLst>
                          <a:tab pos="5029200" algn="l"/>
                        </a:tabLst>
                      </a:pPr>
                      <a:r>
                        <a:rPr lang="zh-TW" sz="800" kern="100">
                          <a:effectLst/>
                          <a:latin typeface="Times New Roman" panose="02020603050405020304" pitchFamily="18" charset="0"/>
                          <a:ea typeface="標楷體" panose="03000509000000000000" pitchFamily="65" charset="-120"/>
                        </a:rPr>
                        <a:t>教學決定</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5029200" algn="l"/>
                        </a:tabLst>
                      </a:pPr>
                      <a:r>
                        <a:rPr lang="zh-TW" sz="800" kern="100">
                          <a:effectLst/>
                          <a:latin typeface="Times New Roman" panose="02020603050405020304" pitchFamily="18" charset="0"/>
                          <a:ea typeface="標楷體" panose="03000509000000000000" pitchFamily="65" charset="-120"/>
                        </a:rPr>
                        <a:t>備註</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912933"/>
                  </a:ext>
                </a:extLst>
              </a:tr>
              <a:tr h="176011">
                <a:tc rowSpan="2">
                  <a:txBody>
                    <a:bodyPr/>
                    <a:lstStyle/>
                    <a:p>
                      <a:pPr algn="ctr">
                        <a:spcAft>
                          <a:spcPts val="0"/>
                        </a:spcAft>
                      </a:pPr>
                      <a:r>
                        <a:rPr lang="en-US" sz="800">
                          <a:solidFill>
                            <a:srgbClr val="000000"/>
                          </a:solidFill>
                          <a:effectLst/>
                          <a:latin typeface="標楷體" panose="03000509000000000000" pitchFamily="65" charset="-120"/>
                          <a:cs typeface="標楷體e.."/>
                        </a:rPr>
                        <a:t>2</a:t>
                      </a:r>
                      <a:endParaRPr lang="zh-TW" sz="800">
                        <a:solidFill>
                          <a:srgbClr val="000000"/>
                        </a:solidFill>
                        <a:effectLst/>
                        <a:latin typeface="標楷體e.."/>
                        <a:cs typeface="標楷體e.."/>
                      </a:endParaRPr>
                    </a:p>
                  </a:txBody>
                  <a:tcPr marL="45176" marR="45176"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sz="800">
                          <a:solidFill>
                            <a:srgbClr val="000000"/>
                          </a:solidFill>
                          <a:effectLst/>
                          <a:latin typeface="標楷體e.."/>
                          <a:ea typeface="標楷體" panose="03000509000000000000" pitchFamily="65" charset="-120"/>
                          <a:cs typeface="標楷體e.."/>
                        </a:rPr>
                        <a:t>能連續</a:t>
                      </a:r>
                      <a:r>
                        <a:rPr lang="en-US" sz="800">
                          <a:solidFill>
                            <a:srgbClr val="000000"/>
                          </a:solidFill>
                          <a:effectLst/>
                          <a:latin typeface="標楷體" panose="03000509000000000000" pitchFamily="65" charset="-120"/>
                          <a:cs typeface="Calibri" panose="020F0502020204030204" pitchFamily="34" charset="0"/>
                        </a:rPr>
                        <a:t>3</a:t>
                      </a:r>
                      <a:r>
                        <a:rPr lang="zh-TW" sz="800">
                          <a:solidFill>
                            <a:srgbClr val="000000"/>
                          </a:solidFill>
                          <a:effectLst/>
                          <a:latin typeface="標楷體e.."/>
                          <a:ea typeface="標楷體" panose="03000509000000000000" pitchFamily="65" charset="-120"/>
                          <a:cs typeface="標楷體e.."/>
                        </a:rPr>
                        <a:t>次正確依據工作情境的文字描述，選用適合的安全防護配備。 </a:t>
                      </a:r>
                      <a:endParaRPr lang="zh-TW" sz="800">
                        <a:solidFill>
                          <a:srgbClr val="000000"/>
                        </a:solidFill>
                        <a:effectLst/>
                        <a:latin typeface="標楷體e.."/>
                        <a:cs typeface="標楷體e.."/>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7000" indent="-127000" algn="just">
                        <a:lnSpc>
                          <a:spcPts val="1200"/>
                        </a:lnSpc>
                        <a:spcAft>
                          <a:spcPts val="0"/>
                        </a:spcAft>
                      </a:pPr>
                      <a:r>
                        <a:rPr lang="en-US" sz="700" kern="100">
                          <a:effectLst/>
                          <a:latin typeface="標楷體" panose="03000509000000000000" pitchFamily="65" charset="-120"/>
                          <a:ea typeface="新細明體" panose="02020500000000000000" pitchFamily="18" charset="-120"/>
                        </a:rPr>
                        <a:t>108/9/1~</a:t>
                      </a:r>
                      <a:endParaRPr lang="zh-TW" sz="800" kern="100">
                        <a:effectLst/>
                        <a:latin typeface="Times New Roman" panose="02020603050405020304" pitchFamily="18" charset="0"/>
                        <a:ea typeface="新細明體" panose="02020500000000000000" pitchFamily="18" charset="-120"/>
                      </a:endParaRPr>
                    </a:p>
                    <a:p>
                      <a:pPr marL="127000" indent="-127000" algn="just">
                        <a:lnSpc>
                          <a:spcPts val="1200"/>
                        </a:lnSpc>
                        <a:spcAft>
                          <a:spcPts val="0"/>
                        </a:spcAft>
                      </a:pPr>
                      <a:r>
                        <a:rPr lang="en-US" sz="700" kern="100">
                          <a:effectLst/>
                          <a:latin typeface="標楷體" panose="03000509000000000000" pitchFamily="65" charset="-120"/>
                          <a:ea typeface="新細明體" panose="02020500000000000000" pitchFamily="18" charset="-120"/>
                        </a:rPr>
                        <a:t>108/1/17</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31800" indent="-127000"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bc</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4</a:t>
                      </a:r>
                      <a:endParaRPr lang="zh-TW" sz="800" kern="100">
                        <a:effectLst/>
                        <a:latin typeface="Times New Roman" panose="02020603050405020304" pitchFamily="18" charset="0"/>
                        <a:ea typeface="新細明體" panose="02020500000000000000" pitchFamily="18" charset="-12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5029200" algn="l"/>
                        </a:tabLs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5029200" algn="l"/>
                        </a:tabLs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745965"/>
                  </a:ext>
                </a:extLst>
              </a:tr>
              <a:tr h="18548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84626502"/>
                  </a:ext>
                </a:extLst>
              </a:tr>
              <a:tr h="176011">
                <a:tc rowSpan="2">
                  <a:txBody>
                    <a:bodyPr/>
                    <a:lstStyle/>
                    <a:p>
                      <a:pPr marL="304800" indent="-304800" algn="ctr">
                        <a:lnSpc>
                          <a:spcPts val="1200"/>
                        </a:lnSpc>
                        <a:spcAft>
                          <a:spcPts val="0"/>
                        </a:spcAft>
                      </a:pPr>
                      <a:r>
                        <a:rPr lang="en-US" sz="800" kern="100">
                          <a:effectLst/>
                          <a:latin typeface="標楷體" panose="03000509000000000000" pitchFamily="65" charset="-120"/>
                          <a:ea typeface="新細明體" panose="02020500000000000000" pitchFamily="18" charset="-120"/>
                        </a:rPr>
                        <a:t>1</a:t>
                      </a:r>
                      <a:endParaRPr lang="zh-TW" sz="800" kern="100">
                        <a:effectLst/>
                        <a:latin typeface="Times New Roman" panose="02020603050405020304" pitchFamily="18" charset="0"/>
                        <a:ea typeface="新細明體" panose="02020500000000000000" pitchFamily="18" charset="-120"/>
                      </a:endParaRPr>
                    </a:p>
                  </a:txBody>
                  <a:tcPr marL="45176" marR="45176"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04800" indent="-304800" algn="just">
                        <a:lnSpc>
                          <a:spcPts val="1200"/>
                        </a:lnSpc>
                        <a:spcAft>
                          <a:spcPts val="0"/>
                        </a:spcAft>
                      </a:pPr>
                      <a:r>
                        <a:rPr lang="zh-TW" sz="800" kern="100">
                          <a:effectLst/>
                          <a:latin typeface="Times New Roman" panose="02020603050405020304" pitchFamily="18" charset="0"/>
                          <a:ea typeface="標楷體" panose="03000509000000000000" pitchFamily="65" charset="-120"/>
                        </a:rPr>
                        <a:t>能連續</a:t>
                      </a:r>
                      <a:r>
                        <a:rPr lang="en-US" sz="800" kern="100">
                          <a:effectLst/>
                          <a:latin typeface="Times New Roman" panose="02020603050405020304" pitchFamily="18" charset="0"/>
                          <a:ea typeface="標楷體" panose="03000509000000000000" pitchFamily="65" charset="-120"/>
                        </a:rPr>
                        <a:t>3</a:t>
                      </a:r>
                      <a:r>
                        <a:rPr lang="zh-TW" sz="800" kern="100">
                          <a:effectLst/>
                          <a:latin typeface="Times New Roman" panose="02020603050405020304" pitchFamily="18" charset="0"/>
                          <a:ea typeface="標楷體" panose="03000509000000000000" pitchFamily="65" charset="-120"/>
                        </a:rPr>
                        <a:t>次正確依工作情境，在</a:t>
                      </a:r>
                      <a:endParaRPr lang="zh-TW" sz="800" kern="100">
                        <a:effectLst/>
                        <a:latin typeface="Times New Roman" panose="02020603050405020304" pitchFamily="18" charset="0"/>
                        <a:ea typeface="新細明體" panose="02020500000000000000" pitchFamily="18" charset="-120"/>
                      </a:endParaRPr>
                    </a:p>
                    <a:p>
                      <a:pPr marL="304800" indent="-304800" algn="just">
                        <a:lnSpc>
                          <a:spcPts val="1200"/>
                        </a:lnSpc>
                        <a:spcAft>
                          <a:spcPts val="0"/>
                        </a:spcAft>
                      </a:pPr>
                      <a:r>
                        <a:rPr lang="zh-TW" sz="800" kern="100">
                          <a:effectLst/>
                          <a:latin typeface="Times New Roman" panose="02020603050405020304" pitchFamily="18" charset="0"/>
                          <a:ea typeface="標楷體" panose="03000509000000000000" pitchFamily="65" charset="-120"/>
                        </a:rPr>
                        <a:t>工作結束後將使用器具正確清理</a:t>
                      </a:r>
                      <a:endParaRPr lang="zh-TW" sz="800" kern="100">
                        <a:effectLst/>
                        <a:latin typeface="Times New Roman" panose="02020603050405020304" pitchFamily="18" charset="0"/>
                        <a:ea typeface="新細明體" panose="02020500000000000000" pitchFamily="18" charset="-120"/>
                      </a:endParaRPr>
                    </a:p>
                    <a:p>
                      <a:pPr marL="304800" indent="-304800" algn="just">
                        <a:lnSpc>
                          <a:spcPts val="1200"/>
                        </a:lnSpc>
                        <a:spcAft>
                          <a:spcPts val="0"/>
                        </a:spcAft>
                      </a:pPr>
                      <a:r>
                        <a:rPr lang="zh-TW" sz="800" kern="100">
                          <a:effectLst/>
                          <a:latin typeface="Times New Roman" panose="02020603050405020304" pitchFamily="18" charset="0"/>
                          <a:ea typeface="標楷體" panose="03000509000000000000" pitchFamily="65" charset="-120"/>
                        </a:rPr>
                        <a:t>歸位。</a:t>
                      </a:r>
                      <a:endParaRPr lang="zh-TW" sz="800" kern="100">
                        <a:effectLst/>
                        <a:latin typeface="Times New Roman" panose="02020603050405020304" pitchFamily="18" charset="0"/>
                        <a:ea typeface="新細明體" panose="02020500000000000000" pitchFamily="18" charset="-12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7000" indent="-127000" algn="just">
                        <a:lnSpc>
                          <a:spcPts val="1200"/>
                        </a:lnSpc>
                        <a:spcAft>
                          <a:spcPts val="0"/>
                        </a:spcAft>
                      </a:pPr>
                      <a:r>
                        <a:rPr lang="en-US" sz="700" kern="100">
                          <a:effectLst/>
                          <a:latin typeface="標楷體" panose="03000509000000000000" pitchFamily="65" charset="-120"/>
                          <a:ea typeface="新細明體" panose="02020500000000000000" pitchFamily="18" charset="-120"/>
                        </a:rPr>
                        <a:t>108/9/1~</a:t>
                      </a:r>
                      <a:endParaRPr lang="zh-TW" sz="800" kern="100">
                        <a:effectLst/>
                        <a:latin typeface="Times New Roman" panose="02020603050405020304" pitchFamily="18" charset="0"/>
                        <a:ea typeface="新細明體" panose="02020500000000000000" pitchFamily="18" charset="-120"/>
                      </a:endParaRPr>
                    </a:p>
                    <a:p>
                      <a:pPr marL="127000" indent="-127000" algn="just">
                        <a:lnSpc>
                          <a:spcPts val="1200"/>
                        </a:lnSpc>
                        <a:spcAft>
                          <a:spcPts val="0"/>
                        </a:spcAft>
                      </a:pPr>
                      <a:r>
                        <a:rPr lang="en-US" sz="700" kern="100">
                          <a:effectLst/>
                          <a:latin typeface="標楷體" panose="03000509000000000000" pitchFamily="65" charset="-120"/>
                          <a:ea typeface="新細明體" panose="02020500000000000000" pitchFamily="18" charset="-120"/>
                        </a:rPr>
                        <a:t>108/1/17</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31800" indent="-127000"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c</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4</a:t>
                      </a:r>
                      <a:endParaRPr lang="zh-TW" sz="800" kern="100">
                        <a:effectLst/>
                        <a:latin typeface="Times New Roman" panose="02020603050405020304" pitchFamily="18" charset="0"/>
                        <a:ea typeface="新細明體" panose="02020500000000000000" pitchFamily="18" charset="-12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5029200" algn="l"/>
                        </a:tabLs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5029200" algn="l"/>
                        </a:tabLs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129410"/>
                  </a:ext>
                </a:extLst>
              </a:tr>
              <a:tr h="3520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18654277"/>
                  </a:ext>
                </a:extLst>
              </a:tr>
              <a:tr h="176011">
                <a:tc rowSpan="2">
                  <a:txBody>
                    <a:bodyPr/>
                    <a:lstStyle/>
                    <a:p>
                      <a:pPr marL="304800" indent="-304800" algn="ctr">
                        <a:lnSpc>
                          <a:spcPts val="1200"/>
                        </a:lnSpc>
                        <a:spcAft>
                          <a:spcPts val="0"/>
                        </a:spcAft>
                      </a:pPr>
                      <a:r>
                        <a:rPr lang="en-US" sz="800" kern="100">
                          <a:effectLst/>
                          <a:latin typeface="標楷體" panose="03000509000000000000" pitchFamily="65" charset="-120"/>
                          <a:ea typeface="新細明體" panose="02020500000000000000" pitchFamily="18" charset="-120"/>
                        </a:rPr>
                        <a:t>3-1</a:t>
                      </a:r>
                      <a:endParaRPr lang="zh-TW" sz="800" kern="100">
                        <a:effectLst/>
                        <a:latin typeface="Times New Roman" panose="02020603050405020304" pitchFamily="18" charset="0"/>
                        <a:ea typeface="新細明體" panose="02020500000000000000" pitchFamily="18" charset="-120"/>
                      </a:endParaRPr>
                    </a:p>
                  </a:txBody>
                  <a:tcPr marL="45176" marR="45176"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indent="-228600" algn="just">
                        <a:spcAft>
                          <a:spcPts val="0"/>
                        </a:spcAft>
                      </a:pPr>
                      <a:r>
                        <a:rPr lang="zh-TW" sz="800" kern="100" dirty="0">
                          <a:solidFill>
                            <a:srgbClr val="000000"/>
                          </a:solidFill>
                          <a:effectLst/>
                          <a:latin typeface="Times New Roman" panose="02020603050405020304" pitchFamily="18" charset="0"/>
                          <a:ea typeface="標楷體" panose="03000509000000000000" pitchFamily="65" charset="-120"/>
                        </a:rPr>
                        <a:t>在教師指導下能在菜園中拔雜</a:t>
                      </a:r>
                      <a:endParaRPr lang="zh-TW" sz="800" kern="100" dirty="0">
                        <a:effectLst/>
                        <a:latin typeface="Times New Roman" panose="02020603050405020304" pitchFamily="18" charset="0"/>
                        <a:ea typeface="新細明體" panose="02020500000000000000" pitchFamily="18" charset="-120"/>
                      </a:endParaRPr>
                    </a:p>
                    <a:p>
                      <a:pPr marL="304800" indent="-304800" algn="just">
                        <a:lnSpc>
                          <a:spcPts val="1200"/>
                        </a:lnSpc>
                        <a:spcAft>
                          <a:spcPts val="0"/>
                        </a:spcAft>
                      </a:pPr>
                      <a:r>
                        <a:rPr lang="zh-TW" sz="800" kern="100" dirty="0">
                          <a:solidFill>
                            <a:srgbClr val="000000"/>
                          </a:solidFill>
                          <a:effectLst/>
                          <a:latin typeface="Times New Roman" panose="02020603050405020304" pitchFamily="18" charset="0"/>
                          <a:ea typeface="標楷體" panose="03000509000000000000" pitchFamily="65" charset="-120"/>
                        </a:rPr>
                        <a:t>草，正確率達</a:t>
                      </a:r>
                      <a:r>
                        <a:rPr lang="en-US" sz="800" kern="100" dirty="0">
                          <a:solidFill>
                            <a:srgbClr val="000000"/>
                          </a:solidFill>
                          <a:effectLst/>
                          <a:latin typeface="Times New Roman" panose="02020603050405020304" pitchFamily="18" charset="0"/>
                          <a:ea typeface="標楷體" panose="03000509000000000000" pitchFamily="65" charset="-120"/>
                        </a:rPr>
                        <a:t>80</a:t>
                      </a:r>
                      <a:r>
                        <a:rPr lang="zh-TW" sz="800" kern="100" dirty="0">
                          <a:effectLst/>
                          <a:latin typeface="Times New Roman" panose="02020603050405020304" pitchFamily="18" charset="0"/>
                          <a:ea typeface="標楷體" panose="03000509000000000000" pitchFamily="65" charset="-120"/>
                        </a:rPr>
                        <a:t>％</a:t>
                      </a:r>
                      <a:r>
                        <a:rPr lang="zh-TW" sz="800" kern="100" dirty="0">
                          <a:solidFill>
                            <a:srgbClr val="000000"/>
                          </a:solidFill>
                          <a:effectLst/>
                          <a:latin typeface="Times New Roman" panose="02020603050405020304" pitchFamily="18" charset="0"/>
                          <a:ea typeface="標楷體" panose="03000509000000000000" pitchFamily="65" charset="-120"/>
                        </a:rPr>
                        <a:t>。</a:t>
                      </a:r>
                      <a:endParaRPr lang="zh-TW" sz="800" kern="100" dirty="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7000" indent="-127000" algn="just">
                        <a:lnSpc>
                          <a:spcPts val="1200"/>
                        </a:lnSpc>
                        <a:spcAft>
                          <a:spcPts val="0"/>
                        </a:spcAft>
                      </a:pPr>
                      <a:r>
                        <a:rPr lang="en-US" sz="700" kern="100" dirty="0">
                          <a:effectLst/>
                          <a:latin typeface="標楷體" panose="03000509000000000000" pitchFamily="65" charset="-120"/>
                          <a:ea typeface="新細明體" panose="02020500000000000000" pitchFamily="18" charset="-120"/>
                        </a:rPr>
                        <a:t>108/10/1~</a:t>
                      </a:r>
                      <a:endParaRPr lang="zh-TW" sz="800" kern="100" dirty="0">
                        <a:effectLst/>
                        <a:latin typeface="Times New Roman" panose="02020603050405020304" pitchFamily="18" charset="0"/>
                        <a:ea typeface="新細明體" panose="02020500000000000000" pitchFamily="18" charset="-120"/>
                      </a:endParaRPr>
                    </a:p>
                    <a:p>
                      <a:pPr marL="127000" indent="-127000" algn="just">
                        <a:lnSpc>
                          <a:spcPts val="1200"/>
                        </a:lnSpc>
                        <a:spcAft>
                          <a:spcPts val="0"/>
                        </a:spcAft>
                      </a:pPr>
                      <a:r>
                        <a:rPr lang="en-US" sz="700" kern="100" dirty="0">
                          <a:effectLst/>
                          <a:latin typeface="標楷體" panose="03000509000000000000" pitchFamily="65" charset="-120"/>
                          <a:ea typeface="新細明體" panose="02020500000000000000" pitchFamily="18" charset="-120"/>
                        </a:rPr>
                        <a:t>108/12/31</a:t>
                      </a:r>
                      <a:endParaRPr lang="zh-TW" sz="800" kern="100" dirty="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31800" indent="-127000" algn="ctr">
                        <a:lnSpc>
                          <a:spcPts val="1200"/>
                        </a:lnSpc>
                        <a:spcAft>
                          <a:spcPts val="0"/>
                        </a:spcAft>
                      </a:pPr>
                      <a:r>
                        <a:rPr lang="x-none" sz="800">
                          <a:effectLst/>
                          <a:latin typeface="標楷體" panose="03000509000000000000" pitchFamily="65" charset="-120"/>
                          <a:ea typeface="標楷體" panose="03000509000000000000" pitchFamily="65" charset="-120"/>
                          <a:cs typeface="Times New Roman" panose="02020603050405020304" pitchFamily="18" charset="0"/>
                        </a:rPr>
                        <a:t>cd</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4</a:t>
                      </a:r>
                      <a:endParaRPr lang="zh-TW" sz="800" kern="100">
                        <a:effectLst/>
                        <a:latin typeface="Times New Roman" panose="02020603050405020304" pitchFamily="18" charset="0"/>
                        <a:ea typeface="新細明體" panose="02020500000000000000" pitchFamily="18" charset="-120"/>
                      </a:endParaRPr>
                    </a:p>
                  </a:txBody>
                  <a:tcPr marL="45176" marR="451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ctr">
                        <a:lnSpc>
                          <a:spcPts val="1200"/>
                        </a:lnSpc>
                        <a:spcAft>
                          <a:spcPts val="0"/>
                        </a:spcAf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5029200" algn="l"/>
                        </a:tabLs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tabLst>
                          <a:tab pos="5029200" algn="l"/>
                        </a:tabLst>
                      </a:pPr>
                      <a:r>
                        <a:rPr lang="en-US" sz="800" kern="100">
                          <a:effectLst/>
                          <a:latin typeface="標楷體" panose="03000509000000000000" pitchFamily="65" charset="-120"/>
                          <a:ea typeface="新細明體" panose="02020500000000000000" pitchFamily="18" charset="-120"/>
                        </a:rPr>
                        <a:t> </a:t>
                      </a:r>
                      <a:endParaRPr lang="zh-TW" sz="800" kern="100">
                        <a:effectLst/>
                        <a:latin typeface="Times New Roman" panose="02020603050405020304" pitchFamily="18" charset="0"/>
                        <a:ea typeface="新細明體" panose="02020500000000000000" pitchFamily="18" charset="-120"/>
                      </a:endParaRPr>
                    </a:p>
                  </a:txBody>
                  <a:tcPr marL="45176" marR="45176"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608803"/>
                  </a:ext>
                </a:extLst>
              </a:tr>
              <a:tr h="17601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127000">
                        <a:lnSpc>
                          <a:spcPts val="1200"/>
                        </a:lnSpc>
                        <a:spcAft>
                          <a:spcPts val="0"/>
                        </a:spcAft>
                        <a:tabLst>
                          <a:tab pos="5029200" algn="l"/>
                        </a:tabLst>
                      </a:pPr>
                      <a:r>
                        <a:rPr lang="x-none" sz="80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1800" indent="-127000">
                        <a:lnSpc>
                          <a:spcPts val="1200"/>
                        </a:lnSpc>
                        <a:spcAft>
                          <a:spcPts val="0"/>
                        </a:spcAft>
                        <a:tabLst>
                          <a:tab pos="5029200" algn="l"/>
                        </a:tabLst>
                      </a:pPr>
                      <a:r>
                        <a:rPr lang="x-none" sz="8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8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5176" marR="451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47938599"/>
                  </a:ext>
                </a:extLst>
              </a:tr>
            </a:tbl>
          </a:graphicData>
        </a:graphic>
      </p:graphicFrame>
    </p:spTree>
    <p:extLst>
      <p:ext uri="{BB962C8B-B14F-4D97-AF65-F5344CB8AC3E}">
        <p14:creationId xmlns:p14="http://schemas.microsoft.com/office/powerpoint/2010/main" val="68419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b="1" dirty="0"/>
              <a:t>行為功能介入方案及行政支援</a:t>
            </a:r>
            <a:endParaRPr lang="zh-TW" altLang="en-US" dirty="0"/>
          </a:p>
        </p:txBody>
      </p:sp>
      <p:sp>
        <p:nvSpPr>
          <p:cNvPr id="3" name="內容版面配置區 2"/>
          <p:cNvSpPr>
            <a:spLocks noGrp="1"/>
          </p:cNvSpPr>
          <p:nvPr>
            <p:ph idx="1"/>
          </p:nvPr>
        </p:nvSpPr>
        <p:spPr/>
        <p:txBody>
          <a:bodyPr>
            <a:normAutofit/>
          </a:bodyPr>
          <a:lstStyle/>
          <a:p>
            <a:r>
              <a:rPr lang="zh-TW" altLang="en-US" sz="4050" dirty="0"/>
              <a:t>書寫範例</a:t>
            </a:r>
            <a:endParaRPr lang="en-US" altLang="zh-TW" sz="4050" dirty="0"/>
          </a:p>
          <a:p>
            <a:endParaRPr lang="en-US" altLang="zh-TW" sz="4050" dirty="0"/>
          </a:p>
          <a:p>
            <a:endParaRPr lang="en-US" altLang="zh-TW" sz="4050" dirty="0"/>
          </a:p>
          <a:p>
            <a:r>
              <a:rPr lang="zh-TW" altLang="en-US" sz="4050" dirty="0"/>
              <a:t>特教通報網填入相關資料</a:t>
            </a:r>
          </a:p>
        </p:txBody>
      </p:sp>
    </p:spTree>
    <p:extLst>
      <p:ext uri="{BB962C8B-B14F-4D97-AF65-F5344CB8AC3E}">
        <p14:creationId xmlns:p14="http://schemas.microsoft.com/office/powerpoint/2010/main" val="146443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690864" cy="1143000"/>
          </a:xfrm>
        </p:spPr>
        <p:txBody>
          <a:bodyPr>
            <a:normAutofit/>
          </a:bodyPr>
          <a:lstStyle/>
          <a:p>
            <a:r>
              <a:rPr lang="zh-TW" altLang="zh-TW" b="1" dirty="0"/>
              <a:t>轉銜輔導及服務</a:t>
            </a:r>
            <a:endParaRPr lang="zh-TW" altLang="en-US" dirty="0"/>
          </a:p>
        </p:txBody>
      </p:sp>
      <p:pic>
        <p:nvPicPr>
          <p:cNvPr id="4" name="圖片 3"/>
          <p:cNvPicPr>
            <a:picLocks noChangeAspect="1"/>
          </p:cNvPicPr>
          <p:nvPr/>
        </p:nvPicPr>
        <p:blipFill>
          <a:blip r:embed="rId2"/>
          <a:stretch>
            <a:fillRect/>
          </a:stretch>
        </p:blipFill>
        <p:spPr>
          <a:xfrm>
            <a:off x="4261" y="1916832"/>
            <a:ext cx="8240148" cy="4553585"/>
          </a:xfrm>
          <a:prstGeom prst="rect">
            <a:avLst/>
          </a:prstGeom>
        </p:spPr>
      </p:pic>
    </p:spTree>
    <p:extLst>
      <p:ext uri="{BB962C8B-B14F-4D97-AF65-F5344CB8AC3E}">
        <p14:creationId xmlns:p14="http://schemas.microsoft.com/office/powerpoint/2010/main" val="423801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690864" cy="1143000"/>
          </a:xfrm>
        </p:spPr>
        <p:txBody>
          <a:bodyPr>
            <a:normAutofit/>
          </a:bodyPr>
          <a:lstStyle/>
          <a:p>
            <a:r>
              <a:rPr lang="zh-TW" altLang="zh-TW" b="1" dirty="0"/>
              <a:t>轉銜輔導及服務</a:t>
            </a:r>
            <a:endParaRPr lang="zh-TW" altLang="en-US" dirty="0"/>
          </a:p>
        </p:txBody>
      </p:sp>
      <p:pic>
        <p:nvPicPr>
          <p:cNvPr id="3" name="圖片 2"/>
          <p:cNvPicPr>
            <a:picLocks noChangeAspect="1"/>
          </p:cNvPicPr>
          <p:nvPr/>
        </p:nvPicPr>
        <p:blipFill>
          <a:blip r:embed="rId2"/>
          <a:stretch>
            <a:fillRect/>
          </a:stretch>
        </p:blipFill>
        <p:spPr>
          <a:xfrm>
            <a:off x="0" y="1628800"/>
            <a:ext cx="8968544" cy="5096586"/>
          </a:xfrm>
          <a:prstGeom prst="rect">
            <a:avLst/>
          </a:prstGeom>
        </p:spPr>
      </p:pic>
    </p:spTree>
    <p:extLst>
      <p:ext uri="{BB962C8B-B14F-4D97-AF65-F5344CB8AC3E}">
        <p14:creationId xmlns:p14="http://schemas.microsoft.com/office/powerpoint/2010/main" val="61253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60648"/>
            <a:ext cx="6156784" cy="936104"/>
          </a:xfrm>
        </p:spPr>
        <p:txBody>
          <a:bodyPr/>
          <a:lstStyle/>
          <a:p>
            <a:pPr eaLnBrk="1" hangingPunct="1"/>
            <a:r>
              <a:rPr lang="en-US" altLang="zh-TW" dirty="0"/>
              <a:t>IEP</a:t>
            </a:r>
            <a:r>
              <a:rPr lang="zh-TW" altLang="en-US" sz="5400" dirty="0">
                <a:latin typeface="標楷體" panose="03000509000000000000" pitchFamily="65" charset="-120"/>
                <a:ea typeface="標楷體" panose="03000509000000000000" pitchFamily="65" charset="-120"/>
              </a:rPr>
              <a:t>法規依據</a:t>
            </a:r>
            <a:endParaRPr lang="zh-CN" altLang="zh-CN" sz="3200" dirty="0">
              <a:solidFill>
                <a:schemeClr val="tx1"/>
              </a:solidFill>
              <a:ea typeface="宋体" panose="02010600030101010101" pitchFamily="2" charset="-122"/>
            </a:endParaRPr>
          </a:p>
        </p:txBody>
      </p:sp>
      <p:sp>
        <p:nvSpPr>
          <p:cNvPr id="3075" name="Rectangle 3"/>
          <p:cNvSpPr>
            <a:spLocks noGrp="1" noChangeArrowheads="1"/>
          </p:cNvSpPr>
          <p:nvPr>
            <p:ph type="body" idx="1"/>
          </p:nvPr>
        </p:nvSpPr>
        <p:spPr>
          <a:xfrm>
            <a:off x="24544" y="1340768"/>
            <a:ext cx="8424936" cy="5400600"/>
          </a:xfrm>
        </p:spPr>
        <p:txBody>
          <a:bodyPr/>
          <a:lstStyle/>
          <a:p>
            <a:r>
              <a:rPr lang="zh-TW" altLang="en-US" sz="2800" dirty="0">
                <a:latin typeface="標楷體" panose="03000509000000000000" pitchFamily="65" charset="-120"/>
                <a:ea typeface="標楷體" panose="03000509000000000000" pitchFamily="65" charset="-120"/>
              </a:rPr>
              <a:t>特殊教育法施行細則</a:t>
            </a:r>
            <a:r>
              <a:rPr lang="zh-TW" altLang="en-US" sz="2800" dirty="0"/>
              <a:t>第 </a:t>
            </a:r>
            <a:r>
              <a:rPr lang="en-US" altLang="zh-TW" sz="2800" dirty="0"/>
              <a:t>9 </a:t>
            </a:r>
            <a:r>
              <a:rPr lang="zh-TW" altLang="en-US" sz="2800" dirty="0"/>
              <a:t>條</a:t>
            </a:r>
          </a:p>
          <a:p>
            <a:r>
              <a:rPr lang="zh-TW" altLang="en-US" sz="2000" dirty="0"/>
              <a:t>本法第二十八條所稱個別化教育計畫，指運用團隊合作方式，針對身心障礙學生個別特性所訂定之特殊教育及相關服務計畫；其內容包括下列事項：</a:t>
            </a:r>
          </a:p>
          <a:p>
            <a:r>
              <a:rPr lang="zh-TW" altLang="en-US" sz="2000" dirty="0"/>
              <a:t>一、學生能力現況、家庭狀況及需求評估。</a:t>
            </a:r>
          </a:p>
          <a:p>
            <a:r>
              <a:rPr lang="zh-TW" altLang="en-US" sz="2000" dirty="0"/>
              <a:t>二、學生所需特殊教育、相關服務及支持策略。</a:t>
            </a:r>
          </a:p>
          <a:p>
            <a:r>
              <a:rPr lang="zh-TW" altLang="en-US" sz="2000" dirty="0"/>
              <a:t>三、學年與學期教育目標、達成學期教育目標之評量方式、日期及標準。</a:t>
            </a:r>
          </a:p>
          <a:p>
            <a:r>
              <a:rPr lang="zh-TW" altLang="en-US" sz="2000" dirty="0"/>
              <a:t>四、具情緒與行為問題學生所需之行為功能介入方案及行政支援。</a:t>
            </a:r>
          </a:p>
          <a:p>
            <a:r>
              <a:rPr lang="zh-TW" altLang="en-US" sz="2000" dirty="0"/>
              <a:t>五、學生之轉銜輔導及服務內容。</a:t>
            </a:r>
          </a:p>
          <a:p>
            <a:r>
              <a:rPr lang="zh-TW" altLang="en-US" sz="2000" dirty="0"/>
              <a:t>     前項第五款所定轉銜輔導及服務，包括升學輔導、生活、就業、心理輔導、福利服務及其他相關專業服務等項目。</a:t>
            </a:r>
          </a:p>
          <a:p>
            <a:r>
              <a:rPr lang="zh-TW" altLang="en-US" sz="2000" dirty="0"/>
              <a:t>參與訂定個別化教育計畫之人員，應包括學校行政人員</a:t>
            </a:r>
            <a:r>
              <a:rPr lang="zh-TW" altLang="en-US" dirty="0"/>
              <a:t>、</a:t>
            </a:r>
            <a:r>
              <a:rPr lang="zh-TW" altLang="en-US" sz="2000" dirty="0"/>
              <a:t>特殊教育與相關教師，並應邀請學生家長及學生本人參與；必要時，得邀請相關專業人員參與，學生家長亦得邀請相關人員陪同。</a:t>
            </a:r>
          </a:p>
        </p:txBody>
      </p:sp>
    </p:spTree>
    <p:extLst>
      <p:ext uri="{BB962C8B-B14F-4D97-AF65-F5344CB8AC3E}">
        <p14:creationId xmlns:p14="http://schemas.microsoft.com/office/powerpoint/2010/main" val="120287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4690864" cy="1143000"/>
          </a:xfrm>
        </p:spPr>
        <p:txBody>
          <a:bodyPr>
            <a:normAutofit/>
          </a:bodyPr>
          <a:lstStyle/>
          <a:p>
            <a:r>
              <a:rPr lang="en-US" altLang="zh-TW" dirty="0"/>
              <a:t>IEP</a:t>
            </a:r>
            <a:r>
              <a:rPr lang="zh-TW" altLang="en-US" dirty="0"/>
              <a:t>會議</a:t>
            </a:r>
          </a:p>
        </p:txBody>
      </p:sp>
      <p:sp>
        <p:nvSpPr>
          <p:cNvPr id="4" name="文字方塊 3"/>
          <p:cNvSpPr txBox="1"/>
          <p:nvPr/>
        </p:nvSpPr>
        <p:spPr>
          <a:xfrm>
            <a:off x="457200" y="1772816"/>
            <a:ext cx="7283152" cy="4278094"/>
          </a:xfrm>
          <a:prstGeom prst="rect">
            <a:avLst/>
          </a:prstGeom>
          <a:noFill/>
        </p:spPr>
        <p:txBody>
          <a:bodyPr wrap="square" rtlCol="0">
            <a:spAutoFit/>
          </a:bodyPr>
          <a:lstStyle/>
          <a:p>
            <a:r>
              <a:rPr lang="zh-TW" altLang="en-US" sz="3600" dirty="0">
                <a:latin typeface="標楷體" panose="03000509000000000000" pitchFamily="65" charset="-120"/>
                <a:ea typeface="標楷體" panose="03000509000000000000" pitchFamily="65" charset="-120"/>
              </a:rPr>
              <a:t>一、預先評估學生特教需求及相關服務內容</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二、與行政</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家長</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普通班教師確定開會時間、地點</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三、發</a:t>
            </a:r>
            <a:r>
              <a:rPr lang="zh-TW" altLang="en-US" sz="3600" dirty="0">
                <a:latin typeface="標楷體" panose="03000509000000000000" pitchFamily="65" charset="-120"/>
                <a:ea typeface="標楷體" panose="03000509000000000000" pitchFamily="65" charset="-120"/>
                <a:hlinkClick r:id="rId2" action="ppaction://hlinkfile"/>
              </a:rPr>
              <a:t>家長通知單</a:t>
            </a:r>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四、依排定時程召開ＩＥＰ會議</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對未能參加該生ＩＥＰ會議的教師，以書面資料呈現。</a:t>
            </a:r>
          </a:p>
        </p:txBody>
      </p:sp>
    </p:spTree>
    <p:extLst>
      <p:ext uri="{BB962C8B-B14F-4D97-AF65-F5344CB8AC3E}">
        <p14:creationId xmlns:p14="http://schemas.microsoft.com/office/powerpoint/2010/main" val="53207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02672" y="476673"/>
            <a:ext cx="4401376" cy="707886"/>
          </a:xfrm>
          <a:prstGeom prst="rect">
            <a:avLst/>
          </a:prstGeom>
          <a:noFill/>
        </p:spPr>
        <p:txBody>
          <a:bodyPr wrap="square" rtlCol="0">
            <a:spAutoFit/>
          </a:bodyPr>
          <a:lstStyle/>
          <a:p>
            <a:r>
              <a:rPr lang="en-US" altLang="zh-TW" sz="4000" dirty="0">
                <a:latin typeface="標楷體" panose="03000509000000000000" pitchFamily="65" charset="-120"/>
                <a:ea typeface="標楷體" panose="03000509000000000000" pitchFamily="65" charset="-120"/>
              </a:rPr>
              <a:t>IEP</a:t>
            </a:r>
            <a:r>
              <a:rPr lang="zh-TW" altLang="en-US" sz="4000" dirty="0">
                <a:latin typeface="標楷體" panose="03000509000000000000" pitchFamily="65" charset="-120"/>
                <a:ea typeface="標楷體" panose="03000509000000000000" pitchFamily="65" charset="-120"/>
              </a:rPr>
              <a:t>會議</a:t>
            </a:r>
            <a:r>
              <a:rPr lang="zh-TW" altLang="en-US" sz="4000" dirty="0">
                <a:solidFill>
                  <a:srgbClr val="FF0000"/>
                </a:solidFill>
                <a:latin typeface="標楷體" panose="03000509000000000000" pitchFamily="65" charset="-120"/>
                <a:ea typeface="標楷體" panose="03000509000000000000" pitchFamily="65" charset="-120"/>
              </a:rPr>
              <a:t>問題探討</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509" y="2166696"/>
            <a:ext cx="4998947" cy="2437451"/>
          </a:xfrm>
          <a:prstGeom prst="rect">
            <a:avLst/>
          </a:prstGeom>
        </p:spPr>
      </p:pic>
      <p:sp>
        <p:nvSpPr>
          <p:cNvPr id="4" name="文字方塊 3"/>
          <p:cNvSpPr txBox="1"/>
          <p:nvPr/>
        </p:nvSpPr>
        <p:spPr>
          <a:xfrm>
            <a:off x="107504" y="1669336"/>
            <a:ext cx="3536241" cy="4401205"/>
          </a:xfrm>
          <a:prstGeom prst="rect">
            <a:avLst/>
          </a:prstGeom>
          <a:noFill/>
        </p:spPr>
        <p:txBody>
          <a:bodyPr wrap="square" rtlCol="0">
            <a:spAutoFit/>
          </a:bodyPr>
          <a:lstStyle/>
          <a:p>
            <a:r>
              <a:rPr lang="zh-TW" altLang="en-US" sz="2800" dirty="0"/>
              <a:t>特殊教育法施行細則</a:t>
            </a:r>
            <a:r>
              <a:rPr lang="en-US" altLang="zh-TW" sz="2800" dirty="0"/>
              <a:t>-</a:t>
            </a:r>
            <a:endParaRPr lang="en-US" altLang="zh-TW" sz="2800" b="1" dirty="0"/>
          </a:p>
          <a:p>
            <a:r>
              <a:rPr lang="zh-TW" altLang="en-US" sz="2800" dirty="0"/>
              <a:t>   參與訂定個別化教育計畫之人員，應包括學校行政人員、特殊教育及相關教師、學生家長；必要時，得邀請相關專業人員及學生本人參與，學生家長亦得邀請相關人員陪同。</a:t>
            </a:r>
          </a:p>
        </p:txBody>
      </p:sp>
      <p:sp>
        <p:nvSpPr>
          <p:cNvPr id="6" name="橢圓 5"/>
          <p:cNvSpPr/>
          <p:nvPr/>
        </p:nvSpPr>
        <p:spPr>
          <a:xfrm>
            <a:off x="5327072" y="3632482"/>
            <a:ext cx="117071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73184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67544" y="476672"/>
            <a:ext cx="3168352" cy="553998"/>
          </a:xfrm>
          <a:prstGeom prst="rect">
            <a:avLst/>
          </a:prstGeom>
          <a:noFill/>
        </p:spPr>
        <p:txBody>
          <a:bodyPr wrap="square" rtlCol="0">
            <a:spAutoFit/>
          </a:bodyPr>
          <a:lstStyle/>
          <a:p>
            <a:r>
              <a:rPr lang="en-US" altLang="zh-TW" sz="3000" dirty="0">
                <a:latin typeface="標楷體" panose="03000509000000000000" pitchFamily="65" charset="-120"/>
                <a:ea typeface="標楷體" panose="03000509000000000000" pitchFamily="65" charset="-120"/>
              </a:rPr>
              <a:t>IEP</a:t>
            </a:r>
            <a:r>
              <a:rPr lang="zh-TW" altLang="en-US" sz="3000" dirty="0">
                <a:latin typeface="標楷體" panose="03000509000000000000" pitchFamily="65" charset="-120"/>
                <a:ea typeface="標楷體" panose="03000509000000000000" pitchFamily="65" charset="-120"/>
              </a:rPr>
              <a:t>會議</a:t>
            </a:r>
            <a:r>
              <a:rPr lang="zh-TW" altLang="en-US" sz="3000" dirty="0">
                <a:solidFill>
                  <a:srgbClr val="FF0000"/>
                </a:solidFill>
                <a:latin typeface="標楷體" panose="03000509000000000000" pitchFamily="65" charset="-120"/>
                <a:ea typeface="標楷體" panose="03000509000000000000" pitchFamily="65" charset="-120"/>
              </a:rPr>
              <a:t>問題探討</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1109" y="1251804"/>
            <a:ext cx="3724527" cy="5489563"/>
          </a:xfrm>
          <a:prstGeom prst="rect">
            <a:avLst/>
          </a:prstGeom>
        </p:spPr>
      </p:pic>
      <p:sp>
        <p:nvSpPr>
          <p:cNvPr id="6" name="文字方塊 5"/>
          <p:cNvSpPr txBox="1"/>
          <p:nvPr/>
        </p:nvSpPr>
        <p:spPr>
          <a:xfrm>
            <a:off x="323528" y="1410780"/>
            <a:ext cx="3816424" cy="5343771"/>
          </a:xfrm>
          <a:prstGeom prst="rect">
            <a:avLst/>
          </a:prstGeom>
          <a:noFill/>
        </p:spPr>
        <p:txBody>
          <a:bodyPr wrap="square" rtlCol="0">
            <a:spAutoFit/>
          </a:bodyPr>
          <a:lstStyle/>
          <a:p>
            <a:pPr marL="205740" indent="-205740">
              <a:lnSpc>
                <a:spcPct val="125000"/>
              </a:lnSpc>
              <a:defRPr/>
            </a:pPr>
            <a:r>
              <a:rPr lang="en-US" altLang="zh-TW" sz="2100" b="1" dirty="0">
                <a:solidFill>
                  <a:schemeClr val="accent1">
                    <a:lumMod val="75000"/>
                  </a:schemeClr>
                </a:solidFill>
              </a:rPr>
              <a:t>IEP</a:t>
            </a:r>
            <a:r>
              <a:rPr lang="zh-TW" altLang="en-US" sz="2100" b="1" dirty="0">
                <a:solidFill>
                  <a:srgbClr val="9900CC"/>
                </a:solidFill>
              </a:rPr>
              <a:t> </a:t>
            </a:r>
            <a:r>
              <a:rPr lang="en-US" altLang="zh-TW" sz="2100" b="1" dirty="0"/>
              <a:t>=</a:t>
            </a:r>
            <a:r>
              <a:rPr lang="zh-TW" altLang="en-US" sz="2100" b="1" dirty="0"/>
              <a:t> </a:t>
            </a:r>
            <a:r>
              <a:rPr lang="en-US" altLang="zh-TW" sz="2100" b="1" dirty="0">
                <a:solidFill>
                  <a:schemeClr val="accent1">
                    <a:lumMod val="75000"/>
                  </a:schemeClr>
                </a:solidFill>
              </a:rPr>
              <a:t>I</a:t>
            </a:r>
            <a:r>
              <a:rPr lang="en-US" altLang="zh-TW" sz="2100" dirty="0"/>
              <a:t>ndividual</a:t>
            </a:r>
            <a:r>
              <a:rPr lang="en-US" altLang="zh-TW" sz="2100" b="1" dirty="0"/>
              <a:t> </a:t>
            </a:r>
            <a:r>
              <a:rPr lang="en-US" altLang="zh-TW" sz="2100" b="1" dirty="0">
                <a:solidFill>
                  <a:schemeClr val="accent1">
                    <a:lumMod val="75000"/>
                  </a:schemeClr>
                </a:solidFill>
              </a:rPr>
              <a:t>E</a:t>
            </a:r>
            <a:r>
              <a:rPr lang="en-US" altLang="zh-TW" sz="2100" dirty="0"/>
              <a:t>ducational</a:t>
            </a:r>
            <a:r>
              <a:rPr lang="en-US" altLang="zh-TW" sz="2100" b="1" dirty="0">
                <a:solidFill>
                  <a:srgbClr val="0033CC"/>
                </a:solidFill>
              </a:rPr>
              <a:t> </a:t>
            </a:r>
            <a:r>
              <a:rPr lang="en-US" altLang="zh-TW" sz="2100" b="1" dirty="0">
                <a:solidFill>
                  <a:schemeClr val="accent1">
                    <a:lumMod val="75000"/>
                  </a:schemeClr>
                </a:solidFill>
              </a:rPr>
              <a:t>P</a:t>
            </a:r>
            <a:r>
              <a:rPr lang="en-US" altLang="zh-TW" sz="2100" b="1" dirty="0"/>
              <a:t>rogram</a:t>
            </a:r>
          </a:p>
          <a:p>
            <a:pPr marL="205740" indent="-205740">
              <a:lnSpc>
                <a:spcPct val="125000"/>
              </a:lnSpc>
              <a:defRPr/>
            </a:pPr>
            <a:r>
              <a:rPr lang="en-US" altLang="zh-TW" sz="2100" dirty="0">
                <a:latin typeface="標楷體" pitchFamily="65" charset="-120"/>
              </a:rPr>
              <a:t>  </a:t>
            </a:r>
            <a:r>
              <a:rPr lang="zh-TW" altLang="en-US" sz="2100" dirty="0">
                <a:latin typeface="標楷體" pitchFamily="65" charset="-120"/>
              </a:rPr>
              <a:t>個別化教育計畫</a:t>
            </a:r>
          </a:p>
          <a:p>
            <a:pPr marL="205740" indent="-205740">
              <a:lnSpc>
                <a:spcPct val="125000"/>
              </a:lnSpc>
              <a:defRPr/>
            </a:pPr>
            <a:r>
              <a:rPr lang="zh-TW" altLang="en-US" sz="2100" dirty="0">
                <a:latin typeface="標楷體" pitchFamily="65" charset="-120"/>
              </a:rPr>
              <a:t>簡單的說，它就是以</a:t>
            </a:r>
            <a:r>
              <a:rPr lang="zh-TW" altLang="en-US" sz="2100" b="1" dirty="0">
                <a:solidFill>
                  <a:schemeClr val="accent1">
                    <a:lumMod val="75000"/>
                  </a:schemeClr>
                </a:solidFill>
                <a:latin typeface="標楷體" pitchFamily="65" charset="-120"/>
              </a:rPr>
              <a:t>個</a:t>
            </a:r>
            <a:endParaRPr lang="en-US" altLang="zh-TW" sz="2100" b="1" dirty="0">
              <a:solidFill>
                <a:schemeClr val="accent1">
                  <a:lumMod val="75000"/>
                </a:schemeClr>
              </a:solidFill>
              <a:latin typeface="標楷體" pitchFamily="65" charset="-120"/>
            </a:endParaRPr>
          </a:p>
          <a:p>
            <a:pPr marL="205740" indent="-205740">
              <a:lnSpc>
                <a:spcPct val="125000"/>
              </a:lnSpc>
              <a:defRPr/>
            </a:pPr>
            <a:r>
              <a:rPr lang="zh-TW" altLang="en-US" sz="2100" b="1" dirty="0">
                <a:solidFill>
                  <a:schemeClr val="accent1">
                    <a:lumMod val="75000"/>
                  </a:schemeClr>
                </a:solidFill>
                <a:latin typeface="標楷體" pitchFamily="65" charset="-120"/>
              </a:rPr>
              <a:t>別化</a:t>
            </a:r>
            <a:r>
              <a:rPr lang="zh-TW" altLang="en-US" sz="2100" dirty="0">
                <a:latin typeface="標楷體" pitchFamily="65" charset="-120"/>
              </a:rPr>
              <a:t>的教學為基礎，為</a:t>
            </a:r>
            <a:endParaRPr lang="en-US" altLang="zh-TW" sz="2100" dirty="0">
              <a:latin typeface="標楷體" pitchFamily="65" charset="-120"/>
            </a:endParaRPr>
          </a:p>
          <a:p>
            <a:pPr marL="205740" indent="-205740">
              <a:lnSpc>
                <a:spcPct val="125000"/>
              </a:lnSpc>
              <a:defRPr/>
            </a:pPr>
            <a:r>
              <a:rPr lang="zh-TW" altLang="en-US" sz="2100" dirty="0">
                <a:latin typeface="標楷體" pitchFamily="65" charset="-120"/>
              </a:rPr>
              <a:t>個別學生所設計的教育</a:t>
            </a:r>
            <a:endParaRPr lang="en-US" altLang="zh-TW" sz="2100" dirty="0">
              <a:latin typeface="標楷體" pitchFamily="65" charset="-120"/>
            </a:endParaRPr>
          </a:p>
          <a:p>
            <a:pPr marL="205740" indent="-205740">
              <a:lnSpc>
                <a:spcPct val="125000"/>
              </a:lnSpc>
              <a:defRPr/>
            </a:pPr>
            <a:r>
              <a:rPr lang="zh-TW" altLang="en-US" sz="2100" dirty="0">
                <a:latin typeface="標楷體" pitchFamily="65" charset="-120"/>
              </a:rPr>
              <a:t>計畫。</a:t>
            </a:r>
            <a:endParaRPr lang="en-US" altLang="zh-TW" sz="2100" dirty="0">
              <a:latin typeface="標楷體" pitchFamily="65" charset="-120"/>
            </a:endParaRPr>
          </a:p>
          <a:p>
            <a:pPr marL="205740" indent="-205740">
              <a:lnSpc>
                <a:spcPct val="125000"/>
              </a:lnSpc>
              <a:defRPr/>
            </a:pPr>
            <a:r>
              <a:rPr lang="zh-TW" altLang="en-US" sz="2100" dirty="0">
                <a:latin typeface="標楷體" pitchFamily="65" charset="-120"/>
              </a:rPr>
              <a:t>特殊教育法施行細則第</a:t>
            </a:r>
            <a:r>
              <a:rPr lang="en-US" altLang="zh-TW" sz="2100" dirty="0">
                <a:latin typeface="標楷體" pitchFamily="65" charset="-120"/>
              </a:rPr>
              <a:t>9</a:t>
            </a:r>
            <a:r>
              <a:rPr lang="zh-TW" altLang="en-US" sz="2100" dirty="0">
                <a:latin typeface="標楷體" pitchFamily="65" charset="-120"/>
              </a:rPr>
              <a:t>條：</a:t>
            </a:r>
            <a:endParaRPr lang="en-US" altLang="zh-TW" sz="2100" dirty="0">
              <a:latin typeface="標楷體" pitchFamily="65" charset="-120"/>
            </a:endParaRPr>
          </a:p>
          <a:p>
            <a:pPr marL="205740" indent="-205740">
              <a:lnSpc>
                <a:spcPct val="125000"/>
              </a:lnSpc>
              <a:defRPr/>
            </a:pPr>
            <a:r>
              <a:rPr lang="zh-TW" altLang="en-US" sz="2100" dirty="0">
                <a:latin typeface="標楷體" pitchFamily="65" charset="-120"/>
              </a:rPr>
              <a:t>  轉銜輔導及服務，包括升學輔導、生活、就業、心理輔導、福利服務及其他相關專業服務等項目。</a:t>
            </a:r>
            <a:endParaRPr lang="en-US" altLang="zh-TW" sz="2100" dirty="0">
              <a:latin typeface="標楷體" pitchFamily="65" charset="-120"/>
            </a:endParaRPr>
          </a:p>
          <a:p>
            <a:pPr marL="205740" indent="-205740">
              <a:lnSpc>
                <a:spcPct val="125000"/>
              </a:lnSpc>
              <a:defRPr/>
            </a:pPr>
            <a:endParaRPr lang="zh-TW" altLang="en-US" sz="2100" dirty="0"/>
          </a:p>
        </p:txBody>
      </p:sp>
      <p:sp>
        <p:nvSpPr>
          <p:cNvPr id="3" name="橢圓 2"/>
          <p:cNvSpPr/>
          <p:nvPr/>
        </p:nvSpPr>
        <p:spPr>
          <a:xfrm>
            <a:off x="4283969" y="1556792"/>
            <a:ext cx="864096" cy="540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9899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399" y="1371600"/>
            <a:ext cx="4025509" cy="5369767"/>
          </a:xfrm>
          <a:prstGeom prst="rect">
            <a:avLst/>
          </a:prstGeom>
        </p:spPr>
      </p:pic>
      <p:sp>
        <p:nvSpPr>
          <p:cNvPr id="3" name="橢圓 2"/>
          <p:cNvSpPr/>
          <p:nvPr/>
        </p:nvSpPr>
        <p:spPr>
          <a:xfrm>
            <a:off x="4229101" y="1408252"/>
            <a:ext cx="1555750" cy="369042"/>
          </a:xfrm>
          <a:prstGeom prst="ellipse">
            <a:avLst/>
          </a:prstGeom>
          <a:noFill/>
          <a:ln w="127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4" name="向右箭號圖說文字 3"/>
          <p:cNvSpPr/>
          <p:nvPr/>
        </p:nvSpPr>
        <p:spPr>
          <a:xfrm>
            <a:off x="838201" y="1371600"/>
            <a:ext cx="2660651" cy="857251"/>
          </a:xfrm>
          <a:prstGeom prst="rightArrow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946150" y="1408252"/>
            <a:ext cx="1524000" cy="738664"/>
          </a:xfrm>
          <a:prstGeom prst="rect">
            <a:avLst/>
          </a:prstGeom>
          <a:noFill/>
        </p:spPr>
        <p:txBody>
          <a:bodyPr wrap="square" rtlCol="0">
            <a:spAutoFit/>
          </a:bodyPr>
          <a:lstStyle/>
          <a:p>
            <a:r>
              <a:rPr lang="zh-TW" altLang="en-US" sz="2100" b="1" dirty="0">
                <a:latin typeface="標楷體" panose="03000509000000000000" pitchFamily="65" charset="-120"/>
                <a:ea typeface="標楷體" panose="03000509000000000000" pitchFamily="65" charset="-120"/>
              </a:rPr>
              <a:t>主要特需領域是什麼？</a:t>
            </a:r>
          </a:p>
        </p:txBody>
      </p:sp>
      <p:sp>
        <p:nvSpPr>
          <p:cNvPr id="7" name="向下箭號 6"/>
          <p:cNvSpPr/>
          <p:nvPr/>
        </p:nvSpPr>
        <p:spPr>
          <a:xfrm>
            <a:off x="1568450" y="2228851"/>
            <a:ext cx="342900" cy="4445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38200" y="2673350"/>
            <a:ext cx="1803400" cy="1073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38200" y="2707754"/>
            <a:ext cx="1803400" cy="1061829"/>
          </a:xfrm>
          <a:prstGeom prst="rect">
            <a:avLst/>
          </a:prstGeom>
          <a:noFill/>
          <a:ln>
            <a:solidFill>
              <a:srgbClr val="C00000"/>
            </a:solidFill>
          </a:ln>
        </p:spPr>
        <p:txBody>
          <a:bodyPr wrap="square" rtlCol="0">
            <a:spAutoFit/>
          </a:bodyPr>
          <a:lstStyle/>
          <a:p>
            <a:r>
              <a:rPr lang="zh-TW" altLang="en-US" sz="2100" b="1" dirty="0">
                <a:latin typeface="標楷體" panose="03000509000000000000" pitchFamily="65" charset="-120"/>
                <a:ea typeface="標楷體" panose="03000509000000000000" pitchFamily="65" charset="-120"/>
              </a:rPr>
              <a:t>針對特需主題敘明學生現況能力</a:t>
            </a:r>
          </a:p>
        </p:txBody>
      </p:sp>
      <p:sp>
        <p:nvSpPr>
          <p:cNvPr id="10" name="文字方塊 9"/>
          <p:cNvSpPr txBox="1"/>
          <p:nvPr/>
        </p:nvSpPr>
        <p:spPr>
          <a:xfrm>
            <a:off x="600501" y="431032"/>
            <a:ext cx="2422099" cy="584775"/>
          </a:xfrm>
          <a:prstGeom prst="rect">
            <a:avLst/>
          </a:prstGeom>
          <a:noFill/>
          <a:ln>
            <a:solidFill>
              <a:schemeClr val="tx1"/>
            </a:solidFill>
          </a:ln>
        </p:spPr>
        <p:txBody>
          <a:bodyPr wrap="square" rtlCol="0">
            <a:spAutoFit/>
          </a:bodyPr>
          <a:lstStyle/>
          <a:p>
            <a:r>
              <a:rPr lang="zh-TW" altLang="en-US" sz="3200" dirty="0">
                <a:solidFill>
                  <a:srgbClr val="FF0000"/>
                </a:solidFill>
              </a:rPr>
              <a:t>問題探討</a:t>
            </a:r>
          </a:p>
        </p:txBody>
      </p:sp>
    </p:spTree>
    <p:extLst>
      <p:ext uri="{BB962C8B-B14F-4D97-AF65-F5344CB8AC3E}">
        <p14:creationId xmlns:p14="http://schemas.microsoft.com/office/powerpoint/2010/main" val="362577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64093" y="1228571"/>
            <a:ext cx="6380312" cy="4785234"/>
          </a:xfrm>
          <a:prstGeom prst="rect">
            <a:avLst/>
          </a:prstGeom>
        </p:spPr>
      </p:pic>
      <p:sp>
        <p:nvSpPr>
          <p:cNvPr id="4" name="向右箭號圖說文字 3"/>
          <p:cNvSpPr/>
          <p:nvPr/>
        </p:nvSpPr>
        <p:spPr>
          <a:xfrm>
            <a:off x="179512" y="1371600"/>
            <a:ext cx="3456384" cy="3081900"/>
          </a:xfrm>
          <a:prstGeom prst="rightArrowCallout">
            <a:avLst>
              <a:gd name="adj1" fmla="val 25000"/>
              <a:gd name="adj2" fmla="val 25000"/>
              <a:gd name="adj3" fmla="val 25000"/>
              <a:gd name="adj4" fmla="val 7219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23529" y="1452679"/>
            <a:ext cx="2101452" cy="3000821"/>
          </a:xfrm>
          <a:prstGeom prst="rect">
            <a:avLst/>
          </a:prstGeom>
          <a:noFill/>
        </p:spPr>
        <p:txBody>
          <a:bodyPr wrap="square" rtlCol="0">
            <a:spAutoFit/>
          </a:bodyPr>
          <a:lstStyle/>
          <a:p>
            <a:r>
              <a:rPr lang="en-US" altLang="zh-TW" sz="2100" b="1" dirty="0">
                <a:latin typeface="標楷體" panose="03000509000000000000" pitchFamily="65" charset="-120"/>
                <a:ea typeface="標楷體" panose="03000509000000000000" pitchFamily="65" charset="-120"/>
              </a:rPr>
              <a:t>1</a:t>
            </a:r>
            <a:r>
              <a:rPr lang="zh-TW" altLang="en-US" sz="2100" b="1" dirty="0">
                <a:latin typeface="標楷體" panose="03000509000000000000" pitchFamily="65" charset="-120"/>
                <a:ea typeface="標楷體" panose="03000509000000000000" pitchFamily="65" charset="-120"/>
              </a:rPr>
              <a:t>沒有做時間分配？</a:t>
            </a:r>
            <a:endParaRPr lang="en-US" altLang="zh-TW" sz="2100" b="1" dirty="0">
              <a:latin typeface="標楷體" panose="03000509000000000000" pitchFamily="65" charset="-120"/>
              <a:ea typeface="標楷體" panose="03000509000000000000" pitchFamily="65" charset="-120"/>
            </a:endParaRPr>
          </a:p>
          <a:p>
            <a:r>
              <a:rPr lang="en-US" altLang="zh-TW" sz="2100" b="1" dirty="0">
                <a:latin typeface="標楷體" panose="03000509000000000000" pitchFamily="65" charset="-120"/>
                <a:ea typeface="標楷體" panose="03000509000000000000" pitchFamily="65" charset="-120"/>
              </a:rPr>
              <a:t>2</a:t>
            </a:r>
            <a:r>
              <a:rPr lang="zh-TW" altLang="en-US" sz="2100" b="1" dirty="0">
                <a:latin typeface="標楷體" panose="03000509000000000000" pitchFamily="65" charset="-120"/>
                <a:ea typeface="標楷體" panose="03000509000000000000" pitchFamily="65" charset="-120"/>
              </a:rPr>
              <a:t>每個目標的評量時間都在同一天？</a:t>
            </a:r>
            <a:endParaRPr lang="en-US" altLang="zh-TW" sz="2100" b="1" dirty="0">
              <a:latin typeface="標楷體" panose="03000509000000000000" pitchFamily="65" charset="-120"/>
              <a:ea typeface="標楷體" panose="03000509000000000000" pitchFamily="65" charset="-120"/>
            </a:endParaRPr>
          </a:p>
          <a:p>
            <a:r>
              <a:rPr lang="en-US" altLang="zh-TW" sz="2100" b="1" dirty="0">
                <a:latin typeface="標楷體" panose="03000509000000000000" pitchFamily="65" charset="-120"/>
                <a:ea typeface="標楷體" panose="03000509000000000000" pitchFamily="65" charset="-120"/>
              </a:rPr>
              <a:t>3</a:t>
            </a:r>
            <a:r>
              <a:rPr lang="zh-TW" altLang="en-US" sz="2100" b="1" dirty="0">
                <a:latin typeface="標楷體" panose="03000509000000000000" pitchFamily="65" charset="-120"/>
                <a:ea typeface="標楷體" panose="03000509000000000000" pitchFamily="65" charset="-120"/>
              </a:rPr>
              <a:t>第一次段考後回歸原班，沒教學為何還有評量？</a:t>
            </a:r>
          </a:p>
        </p:txBody>
      </p:sp>
      <p:sp>
        <p:nvSpPr>
          <p:cNvPr id="7" name="向下箭號 6"/>
          <p:cNvSpPr/>
          <p:nvPr/>
        </p:nvSpPr>
        <p:spPr>
          <a:xfrm>
            <a:off x="1202805" y="4577435"/>
            <a:ext cx="342900" cy="4445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79512" y="5145870"/>
            <a:ext cx="2592288" cy="1451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251520" y="5159258"/>
            <a:ext cx="2376264" cy="1384995"/>
          </a:xfrm>
          <a:prstGeom prst="rect">
            <a:avLst/>
          </a:prstGeom>
          <a:noFill/>
          <a:ln>
            <a:solidFill>
              <a:srgbClr val="C00000"/>
            </a:solidFill>
          </a:ln>
        </p:spPr>
        <p:txBody>
          <a:bodyPr wrap="square" rtlCol="0">
            <a:spAutoFit/>
          </a:bodyPr>
          <a:lstStyle/>
          <a:p>
            <a:r>
              <a:rPr lang="zh-TW" altLang="en-US" sz="2100" b="1" dirty="0">
                <a:latin typeface="標楷體" panose="03000509000000000000" pitchFamily="65" charset="-120"/>
                <a:ea typeface="標楷體" panose="03000509000000000000" pitchFamily="65" charset="-120"/>
              </a:rPr>
              <a:t>解決方式：</a:t>
            </a:r>
            <a:endParaRPr lang="en-US" altLang="zh-TW" sz="2100" b="1" dirty="0">
              <a:latin typeface="標楷體" panose="03000509000000000000" pitchFamily="65" charset="-120"/>
              <a:ea typeface="標楷體" panose="03000509000000000000" pitchFamily="65" charset="-120"/>
            </a:endParaRPr>
          </a:p>
          <a:p>
            <a:r>
              <a:rPr lang="zh-TW" altLang="en-US" sz="2100" b="1" dirty="0">
                <a:latin typeface="標楷體" panose="03000509000000000000" pitchFamily="65" charset="-120"/>
                <a:ea typeface="標楷體" panose="03000509000000000000" pitchFamily="65" charset="-120"/>
              </a:rPr>
              <a:t>在</a:t>
            </a:r>
            <a:r>
              <a:rPr lang="en-US" altLang="zh-TW" sz="2100" b="1" dirty="0">
                <a:latin typeface="標楷體" panose="03000509000000000000" pitchFamily="65" charset="-120"/>
                <a:ea typeface="標楷體" panose="03000509000000000000" pitchFamily="65" charset="-120"/>
              </a:rPr>
              <a:t>IEP</a:t>
            </a:r>
            <a:r>
              <a:rPr lang="zh-TW" altLang="en-US" sz="2100" b="1" dirty="0">
                <a:latin typeface="標楷體" panose="03000509000000000000" pitchFamily="65" charset="-120"/>
                <a:ea typeface="標楷體" panose="03000509000000000000" pitchFamily="65" charset="-120"/>
              </a:rPr>
              <a:t>檢討會議上記錄這學期的執行狀況。</a:t>
            </a:r>
          </a:p>
        </p:txBody>
      </p:sp>
      <p:sp>
        <p:nvSpPr>
          <p:cNvPr id="10" name="文字方塊 9"/>
          <p:cNvSpPr txBox="1"/>
          <p:nvPr/>
        </p:nvSpPr>
        <p:spPr>
          <a:xfrm>
            <a:off x="600501" y="431032"/>
            <a:ext cx="2422099" cy="584775"/>
          </a:xfrm>
          <a:prstGeom prst="rect">
            <a:avLst/>
          </a:prstGeom>
          <a:noFill/>
          <a:ln>
            <a:solidFill>
              <a:schemeClr val="tx1"/>
            </a:solidFill>
          </a:ln>
        </p:spPr>
        <p:txBody>
          <a:bodyPr wrap="square" rtlCol="0">
            <a:spAutoFit/>
          </a:bodyPr>
          <a:lstStyle/>
          <a:p>
            <a:r>
              <a:rPr lang="zh-TW" altLang="en-US" sz="3200" dirty="0">
                <a:solidFill>
                  <a:srgbClr val="FF0000"/>
                </a:solidFill>
              </a:rPr>
              <a:t>問題探討</a:t>
            </a:r>
          </a:p>
        </p:txBody>
      </p:sp>
    </p:spTree>
    <p:extLst>
      <p:ext uri="{BB962C8B-B14F-4D97-AF65-F5344CB8AC3E}">
        <p14:creationId xmlns:p14="http://schemas.microsoft.com/office/powerpoint/2010/main" val="96857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462983"/>
            <a:ext cx="6505593" cy="4876994"/>
          </a:xfrm>
          <a:prstGeom prst="rect">
            <a:avLst/>
          </a:prstGeom>
        </p:spPr>
      </p:pic>
      <p:sp>
        <p:nvSpPr>
          <p:cNvPr id="3" name="橢圓 2"/>
          <p:cNvSpPr/>
          <p:nvPr/>
        </p:nvSpPr>
        <p:spPr>
          <a:xfrm>
            <a:off x="4845635" y="1772816"/>
            <a:ext cx="1055803" cy="40322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482382" y="476672"/>
            <a:ext cx="2505441" cy="646331"/>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5" name="文字方塊 4"/>
          <p:cNvSpPr txBox="1"/>
          <p:nvPr/>
        </p:nvSpPr>
        <p:spPr>
          <a:xfrm>
            <a:off x="591671" y="2134721"/>
            <a:ext cx="1568824" cy="1338828"/>
          </a:xfrm>
          <a:prstGeom prst="rect">
            <a:avLst/>
          </a:prstGeom>
          <a:noFill/>
        </p:spPr>
        <p:txBody>
          <a:bodyPr wrap="square" rtlCol="0">
            <a:spAutoFit/>
          </a:bodyPr>
          <a:lstStyle/>
          <a:p>
            <a:r>
              <a:rPr lang="zh-TW" altLang="en-US" sz="2700" dirty="0"/>
              <a:t>教學目標未考量時間分配</a:t>
            </a:r>
          </a:p>
        </p:txBody>
      </p:sp>
    </p:spTree>
    <p:extLst>
      <p:ext uri="{BB962C8B-B14F-4D97-AF65-F5344CB8AC3E}">
        <p14:creationId xmlns:p14="http://schemas.microsoft.com/office/powerpoint/2010/main" val="423041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2640" y="1457391"/>
            <a:ext cx="3184918" cy="4248474"/>
          </a:xfrm>
          <a:prstGeom prst="rect">
            <a:avLst/>
          </a:prstGeom>
        </p:spPr>
      </p:pic>
      <p:sp>
        <p:nvSpPr>
          <p:cNvPr id="3" name="文字方塊 2"/>
          <p:cNvSpPr txBox="1"/>
          <p:nvPr/>
        </p:nvSpPr>
        <p:spPr>
          <a:xfrm>
            <a:off x="467544" y="389791"/>
            <a:ext cx="2376264" cy="646331"/>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4" name="橢圓 3"/>
          <p:cNvSpPr/>
          <p:nvPr/>
        </p:nvSpPr>
        <p:spPr>
          <a:xfrm>
            <a:off x="2978150" y="1478689"/>
            <a:ext cx="1790701" cy="13978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481539" y="1287328"/>
            <a:ext cx="2451101" cy="4801314"/>
          </a:xfrm>
          <a:prstGeom prst="rect">
            <a:avLst/>
          </a:prstGeom>
          <a:noFill/>
          <a:ln>
            <a:solidFill>
              <a:srgbClr val="7030A0"/>
            </a:solidFill>
          </a:ln>
        </p:spPr>
        <p:txBody>
          <a:bodyPr wrap="square" rtlCol="0">
            <a:spAutoFit/>
          </a:bodyPr>
          <a:lstStyle/>
          <a:p>
            <a:pPr marL="214313" indent="-214313">
              <a:buFont typeface="Arial" panose="020B0604020202020204" pitchFamily="34" charset="0"/>
              <a:buChar char="•"/>
            </a:pPr>
            <a:r>
              <a:rPr lang="en-US" altLang="zh-TW" sz="3200" dirty="0"/>
              <a:t>1-14</a:t>
            </a:r>
            <a:r>
              <a:rPr lang="zh-TW" altLang="en-US" sz="3200" dirty="0"/>
              <a:t>課的每課評量標準正確率都在</a:t>
            </a:r>
            <a:r>
              <a:rPr lang="en-US" altLang="zh-TW" sz="3200" dirty="0"/>
              <a:t>60</a:t>
            </a:r>
            <a:r>
              <a:rPr lang="zh-TW" altLang="en-US" sz="3200" dirty="0"/>
              <a:t>℅</a:t>
            </a:r>
            <a:r>
              <a:rPr lang="en-US" altLang="zh-TW" sz="3200" dirty="0"/>
              <a:t>~80</a:t>
            </a:r>
            <a:r>
              <a:rPr lang="zh-TW" altLang="en-US" sz="3200" dirty="0"/>
              <a:t>％嗎？</a:t>
            </a:r>
            <a:endParaRPr lang="en-US" altLang="zh-TW" sz="3200" dirty="0"/>
          </a:p>
          <a:p>
            <a:pPr marL="214313" indent="-214313">
              <a:buFont typeface="Arial" panose="020B0604020202020204" pitchFamily="34" charset="0"/>
              <a:buChar char="•"/>
            </a:pPr>
            <a:r>
              <a:rPr lang="zh-TW" altLang="en-US" sz="3200" dirty="0"/>
              <a:t>如果有一課沒達到的話那算通過或不通過？</a:t>
            </a:r>
            <a:endParaRPr lang="en-US" altLang="zh-TW" sz="3200" dirty="0"/>
          </a:p>
          <a:p>
            <a:endParaRPr lang="zh-TW" altLang="en-US" dirty="0"/>
          </a:p>
        </p:txBody>
      </p:sp>
      <p:sp>
        <p:nvSpPr>
          <p:cNvPr id="6" name="文字方塊 5"/>
          <p:cNvSpPr txBox="1"/>
          <p:nvPr/>
        </p:nvSpPr>
        <p:spPr>
          <a:xfrm>
            <a:off x="6117558" y="3861048"/>
            <a:ext cx="2459203" cy="2769989"/>
          </a:xfrm>
          <a:prstGeom prst="rect">
            <a:avLst/>
          </a:prstGeom>
          <a:noFill/>
        </p:spPr>
        <p:txBody>
          <a:bodyPr wrap="square" rtlCol="0">
            <a:spAutoFit/>
          </a:bodyPr>
          <a:lstStyle/>
          <a:p>
            <a:r>
              <a:rPr lang="zh-TW" altLang="en-US" sz="3000" b="1" dirty="0">
                <a:latin typeface="標楷體" panose="03000509000000000000" pitchFamily="65" charset="-120"/>
                <a:ea typeface="標楷體" panose="03000509000000000000" pitchFamily="65" charset="-120"/>
              </a:rPr>
              <a:t>通過標準</a:t>
            </a:r>
            <a:endParaRPr lang="en-US" altLang="zh-TW" sz="3000" b="1" dirty="0">
              <a:latin typeface="標楷體" panose="03000509000000000000" pitchFamily="65" charset="-120"/>
              <a:ea typeface="標楷體" panose="03000509000000000000" pitchFamily="65" charset="-120"/>
            </a:endParaRPr>
          </a:p>
          <a:p>
            <a:r>
              <a:rPr lang="zh-TW" altLang="en-US" sz="2400" dirty="0">
                <a:ea typeface="標楷體" panose="03000509000000000000" pitchFamily="65" charset="-120"/>
              </a:rPr>
              <a:t>    可用比例（五次中四次通過）、百分比（</a:t>
            </a:r>
            <a:r>
              <a:rPr lang="en-US" altLang="zh-TW" sz="2400" dirty="0">
                <a:ea typeface="標楷體" panose="03000509000000000000" pitchFamily="65" charset="-120"/>
              </a:rPr>
              <a:t>80%</a:t>
            </a:r>
            <a:r>
              <a:rPr lang="zh-TW" altLang="en-US" sz="2400" dirty="0">
                <a:ea typeface="標楷體" panose="03000509000000000000" pitchFamily="65" charset="-120"/>
              </a:rPr>
              <a:t>）、天</a:t>
            </a:r>
            <a:r>
              <a:rPr lang="en-US" altLang="zh-TW" sz="2400" dirty="0">
                <a:ea typeface="標楷體" panose="03000509000000000000" pitchFamily="65" charset="-120"/>
              </a:rPr>
              <a:t>/</a:t>
            </a:r>
            <a:r>
              <a:rPr lang="zh-TW" altLang="en-US" sz="2400" dirty="0">
                <a:ea typeface="標楷體" panose="03000509000000000000" pitchFamily="65" charset="-120"/>
              </a:rPr>
              <a:t>次數（連續三天</a:t>
            </a:r>
            <a:r>
              <a:rPr lang="en-US" altLang="zh-TW" sz="2400" dirty="0">
                <a:ea typeface="標楷體" panose="03000509000000000000" pitchFamily="65" charset="-120"/>
              </a:rPr>
              <a:t>/</a:t>
            </a:r>
            <a:r>
              <a:rPr lang="zh-TW" altLang="en-US" sz="2400" dirty="0">
                <a:ea typeface="標楷體" panose="03000509000000000000" pitchFamily="65" charset="-120"/>
              </a:rPr>
              <a:t>三次</a:t>
            </a:r>
            <a:r>
              <a:rPr lang="en-US" altLang="zh-TW" sz="2400" dirty="0">
                <a:ea typeface="標楷體" panose="03000509000000000000" pitchFamily="65" charset="-120"/>
              </a:rPr>
              <a:t>80%</a:t>
            </a:r>
            <a:r>
              <a:rPr lang="zh-TW" altLang="en-US" sz="2400" dirty="0">
                <a:ea typeface="標楷體" panose="03000509000000000000" pitchFamily="65" charset="-120"/>
              </a:rPr>
              <a:t>正確</a:t>
            </a:r>
            <a:r>
              <a:rPr lang="en-US" altLang="zh-TW" sz="2400" dirty="0">
                <a:ea typeface="標楷體" panose="03000509000000000000" pitchFamily="65" charset="-120"/>
              </a:rPr>
              <a:t>/</a:t>
            </a:r>
            <a:r>
              <a:rPr lang="zh-TW" altLang="en-US" sz="2400" dirty="0">
                <a:ea typeface="標楷體" panose="03000509000000000000" pitchFamily="65" charset="-120"/>
              </a:rPr>
              <a:t>通過）</a:t>
            </a:r>
            <a:endParaRPr lang="zh-TW" altLang="en-US" sz="2400" dirty="0"/>
          </a:p>
        </p:txBody>
      </p:sp>
    </p:spTree>
    <p:extLst>
      <p:ext uri="{BB962C8B-B14F-4D97-AF65-F5344CB8AC3E}">
        <p14:creationId xmlns:p14="http://schemas.microsoft.com/office/powerpoint/2010/main" val="273856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8254" y="1340768"/>
            <a:ext cx="3904956" cy="5208957"/>
          </a:xfrm>
          <a:prstGeom prst="rect">
            <a:avLst/>
          </a:prstGeom>
        </p:spPr>
      </p:pic>
      <p:sp>
        <p:nvSpPr>
          <p:cNvPr id="3" name="文字方塊 2"/>
          <p:cNvSpPr txBox="1"/>
          <p:nvPr/>
        </p:nvSpPr>
        <p:spPr>
          <a:xfrm>
            <a:off x="539551" y="476673"/>
            <a:ext cx="2448703" cy="646331"/>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4" name="橢圓 3"/>
          <p:cNvSpPr/>
          <p:nvPr/>
        </p:nvSpPr>
        <p:spPr>
          <a:xfrm>
            <a:off x="3563888" y="1844824"/>
            <a:ext cx="1737747" cy="37310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91612" y="2176544"/>
            <a:ext cx="1981846" cy="3785652"/>
          </a:xfrm>
          <a:prstGeom prst="rect">
            <a:avLst/>
          </a:prstGeom>
          <a:noFill/>
        </p:spPr>
        <p:txBody>
          <a:bodyPr wrap="square" rtlCol="0">
            <a:spAutoFit/>
          </a:bodyPr>
          <a:lstStyle/>
          <a:p>
            <a:r>
              <a:rPr lang="zh-TW" altLang="en-US" sz="4000" dirty="0">
                <a:solidFill>
                  <a:srgbClr val="0070C0"/>
                </a:solidFill>
              </a:rPr>
              <a:t>用評量標準記錄？或是用通過不通過？</a:t>
            </a:r>
          </a:p>
        </p:txBody>
      </p:sp>
    </p:spTree>
    <p:extLst>
      <p:ext uri="{BB962C8B-B14F-4D97-AF65-F5344CB8AC3E}">
        <p14:creationId xmlns:p14="http://schemas.microsoft.com/office/powerpoint/2010/main" val="1282380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052" y="1285553"/>
            <a:ext cx="4128228" cy="5503063"/>
          </a:xfrm>
          <a:prstGeom prst="rect">
            <a:avLst/>
          </a:prstGeom>
        </p:spPr>
      </p:pic>
      <p:sp>
        <p:nvSpPr>
          <p:cNvPr id="4" name="文字方塊 3"/>
          <p:cNvSpPr txBox="1"/>
          <p:nvPr/>
        </p:nvSpPr>
        <p:spPr>
          <a:xfrm>
            <a:off x="539552" y="548681"/>
            <a:ext cx="2016224" cy="646331"/>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2" name="文字方塊 1"/>
          <p:cNvSpPr txBox="1"/>
          <p:nvPr/>
        </p:nvSpPr>
        <p:spPr>
          <a:xfrm>
            <a:off x="372813" y="2060848"/>
            <a:ext cx="2217242" cy="1938992"/>
          </a:xfrm>
          <a:prstGeom prst="rect">
            <a:avLst/>
          </a:prstGeom>
          <a:noFill/>
        </p:spPr>
        <p:txBody>
          <a:bodyPr wrap="square" rtlCol="0">
            <a:spAutoFit/>
          </a:bodyPr>
          <a:lstStyle/>
          <a:p>
            <a:r>
              <a:rPr lang="zh-TW" altLang="en-US" sz="4000" dirty="0"/>
              <a:t>評量標準是</a:t>
            </a:r>
            <a:r>
              <a:rPr lang="en-US" altLang="zh-TW" sz="4000" dirty="0"/>
              <a:t>80</a:t>
            </a:r>
            <a:r>
              <a:rPr lang="zh-TW" altLang="en-US" sz="4000" dirty="0"/>
              <a:t>℅？或</a:t>
            </a:r>
            <a:r>
              <a:rPr lang="en-US" altLang="zh-TW" sz="4000" dirty="0"/>
              <a:t>60</a:t>
            </a:r>
            <a:r>
              <a:rPr lang="zh-TW" altLang="en-US" sz="4000" dirty="0"/>
              <a:t>℅？</a:t>
            </a:r>
          </a:p>
        </p:txBody>
      </p:sp>
    </p:spTree>
    <p:extLst>
      <p:ext uri="{BB962C8B-B14F-4D97-AF65-F5344CB8AC3E}">
        <p14:creationId xmlns:p14="http://schemas.microsoft.com/office/powerpoint/2010/main" val="187480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390" y="1376120"/>
            <a:ext cx="6097547" cy="4573160"/>
          </a:xfrm>
          <a:prstGeom prst="rect">
            <a:avLst/>
          </a:prstGeom>
        </p:spPr>
      </p:pic>
      <p:sp>
        <p:nvSpPr>
          <p:cNvPr id="3" name="文字方塊 2"/>
          <p:cNvSpPr txBox="1"/>
          <p:nvPr/>
        </p:nvSpPr>
        <p:spPr>
          <a:xfrm>
            <a:off x="573578" y="476673"/>
            <a:ext cx="2342237" cy="648072"/>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2" name="文字方塊 1"/>
          <p:cNvSpPr txBox="1"/>
          <p:nvPr/>
        </p:nvSpPr>
        <p:spPr>
          <a:xfrm>
            <a:off x="232725" y="2060847"/>
            <a:ext cx="2232247" cy="4524315"/>
          </a:xfrm>
          <a:prstGeom prst="rect">
            <a:avLst/>
          </a:prstGeom>
          <a:noFill/>
        </p:spPr>
        <p:txBody>
          <a:bodyPr wrap="square" rtlCol="0">
            <a:spAutoFit/>
          </a:bodyPr>
          <a:lstStyle/>
          <a:p>
            <a:r>
              <a:rPr lang="en-US" altLang="zh-TW" sz="3200" dirty="0"/>
              <a:t>1</a:t>
            </a:r>
            <a:r>
              <a:rPr lang="zh-TW" altLang="en-US" sz="3200" dirty="0"/>
              <a:t>、目標不明確。</a:t>
            </a:r>
            <a:endParaRPr lang="en-US" altLang="zh-TW" sz="3200" dirty="0"/>
          </a:p>
          <a:p>
            <a:r>
              <a:rPr lang="en-US" altLang="zh-TW" sz="3200" dirty="0"/>
              <a:t>2</a:t>
            </a:r>
            <a:r>
              <a:rPr lang="zh-TW" altLang="en-US" sz="3200" dirty="0"/>
              <a:t>、教學目標未分配時間。</a:t>
            </a:r>
            <a:endParaRPr lang="en-US" altLang="zh-TW" sz="3200" dirty="0"/>
          </a:p>
          <a:p>
            <a:r>
              <a:rPr lang="en-US" altLang="zh-TW" sz="3200" dirty="0"/>
              <a:t>3</a:t>
            </a:r>
            <a:r>
              <a:rPr lang="zh-TW" altLang="en-US" sz="3200" dirty="0"/>
              <a:t>、每個目標的評量時間都在同一時間。</a:t>
            </a:r>
          </a:p>
        </p:txBody>
      </p:sp>
      <p:sp>
        <p:nvSpPr>
          <p:cNvPr id="5" name="向下箭號 4"/>
          <p:cNvSpPr/>
          <p:nvPr/>
        </p:nvSpPr>
        <p:spPr>
          <a:xfrm>
            <a:off x="1315489" y="1225986"/>
            <a:ext cx="448199" cy="8348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9247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6131024" cy="1143000"/>
          </a:xfrm>
        </p:spPr>
        <p:txBody>
          <a:bodyPr/>
          <a:lstStyle/>
          <a:p>
            <a:pPr eaLnBrk="1" hangingPunct="1"/>
            <a:r>
              <a:rPr lang="en-US" altLang="zh-TW" dirty="0"/>
              <a:t>IEP</a:t>
            </a:r>
            <a:r>
              <a:rPr lang="zh-TW" altLang="en-US" sz="5400" dirty="0">
                <a:latin typeface="標楷體" panose="03000509000000000000" pitchFamily="65" charset="-120"/>
                <a:ea typeface="標楷體" panose="03000509000000000000" pitchFamily="65" charset="-120"/>
              </a:rPr>
              <a:t>的內容</a:t>
            </a:r>
            <a:endParaRPr lang="zh-CN" altLang="zh-CN" dirty="0">
              <a:solidFill>
                <a:schemeClr val="tx1"/>
              </a:solidFill>
              <a:ea typeface="宋体" panose="02010600030101010101" pitchFamily="2" charset="-122"/>
            </a:endParaRPr>
          </a:p>
        </p:txBody>
      </p:sp>
      <p:sp>
        <p:nvSpPr>
          <p:cNvPr id="3075" name="Rectangle 3"/>
          <p:cNvSpPr>
            <a:spLocks noGrp="1" noChangeArrowheads="1"/>
          </p:cNvSpPr>
          <p:nvPr>
            <p:ph type="body" idx="1"/>
          </p:nvPr>
        </p:nvSpPr>
        <p:spPr/>
        <p:txBody>
          <a:bodyPr/>
          <a:lstStyle/>
          <a:p>
            <a:pPr lvl="0"/>
            <a:r>
              <a:rPr lang="zh-TW" altLang="en-US" b="1" dirty="0"/>
              <a:t>一、</a:t>
            </a:r>
            <a:r>
              <a:rPr lang="zh-TW" altLang="zh-TW" b="1" dirty="0"/>
              <a:t>基本資料</a:t>
            </a:r>
            <a:endParaRPr lang="en-US" altLang="zh-TW" dirty="0"/>
          </a:p>
          <a:p>
            <a:r>
              <a:rPr lang="zh-TW" altLang="en-US" dirty="0"/>
              <a:t>二、</a:t>
            </a:r>
            <a:r>
              <a:rPr lang="zh-TW" altLang="zh-TW" b="1" dirty="0"/>
              <a:t>家庭狀況、發展、醫療與教育史</a:t>
            </a:r>
            <a:endParaRPr lang="en-US" altLang="zh-TW" b="1" dirty="0"/>
          </a:p>
          <a:p>
            <a:r>
              <a:rPr lang="zh-TW" altLang="en-US" b="1" dirty="0"/>
              <a:t>三、</a:t>
            </a:r>
            <a:r>
              <a:rPr lang="zh-TW" altLang="zh-TW" b="1" dirty="0"/>
              <a:t>學生能力現況及分析</a:t>
            </a:r>
            <a:endParaRPr lang="en-US" altLang="zh-TW" b="1" dirty="0"/>
          </a:p>
          <a:p>
            <a:r>
              <a:rPr lang="zh-TW" altLang="en-US" b="1" dirty="0"/>
              <a:t>四、</a:t>
            </a:r>
            <a:r>
              <a:rPr lang="zh-TW" altLang="zh-TW" b="1" dirty="0"/>
              <a:t>特殊教育、相關服務及支持策略</a:t>
            </a:r>
            <a:endParaRPr lang="en-US" altLang="zh-TW" b="1" dirty="0"/>
          </a:p>
          <a:p>
            <a:r>
              <a:rPr lang="zh-TW" altLang="en-US" b="1" dirty="0"/>
              <a:t>五、學年</a:t>
            </a:r>
            <a:r>
              <a:rPr lang="en-US" altLang="zh-TW" b="1" dirty="0"/>
              <a:t>/</a:t>
            </a:r>
            <a:r>
              <a:rPr lang="zh-TW" altLang="en-US" b="1" dirty="0"/>
              <a:t>學期教育目標</a:t>
            </a:r>
            <a:endParaRPr lang="en-US" altLang="zh-TW" b="1" dirty="0"/>
          </a:p>
          <a:p>
            <a:r>
              <a:rPr lang="zh-TW" altLang="en-US" b="1" dirty="0"/>
              <a:t>六、</a:t>
            </a:r>
            <a:r>
              <a:rPr lang="zh-TW" altLang="zh-TW" b="1" dirty="0"/>
              <a:t>行為功能介入方案及行政支援</a:t>
            </a:r>
            <a:endParaRPr lang="en-US" altLang="zh-TW" b="1" dirty="0"/>
          </a:p>
          <a:p>
            <a:r>
              <a:rPr lang="zh-TW" altLang="en-US" b="1" dirty="0"/>
              <a:t>七、</a:t>
            </a:r>
            <a:r>
              <a:rPr lang="zh-TW" altLang="zh-TW" b="1" dirty="0"/>
              <a:t>轉銜輔導及服務</a:t>
            </a:r>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0878" y="908720"/>
            <a:ext cx="4221996" cy="5631868"/>
          </a:xfrm>
          <a:prstGeom prst="rect">
            <a:avLst/>
          </a:prstGeom>
        </p:spPr>
      </p:pic>
      <p:sp>
        <p:nvSpPr>
          <p:cNvPr id="4" name="文字方塊 3"/>
          <p:cNvSpPr txBox="1"/>
          <p:nvPr/>
        </p:nvSpPr>
        <p:spPr>
          <a:xfrm>
            <a:off x="470094" y="677887"/>
            <a:ext cx="2013673" cy="584775"/>
          </a:xfrm>
          <a:prstGeom prst="rect">
            <a:avLst/>
          </a:prstGeom>
          <a:noFill/>
          <a:ln>
            <a:solidFill>
              <a:schemeClr val="tx1"/>
            </a:solidFill>
          </a:ln>
        </p:spPr>
        <p:txBody>
          <a:bodyPr wrap="square" rtlCol="0">
            <a:spAutoFit/>
          </a:bodyPr>
          <a:lstStyle/>
          <a:p>
            <a:r>
              <a:rPr lang="zh-TW" altLang="en-US" sz="3200" dirty="0">
                <a:solidFill>
                  <a:srgbClr val="FF0000"/>
                </a:solidFill>
              </a:rPr>
              <a:t>問題探討</a:t>
            </a:r>
          </a:p>
        </p:txBody>
      </p:sp>
      <p:sp>
        <p:nvSpPr>
          <p:cNvPr id="2" name="橢圓 1"/>
          <p:cNvSpPr/>
          <p:nvPr/>
        </p:nvSpPr>
        <p:spPr>
          <a:xfrm>
            <a:off x="3496767" y="1761940"/>
            <a:ext cx="1492251" cy="4572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6292850" y="2489200"/>
            <a:ext cx="311150" cy="2730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230575" y="2004319"/>
            <a:ext cx="2685241" cy="1569660"/>
          </a:xfrm>
          <a:prstGeom prst="rect">
            <a:avLst/>
          </a:prstGeom>
          <a:noFill/>
        </p:spPr>
        <p:txBody>
          <a:bodyPr wrap="square" rtlCol="0">
            <a:spAutoFit/>
          </a:bodyPr>
          <a:lstStyle/>
          <a:p>
            <a:r>
              <a:rPr lang="en-US" altLang="zh-TW" sz="2400" dirty="0"/>
              <a:t>5-10</a:t>
            </a:r>
            <a:r>
              <a:rPr lang="zh-TW" altLang="en-US" sz="2400" dirty="0"/>
              <a:t>題</a:t>
            </a:r>
            <a:endParaRPr lang="en-US" altLang="zh-TW" sz="2400" dirty="0"/>
          </a:p>
          <a:p>
            <a:r>
              <a:rPr lang="zh-TW" altLang="en-US" sz="2400" dirty="0"/>
              <a:t>        </a:t>
            </a:r>
            <a:endParaRPr lang="en-US" altLang="zh-TW" sz="2400" dirty="0"/>
          </a:p>
          <a:p>
            <a:r>
              <a:rPr lang="zh-TW" altLang="en-US" sz="2400" dirty="0"/>
              <a:t> </a:t>
            </a:r>
            <a:endParaRPr lang="en-US" altLang="zh-TW" sz="2400" dirty="0"/>
          </a:p>
          <a:p>
            <a:r>
              <a:rPr lang="en-US" altLang="zh-TW" sz="2400" dirty="0"/>
              <a:t>10</a:t>
            </a:r>
            <a:r>
              <a:rPr lang="zh-TW" altLang="en-US" sz="2400" dirty="0"/>
              <a:t>題中答對</a:t>
            </a:r>
            <a:r>
              <a:rPr lang="en-US" altLang="zh-TW" sz="2400" dirty="0"/>
              <a:t>8</a:t>
            </a:r>
            <a:r>
              <a:rPr lang="zh-TW" altLang="en-US" sz="2400" dirty="0"/>
              <a:t>題</a:t>
            </a:r>
            <a:endParaRPr lang="en-US" altLang="zh-TW" sz="2400" dirty="0"/>
          </a:p>
        </p:txBody>
      </p:sp>
      <p:sp>
        <p:nvSpPr>
          <p:cNvPr id="7" name="向右箭號 6"/>
          <p:cNvSpPr/>
          <p:nvPr/>
        </p:nvSpPr>
        <p:spPr>
          <a:xfrm rot="5400000">
            <a:off x="835186" y="2603257"/>
            <a:ext cx="463438" cy="3179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迴轉箭號 7"/>
          <p:cNvSpPr/>
          <p:nvPr/>
        </p:nvSpPr>
        <p:spPr>
          <a:xfrm>
            <a:off x="2687625" y="1627197"/>
            <a:ext cx="1854008" cy="403944"/>
          </a:xfrm>
          <a:prstGeom prst="uturnArrow">
            <a:avLst>
              <a:gd name="adj1" fmla="val 29068"/>
              <a:gd name="adj2" fmla="val 25000"/>
              <a:gd name="adj3" fmla="val 25000"/>
              <a:gd name="adj4" fmla="val 43750"/>
              <a:gd name="adj5" fmla="val 7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文字方塊 8"/>
          <p:cNvSpPr txBox="1"/>
          <p:nvPr/>
        </p:nvSpPr>
        <p:spPr>
          <a:xfrm>
            <a:off x="445773" y="3946305"/>
            <a:ext cx="2470043" cy="507831"/>
          </a:xfrm>
          <a:prstGeom prst="rect">
            <a:avLst/>
          </a:prstGeom>
          <a:noFill/>
        </p:spPr>
        <p:txBody>
          <a:bodyPr wrap="square" rtlCol="0">
            <a:spAutoFit/>
          </a:bodyPr>
          <a:lstStyle/>
          <a:p>
            <a:r>
              <a:rPr lang="zh-TW" altLang="en-US" sz="2700" dirty="0"/>
              <a:t>評量標準過低</a:t>
            </a:r>
          </a:p>
        </p:txBody>
      </p:sp>
      <p:cxnSp>
        <p:nvCxnSpPr>
          <p:cNvPr id="12" name="弧形接點 11"/>
          <p:cNvCxnSpPr/>
          <p:nvPr/>
        </p:nvCxnSpPr>
        <p:spPr>
          <a:xfrm flipV="1">
            <a:off x="2687625" y="2623086"/>
            <a:ext cx="3605226" cy="1577134"/>
          </a:xfrm>
          <a:prstGeom prst="curvedConnector3">
            <a:avLst>
              <a:gd name="adj1" fmla="val 50000"/>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86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030" y="1374687"/>
            <a:ext cx="4624669" cy="5483313"/>
          </a:xfrm>
          <a:prstGeom prst="rect">
            <a:avLst/>
          </a:prstGeom>
        </p:spPr>
      </p:pic>
      <p:sp>
        <p:nvSpPr>
          <p:cNvPr id="2" name="橢圓 1"/>
          <p:cNvSpPr/>
          <p:nvPr/>
        </p:nvSpPr>
        <p:spPr>
          <a:xfrm>
            <a:off x="2987824" y="1990288"/>
            <a:ext cx="1753975" cy="554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2841566" y="2765524"/>
            <a:ext cx="2805545" cy="1350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22094" y="476673"/>
            <a:ext cx="2509745" cy="646331"/>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6" name="文字方塊 5"/>
          <p:cNvSpPr txBox="1"/>
          <p:nvPr/>
        </p:nvSpPr>
        <p:spPr>
          <a:xfrm>
            <a:off x="251520" y="2170731"/>
            <a:ext cx="2540171" cy="2554545"/>
          </a:xfrm>
          <a:prstGeom prst="rect">
            <a:avLst/>
          </a:prstGeom>
          <a:noFill/>
        </p:spPr>
        <p:txBody>
          <a:bodyPr wrap="square" rtlCol="0">
            <a:spAutoFit/>
          </a:bodyPr>
          <a:lstStyle/>
          <a:p>
            <a:r>
              <a:rPr lang="zh-TW" altLang="en-US" sz="4000" dirty="0"/>
              <a:t>把學期目標當作學年目標敘寫</a:t>
            </a:r>
          </a:p>
        </p:txBody>
      </p:sp>
    </p:spTree>
    <p:extLst>
      <p:ext uri="{BB962C8B-B14F-4D97-AF65-F5344CB8AC3E}">
        <p14:creationId xmlns:p14="http://schemas.microsoft.com/office/powerpoint/2010/main" val="1354213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542" y="1289381"/>
            <a:ext cx="3417211" cy="5568619"/>
          </a:xfrm>
          <a:prstGeom prst="rect">
            <a:avLst/>
          </a:prstGeom>
        </p:spPr>
      </p:pic>
      <p:sp>
        <p:nvSpPr>
          <p:cNvPr id="3" name="橢圓 2"/>
          <p:cNvSpPr/>
          <p:nvPr/>
        </p:nvSpPr>
        <p:spPr>
          <a:xfrm>
            <a:off x="5580112" y="4237310"/>
            <a:ext cx="533400" cy="1797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564298" y="476673"/>
            <a:ext cx="2135494" cy="648072"/>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5" name="文字方塊 4"/>
          <p:cNvSpPr txBox="1"/>
          <p:nvPr/>
        </p:nvSpPr>
        <p:spPr>
          <a:xfrm>
            <a:off x="539552" y="1289381"/>
            <a:ext cx="2542243" cy="5016758"/>
          </a:xfrm>
          <a:prstGeom prst="rect">
            <a:avLst/>
          </a:prstGeom>
          <a:noFill/>
        </p:spPr>
        <p:txBody>
          <a:bodyPr wrap="square" rtlCol="0">
            <a:spAutoFit/>
          </a:bodyPr>
          <a:lstStyle/>
          <a:p>
            <a:r>
              <a:rPr lang="zh-TW" altLang="en-US" sz="4000" dirty="0"/>
              <a:t>學生無法通過目標時，教師要考量是否設定的目標對學生而言過難</a:t>
            </a:r>
            <a:r>
              <a:rPr lang="zh-TW" altLang="en-US" sz="2700" dirty="0"/>
              <a:t>？</a:t>
            </a:r>
            <a:endParaRPr lang="en-US" altLang="zh-TW" sz="2700" dirty="0"/>
          </a:p>
        </p:txBody>
      </p:sp>
    </p:spTree>
    <p:extLst>
      <p:ext uri="{BB962C8B-B14F-4D97-AF65-F5344CB8AC3E}">
        <p14:creationId xmlns:p14="http://schemas.microsoft.com/office/powerpoint/2010/main" val="268123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64298" y="476673"/>
            <a:ext cx="2135494" cy="648072"/>
          </a:xfrm>
          <a:prstGeom prst="rect">
            <a:avLst/>
          </a:prstGeom>
          <a:noFill/>
          <a:ln>
            <a:solidFill>
              <a:schemeClr val="tx1"/>
            </a:solidFill>
          </a:ln>
        </p:spPr>
        <p:txBody>
          <a:bodyPr wrap="square" rtlCol="0">
            <a:spAutoFit/>
          </a:bodyPr>
          <a:lstStyle/>
          <a:p>
            <a:r>
              <a:rPr lang="zh-TW" altLang="en-US" sz="3600" dirty="0">
                <a:solidFill>
                  <a:srgbClr val="FF0000"/>
                </a:solidFill>
              </a:rPr>
              <a:t>問題探討</a:t>
            </a:r>
          </a:p>
        </p:txBody>
      </p:sp>
      <p:sp>
        <p:nvSpPr>
          <p:cNvPr id="5" name="文字方塊 4"/>
          <p:cNvSpPr txBox="1"/>
          <p:nvPr/>
        </p:nvSpPr>
        <p:spPr>
          <a:xfrm>
            <a:off x="323528" y="1289381"/>
            <a:ext cx="2758267" cy="2554545"/>
          </a:xfrm>
          <a:prstGeom prst="rect">
            <a:avLst/>
          </a:prstGeom>
          <a:noFill/>
        </p:spPr>
        <p:txBody>
          <a:bodyPr wrap="square" rtlCol="0">
            <a:spAutoFit/>
          </a:bodyPr>
          <a:lstStyle/>
          <a:p>
            <a:r>
              <a:rPr lang="zh-TW" altLang="en-US" sz="4000" dirty="0"/>
              <a:t>特教班特需課程請依學生需求另外加開</a:t>
            </a:r>
            <a:endParaRPr lang="en-US" altLang="zh-TW" sz="2700"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7062" y="1589478"/>
            <a:ext cx="5661248" cy="4731782"/>
          </a:xfrm>
          <a:prstGeom prst="rect">
            <a:avLst/>
          </a:prstGeom>
        </p:spPr>
      </p:pic>
    </p:spTree>
    <p:extLst>
      <p:ext uri="{BB962C8B-B14F-4D97-AF65-F5344CB8AC3E}">
        <p14:creationId xmlns:p14="http://schemas.microsoft.com/office/powerpoint/2010/main" val="115630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2"/>
          <p:cNvSpPr txBox="1">
            <a:spLocks/>
          </p:cNvSpPr>
          <p:nvPr/>
        </p:nvSpPr>
        <p:spPr>
          <a:xfrm>
            <a:off x="107504" y="404664"/>
            <a:ext cx="5832648" cy="1368152"/>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zh-TW" altLang="en-US" sz="4000" dirty="0">
                <a:latin typeface="標楷體" pitchFamily="65" charset="-120"/>
              </a:rPr>
              <a:t>撰寫行為目標時須</a:t>
            </a:r>
            <a:endParaRPr lang="en-US" altLang="zh-TW" sz="4000" dirty="0">
              <a:latin typeface="標楷體" pitchFamily="65" charset="-120"/>
            </a:endParaRPr>
          </a:p>
          <a:p>
            <a:pPr>
              <a:defRPr/>
            </a:pPr>
            <a:r>
              <a:rPr lang="zh-TW" altLang="en-US" sz="4000" dirty="0">
                <a:latin typeface="標楷體" pitchFamily="65" charset="-120"/>
              </a:rPr>
              <a:t>注意以下幾點</a:t>
            </a:r>
            <a:endParaRPr lang="zh-TW" altLang="en-US" sz="4000" dirty="0"/>
          </a:p>
        </p:txBody>
      </p:sp>
      <p:sp>
        <p:nvSpPr>
          <p:cNvPr id="3" name="Rectangle 3"/>
          <p:cNvSpPr txBox="1">
            <a:spLocks noChangeArrowheads="1"/>
          </p:cNvSpPr>
          <p:nvPr/>
        </p:nvSpPr>
        <p:spPr>
          <a:xfrm>
            <a:off x="771028" y="1891146"/>
            <a:ext cx="7833420" cy="496685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85763" indent="-385763">
              <a:lnSpc>
                <a:spcPct val="125000"/>
              </a:lnSpc>
              <a:spcAft>
                <a:spcPts val="0"/>
              </a:spcAft>
              <a:buNone/>
              <a:defRPr/>
            </a:pPr>
            <a:r>
              <a:rPr lang="en-US" altLang="zh-TW" sz="2800" dirty="0">
                <a:latin typeface="標楷體" pitchFamily="65" charset="-120"/>
              </a:rPr>
              <a:t>1.</a:t>
            </a:r>
            <a:r>
              <a:rPr lang="zh-TW" altLang="en-US" sz="2800" dirty="0">
                <a:latin typeface="標楷體" pitchFamily="65" charset="-120"/>
              </a:rPr>
              <a:t>必須是</a:t>
            </a:r>
            <a:r>
              <a:rPr lang="zh-TW" altLang="en-US" sz="2800" b="1" dirty="0">
                <a:solidFill>
                  <a:schemeClr val="accent1">
                    <a:lumMod val="75000"/>
                  </a:schemeClr>
                </a:solidFill>
                <a:latin typeface="標楷體" pitchFamily="65" charset="-120"/>
              </a:rPr>
              <a:t>學生導向</a:t>
            </a:r>
            <a:r>
              <a:rPr lang="zh-TW" altLang="en-US" sz="2800" dirty="0">
                <a:latin typeface="標楷體" pitchFamily="65" charset="-120"/>
              </a:rPr>
              <a:t>，而非教師導向</a:t>
            </a:r>
          </a:p>
          <a:p>
            <a:pPr marL="205740" indent="-205740">
              <a:lnSpc>
                <a:spcPct val="125000"/>
              </a:lnSpc>
              <a:spcAft>
                <a:spcPts val="0"/>
              </a:spcAft>
              <a:buNone/>
              <a:defRPr/>
            </a:pPr>
            <a:r>
              <a:rPr lang="zh-TW" altLang="en-US" sz="2800" dirty="0">
                <a:latin typeface="標楷體" pitchFamily="65" charset="-120"/>
              </a:rPr>
              <a:t>  培養學生的閱讀能力（教師導向）</a:t>
            </a:r>
          </a:p>
          <a:p>
            <a:pPr marL="205740" indent="-205740">
              <a:lnSpc>
                <a:spcPct val="125000"/>
              </a:lnSpc>
              <a:spcAft>
                <a:spcPts val="0"/>
              </a:spcAft>
              <a:buNone/>
              <a:defRPr/>
            </a:pPr>
            <a:r>
              <a:rPr lang="zh-TW" altLang="en-US" sz="2800" dirty="0">
                <a:latin typeface="標楷體" pitchFamily="65" charset="-120"/>
              </a:rPr>
              <a:t>  能說出本篇文章的大意（學生導向）</a:t>
            </a:r>
            <a:endParaRPr lang="en-US" altLang="zh-TW" sz="2800" dirty="0">
              <a:latin typeface="標楷體" pitchFamily="65" charset="-120"/>
            </a:endParaRPr>
          </a:p>
          <a:p>
            <a:pPr marL="385763" indent="-385763">
              <a:lnSpc>
                <a:spcPct val="125000"/>
              </a:lnSpc>
              <a:spcAft>
                <a:spcPts val="0"/>
              </a:spcAft>
              <a:buNone/>
              <a:defRPr/>
            </a:pPr>
            <a:r>
              <a:rPr lang="en-US" altLang="zh-TW" sz="2800" dirty="0">
                <a:latin typeface="標楷體" pitchFamily="65" charset="-120"/>
              </a:rPr>
              <a:t>2.</a:t>
            </a:r>
            <a:r>
              <a:rPr lang="zh-TW" altLang="en-US" sz="2800" dirty="0">
                <a:latin typeface="標楷體" pitchFamily="65" charset="-120"/>
              </a:rPr>
              <a:t>必須是</a:t>
            </a:r>
            <a:r>
              <a:rPr lang="zh-TW" altLang="en-US" sz="2800" b="1" dirty="0">
                <a:solidFill>
                  <a:schemeClr val="accent1">
                    <a:lumMod val="75000"/>
                  </a:schemeClr>
                </a:solidFill>
                <a:latin typeface="標楷體" pitchFamily="65" charset="-120"/>
              </a:rPr>
              <a:t>學習的結果</a:t>
            </a:r>
            <a:r>
              <a:rPr lang="zh-TW" altLang="en-US" sz="2800" dirty="0">
                <a:latin typeface="標楷體" pitchFamily="65" charset="-120"/>
              </a:rPr>
              <a:t>，而非學習活動</a:t>
            </a:r>
          </a:p>
          <a:p>
            <a:pPr marL="205740" indent="-205740">
              <a:lnSpc>
                <a:spcPct val="125000"/>
              </a:lnSpc>
              <a:spcAft>
                <a:spcPts val="0"/>
              </a:spcAft>
              <a:buNone/>
              <a:defRPr/>
            </a:pPr>
            <a:r>
              <a:rPr lang="zh-TW" altLang="en-US" sz="2800" dirty="0">
                <a:latin typeface="標楷體" pitchFamily="65" charset="-120"/>
              </a:rPr>
              <a:t>  研究蝴蝶的生活過程（學習活動）</a:t>
            </a:r>
          </a:p>
          <a:p>
            <a:pPr marL="205740" indent="-205740">
              <a:lnSpc>
                <a:spcPct val="125000"/>
              </a:lnSpc>
              <a:spcAft>
                <a:spcPts val="0"/>
              </a:spcAft>
              <a:buNone/>
              <a:defRPr/>
            </a:pPr>
            <a:r>
              <a:rPr lang="zh-TW" altLang="en-US" sz="2800" dirty="0">
                <a:latin typeface="標楷體" pitchFamily="65" charset="-120"/>
              </a:rPr>
              <a:t>  能標註蝴蝶生活過程的各個階段（學習結果）</a:t>
            </a:r>
          </a:p>
        </p:txBody>
      </p:sp>
      <p:sp>
        <p:nvSpPr>
          <p:cNvPr id="4" name="文字方塊 3"/>
          <p:cNvSpPr txBox="1"/>
          <p:nvPr/>
        </p:nvSpPr>
        <p:spPr>
          <a:xfrm>
            <a:off x="7236296" y="6309320"/>
            <a:ext cx="748145" cy="253916"/>
          </a:xfrm>
          <a:prstGeom prst="rect">
            <a:avLst/>
          </a:prstGeom>
          <a:noFill/>
        </p:spPr>
        <p:txBody>
          <a:bodyPr wrap="square" rtlCol="0">
            <a:spAutoFit/>
          </a:bodyPr>
          <a:lstStyle/>
          <a:p>
            <a:r>
              <a:rPr lang="zh-TW" altLang="en-US" sz="1050" dirty="0">
                <a:solidFill>
                  <a:schemeClr val="accent4">
                    <a:lumMod val="75000"/>
                  </a:schemeClr>
                </a:solidFill>
              </a:rPr>
              <a:t>取自網路</a:t>
            </a:r>
          </a:p>
        </p:txBody>
      </p:sp>
    </p:spTree>
    <p:extLst>
      <p:ext uri="{BB962C8B-B14F-4D97-AF65-F5344CB8AC3E}">
        <p14:creationId xmlns:p14="http://schemas.microsoft.com/office/powerpoint/2010/main" val="1608824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528" y="836712"/>
            <a:ext cx="8208912" cy="597666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85763" indent="-385763">
              <a:lnSpc>
                <a:spcPct val="145000"/>
              </a:lnSpc>
              <a:spcAft>
                <a:spcPts val="0"/>
              </a:spcAft>
              <a:buNone/>
              <a:defRPr/>
            </a:pPr>
            <a:r>
              <a:rPr lang="en-US" altLang="zh-TW" sz="2800" dirty="0">
                <a:latin typeface="標楷體" pitchFamily="65" charset="-120"/>
              </a:rPr>
              <a:t>3.</a:t>
            </a:r>
            <a:r>
              <a:rPr lang="zh-TW" altLang="en-US" sz="2800" dirty="0">
                <a:latin typeface="標楷體" pitchFamily="65" charset="-120"/>
              </a:rPr>
              <a:t>必須是</a:t>
            </a:r>
            <a:r>
              <a:rPr lang="zh-TW" altLang="en-US" sz="2800" b="1" dirty="0">
                <a:solidFill>
                  <a:schemeClr val="accent1">
                    <a:lumMod val="75000"/>
                  </a:schemeClr>
                </a:solidFill>
                <a:latin typeface="標楷體" pitchFamily="65" charset="-120"/>
              </a:rPr>
              <a:t>清楚可觀察的</a:t>
            </a:r>
          </a:p>
          <a:p>
            <a:pPr marL="205740" indent="-205740">
              <a:lnSpc>
                <a:spcPct val="145000"/>
              </a:lnSpc>
              <a:spcAft>
                <a:spcPts val="0"/>
              </a:spcAft>
              <a:buNone/>
              <a:defRPr/>
            </a:pPr>
            <a:r>
              <a:rPr lang="zh-TW" altLang="en-US" sz="2800" dirty="0">
                <a:latin typeface="標楷體" pitchFamily="65" charset="-120"/>
              </a:rPr>
              <a:t>  能熟悉面積的求法（含糊不清）</a:t>
            </a:r>
          </a:p>
          <a:p>
            <a:pPr marL="205740" indent="-205740">
              <a:lnSpc>
                <a:spcPct val="145000"/>
              </a:lnSpc>
              <a:spcAft>
                <a:spcPts val="0"/>
              </a:spcAft>
              <a:buNone/>
              <a:defRPr/>
            </a:pPr>
            <a:r>
              <a:rPr lang="zh-TW" altLang="en-US" sz="2800" dirty="0">
                <a:latin typeface="標楷體" pitchFamily="65" charset="-120"/>
              </a:rPr>
              <a:t>  能計算任何平面幾何圖形的面積（清楚明確）</a:t>
            </a:r>
          </a:p>
          <a:p>
            <a:pPr marL="385763" indent="-385763">
              <a:lnSpc>
                <a:spcPct val="145000"/>
              </a:lnSpc>
              <a:spcAft>
                <a:spcPts val="0"/>
              </a:spcAft>
              <a:buNone/>
              <a:defRPr/>
            </a:pPr>
            <a:r>
              <a:rPr lang="en-US" altLang="zh-TW" sz="2800" dirty="0">
                <a:latin typeface="標楷體" pitchFamily="65" charset="-120"/>
              </a:rPr>
              <a:t>4.</a:t>
            </a:r>
            <a:r>
              <a:rPr lang="zh-TW" altLang="en-US" sz="2800" dirty="0">
                <a:latin typeface="標楷體" pitchFamily="65" charset="-120"/>
              </a:rPr>
              <a:t>每項行為目標必須</a:t>
            </a:r>
            <a:r>
              <a:rPr lang="zh-TW" altLang="en-US" sz="2800" b="1" dirty="0">
                <a:solidFill>
                  <a:schemeClr val="accent1">
                    <a:lumMod val="75000"/>
                  </a:schemeClr>
                </a:solidFill>
                <a:latin typeface="標楷體" pitchFamily="65" charset="-120"/>
              </a:rPr>
              <a:t>只包含一個學習結果</a:t>
            </a:r>
          </a:p>
          <a:p>
            <a:pPr marL="205740" indent="-205740">
              <a:lnSpc>
                <a:spcPct val="145000"/>
              </a:lnSpc>
              <a:spcAft>
                <a:spcPts val="0"/>
              </a:spcAft>
              <a:buNone/>
              <a:defRPr/>
            </a:pPr>
            <a:r>
              <a:rPr lang="zh-TW" altLang="en-US" sz="2800" dirty="0">
                <a:latin typeface="標楷體" pitchFamily="65" charset="-120"/>
              </a:rPr>
              <a:t>  能說出光合作用的意義及其所需的要素（二個）</a:t>
            </a:r>
          </a:p>
          <a:p>
            <a:pPr marL="205740" indent="-205740">
              <a:lnSpc>
                <a:spcPct val="145000"/>
              </a:lnSpc>
              <a:spcAft>
                <a:spcPts val="0"/>
              </a:spcAft>
              <a:buNone/>
              <a:defRPr/>
            </a:pPr>
            <a:r>
              <a:rPr lang="zh-TW" altLang="en-US" sz="2800" dirty="0">
                <a:latin typeface="標楷體" pitchFamily="65" charset="-120"/>
              </a:rPr>
              <a:t>  能說出光合作用的意義（一個學習結果）</a:t>
            </a:r>
          </a:p>
        </p:txBody>
      </p:sp>
      <p:sp>
        <p:nvSpPr>
          <p:cNvPr id="3" name="文字方塊 2"/>
          <p:cNvSpPr txBox="1"/>
          <p:nvPr/>
        </p:nvSpPr>
        <p:spPr>
          <a:xfrm>
            <a:off x="7387937" y="6453336"/>
            <a:ext cx="748145" cy="253916"/>
          </a:xfrm>
          <a:prstGeom prst="rect">
            <a:avLst/>
          </a:prstGeom>
          <a:noFill/>
        </p:spPr>
        <p:txBody>
          <a:bodyPr wrap="square" rtlCol="0">
            <a:spAutoFit/>
          </a:bodyPr>
          <a:lstStyle/>
          <a:p>
            <a:r>
              <a:rPr lang="zh-TW" altLang="en-US" sz="1050" dirty="0">
                <a:solidFill>
                  <a:schemeClr val="accent4">
                    <a:lumMod val="75000"/>
                  </a:schemeClr>
                </a:solidFill>
              </a:rPr>
              <a:t>取自網路</a:t>
            </a:r>
          </a:p>
        </p:txBody>
      </p:sp>
    </p:spTree>
    <p:extLst>
      <p:ext uri="{BB962C8B-B14F-4D97-AF65-F5344CB8AC3E}">
        <p14:creationId xmlns:p14="http://schemas.microsoft.com/office/powerpoint/2010/main" val="347690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772816"/>
            <a:ext cx="7204364" cy="4524315"/>
          </a:xfrm>
          <a:prstGeom prst="rect">
            <a:avLst/>
          </a:prstGeom>
        </p:spPr>
        <p:txBody>
          <a:bodyPr wrap="square">
            <a:spAutoFit/>
          </a:bodyPr>
          <a:lstStyle/>
          <a:p>
            <a:r>
              <a:rPr lang="zh-TW" altLang="en-US" sz="3600" dirty="0">
                <a:solidFill>
                  <a:srgbClr val="000000"/>
                </a:solidFill>
                <a:latin typeface="標楷體" panose="03000509000000000000" pitchFamily="65" charset="-120"/>
                <a:ea typeface="標楷體" panose="03000509000000000000" pitchFamily="65" charset="-120"/>
              </a:rPr>
              <a:t>個別化教育計畫的學年與學期教育目標需參考部定必修課程（包括原各領域</a:t>
            </a:r>
            <a:r>
              <a:rPr lang="en-US" altLang="zh-TW" sz="3600" dirty="0">
                <a:solidFill>
                  <a:srgbClr val="000000"/>
                </a:solidFill>
                <a:latin typeface="Times New Roman" panose="02020603050405020304" pitchFamily="18" charset="0"/>
                <a:ea typeface="標楷體" panose="03000509000000000000" pitchFamily="65" charset="-120"/>
              </a:rPr>
              <a:t>/</a:t>
            </a:r>
            <a:r>
              <a:rPr lang="zh-TW" altLang="en-US" sz="3600" dirty="0">
                <a:solidFill>
                  <a:srgbClr val="000000"/>
                </a:solidFill>
                <a:latin typeface="標楷體" panose="03000509000000000000" pitchFamily="65" charset="-120"/>
                <a:ea typeface="標楷體" panose="03000509000000000000" pitchFamily="65" charset="-120"/>
              </a:rPr>
              <a:t>科目綱要，以及針對各領域學習功能缺損輕微與嚴重程度不同學生的二項課程調整應用手冊）和</a:t>
            </a:r>
            <a:r>
              <a:rPr lang="en-US" altLang="zh-TW" sz="3600" dirty="0">
                <a:solidFill>
                  <a:srgbClr val="000000"/>
                </a:solidFill>
                <a:latin typeface="標楷體" panose="03000509000000000000" pitchFamily="65" charset="-120"/>
                <a:ea typeface="標楷體" panose="03000509000000000000" pitchFamily="65" charset="-120"/>
              </a:rPr>
              <a:t>《</a:t>
            </a:r>
            <a:r>
              <a:rPr lang="zh-TW" altLang="en-US" sz="3600" dirty="0">
                <a:solidFill>
                  <a:srgbClr val="000000"/>
                </a:solidFill>
                <a:latin typeface="標楷體" panose="03000509000000000000" pitchFamily="65" charset="-120"/>
                <a:ea typeface="標楷體" panose="03000509000000000000" pitchFamily="65" charset="-120"/>
              </a:rPr>
              <a:t>十二年國民基本教育特殊需求領域課程綱要</a:t>
            </a:r>
            <a:r>
              <a:rPr lang="en-US" altLang="zh-TW" sz="3600" dirty="0">
                <a:solidFill>
                  <a:srgbClr val="000000"/>
                </a:solidFill>
                <a:latin typeface="標楷體" panose="03000509000000000000" pitchFamily="65" charset="-120"/>
                <a:ea typeface="標楷體" panose="03000509000000000000" pitchFamily="65" charset="-120"/>
              </a:rPr>
              <a:t>》</a:t>
            </a:r>
            <a:r>
              <a:rPr lang="zh-TW" altLang="en-US" sz="3600" dirty="0">
                <a:solidFill>
                  <a:srgbClr val="000000"/>
                </a:solidFill>
                <a:latin typeface="標楷體" panose="03000509000000000000" pitchFamily="65" charset="-120"/>
                <a:ea typeface="標楷體" panose="03000509000000000000" pitchFamily="65" charset="-120"/>
              </a:rPr>
              <a:t>該學習階段之各核心素養相關的學習表現擬定。</a:t>
            </a:r>
            <a:endParaRPr lang="zh-TW" altLang="en-US" sz="3600" dirty="0"/>
          </a:p>
        </p:txBody>
      </p:sp>
    </p:spTree>
    <p:extLst>
      <p:ext uri="{BB962C8B-B14F-4D97-AF65-F5344CB8AC3E}">
        <p14:creationId xmlns:p14="http://schemas.microsoft.com/office/powerpoint/2010/main" val="3927721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6261" y="1579740"/>
            <a:ext cx="6712527" cy="4401205"/>
          </a:xfrm>
          <a:prstGeom prst="rect">
            <a:avLst/>
          </a:prstGeom>
        </p:spPr>
        <p:txBody>
          <a:bodyPr wrap="square">
            <a:spAutoFit/>
          </a:bodyPr>
          <a:lstStyle/>
          <a:p>
            <a:r>
              <a:rPr lang="zh-TW" altLang="en-US" sz="2800" dirty="0">
                <a:solidFill>
                  <a:srgbClr val="000000"/>
                </a:solidFill>
                <a:latin typeface="標楷體" panose="03000509000000000000" pitchFamily="65" charset="-120"/>
                <a:ea typeface="標楷體" panose="03000509000000000000" pitchFamily="65" charset="-120"/>
              </a:rPr>
              <a:t>為身心障礙學生擬定個別化教育計畫時，教師需</a:t>
            </a:r>
            <a:r>
              <a:rPr lang="zh-TW" altLang="en-US" sz="2800" dirty="0">
                <a:solidFill>
                  <a:srgbClr val="FF0000"/>
                </a:solidFill>
                <a:latin typeface="標楷體" panose="03000509000000000000" pitchFamily="65" charset="-120"/>
                <a:ea typeface="標楷體" panose="03000509000000000000" pitchFamily="65" charset="-120"/>
              </a:rPr>
              <a:t>根據學生實際的年齡與年級</a:t>
            </a:r>
            <a:r>
              <a:rPr lang="zh-TW" altLang="en-US" sz="2800" dirty="0">
                <a:solidFill>
                  <a:srgbClr val="000000"/>
                </a:solidFill>
                <a:latin typeface="標楷體" panose="03000509000000000000" pitchFamily="65" charset="-120"/>
                <a:ea typeface="標楷體" panose="03000509000000000000" pitchFamily="65" charset="-120"/>
              </a:rPr>
              <a:t>，參考</a:t>
            </a:r>
            <a:r>
              <a:rPr lang="zh-TW" altLang="en-US" sz="2800" dirty="0">
                <a:solidFill>
                  <a:srgbClr val="FF0000"/>
                </a:solidFill>
                <a:latin typeface="標楷體" panose="03000509000000000000" pitchFamily="65" charset="-120"/>
                <a:ea typeface="標楷體" panose="03000509000000000000" pitchFamily="65" charset="-120"/>
              </a:rPr>
              <a:t>各教育階段各領域</a:t>
            </a:r>
            <a:r>
              <a:rPr lang="en-US" altLang="zh-TW" sz="2800" dirty="0">
                <a:solidFill>
                  <a:srgbClr val="FF0000"/>
                </a:solidFill>
                <a:latin typeface="Times New Roman" panose="02020603050405020304" pitchFamily="18" charset="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科目之學習重點</a:t>
            </a:r>
            <a:r>
              <a:rPr lang="zh-TW" altLang="en-US" sz="2800" dirty="0">
                <a:solidFill>
                  <a:srgbClr val="000000"/>
                </a:solidFill>
                <a:latin typeface="標楷體" panose="03000509000000000000" pitchFamily="65" charset="-120"/>
                <a:ea typeface="標楷體" panose="03000509000000000000" pitchFamily="65" charset="-120"/>
              </a:rPr>
              <a:t>，再</a:t>
            </a:r>
            <a:r>
              <a:rPr lang="zh-TW" altLang="en-US" sz="2800" dirty="0">
                <a:solidFill>
                  <a:srgbClr val="7030A0"/>
                </a:solidFill>
                <a:latin typeface="標楷體" panose="03000509000000000000" pitchFamily="65" charset="-120"/>
                <a:ea typeface="標楷體" panose="03000509000000000000" pitchFamily="65" charset="-120"/>
              </a:rPr>
              <a:t>根據個別化教育計畫中所敘明之學生能力現況與需求作為課程調整之依據，列出符合該生之學年與學期教育目標</a:t>
            </a:r>
            <a:r>
              <a:rPr lang="zh-TW" altLang="en-US" sz="2800" dirty="0">
                <a:solidFill>
                  <a:srgbClr val="000000"/>
                </a:solidFill>
                <a:latin typeface="標楷體" panose="03000509000000000000" pitchFamily="65" charset="-120"/>
                <a:ea typeface="標楷體" panose="03000509000000000000" pitchFamily="65" charset="-120"/>
              </a:rPr>
              <a:t>，並以課程與教材鬆綁的方式達成，同時亦需根據學生個別需求提供相關教育輔助器材、人力協助、復健服務、考試服務與行政支援及支持策略的支持性輔助。 </a:t>
            </a:r>
            <a:endParaRPr lang="zh-TW" altLang="en-US" sz="2800" dirty="0"/>
          </a:p>
        </p:txBody>
      </p:sp>
      <p:sp>
        <p:nvSpPr>
          <p:cNvPr id="3" name="文字方塊 2"/>
          <p:cNvSpPr txBox="1"/>
          <p:nvPr/>
        </p:nvSpPr>
        <p:spPr>
          <a:xfrm>
            <a:off x="4932040" y="5877272"/>
            <a:ext cx="3044952" cy="646331"/>
          </a:xfrm>
          <a:prstGeom prst="rect">
            <a:avLst/>
          </a:prstGeom>
          <a:noFill/>
        </p:spPr>
        <p:txBody>
          <a:bodyPr wrap="square" rtlCol="0">
            <a:spAutoFit/>
          </a:bodyPr>
          <a:lstStyle/>
          <a:p>
            <a:r>
              <a:rPr lang="zh-TW" altLang="en-US" dirty="0"/>
              <a:t>參考十二年國民基本教育特殊教育課程實施規範</a:t>
            </a:r>
            <a:r>
              <a:rPr lang="en-US" altLang="zh-TW" dirty="0"/>
              <a:t>P10~</a:t>
            </a:r>
            <a:endParaRPr lang="zh-TW" altLang="en-US" dirty="0"/>
          </a:p>
        </p:txBody>
      </p:sp>
    </p:spTree>
    <p:extLst>
      <p:ext uri="{BB962C8B-B14F-4D97-AF65-F5344CB8AC3E}">
        <p14:creationId xmlns:p14="http://schemas.microsoft.com/office/powerpoint/2010/main" val="2443357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916832"/>
            <a:ext cx="7230135" cy="4524315"/>
          </a:xfrm>
          <a:prstGeom prst="rect">
            <a:avLst/>
          </a:prstGeom>
        </p:spPr>
        <p:txBody>
          <a:bodyPr wrap="square">
            <a:spAutoFit/>
          </a:bodyPr>
          <a:lstStyle/>
          <a:p>
            <a:r>
              <a:rPr lang="zh-TW" altLang="en-US" sz="2400" dirty="0"/>
              <a:t>林千惠（民 </a:t>
            </a:r>
            <a:r>
              <a:rPr lang="en-US" altLang="zh-TW" sz="2400" dirty="0"/>
              <a:t>85</a:t>
            </a:r>
            <a:r>
              <a:rPr lang="zh-TW" altLang="en-US" sz="2400" dirty="0"/>
              <a:t>）所設計之個別化教育 計畫檢核表，其內容包含兩部分，其一是 </a:t>
            </a:r>
            <a:r>
              <a:rPr lang="en-US" altLang="zh-TW" sz="2400" dirty="0"/>
              <a:t>IEP </a:t>
            </a:r>
            <a:r>
              <a:rPr lang="zh-TW" altLang="en-US" sz="2400" dirty="0"/>
              <a:t>一般內容檢核：包括參與人數、格式、頁數、 評量工具、相關記錄、相關服務，另一部份為 品質檢核，包括：</a:t>
            </a:r>
            <a:r>
              <a:rPr lang="en-US" altLang="zh-TW" sz="2400" dirty="0">
                <a:solidFill>
                  <a:srgbClr val="FF0000"/>
                </a:solidFill>
              </a:rPr>
              <a:t>(1)</a:t>
            </a:r>
            <a:r>
              <a:rPr lang="zh-TW" altLang="en-US" sz="2400" dirty="0">
                <a:solidFill>
                  <a:srgbClr val="FF0000"/>
                </a:solidFill>
              </a:rPr>
              <a:t>完整性</a:t>
            </a:r>
            <a:r>
              <a:rPr lang="en-US" altLang="zh-TW" sz="2400" dirty="0"/>
              <a:t>--</a:t>
            </a:r>
            <a:r>
              <a:rPr lang="zh-TW" altLang="en-US" sz="2400" dirty="0"/>
              <a:t>檢核 </a:t>
            </a:r>
            <a:r>
              <a:rPr lang="en-US" altLang="zh-TW" sz="2400" dirty="0"/>
              <a:t>IEP </a:t>
            </a:r>
            <a:r>
              <a:rPr lang="zh-TW" altLang="en-US" sz="2400" dirty="0"/>
              <a:t>內各個 項目與 </a:t>
            </a:r>
            <a:r>
              <a:rPr lang="en-US" altLang="zh-TW" sz="2400" dirty="0"/>
              <a:t>IEP </a:t>
            </a:r>
            <a:r>
              <a:rPr lang="zh-TW" altLang="en-US" sz="2400" dirty="0"/>
              <a:t>規範中所列之五項主要基本內容： 目前學生表現程度、年度目標與短期目標、相 關服務、</a:t>
            </a:r>
            <a:r>
              <a:rPr lang="en-US" altLang="zh-TW" sz="2400" dirty="0"/>
              <a:t>IEP </a:t>
            </a:r>
            <a:r>
              <a:rPr lang="zh-TW" altLang="en-US" sz="2400" dirty="0"/>
              <a:t>執行起迄時間及評鑑標準間的完 整程度；</a:t>
            </a:r>
            <a:r>
              <a:rPr lang="en-US" altLang="zh-TW" sz="2400" dirty="0">
                <a:solidFill>
                  <a:srgbClr val="FF0000"/>
                </a:solidFill>
              </a:rPr>
              <a:t>(2)</a:t>
            </a:r>
            <a:r>
              <a:rPr lang="zh-TW" altLang="en-US" sz="2400" dirty="0">
                <a:solidFill>
                  <a:srgbClr val="FF0000"/>
                </a:solidFill>
              </a:rPr>
              <a:t>適宜性</a:t>
            </a:r>
            <a:r>
              <a:rPr lang="en-US" altLang="zh-TW" sz="2400" dirty="0"/>
              <a:t>--</a:t>
            </a:r>
            <a:r>
              <a:rPr lang="zh-TW" altLang="en-US" sz="2400" dirty="0"/>
              <a:t>起點行為評量結果與年度 目標間之契合程度；</a:t>
            </a:r>
            <a:r>
              <a:rPr lang="en-US" altLang="zh-TW" sz="2400" dirty="0">
                <a:solidFill>
                  <a:srgbClr val="FF0000"/>
                </a:solidFill>
              </a:rPr>
              <a:t>(3)</a:t>
            </a:r>
            <a:r>
              <a:rPr lang="zh-TW" altLang="en-US" sz="2400" dirty="0">
                <a:solidFill>
                  <a:srgbClr val="FF0000"/>
                </a:solidFill>
              </a:rPr>
              <a:t>一致性</a:t>
            </a:r>
            <a:r>
              <a:rPr lang="en-US" altLang="zh-TW" sz="2400" dirty="0"/>
              <a:t>--</a:t>
            </a:r>
            <a:r>
              <a:rPr lang="zh-TW" altLang="en-US" sz="2400" dirty="0"/>
              <a:t>長期目標與短 期目標之符合程度；</a:t>
            </a:r>
            <a:r>
              <a:rPr lang="en-US" altLang="zh-TW" sz="2400" dirty="0">
                <a:solidFill>
                  <a:srgbClr val="FF0000"/>
                </a:solidFill>
              </a:rPr>
              <a:t>(4)</a:t>
            </a:r>
            <a:r>
              <a:rPr lang="zh-TW" altLang="en-US" sz="2400" dirty="0">
                <a:solidFill>
                  <a:srgbClr val="FF0000"/>
                </a:solidFill>
              </a:rPr>
              <a:t>均衡性</a:t>
            </a:r>
            <a:r>
              <a:rPr lang="en-US" altLang="zh-TW" sz="2400" dirty="0"/>
              <a:t>--</a:t>
            </a:r>
            <a:r>
              <a:rPr lang="zh-TW" altLang="en-US" sz="2400" dirty="0"/>
              <a:t>檢核短期目標 中認知、情意、技能的均衡發展情形；</a:t>
            </a:r>
            <a:r>
              <a:rPr lang="en-US" altLang="zh-TW" sz="2400" dirty="0">
                <a:solidFill>
                  <a:srgbClr val="FF0000"/>
                </a:solidFill>
              </a:rPr>
              <a:t>(5)</a:t>
            </a:r>
            <a:r>
              <a:rPr lang="zh-TW" altLang="en-US" sz="2400" dirty="0">
                <a:solidFill>
                  <a:srgbClr val="FF0000"/>
                </a:solidFill>
              </a:rPr>
              <a:t>有效性</a:t>
            </a:r>
            <a:r>
              <a:rPr lang="en-US" altLang="zh-TW" sz="2400" dirty="0"/>
              <a:t>--</a:t>
            </a:r>
            <a:r>
              <a:rPr lang="zh-TW" altLang="en-US" sz="2400" dirty="0"/>
              <a:t>短期目標達到及格標準的百分比。</a:t>
            </a:r>
          </a:p>
        </p:txBody>
      </p:sp>
    </p:spTree>
    <p:extLst>
      <p:ext uri="{BB962C8B-B14F-4D97-AF65-F5344CB8AC3E}">
        <p14:creationId xmlns:p14="http://schemas.microsoft.com/office/powerpoint/2010/main" val="376925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1520" y="764704"/>
            <a:ext cx="5112568" cy="86409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zh-TW" sz="4000" dirty="0">
                <a:latin typeface="標楷體" pitchFamily="65" charset="-120"/>
              </a:rPr>
              <a:t>IEP</a:t>
            </a:r>
            <a:r>
              <a:rPr lang="zh-TW" altLang="en-US" sz="4000" dirty="0">
                <a:latin typeface="標楷體" pitchFamily="65" charset="-120"/>
              </a:rPr>
              <a:t>撰寫注意事項</a:t>
            </a:r>
          </a:p>
        </p:txBody>
      </p:sp>
      <p:sp>
        <p:nvSpPr>
          <p:cNvPr id="3" name="Rectangle 3"/>
          <p:cNvSpPr txBox="1">
            <a:spLocks noChangeArrowheads="1"/>
          </p:cNvSpPr>
          <p:nvPr/>
        </p:nvSpPr>
        <p:spPr>
          <a:xfrm>
            <a:off x="827584" y="1772816"/>
            <a:ext cx="7128792" cy="489654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zh-TW" altLang="en-US" sz="3200" dirty="0"/>
              <a:t>隨成長而變動</a:t>
            </a:r>
          </a:p>
          <a:p>
            <a:r>
              <a:rPr lang="zh-TW" altLang="en-US" sz="3200" dirty="0"/>
              <a:t>是過程而非固定的結果</a:t>
            </a:r>
          </a:p>
          <a:p>
            <a:r>
              <a:rPr lang="zh-TW" altLang="en-US" sz="3200" dirty="0"/>
              <a:t>沒有固定格式卻必須有包含的項目</a:t>
            </a:r>
          </a:p>
          <a:p>
            <a:r>
              <a:rPr lang="zh-TW" altLang="en-US" sz="3200" dirty="0"/>
              <a:t>非各科教學計畫也非平日的教學計畫</a:t>
            </a:r>
          </a:p>
          <a:p>
            <a:r>
              <a:rPr lang="zh-TW" altLang="en-US" sz="3200" dirty="0"/>
              <a:t>每學期至少檢討一次</a:t>
            </a:r>
          </a:p>
          <a:p>
            <a:r>
              <a:rPr lang="zh-TW" altLang="en-US" sz="3200" dirty="0"/>
              <a:t>新生及轉學生入學後一個月內訂定，其餘在學學生之</a:t>
            </a:r>
            <a:r>
              <a:rPr lang="en-US" altLang="zh-TW" sz="3200" dirty="0"/>
              <a:t>IEP</a:t>
            </a:r>
            <a:r>
              <a:rPr lang="zh-TW" altLang="en-US" sz="3200" dirty="0"/>
              <a:t>，應於開學前訂定</a:t>
            </a:r>
          </a:p>
        </p:txBody>
      </p:sp>
    </p:spTree>
    <p:extLst>
      <p:ext uri="{BB962C8B-B14F-4D97-AF65-F5344CB8AC3E}">
        <p14:creationId xmlns:p14="http://schemas.microsoft.com/office/powerpoint/2010/main" val="391279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635080" cy="1143000"/>
          </a:xfrm>
        </p:spPr>
        <p:txBody>
          <a:bodyPr/>
          <a:lstStyle/>
          <a:p>
            <a:r>
              <a:rPr lang="zh-TW" altLang="en-US" b="1" dirty="0"/>
              <a:t>一、</a:t>
            </a:r>
            <a:r>
              <a:rPr lang="zh-TW" altLang="zh-TW" b="1" dirty="0"/>
              <a:t>基本資料</a:t>
            </a:r>
            <a:endParaRPr lang="zh-TW" altLang="en-US" dirty="0"/>
          </a:p>
        </p:txBody>
      </p:sp>
      <p:pic>
        <p:nvPicPr>
          <p:cNvPr id="4" name="圖片 3"/>
          <p:cNvPicPr>
            <a:picLocks noChangeAspect="1"/>
          </p:cNvPicPr>
          <p:nvPr/>
        </p:nvPicPr>
        <p:blipFill>
          <a:blip r:embed="rId2"/>
          <a:stretch>
            <a:fillRect/>
          </a:stretch>
        </p:blipFill>
        <p:spPr>
          <a:xfrm>
            <a:off x="307909" y="1582538"/>
            <a:ext cx="7202471" cy="5275462"/>
          </a:xfrm>
          <a:prstGeom prst="rect">
            <a:avLst/>
          </a:prstGeom>
        </p:spPr>
      </p:pic>
      <p:sp>
        <p:nvSpPr>
          <p:cNvPr id="5" name="矩形 4"/>
          <p:cNvSpPr/>
          <p:nvPr/>
        </p:nvSpPr>
        <p:spPr>
          <a:xfrm>
            <a:off x="307909" y="4581128"/>
            <a:ext cx="5904656" cy="936104"/>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4822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2235" y="2972792"/>
            <a:ext cx="1378527" cy="1378527"/>
          </a:xfrm>
          <a:prstGeom prst="rect">
            <a:avLst/>
          </a:prstGeom>
        </p:spPr>
      </p:pic>
      <p:sp>
        <p:nvSpPr>
          <p:cNvPr id="5" name="矩形 4"/>
          <p:cNvSpPr/>
          <p:nvPr/>
        </p:nvSpPr>
        <p:spPr>
          <a:xfrm>
            <a:off x="1835696" y="4629133"/>
            <a:ext cx="5570756" cy="553998"/>
          </a:xfrm>
          <a:prstGeom prst="rect">
            <a:avLst/>
          </a:prstGeom>
        </p:spPr>
        <p:txBody>
          <a:bodyPr wrap="none">
            <a:spAutoFit/>
          </a:bodyPr>
          <a:lstStyle/>
          <a:p>
            <a:pPr defTabSz="342900"/>
            <a:r>
              <a:rPr lang="zh-TW" altLang="en-US" sz="3000" dirty="0">
                <a:solidFill>
                  <a:srgbClr val="2008F6"/>
                </a:solidFill>
                <a:latin typeface="微軟正黑體" panose="020B0604030504040204" pitchFamily="34" charset="-120"/>
                <a:ea typeface="微軟正黑體" panose="020B0604030504040204" pitchFamily="34" charset="-120"/>
              </a:rPr>
              <a:t>參與學習、相互激勵、彼此提升</a:t>
            </a:r>
            <a:endParaRPr lang="zh-TW" altLang="en-US" sz="3000" dirty="0">
              <a:solidFill>
                <a:prstClr val="black"/>
              </a:solidFill>
              <a:latin typeface="Century Gothic" panose="020B0502020202020204"/>
              <a:ea typeface="微軟正黑體" panose="020B0604030504040204" pitchFamily="34" charset="-120"/>
            </a:endParaRPr>
          </a:p>
        </p:txBody>
      </p:sp>
      <p:sp>
        <p:nvSpPr>
          <p:cNvPr id="6" name="矩形 5"/>
          <p:cNvSpPr/>
          <p:nvPr/>
        </p:nvSpPr>
        <p:spPr>
          <a:xfrm>
            <a:off x="2815325" y="1771648"/>
            <a:ext cx="3132348" cy="923330"/>
          </a:xfrm>
          <a:prstGeom prst="rect">
            <a:avLst/>
          </a:prstGeom>
          <a:noFill/>
        </p:spPr>
        <p:txBody>
          <a:bodyPr>
            <a:spAutoFit/>
          </a:bodyPr>
          <a:lstStyle/>
          <a:p>
            <a:pPr algn="ctr" defTabSz="342900">
              <a:defRPr/>
            </a:pPr>
            <a:r>
              <a:rPr lang="zh-TW" altLang="en-US" sz="5400" b="1" dirty="0">
                <a:ln w="17780" cmpd="sng">
                  <a:solidFill>
                    <a:srgbClr val="00B0F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謝謝聆聽</a:t>
            </a:r>
          </a:p>
        </p:txBody>
      </p:sp>
    </p:spTree>
    <p:extLst>
      <p:ext uri="{BB962C8B-B14F-4D97-AF65-F5344CB8AC3E}">
        <p14:creationId xmlns:p14="http://schemas.microsoft.com/office/powerpoint/2010/main" val="188101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40" y="620688"/>
            <a:ext cx="5582952" cy="1143000"/>
          </a:xfrm>
        </p:spPr>
        <p:txBody>
          <a:bodyPr/>
          <a:lstStyle/>
          <a:p>
            <a:r>
              <a:rPr lang="zh-TW" altLang="en-US" b="1" dirty="0"/>
              <a:t>二、</a:t>
            </a:r>
            <a:r>
              <a:rPr lang="zh-TW" altLang="zh-TW" b="1" dirty="0"/>
              <a:t>家庭狀況、發展、醫療與教育史</a:t>
            </a:r>
            <a:endParaRPr lang="zh-TW" altLang="en-US" dirty="0"/>
          </a:p>
        </p:txBody>
      </p:sp>
      <p:pic>
        <p:nvPicPr>
          <p:cNvPr id="3" name="圖片 2"/>
          <p:cNvPicPr>
            <a:picLocks noChangeAspect="1"/>
          </p:cNvPicPr>
          <p:nvPr/>
        </p:nvPicPr>
        <p:blipFill>
          <a:blip r:embed="rId2"/>
          <a:stretch>
            <a:fillRect/>
          </a:stretch>
        </p:blipFill>
        <p:spPr>
          <a:xfrm>
            <a:off x="5477" y="1857275"/>
            <a:ext cx="3960440" cy="4923316"/>
          </a:xfrm>
          <a:prstGeom prst="rect">
            <a:avLst/>
          </a:prstGeom>
        </p:spPr>
      </p:pic>
      <p:pic>
        <p:nvPicPr>
          <p:cNvPr id="4" name="圖片 3"/>
          <p:cNvPicPr>
            <a:picLocks noChangeAspect="1"/>
          </p:cNvPicPr>
          <p:nvPr/>
        </p:nvPicPr>
        <p:blipFill>
          <a:blip r:embed="rId3"/>
          <a:stretch>
            <a:fillRect/>
          </a:stretch>
        </p:blipFill>
        <p:spPr>
          <a:xfrm>
            <a:off x="3923928" y="1857275"/>
            <a:ext cx="3878102" cy="4923316"/>
          </a:xfrm>
          <a:prstGeom prst="rect">
            <a:avLst/>
          </a:prstGeom>
        </p:spPr>
      </p:pic>
    </p:spTree>
    <p:extLst>
      <p:ext uri="{BB962C8B-B14F-4D97-AF65-F5344CB8AC3E}">
        <p14:creationId xmlns:p14="http://schemas.microsoft.com/office/powerpoint/2010/main" val="259596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32656"/>
            <a:ext cx="6635080" cy="1143000"/>
          </a:xfrm>
        </p:spPr>
        <p:txBody>
          <a:bodyPr/>
          <a:lstStyle/>
          <a:p>
            <a:r>
              <a:rPr lang="zh-TW" altLang="en-US" dirty="0"/>
              <a:t>三、</a:t>
            </a:r>
            <a:r>
              <a:rPr lang="zh-TW" altLang="zh-TW" b="1" dirty="0"/>
              <a:t>學生能力現況及分析</a:t>
            </a:r>
            <a:endParaRPr lang="zh-TW" altLang="en-US" dirty="0"/>
          </a:p>
        </p:txBody>
      </p:sp>
      <p:sp>
        <p:nvSpPr>
          <p:cNvPr id="4" name="矩形 3"/>
          <p:cNvSpPr/>
          <p:nvPr/>
        </p:nvSpPr>
        <p:spPr>
          <a:xfrm>
            <a:off x="251520" y="1556792"/>
            <a:ext cx="7848872" cy="4555093"/>
          </a:xfrm>
          <a:prstGeom prst="rect">
            <a:avLst/>
          </a:prstGeom>
        </p:spPr>
        <p:txBody>
          <a:bodyPr wrap="square">
            <a:spAutoFit/>
          </a:bodyPr>
          <a:lstStyle/>
          <a:p>
            <a:r>
              <a:rPr lang="zh-TW" altLang="en-US" sz="3200" dirty="0"/>
              <a:t>（一）測驗及評量資料紀錄</a:t>
            </a:r>
          </a:p>
          <a:p>
            <a:endParaRPr lang="zh-TW" altLang="en-US" dirty="0"/>
          </a:p>
          <a:p>
            <a:endParaRPr lang="en-US" altLang="zh-TW" dirty="0"/>
          </a:p>
          <a:p>
            <a:endParaRPr lang="en-US" altLang="zh-TW" dirty="0"/>
          </a:p>
          <a:p>
            <a:endParaRPr lang="en-US" altLang="zh-TW" dirty="0"/>
          </a:p>
          <a:p>
            <a:endParaRPr lang="en-US" altLang="zh-TW" dirty="0"/>
          </a:p>
          <a:p>
            <a:endParaRPr lang="zh-TW" altLang="en-US" dirty="0"/>
          </a:p>
          <a:p>
            <a:endParaRPr lang="zh-TW" altLang="en-US" dirty="0"/>
          </a:p>
          <a:p>
            <a:endParaRPr lang="zh-TW" altLang="en-US" dirty="0"/>
          </a:p>
          <a:p>
            <a:endParaRPr lang="zh-TW" altLang="en-US" dirty="0"/>
          </a:p>
          <a:p>
            <a:endParaRPr lang="en-US" altLang="zh-TW" sz="3200" dirty="0"/>
          </a:p>
          <a:p>
            <a:r>
              <a:rPr lang="en-US" altLang="zh-TW" sz="3200" dirty="0"/>
              <a:t>【</a:t>
            </a:r>
            <a:r>
              <a:rPr lang="zh-TW" altLang="en-US" sz="2800" dirty="0"/>
              <a:t>提供關於孩子的</a:t>
            </a:r>
            <a:r>
              <a:rPr lang="zh-TW" altLang="en-US" sz="2800" dirty="0">
                <a:solidFill>
                  <a:srgbClr val="FF0000"/>
                </a:solidFill>
              </a:rPr>
              <a:t>一般智力</a:t>
            </a:r>
            <a:r>
              <a:rPr lang="zh-TW" altLang="en-US" sz="2800" dirty="0"/>
              <a:t>、</a:t>
            </a:r>
            <a:r>
              <a:rPr lang="zh-TW" altLang="en-US" sz="2800" dirty="0">
                <a:solidFill>
                  <a:srgbClr val="FF0000"/>
                </a:solidFill>
              </a:rPr>
              <a:t>學術性向</a:t>
            </a:r>
            <a:r>
              <a:rPr lang="zh-TW" altLang="en-US" sz="2800" dirty="0"/>
              <a:t>、</a:t>
            </a:r>
            <a:r>
              <a:rPr lang="zh-TW" altLang="en-US" sz="2800" dirty="0">
                <a:solidFill>
                  <a:srgbClr val="FF0000"/>
                </a:solidFill>
              </a:rPr>
              <a:t>學習學</a:t>
            </a:r>
            <a:endParaRPr lang="en-US" altLang="zh-TW" sz="2800" dirty="0">
              <a:solidFill>
                <a:srgbClr val="FF0000"/>
              </a:solidFill>
            </a:endParaRPr>
          </a:p>
          <a:p>
            <a:r>
              <a:rPr lang="zh-TW" altLang="en-US" sz="2800" dirty="0">
                <a:solidFill>
                  <a:srgbClr val="FF0000"/>
                </a:solidFill>
              </a:rPr>
              <a:t>    校課程的準備</a:t>
            </a:r>
            <a:r>
              <a:rPr lang="zh-TW" altLang="en-US" sz="2800" dirty="0"/>
              <a:t>度等重要訊息</a:t>
            </a:r>
            <a:r>
              <a:rPr lang="en-US" altLang="zh-TW" sz="3200" dirty="0"/>
              <a:t>】</a:t>
            </a:r>
          </a:p>
        </p:txBody>
      </p:sp>
      <p:pic>
        <p:nvPicPr>
          <p:cNvPr id="5" name="圖片 4"/>
          <p:cNvPicPr>
            <a:picLocks noChangeAspect="1"/>
          </p:cNvPicPr>
          <p:nvPr/>
        </p:nvPicPr>
        <p:blipFill>
          <a:blip r:embed="rId2"/>
          <a:stretch>
            <a:fillRect/>
          </a:stretch>
        </p:blipFill>
        <p:spPr>
          <a:xfrm>
            <a:off x="395535" y="2348880"/>
            <a:ext cx="7373619" cy="2304256"/>
          </a:xfrm>
          <a:prstGeom prst="rect">
            <a:avLst/>
          </a:prstGeom>
        </p:spPr>
      </p:pic>
    </p:spTree>
    <p:extLst>
      <p:ext uri="{BB962C8B-B14F-4D97-AF65-F5344CB8AC3E}">
        <p14:creationId xmlns:p14="http://schemas.microsoft.com/office/powerpoint/2010/main" val="235759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332656"/>
            <a:ext cx="6624736" cy="1143000"/>
          </a:xfrm>
        </p:spPr>
        <p:txBody>
          <a:bodyPr/>
          <a:lstStyle/>
          <a:p>
            <a:r>
              <a:rPr lang="zh-TW" altLang="en-US" dirty="0"/>
              <a:t>三、</a:t>
            </a:r>
            <a:r>
              <a:rPr lang="zh-TW" altLang="zh-TW" b="1" dirty="0"/>
              <a:t>學生能力現況及分析</a:t>
            </a:r>
            <a:endParaRPr lang="zh-TW" altLang="en-US" dirty="0"/>
          </a:p>
        </p:txBody>
      </p:sp>
      <p:pic>
        <p:nvPicPr>
          <p:cNvPr id="3" name="圖片 2"/>
          <p:cNvPicPr>
            <a:picLocks noChangeAspect="1"/>
          </p:cNvPicPr>
          <p:nvPr/>
        </p:nvPicPr>
        <p:blipFill>
          <a:blip r:embed="rId2"/>
          <a:stretch>
            <a:fillRect/>
          </a:stretch>
        </p:blipFill>
        <p:spPr>
          <a:xfrm>
            <a:off x="107504" y="1844824"/>
            <a:ext cx="7916214" cy="4708475"/>
          </a:xfrm>
          <a:prstGeom prst="rect">
            <a:avLst/>
          </a:prstGeom>
        </p:spPr>
      </p:pic>
    </p:spTree>
    <p:extLst>
      <p:ext uri="{BB962C8B-B14F-4D97-AF65-F5344CB8AC3E}">
        <p14:creationId xmlns:p14="http://schemas.microsoft.com/office/powerpoint/2010/main" val="79909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332656"/>
            <a:ext cx="6624736" cy="1143000"/>
          </a:xfrm>
        </p:spPr>
        <p:txBody>
          <a:bodyPr/>
          <a:lstStyle/>
          <a:p>
            <a:r>
              <a:rPr lang="zh-TW" altLang="en-US" dirty="0"/>
              <a:t>三、</a:t>
            </a:r>
            <a:r>
              <a:rPr lang="zh-TW" altLang="zh-TW" b="1" dirty="0"/>
              <a:t>學生能力現況及分析</a:t>
            </a:r>
            <a:endParaRPr lang="zh-TW" altLang="en-US" dirty="0"/>
          </a:p>
        </p:txBody>
      </p:sp>
      <p:pic>
        <p:nvPicPr>
          <p:cNvPr id="4" name="圖片 3"/>
          <p:cNvPicPr>
            <a:picLocks noChangeAspect="1"/>
          </p:cNvPicPr>
          <p:nvPr/>
        </p:nvPicPr>
        <p:blipFill>
          <a:blip r:embed="rId2"/>
          <a:stretch>
            <a:fillRect/>
          </a:stretch>
        </p:blipFill>
        <p:spPr>
          <a:xfrm>
            <a:off x="539552" y="1556792"/>
            <a:ext cx="7093527" cy="5104835"/>
          </a:xfrm>
          <a:prstGeom prst="rect">
            <a:avLst/>
          </a:prstGeom>
        </p:spPr>
      </p:pic>
    </p:spTree>
    <p:extLst>
      <p:ext uri="{BB962C8B-B14F-4D97-AF65-F5344CB8AC3E}">
        <p14:creationId xmlns:p14="http://schemas.microsoft.com/office/powerpoint/2010/main" val="26740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74" y="260648"/>
            <a:ext cx="6491064" cy="1143000"/>
          </a:xfrm>
        </p:spPr>
        <p:txBody>
          <a:bodyPr/>
          <a:lstStyle/>
          <a:p>
            <a:r>
              <a:rPr lang="zh-TW" altLang="en-US" dirty="0"/>
              <a:t>三、</a:t>
            </a:r>
            <a:r>
              <a:rPr lang="zh-TW" altLang="zh-TW" b="1" dirty="0"/>
              <a:t>學生能力現況及分析</a:t>
            </a:r>
            <a:endParaRPr lang="zh-TW" altLang="en-US" dirty="0"/>
          </a:p>
        </p:txBody>
      </p:sp>
      <p:sp>
        <p:nvSpPr>
          <p:cNvPr id="3" name="直排文字版面配置區 2"/>
          <p:cNvSpPr>
            <a:spLocks noGrp="1"/>
          </p:cNvSpPr>
          <p:nvPr>
            <p:ph type="body" orient="vert" idx="1"/>
          </p:nvPr>
        </p:nvSpPr>
        <p:spPr>
          <a:xfrm>
            <a:off x="467544" y="1403648"/>
            <a:ext cx="8219256" cy="5265712"/>
          </a:xfrm>
        </p:spPr>
        <p:txBody>
          <a:bodyPr vert="horz"/>
          <a:lstStyle/>
          <a:p>
            <a:pPr marL="0" indent="0">
              <a:buNone/>
            </a:pPr>
            <a:r>
              <a:rPr lang="zh-TW" altLang="zh-TW" b="1" dirty="0"/>
              <a:t>（二）學生現況描述、需求評估與支持策略</a:t>
            </a:r>
            <a:endParaRPr lang="en-US" altLang="zh-TW" b="1" dirty="0"/>
          </a:p>
          <a:p>
            <a:pPr marL="0" indent="0">
              <a:spcBef>
                <a:spcPts val="2400"/>
              </a:spcBef>
              <a:buNone/>
            </a:pPr>
            <a:r>
              <a:rPr lang="zh-TW" altLang="en-US" dirty="0">
                <a:latin typeface="標楷體" panose="03000509000000000000" pitchFamily="65" charset="-120"/>
                <a:ea typeface="標楷體" panose="03000509000000000000" pitchFamily="65" charset="-120"/>
              </a:rPr>
              <a:t>    </a:t>
            </a:r>
            <a:r>
              <a:rPr lang="zh-TW" altLang="en-US" sz="4000" dirty="0">
                <a:latin typeface="標楷體" panose="03000509000000000000" pitchFamily="65" charset="-120"/>
                <a:ea typeface="標楷體" panose="03000509000000000000" pitchFamily="65" charset="-120"/>
              </a:rPr>
              <a:t>個別化教育計畫小組或個別輔導計畫小組需藉由教育需求評估，確認學生之能力現況及優弱勢能力，以了解學生之特殊需求，進而決定其所需之特殊教育與相關服務內涵。</a:t>
            </a:r>
            <a:endParaRPr lang="en-US" altLang="zh-TW" sz="4000" dirty="0">
              <a:latin typeface="標楷體" panose="03000509000000000000" pitchFamily="65" charset="-120"/>
              <a:ea typeface="標楷體" panose="03000509000000000000" pitchFamily="65" charset="-120"/>
            </a:endParaRPr>
          </a:p>
          <a:p>
            <a:pPr marL="0" indent="0">
              <a:buNone/>
            </a:pPr>
            <a:r>
              <a:rPr lang="zh-TW" altLang="en-US" dirty="0"/>
              <a:t>        </a:t>
            </a:r>
            <a:r>
              <a:rPr lang="en-US" altLang="zh-TW" dirty="0"/>
              <a:t>      </a:t>
            </a:r>
            <a:r>
              <a:rPr lang="en-US" altLang="zh-TW" sz="2400" dirty="0"/>
              <a:t> </a:t>
            </a:r>
            <a:r>
              <a:rPr lang="zh-TW" altLang="en-US" sz="2400" dirty="0"/>
              <a:t>十二年國民基本教育特殊課程實施規範   </a:t>
            </a:r>
            <a:r>
              <a:rPr lang="en-US" altLang="zh-TW" sz="2400" dirty="0">
                <a:solidFill>
                  <a:srgbClr val="FF0000"/>
                </a:solidFill>
              </a:rPr>
              <a:t>P10</a:t>
            </a:r>
            <a:endParaRPr lang="zh-TW" altLang="en-US" sz="2400" dirty="0">
              <a:solidFill>
                <a:srgbClr val="FF0000"/>
              </a:solidFill>
            </a:endParaRPr>
          </a:p>
          <a:p>
            <a:endParaRPr lang="zh-TW" altLang="en-US" dirty="0"/>
          </a:p>
        </p:txBody>
      </p:sp>
    </p:spTree>
    <p:extLst>
      <p:ext uri="{BB962C8B-B14F-4D97-AF65-F5344CB8AC3E}">
        <p14:creationId xmlns:p14="http://schemas.microsoft.com/office/powerpoint/2010/main" val="61827994"/>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6358</TotalTime>
  <Words>2069</Words>
  <Application>Microsoft Office PowerPoint</Application>
  <PresentationFormat>如螢幕大小 (4:3)</PresentationFormat>
  <Paragraphs>220</Paragraphs>
  <Slides>40</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40</vt:i4>
      </vt:variant>
    </vt:vector>
  </HeadingPairs>
  <TitlesOfParts>
    <vt:vector size="49" baseType="lpstr">
      <vt:lpstr>微軟正黑體</vt:lpstr>
      <vt:lpstr>新細明體</vt:lpstr>
      <vt:lpstr>標楷體</vt:lpstr>
      <vt:lpstr>標楷體e..</vt:lpstr>
      <vt:lpstr>Arial</vt:lpstr>
      <vt:lpstr>Century Gothic</vt:lpstr>
      <vt:lpstr>Times New Roman</vt:lpstr>
      <vt:lpstr>Wingdings</vt:lpstr>
      <vt:lpstr>Diseño predeterminado</vt:lpstr>
      <vt:lpstr>個別化教育計畫的撰寫  南崗國中      洪淑冰</vt:lpstr>
      <vt:lpstr>IEP法規依據</vt:lpstr>
      <vt:lpstr>IEP的內容</vt:lpstr>
      <vt:lpstr>一、基本資料</vt:lpstr>
      <vt:lpstr>二、家庭狀況、發展、醫療與教育史</vt:lpstr>
      <vt:lpstr>三、學生能力現況及分析</vt:lpstr>
      <vt:lpstr>三、學生能力現況及分析</vt:lpstr>
      <vt:lpstr>三、學生能力現況及分析</vt:lpstr>
      <vt:lpstr>三、學生能力現況及分析</vt:lpstr>
      <vt:lpstr> （二）學生現況描述、需求評估與支持策略 </vt:lpstr>
      <vt:lpstr>（三）整體需求分析</vt:lpstr>
      <vt:lpstr>（三）整體需求分析</vt:lpstr>
      <vt:lpstr>特殊教育、相關服務及支持策略</vt:lpstr>
      <vt:lpstr>（一）課程安排</vt:lpstr>
      <vt:lpstr>（二）相關服務與支持策略需求</vt:lpstr>
      <vt:lpstr>學年/學期教育目標</vt:lpstr>
      <vt:lpstr>行為功能介入方案及行政支援</vt:lpstr>
      <vt:lpstr>轉銜輔導及服務</vt:lpstr>
      <vt:lpstr>轉銜輔導及服務</vt:lpstr>
      <vt:lpstr>IEP會議</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517</cp:revision>
  <dcterms:created xsi:type="dcterms:W3CDTF">2010-05-23T14:28:12Z</dcterms:created>
  <dcterms:modified xsi:type="dcterms:W3CDTF">2021-09-13T08:31:37Z</dcterms:modified>
</cp:coreProperties>
</file>