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4"/>
  </p:notesMasterIdLst>
  <p:handoutMasterIdLst>
    <p:handoutMasterId r:id="rId135"/>
  </p:handoutMasterIdLst>
  <p:sldIdLst>
    <p:sldId id="268" r:id="rId3"/>
    <p:sldId id="316" r:id="rId4"/>
    <p:sldId id="324" r:id="rId5"/>
    <p:sldId id="317" r:id="rId6"/>
    <p:sldId id="320" r:id="rId7"/>
    <p:sldId id="322" r:id="rId8"/>
    <p:sldId id="323" r:id="rId9"/>
    <p:sldId id="321" r:id="rId10"/>
    <p:sldId id="318" r:id="rId11"/>
    <p:sldId id="319" r:id="rId12"/>
    <p:sldId id="325" r:id="rId13"/>
    <p:sldId id="326" r:id="rId14"/>
    <p:sldId id="327" r:id="rId15"/>
    <p:sldId id="269" r:id="rId16"/>
    <p:sldId id="273" r:id="rId17"/>
    <p:sldId id="274" r:id="rId18"/>
    <p:sldId id="263" r:id="rId19"/>
    <p:sldId id="271" r:id="rId20"/>
    <p:sldId id="328" r:id="rId21"/>
    <p:sldId id="276" r:id="rId22"/>
    <p:sldId id="264" r:id="rId23"/>
    <p:sldId id="270" r:id="rId24"/>
    <p:sldId id="329" r:id="rId25"/>
    <p:sldId id="265" r:id="rId26"/>
    <p:sldId id="280" r:id="rId27"/>
    <p:sldId id="272" r:id="rId28"/>
    <p:sldId id="330" r:id="rId29"/>
    <p:sldId id="266" r:id="rId30"/>
    <p:sldId id="267" r:id="rId31"/>
    <p:sldId id="398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6" r:id="rId68"/>
    <p:sldId id="437" r:id="rId69"/>
    <p:sldId id="438" r:id="rId70"/>
    <p:sldId id="439" r:id="rId71"/>
    <p:sldId id="440" r:id="rId72"/>
    <p:sldId id="441" r:id="rId73"/>
    <p:sldId id="442" r:id="rId74"/>
    <p:sldId id="443" r:id="rId75"/>
    <p:sldId id="444" r:id="rId76"/>
    <p:sldId id="445" r:id="rId77"/>
    <p:sldId id="446" r:id="rId78"/>
    <p:sldId id="447" r:id="rId79"/>
    <p:sldId id="448" r:id="rId80"/>
    <p:sldId id="449" r:id="rId81"/>
    <p:sldId id="450" r:id="rId82"/>
    <p:sldId id="451" r:id="rId83"/>
    <p:sldId id="501" r:id="rId84"/>
    <p:sldId id="500" r:id="rId85"/>
    <p:sldId id="454" r:id="rId86"/>
    <p:sldId id="455" r:id="rId87"/>
    <p:sldId id="456" r:id="rId88"/>
    <p:sldId id="502" r:id="rId89"/>
    <p:sldId id="503" r:id="rId90"/>
    <p:sldId id="459" r:id="rId91"/>
    <p:sldId id="460" r:id="rId92"/>
    <p:sldId id="461" r:id="rId93"/>
    <p:sldId id="504" r:id="rId94"/>
    <p:sldId id="505" r:id="rId95"/>
    <p:sldId id="464" r:id="rId96"/>
    <p:sldId id="465" r:id="rId97"/>
    <p:sldId id="466" r:id="rId98"/>
    <p:sldId id="506" r:id="rId99"/>
    <p:sldId id="507" r:id="rId100"/>
    <p:sldId id="469" r:id="rId101"/>
    <p:sldId id="470" r:id="rId102"/>
    <p:sldId id="471" r:id="rId103"/>
    <p:sldId id="508" r:id="rId104"/>
    <p:sldId id="509" r:id="rId105"/>
    <p:sldId id="474" r:id="rId106"/>
    <p:sldId id="475" r:id="rId107"/>
    <p:sldId id="476" r:id="rId108"/>
    <p:sldId id="510" r:id="rId109"/>
    <p:sldId id="511" r:id="rId110"/>
    <p:sldId id="479" r:id="rId111"/>
    <p:sldId id="480" r:id="rId112"/>
    <p:sldId id="481" r:id="rId113"/>
    <p:sldId id="512" r:id="rId114"/>
    <p:sldId id="513" r:id="rId115"/>
    <p:sldId id="484" r:id="rId116"/>
    <p:sldId id="485" r:id="rId117"/>
    <p:sldId id="486" r:id="rId118"/>
    <p:sldId id="514" r:id="rId119"/>
    <p:sldId id="515" r:id="rId120"/>
    <p:sldId id="489" r:id="rId121"/>
    <p:sldId id="490" r:id="rId122"/>
    <p:sldId id="491" r:id="rId123"/>
    <p:sldId id="516" r:id="rId124"/>
    <p:sldId id="517" r:id="rId125"/>
    <p:sldId id="494" r:id="rId126"/>
    <p:sldId id="495" r:id="rId127"/>
    <p:sldId id="496" r:id="rId128"/>
    <p:sldId id="518" r:id="rId129"/>
    <p:sldId id="519" r:id="rId130"/>
    <p:sldId id="499" r:id="rId131"/>
    <p:sldId id="520" r:id="rId132"/>
    <p:sldId id="521" r:id="rId1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AE8F2"/>
    <a:srgbClr val="003300"/>
    <a:srgbClr val="33CC33"/>
    <a:srgbClr val="FF0066"/>
    <a:srgbClr val="000066"/>
    <a:srgbClr val="663300"/>
    <a:srgbClr val="FF9900"/>
    <a:srgbClr val="3333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913" autoAdjust="0"/>
  </p:normalViewPr>
  <p:slideViewPr>
    <p:cSldViewPr snapToGrid="0" showGuides="1">
      <p:cViewPr varScale="1">
        <p:scale>
          <a:sx n="65" d="100"/>
          <a:sy n="65" d="100"/>
        </p:scale>
        <p:origin x="-64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9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38"/>
    </p:cViewPr>
  </p:sorter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F93605-0C0C-4258-9724-5F2F9BB3BC90}" type="datetimeFigureOut">
              <a:rPr lang="en-US" altLang="zh-TW" smtClean="0"/>
              <a:t>4/15/2016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63FFE7F-C917-439A-8026-3D301EB5CC28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F31B3D-E4E3-4A80-AB70-C5564C267266}" type="datetimeFigureOut">
              <a:t>2016/4/15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EC0B30D-C07A-425B-A90C-BA7BEB19107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765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2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TW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/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2016/4/15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7CC0096-1860-4642-9CD2-0079EA5E7CD1}" type="datetimeFigureOut">
              <a:rPr lang="en-US" altLang="zh-TW" smtClean="0"/>
              <a:pPr/>
              <a:t>4/15/2016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accent1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0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1.jpg"/><Relationship Id="rId7" Type="http://schemas.openxmlformats.org/officeDocument/2006/relationships/slide" Target="slide10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2.jpeg"/><Relationship Id="rId5" Type="http://schemas.openxmlformats.org/officeDocument/2006/relationships/image" Target="../media/image129.jpeg"/><Relationship Id="rId4" Type="http://schemas.openxmlformats.org/officeDocument/2006/relationships/slide" Target="slide103.xml"/><Relationship Id="rId9" Type="http://schemas.openxmlformats.org/officeDocument/2006/relationships/audio" Target="../media/audio2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04.xml"/><Relationship Id="rId4" Type="http://schemas.openxmlformats.org/officeDocument/2006/relationships/image" Target="../media/image12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01.xml"/><Relationship Id="rId4" Type="http://schemas.openxmlformats.org/officeDocument/2006/relationships/image" Target="../media/image12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06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21.jpg"/><Relationship Id="rId7" Type="http://schemas.openxmlformats.org/officeDocument/2006/relationships/image" Target="../media/image1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108.xml"/><Relationship Id="rId5" Type="http://schemas.openxmlformats.org/officeDocument/2006/relationships/image" Target="../media/image134.jpeg"/><Relationship Id="rId4" Type="http://schemas.openxmlformats.org/officeDocument/2006/relationships/slide" Target="slide107.xml"/><Relationship Id="rId9" Type="http://schemas.openxmlformats.org/officeDocument/2006/relationships/audio" Target="../media/audio2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09.xml"/><Relationship Id="rId4" Type="http://schemas.openxmlformats.org/officeDocument/2006/relationships/image" Target="../media/image12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06.xml"/><Relationship Id="rId4" Type="http://schemas.openxmlformats.org/officeDocument/2006/relationships/image" Target="../media/image12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21.jpg"/><Relationship Id="rId7" Type="http://schemas.openxmlformats.org/officeDocument/2006/relationships/image" Target="../media/image1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113.xml"/><Relationship Id="rId5" Type="http://schemas.openxmlformats.org/officeDocument/2006/relationships/image" Target="../media/image137.jpeg"/><Relationship Id="rId4" Type="http://schemas.openxmlformats.org/officeDocument/2006/relationships/slide" Target="slide112.xml"/><Relationship Id="rId9" Type="http://schemas.openxmlformats.org/officeDocument/2006/relationships/audio" Target="../media/audio2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14.xml"/><Relationship Id="rId4" Type="http://schemas.openxmlformats.org/officeDocument/2006/relationships/image" Target="../media/image12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11.xml"/><Relationship Id="rId4" Type="http://schemas.openxmlformats.org/officeDocument/2006/relationships/image" Target="../media/image12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16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21.jpg"/><Relationship Id="rId7" Type="http://schemas.openxmlformats.org/officeDocument/2006/relationships/image" Target="../media/image1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118.xml"/><Relationship Id="rId5" Type="http://schemas.openxmlformats.org/officeDocument/2006/relationships/image" Target="../media/image140.jpeg"/><Relationship Id="rId4" Type="http://schemas.openxmlformats.org/officeDocument/2006/relationships/slide" Target="slide117.xml"/><Relationship Id="rId9" Type="http://schemas.openxmlformats.org/officeDocument/2006/relationships/audio" Target="../media/audio2.wav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19.xml"/><Relationship Id="rId4" Type="http://schemas.openxmlformats.org/officeDocument/2006/relationships/image" Target="../media/image12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16.xml"/><Relationship Id="rId4" Type="http://schemas.openxmlformats.org/officeDocument/2006/relationships/image" Target="../media/image12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2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21.jpg"/><Relationship Id="rId7" Type="http://schemas.openxmlformats.org/officeDocument/2006/relationships/image" Target="../media/image1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123.xml"/><Relationship Id="rId5" Type="http://schemas.openxmlformats.org/officeDocument/2006/relationships/image" Target="../media/image143.jpeg"/><Relationship Id="rId4" Type="http://schemas.openxmlformats.org/officeDocument/2006/relationships/slide" Target="slide122.xml"/><Relationship Id="rId9" Type="http://schemas.openxmlformats.org/officeDocument/2006/relationships/audio" Target="../media/audio2.wav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24.xml"/><Relationship Id="rId4" Type="http://schemas.openxmlformats.org/officeDocument/2006/relationships/image" Target="../media/image12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21.xml"/><Relationship Id="rId4" Type="http://schemas.openxmlformats.org/officeDocument/2006/relationships/image" Target="../media/image12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2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26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21.jpg"/><Relationship Id="rId7" Type="http://schemas.openxmlformats.org/officeDocument/2006/relationships/image" Target="../media/image1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128.xml"/><Relationship Id="rId5" Type="http://schemas.openxmlformats.org/officeDocument/2006/relationships/image" Target="../media/image145.jpeg"/><Relationship Id="rId4" Type="http://schemas.openxmlformats.org/officeDocument/2006/relationships/slide" Target="slide127.xml"/><Relationship Id="rId9" Type="http://schemas.openxmlformats.org/officeDocument/2006/relationships/audio" Target="../media/audio2.wav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29.xml"/><Relationship Id="rId4" Type="http://schemas.openxmlformats.org/officeDocument/2006/relationships/image" Target="../media/image12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126.xml"/><Relationship Id="rId4" Type="http://schemas.openxmlformats.org/officeDocument/2006/relationships/image" Target="../media/image126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148.jpg"/><Relationship Id="rId7" Type="http://schemas.openxmlformats.org/officeDocument/2006/relationships/slide" Target="slide13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30.xml"/><Relationship Id="rId4" Type="http://schemas.openxmlformats.org/officeDocument/2006/relationships/image" Target="../media/image1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edu.tw/" TargetMode="External"/><Relationship Id="rId3" Type="http://schemas.openxmlformats.org/officeDocument/2006/relationships/hyperlink" Target="http://www.shini.gov.tw/" TargetMode="External"/><Relationship Id="rId7" Type="http://schemas.openxmlformats.org/officeDocument/2006/relationships/hyperlink" Target="http://tgru.geog.ntu.edu.tw/LandScape/pages/a16/landscape%20load/point2005.htm" TargetMode="External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mweb.coa.gov.tw/mp.asp?mp=1" TargetMode="External"/><Relationship Id="rId5" Type="http://schemas.openxmlformats.org/officeDocument/2006/relationships/hyperlink" Target="http://kids.coa.gov.tw/index.php" TargetMode="External"/><Relationship Id="rId10" Type="http://schemas.openxmlformats.org/officeDocument/2006/relationships/slide" Target="slide131.xml"/><Relationship Id="rId4" Type="http://schemas.openxmlformats.org/officeDocument/2006/relationships/hyperlink" Target="http://blog.yunlin.me/2011/06/13/fruit/" TargetMode="External"/><Relationship Id="rId9" Type="http://schemas.openxmlformats.org/officeDocument/2006/relationships/slide" Target="slide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7.wav"/><Relationship Id="rId4" Type="http://schemas.openxmlformats.org/officeDocument/2006/relationships/image" Target="../media/image1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17.xml"/><Relationship Id="rId4" Type="http://schemas.openxmlformats.org/officeDocument/2006/relationships/image" Target="../media/image29.jpe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slide" Target="slide18.xml"/><Relationship Id="rId12" Type="http://schemas.openxmlformats.org/officeDocument/2006/relationships/image" Target="../media/image36.png"/><Relationship Id="rId2" Type="http://schemas.openxmlformats.org/officeDocument/2006/relationships/audio" Target="../media/audio4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5.png"/><Relationship Id="rId5" Type="http://schemas.openxmlformats.org/officeDocument/2006/relationships/image" Target="../media/image33.jpeg"/><Relationship Id="rId15" Type="http://schemas.openxmlformats.org/officeDocument/2006/relationships/image" Target="../media/image39.png"/><Relationship Id="rId10" Type="http://schemas.openxmlformats.org/officeDocument/2006/relationships/slide" Target="slide2.xml"/><Relationship Id="rId4" Type="http://schemas.openxmlformats.org/officeDocument/2006/relationships/image" Target="../media/image32.jpeg"/><Relationship Id="rId9" Type="http://schemas.openxmlformats.org/officeDocument/2006/relationships/slide" Target="slide14.xml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8.png"/><Relationship Id="rId3" Type="http://schemas.openxmlformats.org/officeDocument/2006/relationships/image" Target="../media/image41.jpeg"/><Relationship Id="rId7" Type="http://schemas.openxmlformats.org/officeDocument/2006/relationships/slide" Target="slide15.xml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11" Type="http://schemas.openxmlformats.org/officeDocument/2006/relationships/image" Target="../media/image45.png"/><Relationship Id="rId5" Type="http://schemas.openxmlformats.org/officeDocument/2006/relationships/image" Target="../media/image43.jpeg"/><Relationship Id="rId10" Type="http://schemas.openxmlformats.org/officeDocument/2006/relationships/image" Target="../media/image44.png"/><Relationship Id="rId4" Type="http://schemas.openxmlformats.org/officeDocument/2006/relationships/image" Target="../media/image42.jpeg"/><Relationship Id="rId9" Type="http://schemas.openxmlformats.org/officeDocument/2006/relationships/slide" Target="slide2.xml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gif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0.xml"/><Relationship Id="rId7" Type="http://schemas.openxmlformats.org/officeDocument/2006/relationships/slide" Target="slide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21.xml"/><Relationship Id="rId4" Type="http://schemas.openxmlformats.org/officeDocument/2006/relationships/image" Target="../media/image29.jpe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.jpeg"/><Relationship Id="rId7" Type="http://schemas.openxmlformats.org/officeDocument/2006/relationships/slide" Target="slide78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0.xml"/><Relationship Id="rId5" Type="http://schemas.openxmlformats.org/officeDocument/2006/relationships/slide" Target="slide22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3" Type="http://schemas.openxmlformats.org/officeDocument/2006/relationships/image" Target="../media/image47.jpeg"/><Relationship Id="rId7" Type="http://schemas.openxmlformats.org/officeDocument/2006/relationships/slide" Target="slide22.xml"/><Relationship Id="rId12" Type="http://schemas.openxmlformats.org/officeDocument/2006/relationships/image" Target="../media/image38.png"/><Relationship Id="rId17" Type="http://schemas.openxmlformats.org/officeDocument/2006/relationships/image" Target="../media/image53.png"/><Relationship Id="rId2" Type="http://schemas.openxmlformats.org/officeDocument/2006/relationships/audio" Target="../media/audio4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11" Type="http://schemas.openxmlformats.org/officeDocument/2006/relationships/image" Target="../media/image37.png"/><Relationship Id="rId5" Type="http://schemas.openxmlformats.org/officeDocument/2006/relationships/image" Target="../media/image49.jpeg"/><Relationship Id="rId15" Type="http://schemas.openxmlformats.org/officeDocument/2006/relationships/image" Target="../media/image35.png"/><Relationship Id="rId10" Type="http://schemas.openxmlformats.org/officeDocument/2006/relationships/slide" Target="slide2.xml"/><Relationship Id="rId4" Type="http://schemas.openxmlformats.org/officeDocument/2006/relationships/image" Target="../media/image48.jpeg"/><Relationship Id="rId9" Type="http://schemas.openxmlformats.org/officeDocument/2006/relationships/slide" Target="slide18.xml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9.png"/><Relationship Id="rId3" Type="http://schemas.openxmlformats.org/officeDocument/2006/relationships/image" Target="../media/image55.jpeg"/><Relationship Id="rId7" Type="http://schemas.openxmlformats.org/officeDocument/2006/relationships/slide" Target="slide22.xml"/><Relationship Id="rId12" Type="http://schemas.openxmlformats.org/officeDocument/2006/relationships/image" Target="../media/image38.png"/><Relationship Id="rId17" Type="http://schemas.openxmlformats.org/officeDocument/2006/relationships/image" Target="../media/image54.png"/><Relationship Id="rId2" Type="http://schemas.openxmlformats.org/officeDocument/2006/relationships/audio" Target="../media/audio4.wav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37.png"/><Relationship Id="rId5" Type="http://schemas.openxmlformats.org/officeDocument/2006/relationships/image" Target="../media/image57.jpeg"/><Relationship Id="rId15" Type="http://schemas.openxmlformats.org/officeDocument/2006/relationships/image" Target="../media/image36.png"/><Relationship Id="rId10" Type="http://schemas.openxmlformats.org/officeDocument/2006/relationships/slide" Target="slide2.xml"/><Relationship Id="rId4" Type="http://schemas.openxmlformats.org/officeDocument/2006/relationships/image" Target="../media/image56.jpeg"/><Relationship Id="rId9" Type="http://schemas.openxmlformats.org/officeDocument/2006/relationships/slide" Target="slide18.xml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4.xml"/><Relationship Id="rId7" Type="http://schemas.openxmlformats.org/officeDocument/2006/relationships/slide" Target="slide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25.xml"/><Relationship Id="rId4" Type="http://schemas.openxmlformats.org/officeDocument/2006/relationships/image" Target="../media/image29.jpeg"/><Relationship Id="rId9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0.jpeg"/><Relationship Id="rId7" Type="http://schemas.openxmlformats.org/officeDocument/2006/relationships/slide" Target="slide22.xml"/><Relationship Id="rId12" Type="http://schemas.openxmlformats.org/officeDocument/2006/relationships/image" Target="../media/image6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image" Target="../media/image64.png"/><Relationship Id="rId5" Type="http://schemas.openxmlformats.org/officeDocument/2006/relationships/slide" Target="slide26.xml"/><Relationship Id="rId10" Type="http://schemas.openxmlformats.org/officeDocument/2006/relationships/image" Target="../media/image63.png"/><Relationship Id="rId4" Type="http://schemas.openxmlformats.org/officeDocument/2006/relationships/image" Target="../media/image61.jpe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9.png"/><Relationship Id="rId3" Type="http://schemas.openxmlformats.org/officeDocument/2006/relationships/image" Target="../media/image66.jpeg"/><Relationship Id="rId7" Type="http://schemas.openxmlformats.org/officeDocument/2006/relationships/slide" Target="slide23.xml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70.png"/><Relationship Id="rId5" Type="http://schemas.openxmlformats.org/officeDocument/2006/relationships/image" Target="../media/image68.jpe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67.jpeg"/><Relationship Id="rId9" Type="http://schemas.openxmlformats.org/officeDocument/2006/relationships/slide" Target="slide2.xml"/><Relationship Id="rId1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slide" Target="slide2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8.xml"/><Relationship Id="rId7" Type="http://schemas.openxmlformats.org/officeDocument/2006/relationships/slide" Target="slide3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29.xml"/><Relationship Id="rId4" Type="http://schemas.openxmlformats.org/officeDocument/2006/relationships/image" Target="../media/image29.jpeg"/><Relationship Id="rId9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" Target="slide30.xml"/><Relationship Id="rId7" Type="http://schemas.openxmlformats.org/officeDocument/2006/relationships/image" Target="../media/image75.jpeg"/><Relationship Id="rId12" Type="http://schemas.openxmlformats.org/officeDocument/2006/relationships/image" Target="../media/image6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11" Type="http://schemas.openxmlformats.org/officeDocument/2006/relationships/image" Target="../media/image64.png"/><Relationship Id="rId5" Type="http://schemas.openxmlformats.org/officeDocument/2006/relationships/slide" Target="slide26.xml"/><Relationship Id="rId10" Type="http://schemas.openxmlformats.org/officeDocument/2006/relationships/image" Target="../media/image63.png"/><Relationship Id="rId4" Type="http://schemas.openxmlformats.org/officeDocument/2006/relationships/slide" Target="slide27.xml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39.png"/><Relationship Id="rId3" Type="http://schemas.openxmlformats.org/officeDocument/2006/relationships/image" Target="../media/image77.jpeg"/><Relationship Id="rId7" Type="http://schemas.openxmlformats.org/officeDocument/2006/relationships/slide" Target="slide27.xml"/><Relationship Id="rId12" Type="http://schemas.openxmlformats.org/officeDocument/2006/relationships/image" Target="../media/image38.png"/><Relationship Id="rId2" Type="http://schemas.openxmlformats.org/officeDocument/2006/relationships/audio" Target="../media/audio4.wav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0.xml"/><Relationship Id="rId11" Type="http://schemas.openxmlformats.org/officeDocument/2006/relationships/image" Target="../media/image37.png"/><Relationship Id="rId5" Type="http://schemas.openxmlformats.org/officeDocument/2006/relationships/image" Target="../media/image79.jpeg"/><Relationship Id="rId15" Type="http://schemas.openxmlformats.org/officeDocument/2006/relationships/image" Target="../media/image36.png"/><Relationship Id="rId10" Type="http://schemas.openxmlformats.org/officeDocument/2006/relationships/image" Target="../media/image80.jpeg"/><Relationship Id="rId4" Type="http://schemas.openxmlformats.org/officeDocument/2006/relationships/image" Target="../media/image78.jpeg"/><Relationship Id="rId9" Type="http://schemas.openxmlformats.org/officeDocument/2006/relationships/slide" Target="slide2.xml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" Target="slide78.xml"/><Relationship Id="rId7" Type="http://schemas.openxmlformats.org/officeDocument/2006/relationships/image" Target="../media/image83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image" Target="../media/image30.jpeg"/><Relationship Id="rId5" Type="http://schemas.openxmlformats.org/officeDocument/2006/relationships/slide" Target="slide30.xml"/><Relationship Id="rId10" Type="http://schemas.openxmlformats.org/officeDocument/2006/relationships/image" Target="../media/image85.png"/><Relationship Id="rId4" Type="http://schemas.openxmlformats.org/officeDocument/2006/relationships/slide" Target="slide2.xml"/><Relationship Id="rId9" Type="http://schemas.openxmlformats.org/officeDocument/2006/relationships/slide" Target="slide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3" Type="http://schemas.openxmlformats.org/officeDocument/2006/relationships/image" Target="../media/image87.jpeg"/><Relationship Id="rId7" Type="http://schemas.openxmlformats.org/officeDocument/2006/relationships/image" Target="../media/image88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1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34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3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91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34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93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36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95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38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97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40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99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42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01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44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03.jpeg"/><Relationship Id="rId7" Type="http://schemas.openxmlformats.org/officeDocument/2006/relationships/image" Target="../media/image89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46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05.jpeg"/><Relationship Id="rId7" Type="http://schemas.openxmlformats.org/officeDocument/2006/relationships/slide" Target="slide48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slide" Target="slide31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41.jpeg"/><Relationship Id="rId7" Type="http://schemas.openxmlformats.org/officeDocument/2006/relationships/slide" Target="slide52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09.jpeg"/><Relationship Id="rId7" Type="http://schemas.openxmlformats.org/officeDocument/2006/relationships/image" Target="../media/image89.gi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54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55.jpeg"/><Relationship Id="rId7" Type="http://schemas.openxmlformats.org/officeDocument/2006/relationships/slide" Target="slide56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0.jpeg"/><Relationship Id="rId7" Type="http://schemas.openxmlformats.org/officeDocument/2006/relationships/slide" Target="slide58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2.jpeg"/><Relationship Id="rId7" Type="http://schemas.openxmlformats.org/officeDocument/2006/relationships/slide" Target="slide60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3.jpeg"/><Relationship Id="rId7" Type="http://schemas.openxmlformats.org/officeDocument/2006/relationships/slide" Target="slide62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4.jpeg"/><Relationship Id="rId7" Type="http://schemas.openxmlformats.org/officeDocument/2006/relationships/slide" Target="slide64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5.jpeg"/><Relationship Id="rId7" Type="http://schemas.openxmlformats.org/officeDocument/2006/relationships/slide" Target="slide66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80.jpeg"/><Relationship Id="rId7" Type="http://schemas.openxmlformats.org/officeDocument/2006/relationships/image" Target="../media/image89.gi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68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6.jpeg"/><Relationship Id="rId7" Type="http://schemas.openxmlformats.org/officeDocument/2006/relationships/image" Target="../media/image89.gi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slide" Target="slide70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17.jpeg"/><Relationship Id="rId7" Type="http://schemas.openxmlformats.org/officeDocument/2006/relationships/slide" Target="slide72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image" Target="../media/image119.jpeg"/><Relationship Id="rId7" Type="http://schemas.openxmlformats.org/officeDocument/2006/relationships/slide" Target="slide31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image" Target="../media/image89.gif"/><Relationship Id="rId10" Type="http://schemas.openxmlformats.org/officeDocument/2006/relationships/slide" Target="slide30.xml"/><Relationship Id="rId4" Type="http://schemas.openxmlformats.org/officeDocument/2006/relationships/image" Target="../media/image88.gif"/><Relationship Id="rId9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0.jpeg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2.wav"/><Relationship Id="rId5" Type="http://schemas.openxmlformats.org/officeDocument/2006/relationships/slide" Target="slide80.xml"/><Relationship Id="rId4" Type="http://schemas.openxmlformats.org/officeDocument/2006/relationships/image" Target="../media/image1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audio" Target="../media/audio2.wav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21.jpg"/><Relationship Id="rId7" Type="http://schemas.openxmlformats.org/officeDocument/2006/relationships/slide" Target="slide8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slide" Target="slide83.xml"/><Relationship Id="rId9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84.xml"/><Relationship Id="rId4" Type="http://schemas.openxmlformats.org/officeDocument/2006/relationships/image" Target="../media/image12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81.xml"/><Relationship Id="rId4" Type="http://schemas.openxmlformats.org/officeDocument/2006/relationships/image" Target="../media/image12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8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1.jpg"/><Relationship Id="rId7" Type="http://schemas.openxmlformats.org/officeDocument/2006/relationships/image" Target="../media/image1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88.xml"/><Relationship Id="rId5" Type="http://schemas.openxmlformats.org/officeDocument/2006/relationships/image" Target="../media/image127.jpeg"/><Relationship Id="rId4" Type="http://schemas.openxmlformats.org/officeDocument/2006/relationships/slide" Target="slide87.xml"/><Relationship Id="rId9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89.xml"/><Relationship Id="rId4" Type="http://schemas.openxmlformats.org/officeDocument/2006/relationships/image" Target="../media/image12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86.xml"/><Relationship Id="rId4" Type="http://schemas.openxmlformats.org/officeDocument/2006/relationships/image" Target="../media/image1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1.jpg"/><Relationship Id="rId7" Type="http://schemas.openxmlformats.org/officeDocument/2006/relationships/image" Target="../media/image1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93.xml"/><Relationship Id="rId5" Type="http://schemas.openxmlformats.org/officeDocument/2006/relationships/image" Target="../media/image122.jpeg"/><Relationship Id="rId4" Type="http://schemas.openxmlformats.org/officeDocument/2006/relationships/slide" Target="slide92.xml"/><Relationship Id="rId9" Type="http://schemas.openxmlformats.org/officeDocument/2006/relationships/audio" Target="../media/audio2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94.xml"/><Relationship Id="rId4" Type="http://schemas.openxmlformats.org/officeDocument/2006/relationships/image" Target="../media/image12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91.xml"/><Relationship Id="rId4" Type="http://schemas.openxmlformats.org/officeDocument/2006/relationships/image" Target="../media/image1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9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96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1.jpg"/><Relationship Id="rId7" Type="http://schemas.openxmlformats.org/officeDocument/2006/relationships/image" Target="../media/image1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98.xml"/><Relationship Id="rId5" Type="http://schemas.openxmlformats.org/officeDocument/2006/relationships/image" Target="../media/image131.jpeg"/><Relationship Id="rId4" Type="http://schemas.openxmlformats.org/officeDocument/2006/relationships/slide" Target="slide97.xml"/><Relationship Id="rId9" Type="http://schemas.openxmlformats.org/officeDocument/2006/relationships/audio" Target="../media/audio2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99.xml"/><Relationship Id="rId4" Type="http://schemas.openxmlformats.org/officeDocument/2006/relationships/image" Target="../media/image12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96.xml"/><Relationship Id="rId4" Type="http://schemas.openxmlformats.org/officeDocument/2006/relationships/image" Target="../media/image12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144" y="3588907"/>
            <a:ext cx="11228231" cy="1464906"/>
          </a:xfrm>
        </p:spPr>
        <p:txBody>
          <a:bodyPr>
            <a:normAutofit/>
          </a:bodyPr>
          <a:lstStyle/>
          <a:p>
            <a:r>
              <a:rPr lang="zh-TW" altLang="en-US" sz="8800" b="1" dirty="0" smtClean="0">
                <a:ea typeface="金梅海報小豆豆字" panose="02010609000101010101" pitchFamily="49" charset="-120"/>
              </a:rPr>
              <a:t>信義蔬果大集合</a:t>
            </a:r>
            <a:endParaRPr lang="zh-TW" sz="8800" b="1" dirty="0">
              <a:ea typeface="金梅海報小豆豆字" panose="0201060900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9341" y="5269415"/>
            <a:ext cx="8686800" cy="44040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社會</a:t>
            </a:r>
            <a:r>
              <a:rPr lang="en-US" altLang="zh-TW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--</a:t>
            </a:r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認識我的家鄉與物產</a:t>
            </a:r>
            <a:endParaRPr lang="zh-TW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179341" y="5862711"/>
            <a:ext cx="8686800" cy="44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24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信義國小 張維珍、黃淑雯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344533" y="5110365"/>
            <a:ext cx="3399447" cy="1619847"/>
            <a:chOff x="8344533" y="5110365"/>
            <a:chExt cx="3399447" cy="1619847"/>
          </a:xfrm>
        </p:grpSpPr>
        <p:pic>
          <p:nvPicPr>
            <p:cNvPr id="5" name="內容版面配置區 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4533" y="5110365"/>
              <a:ext cx="2041824" cy="1619847"/>
            </a:xfrm>
            <a:prstGeom prst="rect">
              <a:avLst/>
            </a:prstGeom>
          </p:spPr>
        </p:pic>
        <p:sp>
          <p:nvSpPr>
            <p:cNvPr id="6" name="橢圓形圖說文字 5">
              <a:hlinkClick r:id="rId2" action="ppaction://hlinksldjump"/>
            </p:cNvPr>
            <p:cNvSpPr/>
            <p:nvPr/>
          </p:nvSpPr>
          <p:spPr>
            <a:xfrm>
              <a:off x="10569521" y="5709820"/>
              <a:ext cx="1174459" cy="867249"/>
            </a:xfrm>
            <a:prstGeom prst="wedgeEllipseCallout">
              <a:avLst>
                <a:gd name="adj1" fmla="val -65277"/>
                <a:gd name="adj2" fmla="val 26811"/>
              </a:avLst>
            </a:prstGeom>
            <a:solidFill>
              <a:srgbClr val="8AE8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solidFill>
                    <a:srgbClr val="006666"/>
                  </a:solidFill>
                  <a:latin typeface="Bodoni MT Black" panose="02070A03080606020203" pitchFamily="18" charset="0"/>
                  <a:hlinkClick r:id="rId2" action="ppaction://hlinksldjump"/>
                </a:rPr>
                <a:t>GO</a:t>
              </a:r>
              <a:endParaRPr lang="zh-TW" altLang="en-US" sz="3200" dirty="0">
                <a:solidFill>
                  <a:srgbClr val="006666"/>
                </a:solidFill>
                <a:latin typeface="Bodoni MT Black" panose="02070A03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37246" y="484456"/>
            <a:ext cx="5993223" cy="1188720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溫暖的春天</a:t>
            </a:r>
            <a:endParaRPr lang="zh-TW" altLang="en-US" sz="7200" dirty="0">
              <a:solidFill>
                <a:srgbClr val="FF0066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橢圓形圖說文字 14"/>
          <p:cNvSpPr/>
          <p:nvPr/>
        </p:nvSpPr>
        <p:spPr>
          <a:xfrm>
            <a:off x="7754728" y="1782046"/>
            <a:ext cx="4172755" cy="4031087"/>
          </a:xfrm>
          <a:prstGeom prst="wedgeEllipseCallout">
            <a:avLst>
              <a:gd name="adj1" fmla="val -55401"/>
              <a:gd name="adj2" fmla="val 253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老梅樹的話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…</a:t>
            </a:r>
          </a:p>
          <a:p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每年的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3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月到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5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月，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在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溫暖、舒服的天氣裡，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我都會長出新芽和長滿好吃的梅子。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172" y="1820131"/>
            <a:ext cx="5762364" cy="432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五邊形 2">
            <a:hlinkClick r:id="rId4" action="ppaction://hlinksldjump"/>
          </p:cNvPr>
          <p:cNvSpPr/>
          <p:nvPr/>
        </p:nvSpPr>
        <p:spPr>
          <a:xfrm>
            <a:off x="10256703" y="6147412"/>
            <a:ext cx="1531345" cy="60592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 天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五邊形 11">
            <a:hlinkClick r:id="rId5" action="ppaction://hlinksldjump"/>
          </p:cNvPr>
          <p:cNvSpPr/>
          <p:nvPr/>
        </p:nvSpPr>
        <p:spPr>
          <a:xfrm flipH="1">
            <a:off x="207484" y="6141904"/>
            <a:ext cx="1531345" cy="60592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Picture 2" descr="http://163.32.241.4/~98kom/%E5%A4%A7%E9%9D%92%E8%9B%99%E5%9C%96%E5%BA%AB/%E6%A4%8D%E7%89%A9/%E6%AB%BB%E8%8A%B1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34" y="152861"/>
            <a:ext cx="1441990" cy="16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type.wav"/>
          </p:stSnd>
        </p:sndAc>
      </p:transition>
    </mc:Choice>
    <mc:Fallback xmlns="">
      <p:transition spd="med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秋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天的水果、外皮是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色的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6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果肉軟軟的，甜甜香香的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秋天的水果、外皮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是橘色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</a:p>
        </p:txBody>
      </p:sp>
      <p:pic>
        <p:nvPicPr>
          <p:cNvPr id="14" name="Picture 22" descr="http://mmmfile.emmm.tw/L3/82965/image/pip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939" y="4410291"/>
            <a:ext cx="2565082" cy="171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8" descr="https://sp.yimg.com/xj/th?id=OIP.M24a95bcd77b7728e3411a852b687bb19o0&amp;pid=15.1&amp;P=0&amp;w=300&amp;h=300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"/>
          <a:stretch/>
        </p:blipFill>
        <p:spPr bwMode="auto">
          <a:xfrm>
            <a:off x="1368052" y="4458141"/>
            <a:ext cx="2531309" cy="1773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10" descr="http://images.china.cn/attachement/jpg/site1000/20071016/000bcdb95559087e4ec802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9"/>
          <a:stretch/>
        </p:blipFill>
        <p:spPr bwMode="auto">
          <a:xfrm>
            <a:off x="4735341" y="4410291"/>
            <a:ext cx="2548916" cy="1821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9564342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374637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1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的蔬菜、長的像一顆圓球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葉子是一片片包起來的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春天的蔬菜、長的像一顆圓球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Picture 8" descr="http://www.lohasfun.com.tw/images/stories/fruit/cabbage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906" y="4322115"/>
            <a:ext cx="2147148" cy="1748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2" descr="http://techan.dqccc.com/UploadImage/2009/12/28/20091228114902102069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765" y="4290213"/>
            <a:ext cx="2353586" cy="184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6" descr="http://www.chineseautoworld.com/uploadfile/2011/0729/2011072912384896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580" y="4166357"/>
            <a:ext cx="1500631" cy="2005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146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10338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3703315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7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834" y="1895964"/>
            <a:ext cx="5266843" cy="472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橢圓形圖說文字 10"/>
          <p:cNvSpPr/>
          <p:nvPr/>
        </p:nvSpPr>
        <p:spPr>
          <a:xfrm>
            <a:off x="7753082" y="1777285"/>
            <a:ext cx="4172755" cy="4031087"/>
          </a:xfrm>
          <a:prstGeom prst="wedgeEllipseCallout">
            <a:avLst>
              <a:gd name="adj1" fmla="val -59105"/>
              <a:gd name="adj2" fmla="val 148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老梅樹的話</a:t>
            </a:r>
            <a:r>
              <a:rPr lang="en-US" altLang="zh-TW" sz="2800" b="1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…</a:t>
            </a:r>
          </a:p>
          <a:p>
            <a:r>
              <a:rPr lang="zh-TW" altLang="en-US" sz="2800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每年的</a:t>
            </a:r>
            <a:r>
              <a:rPr lang="en-US" altLang="zh-TW" sz="2800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6</a:t>
            </a:r>
            <a:r>
              <a:rPr lang="zh-TW" altLang="en-US" sz="2800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月到</a:t>
            </a:r>
            <a:r>
              <a:rPr lang="en-US" altLang="zh-TW" sz="2800" dirty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8</a:t>
            </a:r>
            <a:r>
              <a:rPr lang="zh-TW" altLang="en-US" sz="2800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月，</a:t>
            </a:r>
            <a:endParaRPr lang="en-US" altLang="zh-TW" sz="2800" dirty="0" smtClean="0">
              <a:solidFill>
                <a:srgbClr val="002060"/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在熱熱的天氣中，</a:t>
            </a:r>
            <a:endParaRPr lang="en-US" altLang="zh-TW" sz="2800" dirty="0" smtClean="0">
              <a:solidFill>
                <a:srgbClr val="002060"/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我有滿滿的葉子可以讓人在樹下乘涼。</a:t>
            </a:r>
            <a:endParaRPr lang="zh-TW" altLang="en-US" sz="2800" dirty="0">
              <a:solidFill>
                <a:srgbClr val="002060"/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610218" y="463702"/>
            <a:ext cx="5993223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rgbClr val="0070C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炎熱的</a:t>
            </a:r>
            <a:r>
              <a:rPr lang="zh-TW" altLang="en-US" sz="7200" dirty="0">
                <a:solidFill>
                  <a:srgbClr val="0070C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夏</a:t>
            </a:r>
            <a:r>
              <a:rPr lang="zh-TW" altLang="en-US" sz="7200" dirty="0" smtClean="0">
                <a:solidFill>
                  <a:srgbClr val="0070C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天</a:t>
            </a:r>
            <a:endParaRPr lang="zh-TW" altLang="en-US" sz="7200" dirty="0">
              <a:solidFill>
                <a:srgbClr val="0070C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五邊形 12">
            <a:hlinkClick r:id="rId4" action="ppaction://hlinksldjump"/>
          </p:cNvPr>
          <p:cNvSpPr/>
          <p:nvPr/>
        </p:nvSpPr>
        <p:spPr>
          <a:xfrm>
            <a:off x="10256703" y="6147412"/>
            <a:ext cx="1531345" cy="60592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秋 天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五邊形 13">
            <a:hlinkClick r:id="rId5" action="ppaction://hlinksldjump"/>
          </p:cNvPr>
          <p:cNvSpPr/>
          <p:nvPr/>
        </p:nvSpPr>
        <p:spPr>
          <a:xfrm flipH="1">
            <a:off x="207484" y="6141904"/>
            <a:ext cx="1531345" cy="60592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2" descr="http://designers-tips.com/wp-content/uploads/2012/07/000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004" y="102579"/>
            <a:ext cx="1955388" cy="14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type.wav"/>
          </p:stSnd>
        </p:sndAc>
      </p:transition>
    </mc:Choice>
    <mc:Fallback xmlns="">
      <p:transition spd="med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3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蔬菜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、有厚厚的外殼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長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的細細長長的</a:t>
            </a:r>
            <a:endParaRPr lang="en-US" altLang="zh-TW" sz="54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春天的蔬菜、有厚厚的外殼</a:t>
            </a:r>
          </a:p>
        </p:txBody>
      </p:sp>
      <p:pic>
        <p:nvPicPr>
          <p:cNvPr id="13" name="Picture 2" descr="http://photos1.blogger.com/blogger/4054/919/400/bom3.1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3448" y="4333822"/>
            <a:ext cx="2303505" cy="172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2" descr="http://tzfa-et.myweb.hinet.net/images/DSCF0168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577" y="4308562"/>
            <a:ext cx="2281259" cy="178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2" descr="http://www.qnong.com.cn/uploadfile/2014/0503/2014050311091240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547" y="4387152"/>
            <a:ext cx="2398589" cy="1623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347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5044867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617047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6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的蔬菜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、紅色的外表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2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吃起來辣辣的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夏天的蔬菜、紅色的外表</a:t>
            </a:r>
          </a:p>
        </p:txBody>
      </p:sp>
      <p:pic>
        <p:nvPicPr>
          <p:cNvPr id="13" name="Picture 2" descr="http://a4.att.hudong.com/80/60/0130000099611313014860827254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239" y="4263155"/>
            <a:ext cx="2321383" cy="1741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8" descr="https://sp.yimg.com/xj/th?id=OIP.M24a95bcd77b7728e3411a852b687bb19o0&amp;pid=15.1&amp;P=0&amp;w=300&amp;h=30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063" y="4215345"/>
            <a:ext cx="2149790" cy="1841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12" descr="http://images.northrup.org/picture/xl/fruit/red-yellow-orange-bell-peppers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9042" y="4215345"/>
            <a:ext cx="2464601" cy="1919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724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901160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714129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3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形圖說文字 10"/>
          <p:cNvSpPr/>
          <p:nvPr/>
        </p:nvSpPr>
        <p:spPr>
          <a:xfrm>
            <a:off x="7615293" y="1592481"/>
            <a:ext cx="4172755" cy="4031087"/>
          </a:xfrm>
          <a:prstGeom prst="wedgeEllipseCallout">
            <a:avLst>
              <a:gd name="adj1" fmla="val -59105"/>
              <a:gd name="adj2" fmla="val 1480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老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梅樹的話</a:t>
            </a:r>
            <a:r>
              <a:rPr lang="en-US" altLang="zh-TW" sz="2800" b="1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…</a:t>
            </a:r>
          </a:p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每年的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9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月到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11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月，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在漸漸變冷的天氣裡，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我的葉子正慢慢的枯萎、掉落。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005850" y="403761"/>
            <a:ext cx="5130339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涼涼的秋天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8" name="內容版面配置區 1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594" y="1592481"/>
            <a:ext cx="4562003" cy="503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五邊形 12">
            <a:hlinkClick r:id="rId4" action="ppaction://hlinksldjump"/>
          </p:cNvPr>
          <p:cNvSpPr/>
          <p:nvPr/>
        </p:nvSpPr>
        <p:spPr>
          <a:xfrm>
            <a:off x="10256703" y="6147412"/>
            <a:ext cx="1531345" cy="60592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冬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天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五邊形 13">
            <a:hlinkClick r:id="rId5" action="ppaction://hlinksldjump"/>
          </p:cNvPr>
          <p:cNvSpPr/>
          <p:nvPr/>
        </p:nvSpPr>
        <p:spPr>
          <a:xfrm flipH="1">
            <a:off x="207484" y="6141904"/>
            <a:ext cx="1531345" cy="60592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2" descr="http://img01.tooopen.com/Downs/images/2009/10/22/sy_200910221928481070-1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337" y="0"/>
            <a:ext cx="1783257" cy="2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type.wav"/>
          </p:stSnd>
        </p:sndAc>
      </p:transition>
    </mc:Choice>
    <mc:Fallback xmlns="">
      <p:transition spd="med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秋天的蔬菜、有紅色、橘色、黃色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0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青椒長的跟它很像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秋天的蔬菜、有紅色、橘色、黃色</a:t>
            </a:r>
          </a:p>
        </p:txBody>
      </p:sp>
      <p:pic>
        <p:nvPicPr>
          <p:cNvPr id="13" name="Picture 12" descr="http://images.northrup.org/picture/xl/fruit/red-yellow-orange-bell-peppers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1463" y="4210912"/>
            <a:ext cx="2582887" cy="2011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4" descr="http://img.zhuyun.cn/M00/B8/23/wKgJNFUrWrGAP1XKAAAkjPl12XE329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1102" y="4263156"/>
            <a:ext cx="2404209" cy="1901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8" descr="https://sp.yimg.com/xj/th?id=OIP.M24a95bcd77b7728e3411a852b687bb19o0&amp;pid=15.1&amp;P=0&amp;w=300&amp;h=30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063" y="4215345"/>
            <a:ext cx="2149790" cy="1841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94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30681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792758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474977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春天的蔬菜、是豆類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它長得細細長長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春天的蔬菜、是豆類</a:t>
            </a:r>
          </a:p>
        </p:txBody>
      </p:sp>
      <p:pic>
        <p:nvPicPr>
          <p:cNvPr id="13" name="Picture 2" descr="http://www.qnong.com.cn/uploadfile/2014/0503/2014050311091240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934" y="4384388"/>
            <a:ext cx="2474750" cy="167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2" descr="http://maimai.com/upload/100000000000198/image/product/101100100500020960/n67M554QF323lWi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788" y="4298804"/>
            <a:ext cx="2346885" cy="176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32" descr="http://salulu.com.tw/wp-content/uploads/2014/05/2014-05-09-12.1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41" y="4298804"/>
            <a:ext cx="2514686" cy="177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198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完成囉</a:t>
            </a:r>
            <a:r>
              <a:rPr lang="en-US" altLang="zh-TW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!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123125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519317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12"/>
            <a:ext cx="12192000" cy="6858000"/>
          </a:xfrm>
          <a:prstGeom prst="rect">
            <a:avLst/>
          </a:prstGeom>
        </p:spPr>
      </p:pic>
      <p:pic>
        <p:nvPicPr>
          <p:cNvPr id="5" name="內容版面配置區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08" y="3306044"/>
            <a:ext cx="3722525" cy="2953203"/>
          </a:xfrm>
        </p:spPr>
      </p:pic>
      <p:sp>
        <p:nvSpPr>
          <p:cNvPr id="8" name="矩形 7"/>
          <p:cNvSpPr/>
          <p:nvPr/>
        </p:nvSpPr>
        <p:spPr>
          <a:xfrm>
            <a:off x="1107365" y="928041"/>
            <a:ext cx="61532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華康古印體" panose="03010509000000000000" pitchFamily="65" charset="-120"/>
                <a:ea typeface="華康古印體" panose="03010509000000000000" pitchFamily="65" charset="-120"/>
              </a:rPr>
              <a:t>收穫</a:t>
            </a:r>
            <a:r>
              <a:rPr lang="zh-TW" altLang="en-US" sz="88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華康古印體" panose="03010509000000000000" pitchFamily="65" charset="-120"/>
                <a:ea typeface="華康古印體" panose="03010509000000000000" pitchFamily="65" charset="-120"/>
              </a:rPr>
              <a:t>滿滿</a:t>
            </a:r>
            <a:r>
              <a:rPr lang="en-US" altLang="zh-TW" sz="88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華康古印體" panose="03010509000000000000" pitchFamily="65" charset="-120"/>
                <a:ea typeface="華康古印體" panose="03010509000000000000" pitchFamily="65" charset="-120"/>
              </a:rPr>
              <a:t>…</a:t>
            </a:r>
            <a:endParaRPr lang="zh-TW" altLang="en-US" sz="8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395" y="2582769"/>
            <a:ext cx="52831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古印體" panose="03010509000000000000" pitchFamily="65" charset="-120"/>
                <a:ea typeface="華康古印體" panose="03010509000000000000" pitchFamily="65" charset="-120"/>
              </a:rPr>
              <a:t>回家囉</a:t>
            </a:r>
            <a:r>
              <a:rPr lang="en-US" altLang="zh-TW" sz="8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古印體" panose="03010509000000000000" pitchFamily="65" charset="-120"/>
                <a:ea typeface="華康古印體" panose="03010509000000000000" pitchFamily="65" charset="-120"/>
              </a:rPr>
              <a:t>!!</a:t>
            </a:r>
            <a:endParaRPr lang="zh-TW" altLang="en-US" sz="8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sp>
        <p:nvSpPr>
          <p:cNvPr id="2" name="五邊形 1">
            <a:hlinkClick r:id="rId5" action="ppaction://hlinksldjump"/>
          </p:cNvPr>
          <p:cNvSpPr/>
          <p:nvPr/>
        </p:nvSpPr>
        <p:spPr>
          <a:xfrm>
            <a:off x="9749927" y="6140790"/>
            <a:ext cx="1939653" cy="57287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參考資料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五邊形 10">
            <a:hlinkClick r:id="rId6" action="ppaction://hlinksldjump"/>
          </p:cNvPr>
          <p:cNvSpPr/>
          <p:nvPr/>
        </p:nvSpPr>
        <p:spPr>
          <a:xfrm>
            <a:off x="7624255" y="6105514"/>
            <a:ext cx="1833610" cy="608153"/>
          </a:xfrm>
          <a:prstGeom prst="homePlat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重新出發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五邊形 11">
            <a:hlinkClick r:id="rId7" action="ppaction://hlinksldjump"/>
          </p:cNvPr>
          <p:cNvSpPr/>
          <p:nvPr/>
        </p:nvSpPr>
        <p:spPr>
          <a:xfrm>
            <a:off x="5608822" y="6105513"/>
            <a:ext cx="1833610" cy="60815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</a:t>
            </a:r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束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課程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9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對.wav"/>
          </p:stSnd>
        </p:sndAc>
      </p:transition>
    </mc:Choice>
    <mc:Fallback xmlns="">
      <p:transition spd="med">
        <p:fade/>
        <p:sndAc>
          <p:stSnd>
            <p:snd r:embed="rId8" name="對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形圖說文字 10"/>
          <p:cNvSpPr/>
          <p:nvPr/>
        </p:nvSpPr>
        <p:spPr>
          <a:xfrm>
            <a:off x="7753082" y="1777285"/>
            <a:ext cx="4172755" cy="4031087"/>
          </a:xfrm>
          <a:prstGeom prst="wedgeEllipseCallout">
            <a:avLst>
              <a:gd name="adj1" fmla="val -59105"/>
              <a:gd name="adj2" fmla="val 148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老梅樹的話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…</a:t>
            </a:r>
          </a:p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每年的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12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月到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2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月，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在寒冷的天氣裡，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王漢宗仿宋體一標準" panose="02020600000000000000" pitchFamily="18" charset="-120"/>
                <a:ea typeface="王漢宗仿宋體一標準" panose="02020600000000000000" pitchFamily="18" charset="-120"/>
              </a:rPr>
              <a:t>我會開滿漂亮又清香的梅花供人欣賞。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王漢宗仿宋體一標準" panose="02020600000000000000" pitchFamily="18" charset="-120"/>
              <a:ea typeface="王漢宗仿宋體一標準" panose="02020600000000000000" pitchFamily="18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165725" y="355830"/>
            <a:ext cx="5993223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chemeClr val="bg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寒冷的冬天</a:t>
            </a:r>
            <a:endParaRPr lang="zh-TW" altLang="en-US" sz="7200" dirty="0">
              <a:solidFill>
                <a:schemeClr val="bg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內容版面配置區 1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77384" y="2141333"/>
            <a:ext cx="4787511" cy="440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圓角矩形 13"/>
          <p:cNvSpPr/>
          <p:nvPr/>
        </p:nvSpPr>
        <p:spPr>
          <a:xfrm>
            <a:off x="993008" y="2324390"/>
            <a:ext cx="208084" cy="4042894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磁碟 14"/>
          <p:cNvSpPr/>
          <p:nvPr/>
        </p:nvSpPr>
        <p:spPr>
          <a:xfrm>
            <a:off x="401649" y="6251374"/>
            <a:ext cx="1429555" cy="393880"/>
          </a:xfrm>
          <a:prstGeom prst="flowChartMagneticDisk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邊形 15">
            <a:hlinkClick r:id="rId4" action="ppaction://hlinksldjump"/>
          </p:cNvPr>
          <p:cNvSpPr/>
          <p:nvPr/>
        </p:nvSpPr>
        <p:spPr>
          <a:xfrm rot="21239468">
            <a:off x="297891" y="2534600"/>
            <a:ext cx="1829752" cy="515155"/>
          </a:xfrm>
          <a:prstGeom prst="homePlat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五邊形 17">
            <a:hlinkClick r:id="rId5" action="ppaction://hlinksldjump"/>
          </p:cNvPr>
          <p:cNvSpPr/>
          <p:nvPr/>
        </p:nvSpPr>
        <p:spPr>
          <a:xfrm rot="360532" flipH="1">
            <a:off x="188673" y="3392819"/>
            <a:ext cx="1829752" cy="515155"/>
          </a:xfrm>
          <a:prstGeom prst="homePlat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橢圓 18">
            <a:hlinkClick r:id="rId6" action="ppaction://hlinksldjump"/>
          </p:cNvPr>
          <p:cNvSpPr/>
          <p:nvPr/>
        </p:nvSpPr>
        <p:spPr>
          <a:xfrm>
            <a:off x="288830" y="706182"/>
            <a:ext cx="1655192" cy="1676737"/>
          </a:xfrm>
          <a:prstGeom prst="ellipse">
            <a:avLst/>
          </a:prstGeom>
          <a:solidFill>
            <a:srgbClr val="3333FF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2</a:t>
            </a:r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四季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的變化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55880" y="75929"/>
            <a:ext cx="1432190" cy="174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5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type.wav"/>
          </p:stSnd>
        </p:sndAc>
      </p:transition>
    </mc:Choice>
    <mc:Fallback xmlns="">
      <p:transition spd="med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664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00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參考資料</a:t>
            </a:r>
            <a:r>
              <a:rPr lang="en-US" altLang="zh-TW" sz="5400" dirty="0" smtClean="0">
                <a:solidFill>
                  <a:srgbClr val="00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…</a:t>
            </a:r>
            <a:endParaRPr lang="zh-TW" altLang="en-US" sz="5400" dirty="0">
              <a:solidFill>
                <a:srgbClr val="0033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10058400" cy="4271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南投縣信義鄉公所</a:t>
            </a:r>
            <a:r>
              <a:rPr lang="zh-TW" altLang="en-US" dirty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：</a:t>
            </a: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hlinkClick r:id="rId3"/>
              </a:rPr>
              <a:t>http</a:t>
            </a:r>
            <a:r>
              <a:rPr lang="en-US" altLang="zh-TW" dirty="0">
                <a:latin typeface="華康POP1體W5" panose="040B0509000000000000" pitchFamily="81" charset="-120"/>
                <a:ea typeface="華康POP1體W5" panose="040B0509000000000000" pitchFamily="81" charset="-120"/>
                <a:hlinkClick r:id="rId3"/>
              </a:rPr>
              <a:t>://www.shini.gov.tw</a:t>
            </a: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hlinkClick r:id="rId3"/>
              </a:rPr>
              <a:t>/</a:t>
            </a:r>
            <a:endParaRPr lang="en-US" altLang="zh-TW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台灣蔬菜水果農產</a:t>
            </a:r>
            <a:r>
              <a:rPr lang="zh-TW" altLang="en-US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與漁產</a:t>
            </a:r>
            <a:r>
              <a:rPr lang="zh-TW" altLang="en-US" b="1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：</a:t>
            </a:r>
            <a:r>
              <a:rPr lang="en-US" altLang="zh-TW" b="1" dirty="0">
                <a:latin typeface="華康POP1體W5" panose="040B0509000000000000" pitchFamily="81" charset="-120"/>
                <a:ea typeface="華康POP1體W5" panose="040B0509000000000000" pitchFamily="81" charset="-120"/>
                <a:hlinkClick r:id="rId4"/>
              </a:rPr>
              <a:t>http://blog.yunlin.me/2011/06/13/fruit</a:t>
            </a:r>
            <a:r>
              <a:rPr lang="en-US" altLang="zh-TW" b="1" dirty="0" smtClean="0">
                <a:latin typeface="華康POP1體W5" panose="040B0509000000000000" pitchFamily="81" charset="-120"/>
                <a:ea typeface="華康POP1體W5" panose="040B0509000000000000" pitchFamily="81" charset="-120"/>
                <a:hlinkClick r:id="rId4"/>
              </a:rPr>
              <a:t>/</a:t>
            </a:r>
            <a:endParaRPr lang="en-US" altLang="zh-TW" b="1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農業兒童網：</a:t>
            </a:r>
            <a:r>
              <a:rPr lang="en-US" altLang="zh-TW" dirty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  <a:hlinkClick r:id="rId5"/>
              </a:rPr>
              <a:t>http://</a:t>
            </a: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  <a:hlinkClick r:id="rId5"/>
              </a:rPr>
              <a:t>kids.coa.gov.tw/index.php</a:t>
            </a:r>
            <a:endParaRPr lang="en-US" altLang="zh-TW" dirty="0" smtClean="0">
              <a:latin typeface="華康POP1體W5" panose="040B0509000000000000" pitchFamily="81" charset="-120"/>
              <a:ea typeface="華康POP1體W5" panose="040B0509000000000000" pitchFamily="81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農業知識網：</a:t>
            </a:r>
            <a:r>
              <a:rPr lang="en-US" altLang="zh-TW" dirty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  <a:hlinkClick r:id="rId6"/>
              </a:rPr>
              <a:t>http://</a:t>
            </a: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  <a:hlinkClick r:id="rId6"/>
              </a:rPr>
              <a:t>kmweb.coa.gov.tw/mp.asp?mp=1</a:t>
            </a:r>
            <a:endParaRPr lang="en-US" altLang="zh-TW" dirty="0" smtClean="0">
              <a:latin typeface="華康POP1體W5" panose="040B0509000000000000" pitchFamily="81" charset="-120"/>
              <a:ea typeface="華康POP1體W5" panose="040B0509000000000000" pitchFamily="81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台灣地景登錄</a:t>
            </a:r>
            <a:r>
              <a:rPr lang="zh-TW" altLang="en-US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網頁：</a:t>
            </a:r>
            <a:r>
              <a:rPr lang="en-US" altLang="zh-TW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 </a:t>
            </a:r>
            <a:r>
              <a:rPr lang="en-US" altLang="zh-TW" b="1" dirty="0">
                <a:latin typeface="華康POP1體W5" panose="040B0509000000000000" pitchFamily="81" charset="-120"/>
                <a:ea typeface="華康POP1體W5" panose="040B0509000000000000" pitchFamily="81" charset="-120"/>
                <a:hlinkClick r:id="rId7"/>
              </a:rPr>
              <a:t>http://</a:t>
            </a:r>
            <a:r>
              <a:rPr lang="en-US" altLang="zh-TW" b="1" dirty="0" smtClean="0">
                <a:latin typeface="華康POP1體W5" panose="040B0509000000000000" pitchFamily="81" charset="-120"/>
                <a:ea typeface="華康POP1體W5" panose="040B0509000000000000" pitchFamily="81" charset="-120"/>
                <a:hlinkClick r:id="rId7"/>
              </a:rPr>
              <a:t>tgru.geog.ntu.edu.tw/LandScape/pages/a16/landscape%20load/point2005.htm</a:t>
            </a:r>
            <a:endParaRPr lang="en-US" altLang="zh-TW" b="1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國家圖書館</a:t>
            </a:r>
            <a:r>
              <a:rPr lang="zh-TW" altLang="en-US" b="1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：</a:t>
            </a:r>
            <a:r>
              <a:rPr lang="en-US" altLang="zh-TW" b="1" dirty="0" smtClean="0">
                <a:latin typeface="華康POP1體W5" panose="040B0509000000000000" pitchFamily="81" charset="-120"/>
                <a:ea typeface="華康POP1體W5" panose="040B0509000000000000" pitchFamily="81" charset="-120"/>
                <a:hlinkClick r:id="rId8"/>
              </a:rPr>
              <a:t>http</a:t>
            </a:r>
            <a:r>
              <a:rPr lang="en-US" altLang="zh-TW" b="1" dirty="0">
                <a:latin typeface="華康POP1體W5" panose="040B0509000000000000" pitchFamily="81" charset="-120"/>
                <a:ea typeface="華康POP1體W5" panose="040B0509000000000000" pitchFamily="81" charset="-120"/>
                <a:hlinkClick r:id="rId8"/>
              </a:rPr>
              <a:t>://www.ncl.edu.tw</a:t>
            </a:r>
            <a:r>
              <a:rPr lang="en-US" altLang="zh-TW" b="1" dirty="0" smtClean="0">
                <a:latin typeface="華康POP1體W5" panose="040B0509000000000000" pitchFamily="81" charset="-120"/>
                <a:ea typeface="華康POP1體W5" panose="040B0509000000000000" pitchFamily="81" charset="-120"/>
                <a:hlinkClick r:id="rId8"/>
              </a:rPr>
              <a:t>/</a:t>
            </a:r>
            <a:endParaRPr lang="en-US" altLang="zh-TW" b="1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endParaRPr lang="zh-TW" altLang="en-US" b="1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五邊形 6">
            <a:hlinkClick r:id="rId9" action="ppaction://hlinksldjump"/>
          </p:cNvPr>
          <p:cNvSpPr/>
          <p:nvPr/>
        </p:nvSpPr>
        <p:spPr>
          <a:xfrm>
            <a:off x="10081017" y="6083590"/>
            <a:ext cx="1833610" cy="608153"/>
          </a:xfrm>
          <a:prstGeom prst="homePlat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重新出發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10" action="ppaction://hlinksldjump"/>
          </p:cNvPr>
          <p:cNvSpPr/>
          <p:nvPr/>
        </p:nvSpPr>
        <p:spPr>
          <a:xfrm flipH="1">
            <a:off x="149995" y="6083590"/>
            <a:ext cx="1833610" cy="60815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</a:t>
            </a:r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束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課程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48300" y="-2319161"/>
            <a:ext cx="6543471" cy="11776705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73" y="2633032"/>
            <a:ext cx="3435692" cy="2276145"/>
          </a:xfrm>
          <a:prstGeom prst="rect">
            <a:avLst/>
          </a:prstGeom>
        </p:spPr>
      </p:pic>
      <p:sp>
        <p:nvSpPr>
          <p:cNvPr id="9" name="橢圓形圖說文字 8"/>
          <p:cNvSpPr/>
          <p:nvPr/>
        </p:nvSpPr>
        <p:spPr>
          <a:xfrm>
            <a:off x="5871991" y="1806300"/>
            <a:ext cx="4649118" cy="3680099"/>
          </a:xfrm>
          <a:prstGeom prst="wedgeEllipseCallout">
            <a:avLst>
              <a:gd name="adj1" fmla="val -60520"/>
              <a:gd name="adj2" fmla="val 241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6000" dirty="0" smtClean="0">
                <a:solidFill>
                  <a:srgbClr val="006666"/>
                </a:solidFill>
                <a:latin typeface="Bodoni MT Black" panose="02070A03080606020203" pitchFamily="18" charset="0"/>
                <a:ea typeface="全真疊圓體" panose="02010609000101010101" pitchFamily="49" charset="-120"/>
              </a:rPr>
              <a:t>Bye~</a:t>
            </a:r>
          </a:p>
          <a:p>
            <a:r>
              <a:rPr lang="en-US" altLang="zh-TW" sz="6000" dirty="0">
                <a:solidFill>
                  <a:srgbClr val="006666"/>
                </a:solidFill>
                <a:latin typeface="Bodoni MT Black" panose="02070A03080606020203" pitchFamily="18" charset="0"/>
                <a:ea typeface="全真疊圓體" panose="02010609000101010101" pitchFamily="49" charset="-120"/>
              </a:rPr>
              <a:t> </a:t>
            </a:r>
            <a:r>
              <a:rPr lang="en-US" altLang="zh-TW" sz="6000" dirty="0" smtClean="0">
                <a:solidFill>
                  <a:srgbClr val="006666"/>
                </a:solidFill>
                <a:latin typeface="Bodoni MT Black" panose="02070A03080606020203" pitchFamily="18" charset="0"/>
                <a:ea typeface="全真疊圓體" panose="02010609000101010101" pitchFamily="49" charset="-120"/>
              </a:rPr>
              <a:t>   Bye~</a:t>
            </a:r>
            <a:endParaRPr lang="zh-TW" altLang="en-US" sz="6000" dirty="0">
              <a:solidFill>
                <a:srgbClr val="006666"/>
              </a:solidFill>
              <a:latin typeface="Bodoni MT Black" panose="02070A03080606020203" pitchFamily="18" charset="0"/>
              <a:ea typeface="全真疊圓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3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對.wav"/>
          </p:stSnd>
        </p:sndAc>
      </p:transition>
    </mc:Choice>
    <mc:Fallback xmlns="">
      <p:transition spd="med">
        <p:fade/>
        <p:sndAc>
          <p:stSnd>
            <p:snd r:embed="rId5" name="對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10275" y="1770153"/>
            <a:ext cx="75828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認識信義鄉</a:t>
            </a:r>
            <a:endParaRPr lang="en-US" altLang="zh-TW" sz="9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  <a:hlinkClick r:id="rId3" action="ppaction://hlinksldjump"/>
            </a:endParaRPr>
          </a:p>
          <a:p>
            <a:pPr algn="ctr"/>
            <a:r>
              <a:rPr lang="zh-TW" alt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春天的產物</a:t>
            </a:r>
            <a:endParaRPr lang="zh-TW" alt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33549" y="2319575"/>
            <a:ext cx="208084" cy="40428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磁碟 6"/>
          <p:cNvSpPr/>
          <p:nvPr/>
        </p:nvSpPr>
        <p:spPr>
          <a:xfrm>
            <a:off x="542190" y="6246559"/>
            <a:ext cx="1429555" cy="393880"/>
          </a:xfrm>
          <a:prstGeom prst="flowChartMagneticDis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>
            <a:hlinkClick r:id="rId4" action="ppaction://hlinksldjump"/>
          </p:cNvPr>
          <p:cNvSpPr/>
          <p:nvPr/>
        </p:nvSpPr>
        <p:spPr>
          <a:xfrm rot="21239468">
            <a:off x="438432" y="2529785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五邊形 8">
            <a:hlinkClick r:id="rId5" action="ppaction://hlinksldjump"/>
          </p:cNvPr>
          <p:cNvSpPr/>
          <p:nvPr/>
        </p:nvSpPr>
        <p:spPr>
          <a:xfrm rot="360532" flipH="1">
            <a:off x="329214" y="3388004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29371" y="722372"/>
            <a:ext cx="1655192" cy="1676737"/>
          </a:xfrm>
          <a:prstGeom prst="ellipse">
            <a:avLst/>
          </a:prstGeom>
          <a:solidFill>
            <a:srgbClr val="FF9999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026" name="Picture 2" descr="http://163.32.241.4/~98kom/%E5%A4%A7%E9%9D%92%E8%9B%99%E5%9C%96%E5%BA%AB/%E6%A4%8D%E7%89%A9/%E6%AB%BB%E8%8A%B1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4029" y="4169119"/>
            <a:ext cx="1896987" cy="21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92" y="4592914"/>
            <a:ext cx="2837453" cy="187981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255614" y="633896"/>
            <a:ext cx="4428462" cy="3040912"/>
            <a:chOff x="1400714" y="699914"/>
            <a:chExt cx="4428462" cy="3040912"/>
          </a:xfrm>
        </p:grpSpPr>
        <p:sp>
          <p:nvSpPr>
            <p:cNvPr id="4" name="橢圓 3">
              <a:hlinkClick r:id="rId3" action="ppaction://hlinksldjump"/>
            </p:cNvPr>
            <p:cNvSpPr/>
            <p:nvPr/>
          </p:nvSpPr>
          <p:spPr>
            <a:xfrm>
              <a:off x="1400714" y="699914"/>
              <a:ext cx="4428462" cy="3040912"/>
            </a:xfrm>
            <a:prstGeom prst="ellipse">
              <a:avLst/>
            </a:prstGeom>
            <a:solidFill>
              <a:srgbClr val="00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r>
                <a:rPr lang="zh-TW" altLang="en-US" sz="2800" dirty="0">
                  <a:solidFill>
                    <a:srgbClr val="00B0F0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水果王國</a:t>
              </a:r>
            </a:p>
          </p:txBody>
        </p:sp>
        <p:pic>
          <p:nvPicPr>
            <p:cNvPr id="9220" name="Picture 4" descr="http://www.survision.com.tw/pimage/20090114170853024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124" y="941047"/>
              <a:ext cx="3495642" cy="208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7304183" y="715774"/>
            <a:ext cx="4359606" cy="3017138"/>
            <a:chOff x="7122105" y="859403"/>
            <a:chExt cx="4699591" cy="3017138"/>
          </a:xfrm>
        </p:grpSpPr>
        <p:sp>
          <p:nvSpPr>
            <p:cNvPr id="3" name="橢圓 2">
              <a:hlinkClick r:id="rId5" action="ppaction://hlinksldjump"/>
            </p:cNvPr>
            <p:cNvSpPr/>
            <p:nvPr/>
          </p:nvSpPr>
          <p:spPr>
            <a:xfrm>
              <a:off x="7122105" y="859403"/>
              <a:ext cx="4699591" cy="3017138"/>
            </a:xfrm>
            <a:prstGeom prst="ellipse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r>
                <a:rPr lang="zh-TW" altLang="en-US" sz="2800" dirty="0" smtClean="0">
                  <a:solidFill>
                    <a:srgbClr val="000066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蔬菜王國</a:t>
              </a:r>
              <a:endParaRPr lang="zh-TW" altLang="en-US" sz="2800" dirty="0">
                <a:solidFill>
                  <a:srgbClr val="00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pic>
          <p:nvPicPr>
            <p:cNvPr id="8" name="Picture 4" descr="「蔬菜」的圖片搜尋結果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29" y="1144026"/>
              <a:ext cx="3156344" cy="164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圓角矩形圖說文字 5"/>
          <p:cNvSpPr/>
          <p:nvPr/>
        </p:nvSpPr>
        <p:spPr>
          <a:xfrm>
            <a:off x="2504642" y="4245185"/>
            <a:ext cx="4906850" cy="2227541"/>
          </a:xfrm>
          <a:prstGeom prst="wedgeRoundRectCallout">
            <a:avLst>
              <a:gd name="adj1" fmla="val 63944"/>
              <a:gd name="adj2" fmla="val 17981"/>
              <a:gd name="adj3" fmla="val 16667"/>
            </a:avLst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小朋友們，請選擇水果王國或蔬菜王國，讓我們一起來認識在溫暖的春天中，信義鄉有出產哪些蔬菜、水果呢？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954156" y="2358156"/>
            <a:ext cx="208084" cy="40428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流程圖: 磁碟 18"/>
          <p:cNvSpPr/>
          <p:nvPr/>
        </p:nvSpPr>
        <p:spPr>
          <a:xfrm>
            <a:off x="356298" y="6239961"/>
            <a:ext cx="1429555" cy="393880"/>
          </a:xfrm>
          <a:prstGeom prst="flowChartMagneticDis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五邊形 19">
            <a:hlinkClick r:id="rId7" action="ppaction://hlinksldjump"/>
          </p:cNvPr>
          <p:cNvSpPr/>
          <p:nvPr/>
        </p:nvSpPr>
        <p:spPr>
          <a:xfrm rot="21239468">
            <a:off x="252540" y="2523187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1" name="五邊形 20">
            <a:hlinkClick r:id="rId8" action="ppaction://hlinksldjump"/>
          </p:cNvPr>
          <p:cNvSpPr/>
          <p:nvPr/>
        </p:nvSpPr>
        <p:spPr>
          <a:xfrm rot="360532" flipH="1">
            <a:off x="143322" y="3381406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2" name="橢圓 21">
            <a:hlinkClick r:id="rId9" action="ppaction://hlinksldjump"/>
          </p:cNvPr>
          <p:cNvSpPr/>
          <p:nvPr/>
        </p:nvSpPr>
        <p:spPr>
          <a:xfrm>
            <a:off x="243479" y="715774"/>
            <a:ext cx="1655192" cy="1676737"/>
          </a:xfrm>
          <a:prstGeom prst="ellipse">
            <a:avLst/>
          </a:prstGeom>
          <a:solidFill>
            <a:srgbClr val="FF9999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2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https://sp.yimg.com/xj/th?id=OIP.M24a95bcd77b7728e3411a852b687bb19o0&amp;pid=15.1&amp;P=0&amp;w=300&amp;h=300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0610" y="3775777"/>
            <a:ext cx="3658276" cy="2552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0" descr="http://www.peopo.org/files/public/styles/large/public/images/6468/P1950007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119" y="525769"/>
            <a:ext cx="3725641" cy="2797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2" descr="http://mmmfile.emmm.tw/L3/82965/image/pip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625" y="3775777"/>
            <a:ext cx="3814465" cy="2552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4" descr="http://pic.pimg.tw/jm4331/1214469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149" y="489459"/>
            <a:ext cx="3884544" cy="2797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圓角矩形 5"/>
          <p:cNvSpPr/>
          <p:nvPr/>
        </p:nvSpPr>
        <p:spPr>
          <a:xfrm>
            <a:off x="5192479" y="2710149"/>
            <a:ext cx="1205118" cy="6494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梅子</a:t>
            </a:r>
            <a:endParaRPr lang="zh-TW" altLang="en-US" sz="3200" dirty="0">
              <a:solidFill>
                <a:srgbClr val="000066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100077" y="2710149"/>
            <a:ext cx="1123980" cy="6229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桃子</a:t>
            </a:r>
            <a:endParaRPr lang="zh-TW" altLang="en-US" sz="3200" dirty="0">
              <a:solidFill>
                <a:srgbClr val="000066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376230" y="5750805"/>
            <a:ext cx="1155913" cy="65024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枇杷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954156" y="2358156"/>
            <a:ext cx="208084" cy="40428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磁碟 15"/>
          <p:cNvSpPr/>
          <p:nvPr/>
        </p:nvSpPr>
        <p:spPr>
          <a:xfrm>
            <a:off x="356298" y="6239961"/>
            <a:ext cx="1429555" cy="393880"/>
          </a:xfrm>
          <a:prstGeom prst="flowChartMagneticDis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五邊形 16">
            <a:hlinkClick r:id="rId7" action="ppaction://hlinksldjump"/>
          </p:cNvPr>
          <p:cNvSpPr/>
          <p:nvPr/>
        </p:nvSpPr>
        <p:spPr>
          <a:xfrm rot="21239468">
            <a:off x="252540" y="2523187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五邊形 17">
            <a:hlinkClick r:id="rId8" action="ppaction://hlinksldjump"/>
          </p:cNvPr>
          <p:cNvSpPr/>
          <p:nvPr/>
        </p:nvSpPr>
        <p:spPr>
          <a:xfrm rot="360532" flipH="1">
            <a:off x="156198" y="3275259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橢圓 18">
            <a:hlinkClick r:id="rId9" action="ppaction://hlinksldjump"/>
          </p:cNvPr>
          <p:cNvSpPr/>
          <p:nvPr/>
        </p:nvSpPr>
        <p:spPr>
          <a:xfrm>
            <a:off x="243479" y="715774"/>
            <a:ext cx="1655192" cy="1676737"/>
          </a:xfrm>
          <a:prstGeom prst="ellipse">
            <a:avLst/>
          </a:prstGeom>
          <a:solidFill>
            <a:srgbClr val="FF9999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五邊形 19">
            <a:hlinkClick r:id="rId10" action="ppaction://hlinksldjump"/>
          </p:cNvPr>
          <p:cNvSpPr/>
          <p:nvPr/>
        </p:nvSpPr>
        <p:spPr>
          <a:xfrm rot="21239468">
            <a:off x="265416" y="4052717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9970405" y="5769972"/>
            <a:ext cx="1196288" cy="6119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</a:t>
            </a:r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茄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548309" y="457416"/>
            <a:ext cx="4053348" cy="2909518"/>
            <a:chOff x="2496529" y="450118"/>
            <a:chExt cx="4053348" cy="2909518"/>
          </a:xfrm>
        </p:grpSpPr>
        <p:sp>
          <p:nvSpPr>
            <p:cNvPr id="4" name="剪去單一角落矩形 3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在冬天會開出漂亮的白色花朵，到了春天會長滿小顆的綠色果實。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grpSp>
        <p:nvGrpSpPr>
          <p:cNvPr id="34" name="群組 33"/>
          <p:cNvGrpSpPr/>
          <p:nvPr/>
        </p:nvGrpSpPr>
        <p:grpSpPr>
          <a:xfrm>
            <a:off x="7208639" y="377440"/>
            <a:ext cx="4161271" cy="2982196"/>
            <a:chOff x="7219152" y="377440"/>
            <a:chExt cx="4161271" cy="2982196"/>
          </a:xfrm>
        </p:grpSpPr>
        <p:sp>
          <p:nvSpPr>
            <p:cNvPr id="31" name="剪去單一角落矩形 30"/>
            <p:cNvSpPr/>
            <p:nvPr/>
          </p:nvSpPr>
          <p:spPr>
            <a:xfrm>
              <a:off x="7219152" y="377440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果實的形狀像個心形，外表有點紅紅的。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2496529" y="3593438"/>
            <a:ext cx="4161271" cy="2982196"/>
            <a:chOff x="2496529" y="3593438"/>
            <a:chExt cx="4161271" cy="2982196"/>
          </a:xfrm>
        </p:grpSpPr>
        <p:sp>
          <p:nvSpPr>
            <p:cNvPr id="36" name="剪去單一角落矩形 35"/>
            <p:cNvSpPr/>
            <p:nvPr/>
          </p:nvSpPr>
          <p:spPr>
            <a:xfrm>
              <a:off x="2496529" y="3593438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果實的形狀像水滴，成熟時有橘色的外皮。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3" name="圖片 42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355" y="3720895"/>
              <a:ext cx="667302" cy="660661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864" y="4096279"/>
              <a:ext cx="566648" cy="566648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7208640" y="3632880"/>
            <a:ext cx="4161271" cy="2982196"/>
            <a:chOff x="7208640" y="3632880"/>
            <a:chExt cx="4161271" cy="2982196"/>
          </a:xfrm>
        </p:grpSpPr>
        <p:sp>
          <p:nvSpPr>
            <p:cNvPr id="40" name="剪去單一角落矩形 39"/>
            <p:cNvSpPr/>
            <p:nvPr/>
          </p:nvSpPr>
          <p:spPr>
            <a:xfrm>
              <a:off x="7208640" y="3632880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紅紅的外皮，上頭有個綠色的小蒂頭，可以是水果也能是蔬菜。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2067" y="3722485"/>
              <a:ext cx="667302" cy="660661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9746" y="4089774"/>
              <a:ext cx="566648" cy="56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7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chemeClr val="accent5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19" name="Picture 2" descr="http://photos1.blogger.com/blogger/4054/919/400/bom3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0039" y="3779858"/>
            <a:ext cx="3502662" cy="2630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8" descr="http://www.lohasfun.com.tw/images/stories/fruit/cabbag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5091" y="329041"/>
            <a:ext cx="3234983" cy="2634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://www.qnong.com.cn/uploadfile/2014/0503/2014050311091240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188" y="3779858"/>
            <a:ext cx="3824014" cy="2587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圓角矩形 26"/>
          <p:cNvSpPr/>
          <p:nvPr/>
        </p:nvSpPr>
        <p:spPr>
          <a:xfrm>
            <a:off x="968613" y="2387232"/>
            <a:ext cx="208084" cy="40428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流程圖: 磁碟 27"/>
          <p:cNvSpPr/>
          <p:nvPr/>
        </p:nvSpPr>
        <p:spPr>
          <a:xfrm>
            <a:off x="370755" y="6269037"/>
            <a:ext cx="1429555" cy="393880"/>
          </a:xfrm>
          <a:prstGeom prst="flowChartMagneticDis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五邊形 28">
            <a:hlinkClick r:id="rId6" action="ppaction://hlinksldjump"/>
          </p:cNvPr>
          <p:cNvSpPr/>
          <p:nvPr/>
        </p:nvSpPr>
        <p:spPr>
          <a:xfrm rot="21239468">
            <a:off x="266997" y="2552263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0" name="五邊形 29">
            <a:hlinkClick r:id="rId7" action="ppaction://hlinksldjump"/>
          </p:cNvPr>
          <p:cNvSpPr/>
          <p:nvPr/>
        </p:nvSpPr>
        <p:spPr>
          <a:xfrm rot="360532" flipH="1">
            <a:off x="151924" y="3327611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水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果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1" name="橢圓 30">
            <a:hlinkClick r:id="rId8" action="ppaction://hlinksldjump"/>
          </p:cNvPr>
          <p:cNvSpPr/>
          <p:nvPr/>
        </p:nvSpPr>
        <p:spPr>
          <a:xfrm>
            <a:off x="257936" y="744850"/>
            <a:ext cx="1655192" cy="1676737"/>
          </a:xfrm>
          <a:prstGeom prst="ellipse">
            <a:avLst/>
          </a:prstGeom>
          <a:solidFill>
            <a:srgbClr val="FF9999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6" name="五邊形 25">
            <a:hlinkClick r:id="rId9" action="ppaction://hlinksldjump"/>
          </p:cNvPr>
          <p:cNvSpPr/>
          <p:nvPr/>
        </p:nvSpPr>
        <p:spPr>
          <a:xfrm rot="21239468">
            <a:off x="266997" y="4080332"/>
            <a:ext cx="1829752" cy="51515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392451" y="2407093"/>
            <a:ext cx="1593457" cy="611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高</a:t>
            </a:r>
            <a:r>
              <a:rPr lang="zh-TW" altLang="en-US" sz="32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麗</a:t>
            </a:r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965935" y="5841459"/>
            <a:ext cx="1531944" cy="6119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轎篙筍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0412162" y="5755531"/>
            <a:ext cx="1153040" cy="61190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敏豆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5056742" y="191479"/>
            <a:ext cx="3965676" cy="2909518"/>
            <a:chOff x="2634437" y="450118"/>
            <a:chExt cx="3915439" cy="2909518"/>
          </a:xfrm>
        </p:grpSpPr>
        <p:sp>
          <p:nvSpPr>
            <p:cNvPr id="44" name="剪去單一角落矩形 43"/>
            <p:cNvSpPr/>
            <p:nvPr/>
          </p:nvSpPr>
          <p:spPr>
            <a:xfrm>
              <a:off x="2634437" y="450118"/>
              <a:ext cx="3915439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有一層一層的葉子包著，外表像一顆球。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3959" y="913495"/>
              <a:ext cx="557580" cy="557580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2630734" y="3603839"/>
            <a:ext cx="4161271" cy="2982196"/>
            <a:chOff x="7219152" y="377440"/>
            <a:chExt cx="4161271" cy="2982196"/>
          </a:xfrm>
        </p:grpSpPr>
        <p:sp>
          <p:nvSpPr>
            <p:cNvPr id="48" name="剪去單一角落矩形 47"/>
            <p:cNvSpPr/>
            <p:nvPr/>
          </p:nvSpPr>
          <p:spPr>
            <a:xfrm>
              <a:off x="7219152" y="377440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有厚厚的外殼，一根根長的直又長。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9" name="圖片 4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  <p:grpSp>
        <p:nvGrpSpPr>
          <p:cNvPr id="51" name="群組 50"/>
          <p:cNvGrpSpPr/>
          <p:nvPr/>
        </p:nvGrpSpPr>
        <p:grpSpPr>
          <a:xfrm>
            <a:off x="7572559" y="3603839"/>
            <a:ext cx="4161271" cy="2982196"/>
            <a:chOff x="2496529" y="3593438"/>
            <a:chExt cx="4161271" cy="2982196"/>
          </a:xfrm>
        </p:grpSpPr>
        <p:sp>
          <p:nvSpPr>
            <p:cNvPr id="52" name="剪去單一角落矩形 51"/>
            <p:cNvSpPr/>
            <p:nvPr/>
          </p:nvSpPr>
          <p:spPr>
            <a:xfrm>
              <a:off x="2496529" y="3593438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ㄧ年四季都看得到的豆類，長的細細長長。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53" name="圖片 5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355" y="3720895"/>
              <a:ext cx="667302" cy="660661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864" y="4096279"/>
              <a:ext cx="566648" cy="56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61025" y="1828388"/>
            <a:ext cx="75828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認識信義鄉</a:t>
            </a:r>
            <a:endParaRPr lang="en-US" altLang="zh-TW" sz="9600" dirty="0" smtClean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  <a:hlinkClick r:id="rId3" action="ppaction://hlinksldjump"/>
            </a:endParaRPr>
          </a:p>
          <a:p>
            <a:pPr algn="ctr"/>
            <a:r>
              <a:rPr lang="zh-TW" altLang="en-US" sz="960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夏</a:t>
            </a:r>
            <a:r>
              <a:rPr lang="zh-TW" altLang="en-US" sz="9600" b="0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天的產物</a:t>
            </a:r>
            <a:endParaRPr lang="zh-TW" altLang="en-US" sz="9600" b="0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205833" y="2340948"/>
            <a:ext cx="208084" cy="404289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磁碟 12"/>
          <p:cNvSpPr/>
          <p:nvPr/>
        </p:nvSpPr>
        <p:spPr>
          <a:xfrm>
            <a:off x="607975" y="6222753"/>
            <a:ext cx="1429555" cy="393880"/>
          </a:xfrm>
          <a:prstGeom prst="flowChartMagneticDisk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五邊形 13">
            <a:hlinkClick r:id="rId4" action="ppaction://hlinksldjump"/>
          </p:cNvPr>
          <p:cNvSpPr/>
          <p:nvPr/>
        </p:nvSpPr>
        <p:spPr>
          <a:xfrm rot="21239468">
            <a:off x="504217" y="2505979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五邊形 14">
            <a:hlinkClick r:id="rId5" action="ppaction://hlinksldjump"/>
          </p:cNvPr>
          <p:cNvSpPr/>
          <p:nvPr/>
        </p:nvSpPr>
        <p:spPr>
          <a:xfrm rot="360532" flipH="1">
            <a:off x="394999" y="3364198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</a:p>
        </p:txBody>
      </p:sp>
      <p:sp>
        <p:nvSpPr>
          <p:cNvPr id="17" name="橢圓 16"/>
          <p:cNvSpPr/>
          <p:nvPr/>
        </p:nvSpPr>
        <p:spPr>
          <a:xfrm>
            <a:off x="495156" y="677561"/>
            <a:ext cx="1655192" cy="167673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4" name="Picture 2" descr="http://designers-tips.com/wp-content/uploads/2012/07/000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812" y="4035109"/>
            <a:ext cx="3390403" cy="25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92" y="4592914"/>
            <a:ext cx="2837453" cy="187981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424929" y="633896"/>
            <a:ext cx="4428462" cy="3040912"/>
            <a:chOff x="1400714" y="699914"/>
            <a:chExt cx="4428462" cy="3040912"/>
          </a:xfrm>
        </p:grpSpPr>
        <p:sp>
          <p:nvSpPr>
            <p:cNvPr id="4" name="橢圓 3">
              <a:hlinkClick r:id="rId3" action="ppaction://hlinksldjump"/>
            </p:cNvPr>
            <p:cNvSpPr/>
            <p:nvPr/>
          </p:nvSpPr>
          <p:spPr>
            <a:xfrm>
              <a:off x="1400714" y="699914"/>
              <a:ext cx="4428462" cy="3040912"/>
            </a:xfrm>
            <a:prstGeom prst="ellipse">
              <a:avLst/>
            </a:prstGeom>
            <a:solidFill>
              <a:srgbClr val="00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r>
                <a:rPr lang="zh-TW" altLang="en-US" sz="2800" dirty="0">
                  <a:solidFill>
                    <a:srgbClr val="00B0F0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水果王國</a:t>
              </a:r>
            </a:p>
          </p:txBody>
        </p:sp>
        <p:pic>
          <p:nvPicPr>
            <p:cNvPr id="9220" name="Picture 4" descr="http://www.survision.com.tw/pimage/20090114170853024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124" y="941047"/>
              <a:ext cx="3495642" cy="208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7315200" y="633896"/>
            <a:ext cx="4359606" cy="3017138"/>
            <a:chOff x="7122105" y="859403"/>
            <a:chExt cx="4699591" cy="3017138"/>
          </a:xfrm>
        </p:grpSpPr>
        <p:sp>
          <p:nvSpPr>
            <p:cNvPr id="3" name="橢圓 2">
              <a:hlinkClick r:id="rId5" action="ppaction://hlinksldjump"/>
            </p:cNvPr>
            <p:cNvSpPr/>
            <p:nvPr/>
          </p:nvSpPr>
          <p:spPr>
            <a:xfrm>
              <a:off x="7122105" y="859403"/>
              <a:ext cx="4699591" cy="3017138"/>
            </a:xfrm>
            <a:prstGeom prst="ellipse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r>
                <a:rPr lang="zh-TW" altLang="en-US" sz="2800" dirty="0" smtClean="0">
                  <a:solidFill>
                    <a:srgbClr val="000066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蔬菜王國</a:t>
              </a:r>
              <a:endParaRPr lang="zh-TW" altLang="en-US" sz="2800" dirty="0">
                <a:solidFill>
                  <a:srgbClr val="00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pic>
          <p:nvPicPr>
            <p:cNvPr id="8" name="Picture 4" descr="「蔬菜」的圖片搜尋結果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29" y="1144026"/>
              <a:ext cx="3156344" cy="164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圓角矩形圖說文字 5"/>
          <p:cNvSpPr/>
          <p:nvPr/>
        </p:nvSpPr>
        <p:spPr>
          <a:xfrm>
            <a:off x="2504642" y="4245185"/>
            <a:ext cx="4906850" cy="2227541"/>
          </a:xfrm>
          <a:prstGeom prst="wedgeRoundRectCallout">
            <a:avLst>
              <a:gd name="adj1" fmla="val 63944"/>
              <a:gd name="adj2" fmla="val 17981"/>
              <a:gd name="adj3" fmla="val 16667"/>
            </a:avLst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小朋友們，請選擇水果王國或蔬菜王國，讓我們一起來認識在炎熱的</a:t>
            </a:r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夏天中，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信義鄉有出產哪些蔬菜、水果呢？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018605" y="2368659"/>
            <a:ext cx="208084" cy="404289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流程圖: 磁碟 23"/>
          <p:cNvSpPr/>
          <p:nvPr/>
        </p:nvSpPr>
        <p:spPr>
          <a:xfrm>
            <a:off x="420747" y="6250464"/>
            <a:ext cx="1429555" cy="393880"/>
          </a:xfrm>
          <a:prstGeom prst="flowChartMagneticDisk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邊形 24">
            <a:hlinkClick r:id="rId7" action="ppaction://hlinksldjump"/>
          </p:cNvPr>
          <p:cNvSpPr/>
          <p:nvPr/>
        </p:nvSpPr>
        <p:spPr>
          <a:xfrm rot="21239468">
            <a:off x="316989" y="2533690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6" name="五邊形 25">
            <a:hlinkClick r:id="rId8" action="ppaction://hlinksldjump"/>
          </p:cNvPr>
          <p:cNvSpPr/>
          <p:nvPr/>
        </p:nvSpPr>
        <p:spPr>
          <a:xfrm rot="360532" flipH="1">
            <a:off x="207771" y="3391909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</a:p>
        </p:txBody>
      </p:sp>
      <p:sp>
        <p:nvSpPr>
          <p:cNvPr id="27" name="橢圓 26">
            <a:hlinkClick r:id="rId9" action="ppaction://hlinksldjump"/>
          </p:cNvPr>
          <p:cNvSpPr/>
          <p:nvPr/>
        </p:nvSpPr>
        <p:spPr>
          <a:xfrm>
            <a:off x="307928" y="705272"/>
            <a:ext cx="1655192" cy="167673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7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1395" y="204243"/>
            <a:ext cx="9958357" cy="72623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 2" panose="05020102010507070707" pitchFamily="18" charset="2"/>
              </a:rPr>
              <a:t>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請選擇你想去的地點，要出發囉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524848" y="2010600"/>
            <a:ext cx="9028090" cy="3924679"/>
          </a:xfrm>
          <a:prstGeom prst="roundRect">
            <a:avLst/>
          </a:prstGeom>
          <a:noFill/>
          <a:ln w="16510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514" y="2969925"/>
            <a:ext cx="2587944" cy="2053102"/>
          </a:xfrm>
        </p:spPr>
      </p:pic>
      <p:sp>
        <p:nvSpPr>
          <p:cNvPr id="7" name="橢圓 6">
            <a:hlinkClick r:id="rId4" action="ppaction://hlinksldjump"/>
          </p:cNvPr>
          <p:cNvSpPr/>
          <p:nvPr/>
        </p:nvSpPr>
        <p:spPr>
          <a:xfrm>
            <a:off x="2711779" y="1046404"/>
            <a:ext cx="1655192" cy="1676737"/>
          </a:xfrm>
          <a:prstGeom prst="ellipse">
            <a:avLst/>
          </a:prstGeom>
          <a:solidFill>
            <a:srgbClr val="3333FF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2</a:t>
            </a:r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四季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的變化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橢圓 9">
            <a:hlinkClick r:id="rId5" action="ppaction://hlinksldjump"/>
          </p:cNvPr>
          <p:cNvSpPr/>
          <p:nvPr/>
        </p:nvSpPr>
        <p:spPr>
          <a:xfrm>
            <a:off x="9703472" y="3049574"/>
            <a:ext cx="1655192" cy="1676737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秋天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橢圓 10">
            <a:hlinkClick r:id="rId6" action="ppaction://hlinksldjump"/>
          </p:cNvPr>
          <p:cNvSpPr/>
          <p:nvPr/>
        </p:nvSpPr>
        <p:spPr>
          <a:xfrm>
            <a:off x="8048280" y="4985681"/>
            <a:ext cx="1655192" cy="16767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冬天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橢圓 14">
            <a:hlinkClick r:id="rId7" action="ppaction://hlinksldjump"/>
          </p:cNvPr>
          <p:cNvSpPr/>
          <p:nvPr/>
        </p:nvSpPr>
        <p:spPr>
          <a:xfrm>
            <a:off x="2751157" y="4985681"/>
            <a:ext cx="1655192" cy="1676737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橢圓 15">
            <a:hlinkClick r:id="rId8" action="ppaction://hlinksldjump"/>
          </p:cNvPr>
          <p:cNvSpPr/>
          <p:nvPr/>
        </p:nvSpPr>
        <p:spPr>
          <a:xfrm>
            <a:off x="5445696" y="1058291"/>
            <a:ext cx="1655192" cy="1676737"/>
          </a:xfrm>
          <a:prstGeom prst="ellipse">
            <a:avLst/>
          </a:prstGeom>
          <a:solidFill>
            <a:srgbClr val="FF9999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春天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橢圓 16">
            <a:hlinkClick r:id="rId9" action="ppaction://hlinksldjump"/>
          </p:cNvPr>
          <p:cNvSpPr/>
          <p:nvPr/>
        </p:nvSpPr>
        <p:spPr>
          <a:xfrm>
            <a:off x="8048280" y="1056303"/>
            <a:ext cx="1655192" cy="167673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橢圓 11">
            <a:hlinkClick r:id="rId10" action="ppaction://hlinksldjump"/>
          </p:cNvPr>
          <p:cNvSpPr/>
          <p:nvPr/>
        </p:nvSpPr>
        <p:spPr>
          <a:xfrm>
            <a:off x="753489" y="3049575"/>
            <a:ext cx="1655192" cy="1676737"/>
          </a:xfrm>
          <a:prstGeom prst="ellipse">
            <a:avLst/>
          </a:prstGeom>
          <a:solidFill>
            <a:srgbClr val="FF99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信義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地圖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橢圓 12">
            <a:hlinkClick r:id="rId11" action="ppaction://hlinksldjump"/>
          </p:cNvPr>
          <p:cNvSpPr/>
          <p:nvPr/>
        </p:nvSpPr>
        <p:spPr>
          <a:xfrm>
            <a:off x="5445696" y="5023027"/>
            <a:ext cx="1655192" cy="16767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蔬果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大集合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38893" y="3402873"/>
            <a:ext cx="30235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GO…</a:t>
            </a:r>
            <a:endParaRPr lang="zh-TW" altLang="en-US" sz="80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push.wav"/>
          </p:stSnd>
        </p:sndAc>
      </p:transition>
    </mc:Choice>
    <mc:Fallback xmlns="">
      <p:transition spd="med">
        <p:fade/>
        <p:sndAc>
          <p:stSnd>
            <p:snd r:embed="rId1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s://farm8.staticflickr.com/7483/15814553430_808f7256fc_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5413" y="507519"/>
            <a:ext cx="3174892" cy="2530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6" descr="http://www.maoshatang.com/upLoad/Pro/2010812152616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93466" y="3491690"/>
            <a:ext cx="2371813" cy="3306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圓角矩形 16"/>
          <p:cNvSpPr/>
          <p:nvPr/>
        </p:nvSpPr>
        <p:spPr>
          <a:xfrm>
            <a:off x="10369678" y="2445180"/>
            <a:ext cx="1212722" cy="671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芭樂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819431" y="5765538"/>
            <a:ext cx="1124859" cy="6648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葡萄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28" name="Picture 6" descr="http://www.40777.cn/upload/huiyuan/huyuhui8767/20111059464814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413" y="3868870"/>
            <a:ext cx="3259273" cy="2303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4" descr="http://2.bp.blogspot.com/-Pa6rUyMdoRs/UFdysK67uAI/AAAAAAAAD8M/JKFS2QCUpJs/s1600/253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634" y="547791"/>
            <a:ext cx="3377989" cy="2450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圓角矩形 22"/>
          <p:cNvSpPr/>
          <p:nvPr/>
        </p:nvSpPr>
        <p:spPr>
          <a:xfrm>
            <a:off x="985240" y="2369984"/>
            <a:ext cx="208084" cy="404289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流程圖: 磁碟 23"/>
          <p:cNvSpPr/>
          <p:nvPr/>
        </p:nvSpPr>
        <p:spPr>
          <a:xfrm>
            <a:off x="387382" y="6251789"/>
            <a:ext cx="1429555" cy="393880"/>
          </a:xfrm>
          <a:prstGeom prst="flowChartMagneticDisk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邊形 24">
            <a:hlinkClick r:id="rId7" action="ppaction://hlinksldjump"/>
          </p:cNvPr>
          <p:cNvSpPr/>
          <p:nvPr/>
        </p:nvSpPr>
        <p:spPr>
          <a:xfrm rot="21239468">
            <a:off x="283624" y="2535015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6" name="五邊形 25">
            <a:hlinkClick r:id="rId8" action="ppaction://hlinksldjump"/>
          </p:cNvPr>
          <p:cNvSpPr/>
          <p:nvPr/>
        </p:nvSpPr>
        <p:spPr>
          <a:xfrm rot="360532" flipH="1">
            <a:off x="78066" y="3319941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蔬菜王國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7" name="橢圓 26">
            <a:hlinkClick r:id="rId9" action="ppaction://hlinksldjump"/>
          </p:cNvPr>
          <p:cNvSpPr/>
          <p:nvPr/>
        </p:nvSpPr>
        <p:spPr>
          <a:xfrm>
            <a:off x="274563" y="706597"/>
            <a:ext cx="1655192" cy="167673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0" name="五邊形 29">
            <a:hlinkClick r:id="rId10" action="ppaction://hlinksldjump"/>
          </p:cNvPr>
          <p:cNvSpPr/>
          <p:nvPr/>
        </p:nvSpPr>
        <p:spPr>
          <a:xfrm rot="21239468">
            <a:off x="278447" y="4096160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670589" y="2420047"/>
            <a:ext cx="1141543" cy="6355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檸檬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10595700" y="5654684"/>
            <a:ext cx="1058999" cy="5643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</a:t>
            </a:r>
            <a:r>
              <a:rPr lang="zh-TW" altLang="en-US" sz="32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子</a:t>
            </a:r>
          </a:p>
        </p:txBody>
      </p:sp>
      <p:grpSp>
        <p:nvGrpSpPr>
          <p:cNvPr id="35" name="群組 34"/>
          <p:cNvGrpSpPr/>
          <p:nvPr/>
        </p:nvGrpSpPr>
        <p:grpSpPr>
          <a:xfrm>
            <a:off x="7726317" y="268326"/>
            <a:ext cx="4161271" cy="2982196"/>
            <a:chOff x="7219152" y="377440"/>
            <a:chExt cx="4161271" cy="2982196"/>
          </a:xfrm>
        </p:grpSpPr>
        <p:sp>
          <p:nvSpPr>
            <p:cNvPr id="36" name="剪去單一角落矩形 35"/>
            <p:cNvSpPr/>
            <p:nvPr/>
          </p:nvSpPr>
          <p:spPr>
            <a:xfrm>
              <a:off x="7219152" y="377440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吃起來脆脆甜甜的，裡面有硬硬的籽。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  <p:grpSp>
        <p:nvGrpSpPr>
          <p:cNvPr id="40" name="群組 39"/>
          <p:cNvGrpSpPr/>
          <p:nvPr/>
        </p:nvGrpSpPr>
        <p:grpSpPr>
          <a:xfrm>
            <a:off x="2746049" y="3529437"/>
            <a:ext cx="4302961" cy="2982196"/>
            <a:chOff x="2473262" y="3593438"/>
            <a:chExt cx="4161271" cy="2982196"/>
          </a:xfrm>
        </p:grpSpPr>
        <p:sp>
          <p:nvSpPr>
            <p:cNvPr id="41" name="剪去單一角落矩形 40"/>
            <p:cNvSpPr/>
            <p:nvPr/>
          </p:nvSpPr>
          <p:spPr>
            <a:xfrm>
              <a:off x="2473262" y="3593438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外皮是漂亮的紫色，由很多小顆果</a:t>
              </a:r>
              <a:r>
                <a:rPr lang="zh-TW" altLang="en-US" sz="2800" dirty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實</a:t>
              </a:r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組成一串。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355" y="3720895"/>
              <a:ext cx="667302" cy="660661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864" y="4096279"/>
              <a:ext cx="566648" cy="566648"/>
            </a:xfrm>
            <a:prstGeom prst="rect">
              <a:avLst/>
            </a:prstGeom>
          </p:spPr>
        </p:pic>
      </p:grpSp>
      <p:grpSp>
        <p:nvGrpSpPr>
          <p:cNvPr id="44" name="群組 43"/>
          <p:cNvGrpSpPr/>
          <p:nvPr/>
        </p:nvGrpSpPr>
        <p:grpSpPr>
          <a:xfrm>
            <a:off x="2890942" y="342853"/>
            <a:ext cx="4053348" cy="2909518"/>
            <a:chOff x="2496529" y="450118"/>
            <a:chExt cx="4053348" cy="2909518"/>
          </a:xfrm>
        </p:grpSpPr>
        <p:sp>
          <p:nvSpPr>
            <p:cNvPr id="45" name="剪去單一角落矩形 44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有綠色的外皮，吃起來非常的酸。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7902273" y="3489715"/>
            <a:ext cx="4031075" cy="2982196"/>
            <a:chOff x="7510055" y="3632880"/>
            <a:chExt cx="3859856" cy="2982196"/>
          </a:xfrm>
        </p:grpSpPr>
        <p:sp>
          <p:nvSpPr>
            <p:cNvPr id="49" name="剪去單一角落矩形 48"/>
            <p:cNvSpPr/>
            <p:nvPr/>
          </p:nvSpPr>
          <p:spPr>
            <a:xfrm>
              <a:off x="7510055" y="3632880"/>
              <a:ext cx="3859856" cy="2982196"/>
            </a:xfrm>
            <a:prstGeom prst="snip1Rect">
              <a:avLst>
                <a:gd name="adj" fmla="val 21589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酸酸甜甜的味道，有綠色、紅色、橘色的外皮。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50" name="圖片 49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2067" y="3722485"/>
              <a:ext cx="667302" cy="660661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0687" y="4078555"/>
              <a:ext cx="566648" cy="56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http://www.csm7.com/uploads/allimg/120627/1-12062G33224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954" y="630833"/>
            <a:ext cx="2747541" cy="24472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78" name="Picture 30" descr="http://s2.gigacircle.com/media/s2_53c13c6922bf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3124" y="3954898"/>
            <a:ext cx="3193042" cy="2414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80" name="Picture 32" descr="http://salulu.com.tw/wp-content/uploads/2014/05/2014-05-09-12.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868" y="3887658"/>
            <a:ext cx="3558758" cy="2508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圓角矩形 12"/>
          <p:cNvSpPr/>
          <p:nvPr/>
        </p:nvSpPr>
        <p:spPr>
          <a:xfrm>
            <a:off x="5366525" y="2551056"/>
            <a:ext cx="1166076" cy="609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絲瓜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486785" y="5736732"/>
            <a:ext cx="1513556" cy="7224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小黃瓜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10019429" y="5832726"/>
            <a:ext cx="1539508" cy="6679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2">
                    <a:lumMod val="25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龍鬚菜</a:t>
            </a:r>
            <a:endParaRPr lang="zh-TW" altLang="en-US" sz="3200" dirty="0">
              <a:solidFill>
                <a:schemeClr val="bg2">
                  <a:lumMod val="25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026" name="Picture 2" descr="http://a4.att.hudong.com/80/60/013000009961131301486082725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932" y="644211"/>
            <a:ext cx="3245120" cy="2433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圓角矩形 21"/>
          <p:cNvSpPr/>
          <p:nvPr/>
        </p:nvSpPr>
        <p:spPr>
          <a:xfrm>
            <a:off x="984091" y="2442327"/>
            <a:ext cx="208084" cy="404289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磁碟 22"/>
          <p:cNvSpPr/>
          <p:nvPr/>
        </p:nvSpPr>
        <p:spPr>
          <a:xfrm>
            <a:off x="386233" y="6324132"/>
            <a:ext cx="1429555" cy="393880"/>
          </a:xfrm>
          <a:prstGeom prst="flowChartMagneticDisk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邊形 23">
            <a:hlinkClick r:id="rId7" action="ppaction://hlinksldjump"/>
          </p:cNvPr>
          <p:cNvSpPr/>
          <p:nvPr/>
        </p:nvSpPr>
        <p:spPr>
          <a:xfrm rot="21239468">
            <a:off x="282475" y="2607358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5" name="五邊形 24">
            <a:hlinkClick r:id="rId8" action="ppaction://hlinksldjump"/>
          </p:cNvPr>
          <p:cNvSpPr/>
          <p:nvPr/>
        </p:nvSpPr>
        <p:spPr>
          <a:xfrm rot="360532" flipH="1">
            <a:off x="76917" y="3392284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水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果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6" name="橢圓 25">
            <a:hlinkClick r:id="rId9" action="ppaction://hlinksldjump"/>
          </p:cNvPr>
          <p:cNvSpPr/>
          <p:nvPr/>
        </p:nvSpPr>
        <p:spPr>
          <a:xfrm>
            <a:off x="273414" y="778940"/>
            <a:ext cx="1655192" cy="167673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4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夏天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1" name="五邊形 20">
            <a:hlinkClick r:id="rId10" action="ppaction://hlinksldjump"/>
          </p:cNvPr>
          <p:cNvSpPr/>
          <p:nvPr/>
        </p:nvSpPr>
        <p:spPr>
          <a:xfrm rot="21239468">
            <a:off x="277298" y="4168503"/>
            <a:ext cx="1829752" cy="515155"/>
          </a:xfrm>
          <a:prstGeom prst="homePlat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437605" y="2552782"/>
            <a:ext cx="1079658" cy="5536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</a:t>
            </a:r>
            <a:r>
              <a:rPr lang="zh-TW" altLang="en-US" sz="32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椒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7857238" y="299228"/>
            <a:ext cx="4161271" cy="2982196"/>
            <a:chOff x="7330009" y="392142"/>
            <a:chExt cx="4161271" cy="2982196"/>
          </a:xfrm>
        </p:grpSpPr>
        <p:sp>
          <p:nvSpPr>
            <p:cNvPr id="28" name="剪去單一角落矩形 27"/>
            <p:cNvSpPr/>
            <p:nvPr/>
          </p:nvSpPr>
          <p:spPr>
            <a:xfrm>
              <a:off x="7330009" y="392142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一根根長的紅通通的，吃下去會辣到臉紅紅。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2927889" y="3589925"/>
            <a:ext cx="4161271" cy="2982196"/>
            <a:chOff x="2496529" y="3593438"/>
            <a:chExt cx="4161271" cy="2982196"/>
          </a:xfrm>
        </p:grpSpPr>
        <p:sp>
          <p:nvSpPr>
            <p:cNvPr id="32" name="剪去單一角落矩形 31"/>
            <p:cNvSpPr/>
            <p:nvPr/>
          </p:nvSpPr>
          <p:spPr>
            <a:xfrm>
              <a:off x="2496529" y="3593438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它的好兄弟是大黃瓜。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355" y="3720895"/>
              <a:ext cx="667302" cy="660661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864" y="4096279"/>
              <a:ext cx="566648" cy="566648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2911006" y="359053"/>
            <a:ext cx="4053348" cy="2909518"/>
            <a:chOff x="2496529" y="450118"/>
            <a:chExt cx="4053348" cy="2909518"/>
          </a:xfrm>
        </p:grpSpPr>
        <p:sp>
          <p:nvSpPr>
            <p:cNvPr id="36" name="剪去單一角落矩形 35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綠色的外皮，裡頭是白色的，會開黃色的花。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grpSp>
        <p:nvGrpSpPr>
          <p:cNvPr id="39" name="群組 38"/>
          <p:cNvGrpSpPr/>
          <p:nvPr/>
        </p:nvGrpSpPr>
        <p:grpSpPr>
          <a:xfrm>
            <a:off x="7987434" y="3577612"/>
            <a:ext cx="4031075" cy="2982196"/>
            <a:chOff x="7572387" y="3704577"/>
            <a:chExt cx="3859856" cy="2982196"/>
          </a:xfrm>
        </p:grpSpPr>
        <p:sp>
          <p:nvSpPr>
            <p:cNvPr id="40" name="剪去單一角落矩形 39"/>
            <p:cNvSpPr/>
            <p:nvPr/>
          </p:nvSpPr>
          <p:spPr>
            <a:xfrm>
              <a:off x="7572387" y="3704577"/>
              <a:ext cx="3859856" cy="2982196"/>
            </a:xfrm>
            <a:prstGeom prst="snip1Rect">
              <a:avLst>
                <a:gd name="adj" fmla="val 21589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捲捲的龍鬚就是它的特色，還會長出佛手瓜。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2067" y="3722485"/>
              <a:ext cx="667302" cy="660661"/>
            </a:xfrm>
            <a:prstGeom prst="rect">
              <a:avLst/>
            </a:prstGeom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0687" y="4078555"/>
              <a:ext cx="566648" cy="56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949168" y="1905506"/>
            <a:ext cx="75828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認識信義鄉</a:t>
            </a:r>
            <a:endParaRPr lang="en-US" altLang="zh-TW" sz="9600" b="0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  <a:hlinkClick r:id="rId3" action="ppaction://hlinksldjump"/>
            </a:endParaRPr>
          </a:p>
          <a:p>
            <a:pPr algn="ctr"/>
            <a:r>
              <a:rPr lang="zh-TW" altLang="en-US" sz="96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秋天的產物</a:t>
            </a:r>
            <a:endParaRPr lang="zh-TW" altLang="en-US" sz="96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20257" y="2457308"/>
            <a:ext cx="208084" cy="40428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磁碟 14"/>
          <p:cNvSpPr/>
          <p:nvPr/>
        </p:nvSpPr>
        <p:spPr>
          <a:xfrm>
            <a:off x="422399" y="6339113"/>
            <a:ext cx="1429555" cy="39388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邊形 15">
            <a:hlinkClick r:id="rId4" action="ppaction://hlinksldjump"/>
          </p:cNvPr>
          <p:cNvSpPr/>
          <p:nvPr/>
        </p:nvSpPr>
        <p:spPr>
          <a:xfrm rot="21239468">
            <a:off x="318641" y="2622339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5" action="ppaction://hlinksldjump"/>
          </p:cNvPr>
          <p:cNvSpPr/>
          <p:nvPr/>
        </p:nvSpPr>
        <p:spPr>
          <a:xfrm rot="360532" flipH="1">
            <a:off x="209423" y="3480558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296703" y="815908"/>
            <a:ext cx="1655192" cy="1676737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秋天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3074" name="Picture 2" descr="http://img01.tooopen.com/Downs/images/2009/10/22/sy_200910221928481070-1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2636" y="4049181"/>
            <a:ext cx="1783257" cy="2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92" y="4592914"/>
            <a:ext cx="2837453" cy="187981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255614" y="633896"/>
            <a:ext cx="4428462" cy="3040912"/>
            <a:chOff x="1400714" y="699914"/>
            <a:chExt cx="4428462" cy="3040912"/>
          </a:xfrm>
        </p:grpSpPr>
        <p:sp>
          <p:nvSpPr>
            <p:cNvPr id="4" name="橢圓 3">
              <a:hlinkClick r:id="rId3" action="ppaction://hlinksldjump"/>
            </p:cNvPr>
            <p:cNvSpPr/>
            <p:nvPr/>
          </p:nvSpPr>
          <p:spPr>
            <a:xfrm>
              <a:off x="1400714" y="699914"/>
              <a:ext cx="4428462" cy="3040912"/>
            </a:xfrm>
            <a:prstGeom prst="ellipse">
              <a:avLst/>
            </a:prstGeom>
            <a:solidFill>
              <a:srgbClr val="00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r>
                <a:rPr lang="zh-TW" altLang="en-US" sz="2800" dirty="0">
                  <a:solidFill>
                    <a:srgbClr val="00B0F0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水果王國</a:t>
              </a:r>
            </a:p>
          </p:txBody>
        </p:sp>
        <p:pic>
          <p:nvPicPr>
            <p:cNvPr id="9220" name="Picture 4" descr="http://www.survision.com.tw/pimage/20090114170853024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124" y="941047"/>
              <a:ext cx="3495642" cy="208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7315200" y="633896"/>
            <a:ext cx="4359606" cy="3017138"/>
            <a:chOff x="7122105" y="859403"/>
            <a:chExt cx="4699591" cy="3017138"/>
          </a:xfrm>
        </p:grpSpPr>
        <p:sp>
          <p:nvSpPr>
            <p:cNvPr id="3" name="橢圓 2">
              <a:hlinkClick r:id="rId5" action="ppaction://hlinksldjump"/>
            </p:cNvPr>
            <p:cNvSpPr/>
            <p:nvPr/>
          </p:nvSpPr>
          <p:spPr>
            <a:xfrm>
              <a:off x="7122105" y="859403"/>
              <a:ext cx="4699591" cy="3017138"/>
            </a:xfrm>
            <a:prstGeom prst="ellipse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r>
                <a:rPr lang="zh-TW" altLang="en-US" sz="2800" dirty="0" smtClean="0">
                  <a:solidFill>
                    <a:srgbClr val="000066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蔬菜王國</a:t>
              </a:r>
              <a:endParaRPr lang="zh-TW" altLang="en-US" sz="2800" dirty="0">
                <a:solidFill>
                  <a:srgbClr val="00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pic>
          <p:nvPicPr>
            <p:cNvPr id="8" name="Picture 4" descr="「蔬菜」的圖片搜尋結果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29" y="1144026"/>
              <a:ext cx="3156344" cy="164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圓角矩形圖說文字 5"/>
          <p:cNvSpPr/>
          <p:nvPr/>
        </p:nvSpPr>
        <p:spPr>
          <a:xfrm>
            <a:off x="2504642" y="4245185"/>
            <a:ext cx="4906850" cy="2227541"/>
          </a:xfrm>
          <a:prstGeom prst="wedgeRoundRectCallout">
            <a:avLst>
              <a:gd name="adj1" fmla="val 63944"/>
              <a:gd name="adj2" fmla="val 17981"/>
              <a:gd name="adj3" fmla="val 16667"/>
            </a:avLst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小朋友們，請選擇水果王國或蔬菜王國，讓我們一起來認識在涼涼的秋天中</a:t>
            </a:r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，信義鄉有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出產哪些蔬菜、水果呢？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954156" y="2358156"/>
            <a:ext cx="208084" cy="40428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流程圖: 磁碟 18"/>
          <p:cNvSpPr/>
          <p:nvPr/>
        </p:nvSpPr>
        <p:spPr>
          <a:xfrm>
            <a:off x="356298" y="6239961"/>
            <a:ext cx="1429555" cy="39388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五邊形 19">
            <a:hlinkClick r:id="rId7" action="ppaction://hlinksldjump"/>
          </p:cNvPr>
          <p:cNvSpPr/>
          <p:nvPr/>
        </p:nvSpPr>
        <p:spPr>
          <a:xfrm rot="21239468">
            <a:off x="252540" y="2523187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1" name="五邊形 20">
            <a:hlinkClick r:id="rId8" action="ppaction://hlinksldjump"/>
          </p:cNvPr>
          <p:cNvSpPr/>
          <p:nvPr/>
        </p:nvSpPr>
        <p:spPr>
          <a:xfrm rot="360532" flipH="1">
            <a:off x="143322" y="3381406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橢圓 15">
            <a:hlinkClick r:id="rId9" action="ppaction://hlinksldjump"/>
          </p:cNvPr>
          <p:cNvSpPr/>
          <p:nvPr/>
        </p:nvSpPr>
        <p:spPr>
          <a:xfrm>
            <a:off x="230602" y="716756"/>
            <a:ext cx="1655192" cy="1676737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秋天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63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images.china.cn/attachement/jpg/site1000/20071016/000bcdb95559087e4ec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608" y="2019612"/>
            <a:ext cx="3782368" cy="2877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圓角矩形 1"/>
          <p:cNvSpPr/>
          <p:nvPr/>
        </p:nvSpPr>
        <p:spPr>
          <a:xfrm>
            <a:off x="5992752" y="4280451"/>
            <a:ext cx="1080078" cy="6991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柿子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3" name="Picture 2" descr="http://orchid.shu.edu.tw/upload/sinographia/20091117182232_bi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5354" y="2019612"/>
            <a:ext cx="3545278" cy="2877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圓角矩形 15"/>
          <p:cNvSpPr/>
          <p:nvPr/>
        </p:nvSpPr>
        <p:spPr>
          <a:xfrm>
            <a:off x="954156" y="2358156"/>
            <a:ext cx="208084" cy="40428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磁碟 16"/>
          <p:cNvSpPr/>
          <p:nvPr/>
        </p:nvSpPr>
        <p:spPr>
          <a:xfrm>
            <a:off x="356298" y="6239961"/>
            <a:ext cx="1429555" cy="39388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五邊形 17">
            <a:hlinkClick r:id="rId5" action="ppaction://hlinksldjump"/>
          </p:cNvPr>
          <p:cNvSpPr/>
          <p:nvPr/>
        </p:nvSpPr>
        <p:spPr>
          <a:xfrm rot="21239468">
            <a:off x="252540" y="2523187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五邊形 18">
            <a:hlinkClick r:id="rId6" action="ppaction://hlinksldjump"/>
          </p:cNvPr>
          <p:cNvSpPr/>
          <p:nvPr/>
        </p:nvSpPr>
        <p:spPr>
          <a:xfrm rot="360532" flipH="1">
            <a:off x="156197" y="3262392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蔬菜王國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橢圓 19">
            <a:hlinkClick r:id="rId7" action="ppaction://hlinksldjump"/>
          </p:cNvPr>
          <p:cNvSpPr/>
          <p:nvPr/>
        </p:nvSpPr>
        <p:spPr>
          <a:xfrm>
            <a:off x="230602" y="716756"/>
            <a:ext cx="1655192" cy="1676737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秋天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2" name="五邊形 21">
            <a:hlinkClick r:id="rId8" action="ppaction://hlinksldjump"/>
          </p:cNvPr>
          <p:cNvSpPr/>
          <p:nvPr/>
        </p:nvSpPr>
        <p:spPr>
          <a:xfrm rot="21239468">
            <a:off x="247365" y="4001596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3087669" y="1790326"/>
            <a:ext cx="4194479" cy="3189298"/>
            <a:chOff x="2496529" y="450118"/>
            <a:chExt cx="4053348" cy="2909518"/>
          </a:xfrm>
        </p:grpSpPr>
        <p:sp>
          <p:nvSpPr>
            <p:cNvPr id="24" name="剪去單一角落矩形 23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像是蕃茄的形狀，但它有橘色的外皮和香甜的果肉。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sp>
        <p:nvSpPr>
          <p:cNvPr id="27" name="圓角矩形 26"/>
          <p:cNvSpPr/>
          <p:nvPr/>
        </p:nvSpPr>
        <p:spPr>
          <a:xfrm>
            <a:off x="10223653" y="4255804"/>
            <a:ext cx="1494666" cy="69917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洛神花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727357" y="1886954"/>
            <a:ext cx="4292045" cy="3092670"/>
            <a:chOff x="7330009" y="392142"/>
            <a:chExt cx="4161271" cy="2982196"/>
          </a:xfrm>
        </p:grpSpPr>
        <p:sp>
          <p:nvSpPr>
            <p:cNvPr id="13" name="剪去單一角落矩形 12"/>
            <p:cNvSpPr/>
            <p:nvPr/>
          </p:nvSpPr>
          <p:spPr>
            <a:xfrm>
              <a:off x="7330009" y="392142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一朵朵紅色的花，可以用來泡茶或製作蜜餞。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zhuyun.cn/M00/B8/23/wKgJNFUrWrGAP1XKAAAkjPl12XE3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7002" y="536396"/>
            <a:ext cx="3599602" cy="284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ttp://images.northrup.org/picture/xl/fruit/red-yellow-orange-bell-pepper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9338" y="536396"/>
            <a:ext cx="3826205" cy="2979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圓角矩形 3"/>
          <p:cNvSpPr/>
          <p:nvPr/>
        </p:nvSpPr>
        <p:spPr>
          <a:xfrm>
            <a:off x="5321147" y="2772559"/>
            <a:ext cx="1278748" cy="639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0426099" y="2876739"/>
            <a:ext cx="1149898" cy="639193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甜椒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3074" name="Picture 2" descr="http://tzfa-et.myweb.hinet.net/images/DSCF016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756" y="3936096"/>
            <a:ext cx="3457014" cy="2697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圓角矩形 14"/>
          <p:cNvSpPr/>
          <p:nvPr/>
        </p:nvSpPr>
        <p:spPr>
          <a:xfrm>
            <a:off x="7612656" y="5994648"/>
            <a:ext cx="1550383" cy="63919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麻竹筍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954156" y="2358156"/>
            <a:ext cx="208084" cy="40428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磁碟 17"/>
          <p:cNvSpPr/>
          <p:nvPr/>
        </p:nvSpPr>
        <p:spPr>
          <a:xfrm>
            <a:off x="356298" y="6239961"/>
            <a:ext cx="1429555" cy="39388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五邊形 18">
            <a:hlinkClick r:id="rId6" action="ppaction://hlinksldjump"/>
          </p:cNvPr>
          <p:cNvSpPr/>
          <p:nvPr/>
        </p:nvSpPr>
        <p:spPr>
          <a:xfrm rot="21239468">
            <a:off x="252540" y="2523187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五邊形 19">
            <a:hlinkClick r:id="rId7" action="ppaction://hlinksldjump"/>
          </p:cNvPr>
          <p:cNvSpPr/>
          <p:nvPr/>
        </p:nvSpPr>
        <p:spPr>
          <a:xfrm rot="360532" flipH="1">
            <a:off x="143323" y="3262532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水果王國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1" name="橢圓 20">
            <a:hlinkClick r:id="rId8" action="ppaction://hlinksldjump"/>
          </p:cNvPr>
          <p:cNvSpPr/>
          <p:nvPr/>
        </p:nvSpPr>
        <p:spPr>
          <a:xfrm>
            <a:off x="230602" y="716756"/>
            <a:ext cx="1655192" cy="1676737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5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秋天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2" name="五邊形 21">
            <a:hlinkClick r:id="rId9" action="ppaction://hlinksldjump"/>
          </p:cNvPr>
          <p:cNvSpPr/>
          <p:nvPr/>
        </p:nvSpPr>
        <p:spPr>
          <a:xfrm rot="21239468">
            <a:off x="247363" y="3987579"/>
            <a:ext cx="1829752" cy="5151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7646970" y="416894"/>
            <a:ext cx="4032172" cy="3234751"/>
            <a:chOff x="7251445" y="392143"/>
            <a:chExt cx="4066908" cy="2982196"/>
          </a:xfrm>
        </p:grpSpPr>
        <p:sp>
          <p:nvSpPr>
            <p:cNvPr id="24" name="剪去單一角落矩形 23"/>
            <p:cNvSpPr/>
            <p:nvPr/>
          </p:nvSpPr>
          <p:spPr>
            <a:xfrm>
              <a:off x="7251445" y="392143"/>
              <a:ext cx="4066908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它有橘色、紅色、黃色，青椒是它的親戚。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5177627" y="3793870"/>
            <a:ext cx="4161271" cy="2982196"/>
            <a:chOff x="2496529" y="3593438"/>
            <a:chExt cx="4161271" cy="2982196"/>
          </a:xfrm>
        </p:grpSpPr>
        <p:sp>
          <p:nvSpPr>
            <p:cNvPr id="28" name="剪去單一角落矩形 27"/>
            <p:cNvSpPr/>
            <p:nvPr/>
          </p:nvSpPr>
          <p:spPr>
            <a:xfrm>
              <a:off x="2496529" y="3593438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有硬硬的外殼，長大後會變成竹子。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355" y="3720895"/>
              <a:ext cx="667302" cy="660661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864" y="4096279"/>
              <a:ext cx="566648" cy="56664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2794317" y="341192"/>
            <a:ext cx="4053348" cy="3174740"/>
            <a:chOff x="2496529" y="450118"/>
            <a:chExt cx="4053348" cy="2909518"/>
          </a:xfrm>
        </p:grpSpPr>
        <p:sp>
          <p:nvSpPr>
            <p:cNvPr id="32" name="剪去單一角落矩形 31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綠色的外表，而裡面是空心的。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9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0016" y="1664893"/>
            <a:ext cx="75828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認識信義鄉</a:t>
            </a:r>
            <a:endParaRPr lang="en-US" altLang="zh-TW" sz="96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  <a:hlinkClick r:id="rId3" action="ppaction://hlinksldjump"/>
            </a:endParaRPr>
          </a:p>
          <a:p>
            <a:pPr algn="ctr"/>
            <a:r>
              <a:rPr lang="zh-TW" altLang="en-US" sz="9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冬</a:t>
            </a:r>
            <a:r>
              <a:rPr lang="zh-TW" altLang="en-US" sz="96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3" action="ppaction://hlinksldjump"/>
              </a:rPr>
              <a:t>天的產物</a:t>
            </a:r>
            <a:endParaRPr lang="zh-TW" altLang="en-US" sz="96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35966" y="2259494"/>
            <a:ext cx="208084" cy="404289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438108" y="6141299"/>
            <a:ext cx="1429555" cy="393880"/>
          </a:xfrm>
          <a:prstGeom prst="flowChartMagneticDis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邊形 8">
            <a:hlinkClick r:id="rId4" action="ppaction://hlinksldjump"/>
          </p:cNvPr>
          <p:cNvSpPr/>
          <p:nvPr/>
        </p:nvSpPr>
        <p:spPr>
          <a:xfrm rot="21239468">
            <a:off x="334350" y="2424525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五邊形 9">
            <a:hlinkClick r:id="rId5" action="ppaction://hlinksldjump"/>
          </p:cNvPr>
          <p:cNvSpPr/>
          <p:nvPr/>
        </p:nvSpPr>
        <p:spPr>
          <a:xfrm rot="360532" flipH="1">
            <a:off x="225132" y="3282744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12412" y="618094"/>
            <a:ext cx="1655192" cy="16767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冬天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26952" y="4096105"/>
            <a:ext cx="3563957" cy="17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92" y="4592914"/>
            <a:ext cx="2837453" cy="187981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297177" y="618094"/>
            <a:ext cx="4428462" cy="3040912"/>
            <a:chOff x="1400714" y="699914"/>
            <a:chExt cx="4428462" cy="3040912"/>
          </a:xfrm>
        </p:grpSpPr>
        <p:sp>
          <p:nvSpPr>
            <p:cNvPr id="4" name="橢圓 3">
              <a:hlinkClick r:id="rId3" action="ppaction://hlinksldjump"/>
            </p:cNvPr>
            <p:cNvSpPr/>
            <p:nvPr/>
          </p:nvSpPr>
          <p:spPr>
            <a:xfrm>
              <a:off x="1400714" y="699914"/>
              <a:ext cx="4428462" cy="3040912"/>
            </a:xfrm>
            <a:prstGeom prst="ellipse">
              <a:avLst/>
            </a:prstGeom>
            <a:solidFill>
              <a:srgbClr val="00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r>
                <a:rPr lang="zh-TW" altLang="en-US" sz="2800" dirty="0">
                  <a:solidFill>
                    <a:srgbClr val="00B0F0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水果王國</a:t>
              </a:r>
            </a:p>
          </p:txBody>
        </p:sp>
        <p:pic>
          <p:nvPicPr>
            <p:cNvPr id="9220" name="Picture 4" descr="http://www.survision.com.tw/pimage/20090114170853024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124" y="941047"/>
              <a:ext cx="3495642" cy="208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7284027" y="523183"/>
            <a:ext cx="4359606" cy="3017138"/>
            <a:chOff x="7122105" y="859403"/>
            <a:chExt cx="4699591" cy="3017138"/>
          </a:xfrm>
        </p:grpSpPr>
        <p:sp>
          <p:nvSpPr>
            <p:cNvPr id="3" name="橢圓 2">
              <a:hlinkClick r:id="rId5" action="ppaction://hlinksldjump"/>
            </p:cNvPr>
            <p:cNvSpPr/>
            <p:nvPr/>
          </p:nvSpPr>
          <p:spPr>
            <a:xfrm>
              <a:off x="7122105" y="859403"/>
              <a:ext cx="4699591" cy="3017138"/>
            </a:xfrm>
            <a:prstGeom prst="ellipse">
              <a:avLst/>
            </a:prstGeom>
            <a:solidFill>
              <a:srgbClr val="00B0F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 smtClean="0"/>
            </a:p>
            <a:p>
              <a:pPr algn="ctr"/>
              <a:r>
                <a:rPr lang="zh-TW" altLang="en-US" sz="2800" dirty="0" smtClean="0">
                  <a:solidFill>
                    <a:srgbClr val="000066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蔬菜王國</a:t>
              </a:r>
              <a:endParaRPr lang="zh-TW" altLang="en-US" sz="2800" dirty="0">
                <a:solidFill>
                  <a:srgbClr val="0000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pic>
          <p:nvPicPr>
            <p:cNvPr id="8" name="Picture 4" descr="「蔬菜」的圖片搜尋結果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29" y="1144026"/>
              <a:ext cx="3156344" cy="164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圓角矩形圖說文字 5"/>
          <p:cNvSpPr/>
          <p:nvPr/>
        </p:nvSpPr>
        <p:spPr>
          <a:xfrm>
            <a:off x="2504642" y="4245185"/>
            <a:ext cx="4906850" cy="2227541"/>
          </a:xfrm>
          <a:prstGeom prst="wedgeRoundRectCallout">
            <a:avLst>
              <a:gd name="adj1" fmla="val 63944"/>
              <a:gd name="adj2" fmla="val 17981"/>
              <a:gd name="adj3" fmla="val 16667"/>
            </a:avLst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小朋友們，請選擇水果王國或蔬菜王國，讓我們一起來認識在寒冷的</a:t>
            </a:r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冬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天中</a:t>
            </a:r>
            <a:r>
              <a:rPr lang="zh-TW" altLang="en-US" sz="28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，信義鄉有</a:t>
            </a:r>
            <a:r>
              <a:rPr lang="zh-TW" altLang="en-US" sz="28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出產哪些蔬菜、水果呢？</a:t>
            </a:r>
            <a:endParaRPr lang="zh-TW" altLang="en-US" sz="28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035966" y="2259494"/>
            <a:ext cx="208084" cy="404289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流程圖: 磁碟 23"/>
          <p:cNvSpPr/>
          <p:nvPr/>
        </p:nvSpPr>
        <p:spPr>
          <a:xfrm>
            <a:off x="438108" y="6141299"/>
            <a:ext cx="1429555" cy="393880"/>
          </a:xfrm>
          <a:prstGeom prst="flowChartMagneticDis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邊形 24">
            <a:hlinkClick r:id="rId7" action="ppaction://hlinksldjump"/>
          </p:cNvPr>
          <p:cNvSpPr/>
          <p:nvPr/>
        </p:nvSpPr>
        <p:spPr>
          <a:xfrm rot="21239468">
            <a:off x="334350" y="2424525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6" name="五邊形 25">
            <a:hlinkClick r:id="rId8" action="ppaction://hlinksldjump"/>
          </p:cNvPr>
          <p:cNvSpPr/>
          <p:nvPr/>
        </p:nvSpPr>
        <p:spPr>
          <a:xfrm rot="360532" flipH="1">
            <a:off x="225132" y="3282744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7" name="橢圓 26">
            <a:hlinkClick r:id="rId9" action="ppaction://hlinksldjump"/>
          </p:cNvPr>
          <p:cNvSpPr/>
          <p:nvPr/>
        </p:nvSpPr>
        <p:spPr>
          <a:xfrm>
            <a:off x="312412" y="618094"/>
            <a:ext cx="1655192" cy="16767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冬天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8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圓角矩形 15"/>
          <p:cNvSpPr/>
          <p:nvPr/>
        </p:nvSpPr>
        <p:spPr>
          <a:xfrm>
            <a:off x="1035966" y="2259494"/>
            <a:ext cx="208084" cy="404289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磁碟 16"/>
          <p:cNvSpPr/>
          <p:nvPr/>
        </p:nvSpPr>
        <p:spPr>
          <a:xfrm>
            <a:off x="438108" y="6141299"/>
            <a:ext cx="1429555" cy="393880"/>
          </a:xfrm>
          <a:prstGeom prst="flowChartMagneticDis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五邊形 17">
            <a:hlinkClick r:id="rId3" action="ppaction://hlinksldjump"/>
          </p:cNvPr>
          <p:cNvSpPr/>
          <p:nvPr/>
        </p:nvSpPr>
        <p:spPr>
          <a:xfrm rot="21239468">
            <a:off x="334350" y="2424525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五邊形 18">
            <a:hlinkClick r:id="rId4" action="ppaction://hlinksldjump"/>
          </p:cNvPr>
          <p:cNvSpPr/>
          <p:nvPr/>
        </p:nvSpPr>
        <p:spPr>
          <a:xfrm rot="360532" flipH="1">
            <a:off x="225132" y="3282744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蔬菜王國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橢圓 19">
            <a:hlinkClick r:id="rId5" action="ppaction://hlinksldjump"/>
          </p:cNvPr>
          <p:cNvSpPr/>
          <p:nvPr/>
        </p:nvSpPr>
        <p:spPr>
          <a:xfrm>
            <a:off x="312412" y="618094"/>
            <a:ext cx="1655192" cy="16767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冬天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1" name="五邊形 20">
            <a:hlinkClick r:id="rId6" action="ppaction://hlinksldjump"/>
          </p:cNvPr>
          <p:cNvSpPr/>
          <p:nvPr/>
        </p:nvSpPr>
        <p:spPr>
          <a:xfrm rot="21239468">
            <a:off x="393571" y="4065927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</a:p>
        </p:txBody>
      </p:sp>
      <p:pic>
        <p:nvPicPr>
          <p:cNvPr id="23" name="Picture 26" descr="http://www.maoshatang.com/upLoad/Pro/20108121526167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51198" y="1581465"/>
            <a:ext cx="2305483" cy="3213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sushi.gming.org/uploads/allimg/130119/21-1301191I21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426" y="1967766"/>
            <a:ext cx="3510582" cy="2461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圓角矩形 8"/>
          <p:cNvSpPr/>
          <p:nvPr/>
        </p:nvSpPr>
        <p:spPr>
          <a:xfrm>
            <a:off x="5235464" y="3892256"/>
            <a:ext cx="1175398" cy="6391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葡萄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10036982" y="3892256"/>
            <a:ext cx="1175398" cy="639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臍橙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2713103" y="1593738"/>
            <a:ext cx="4194479" cy="3189298"/>
            <a:chOff x="2496529" y="450118"/>
            <a:chExt cx="4053348" cy="2909518"/>
          </a:xfrm>
        </p:grpSpPr>
        <p:sp>
          <p:nvSpPr>
            <p:cNvPr id="32" name="剪去單一角落矩形 31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dirty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外皮是漂亮的紫色，由很多小</a:t>
              </a:r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顆果</a:t>
              </a:r>
              <a:r>
                <a:rPr lang="zh-TW" altLang="en-US" sz="2800" dirty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實</a:t>
              </a:r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組成</a:t>
              </a:r>
              <a:r>
                <a:rPr lang="zh-TW" altLang="en-US" sz="2800" dirty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一</a:t>
              </a:r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串，夏天也是它的產季。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7375424" y="1709272"/>
            <a:ext cx="4292045" cy="3092670"/>
            <a:chOff x="7330009" y="392142"/>
            <a:chExt cx="4161271" cy="2982196"/>
          </a:xfrm>
        </p:grpSpPr>
        <p:sp>
          <p:nvSpPr>
            <p:cNvPr id="36" name="剪去單一角落矩形 35"/>
            <p:cNvSpPr/>
            <p:nvPr/>
          </p:nvSpPr>
          <p:spPr>
            <a:xfrm>
              <a:off x="7330009" y="392142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橘黃色的外皮，很像是柳丁，在底部會一個小凸點。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chan.dqccc.com/UploadImage/2009/12/28/200912281149021020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601" y="3892256"/>
            <a:ext cx="3321701" cy="2598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http://www.chineseautoworld.com/uploadfile/2011/0729/201107291238489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10" y="3892256"/>
            <a:ext cx="2320551" cy="2613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://maimai.com/upload/100000000000198/image/product/101100100500020960/n67M554QF323lW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963" y="358575"/>
            <a:ext cx="3470122" cy="2602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圓角矩形 10"/>
          <p:cNvSpPr/>
          <p:nvPr/>
        </p:nvSpPr>
        <p:spPr>
          <a:xfrm>
            <a:off x="9848868" y="5775365"/>
            <a:ext cx="1478242" cy="7573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188626" y="5882221"/>
            <a:ext cx="1541565" cy="6504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大白菜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9992676" y="2351561"/>
            <a:ext cx="1190626" cy="62894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豌豆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035966" y="2259494"/>
            <a:ext cx="208084" cy="404289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流程圖: 磁碟 19"/>
          <p:cNvSpPr/>
          <p:nvPr/>
        </p:nvSpPr>
        <p:spPr>
          <a:xfrm>
            <a:off x="438108" y="6141299"/>
            <a:ext cx="1429555" cy="393880"/>
          </a:xfrm>
          <a:prstGeom prst="flowChartMagneticDis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五邊形 20">
            <a:hlinkClick r:id="rId6" action="ppaction://hlinksldjump"/>
          </p:cNvPr>
          <p:cNvSpPr/>
          <p:nvPr/>
        </p:nvSpPr>
        <p:spPr>
          <a:xfrm rot="21239468">
            <a:off x="334350" y="2424525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2" name="五邊形 21">
            <a:hlinkClick r:id="rId7" action="ppaction://hlinksldjump"/>
          </p:cNvPr>
          <p:cNvSpPr/>
          <p:nvPr/>
        </p:nvSpPr>
        <p:spPr>
          <a:xfrm rot="360532" flipH="1">
            <a:off x="225132" y="3282744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蔬菜王國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3" name="橢圓 22">
            <a:hlinkClick r:id="rId8" action="ppaction://hlinksldjump"/>
          </p:cNvPr>
          <p:cNvSpPr/>
          <p:nvPr/>
        </p:nvSpPr>
        <p:spPr>
          <a:xfrm>
            <a:off x="312412" y="618094"/>
            <a:ext cx="1655192" cy="16767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6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冬天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產物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五邊形 17">
            <a:hlinkClick r:id="rId9" action="ppaction://hlinksldjump"/>
          </p:cNvPr>
          <p:cNvSpPr/>
          <p:nvPr/>
        </p:nvSpPr>
        <p:spPr>
          <a:xfrm rot="21239468">
            <a:off x="393571" y="4065927"/>
            <a:ext cx="1829752" cy="515155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站牌路線</a:t>
            </a:r>
          </a:p>
        </p:txBody>
      </p:sp>
      <p:pic>
        <p:nvPicPr>
          <p:cNvPr id="24" name="Picture 6" descr="https://sp.yimg.com/xj/th?id=OIP.M26880c087dbd86c3be6541e7b8e5ba5co0&amp;pid=15.1&amp;P=0&amp;w=259&amp;h=17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302" y="385824"/>
            <a:ext cx="3627431" cy="2512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圓角矩形 9"/>
          <p:cNvSpPr/>
          <p:nvPr/>
        </p:nvSpPr>
        <p:spPr>
          <a:xfrm>
            <a:off x="5557743" y="2330168"/>
            <a:ext cx="1063230" cy="6079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芥</a:t>
            </a:r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7441815" y="206191"/>
            <a:ext cx="4161271" cy="2982196"/>
            <a:chOff x="7301164" y="301472"/>
            <a:chExt cx="4161271" cy="2982196"/>
          </a:xfrm>
        </p:grpSpPr>
        <p:sp>
          <p:nvSpPr>
            <p:cNvPr id="26" name="剪去單一角落矩形 25"/>
            <p:cNvSpPr/>
            <p:nvPr/>
          </p:nvSpPr>
          <p:spPr>
            <a:xfrm>
              <a:off x="7301164" y="301472"/>
              <a:ext cx="4161271" cy="2982196"/>
            </a:xfrm>
            <a:prstGeom prst="snip1Rect">
              <a:avLst>
                <a:gd name="adj" fmla="val 2158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一個個翠綠色的豆莢，長得彎彎包著豆仁。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1051" y="477485"/>
              <a:ext cx="667302" cy="660661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109" y="815711"/>
              <a:ext cx="574250" cy="555009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3009149" y="3589925"/>
            <a:ext cx="3827819" cy="2982196"/>
            <a:chOff x="2773838" y="3593438"/>
            <a:chExt cx="3827819" cy="2982196"/>
          </a:xfrm>
        </p:grpSpPr>
        <p:sp>
          <p:nvSpPr>
            <p:cNvPr id="30" name="剪去單一角落矩形 29"/>
            <p:cNvSpPr/>
            <p:nvPr/>
          </p:nvSpPr>
          <p:spPr>
            <a:xfrm>
              <a:off x="2773838" y="3593438"/>
              <a:ext cx="3794071" cy="2982196"/>
            </a:xfrm>
            <a:prstGeom prst="snip1Rect">
              <a:avLst>
                <a:gd name="adj" fmla="val 21589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一層一層的葉子包覆著，像顆橄欖球。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355" y="3720895"/>
              <a:ext cx="667302" cy="660661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9927" y="4116651"/>
              <a:ext cx="566648" cy="566648"/>
            </a:xfrm>
            <a:prstGeom prst="rect">
              <a:avLst/>
            </a:prstGeom>
          </p:spPr>
        </p:pic>
      </p:grpSp>
      <p:grpSp>
        <p:nvGrpSpPr>
          <p:cNvPr id="33" name="群組 32"/>
          <p:cNvGrpSpPr/>
          <p:nvPr/>
        </p:nvGrpSpPr>
        <p:grpSpPr>
          <a:xfrm>
            <a:off x="2731840" y="262783"/>
            <a:ext cx="4053348" cy="2909518"/>
            <a:chOff x="2496529" y="450118"/>
            <a:chExt cx="4053348" cy="2909518"/>
          </a:xfrm>
        </p:grpSpPr>
        <p:sp>
          <p:nvSpPr>
            <p:cNvPr id="34" name="剪去單一角落矩形 33"/>
            <p:cNvSpPr/>
            <p:nvPr/>
          </p:nvSpPr>
          <p:spPr>
            <a:xfrm>
              <a:off x="2496529" y="450118"/>
              <a:ext cx="4053348" cy="2909518"/>
            </a:xfrm>
            <a:prstGeom prst="snip1Rect">
              <a:avLst>
                <a:gd name="adj" fmla="val 215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它是客家人過年的長年菜，吃起來有點苦苦的味道。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438" y="815711"/>
              <a:ext cx="557580" cy="557580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421" y="547725"/>
              <a:ext cx="649995" cy="644560"/>
            </a:xfrm>
            <a:prstGeom prst="rect">
              <a:avLst/>
            </a:prstGeom>
          </p:spPr>
        </p:pic>
      </p:grpSp>
      <p:grpSp>
        <p:nvGrpSpPr>
          <p:cNvPr id="37" name="群組 36"/>
          <p:cNvGrpSpPr/>
          <p:nvPr/>
        </p:nvGrpSpPr>
        <p:grpSpPr>
          <a:xfrm>
            <a:off x="7572011" y="3607833"/>
            <a:ext cx="3886993" cy="2982196"/>
            <a:chOff x="7544767" y="3722485"/>
            <a:chExt cx="3859856" cy="2982196"/>
          </a:xfrm>
        </p:grpSpPr>
        <p:sp>
          <p:nvSpPr>
            <p:cNvPr id="38" name="剪去單一角落矩形 37"/>
            <p:cNvSpPr/>
            <p:nvPr/>
          </p:nvSpPr>
          <p:spPr>
            <a:xfrm>
              <a:off x="7544767" y="3722485"/>
              <a:ext cx="3859856" cy="2982196"/>
            </a:xfrm>
            <a:prstGeom prst="snip1Rect">
              <a:avLst>
                <a:gd name="adj" fmla="val 21589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dirty="0" smtClean="0">
                  <a:latin typeface="華康少女文字W3外字集" panose="02010609010101010101" pitchFamily="49" charset="-120"/>
                  <a:ea typeface="全真中圓體" panose="02010609000101010101" pitchFamily="49" charset="-120"/>
                </a:rPr>
                <a:t>有一顆大大的頭，削去外皮就能吃到甜美的果肉。</a:t>
              </a:r>
              <a:endParaRPr lang="zh-TW" altLang="en-US" sz="2800" dirty="0">
                <a:latin typeface="華康少女文字W3外字集" panose="02010609010101010101" pitchFamily="49" charset="-120"/>
                <a:ea typeface="全真中圓體" panose="02010609000101010101" pitchFamily="49" charset="-120"/>
              </a:endParaRP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2067" y="3722485"/>
              <a:ext cx="667302" cy="660661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0687" y="4078555"/>
              <a:ext cx="566648" cy="56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151032" y="2320882"/>
            <a:ext cx="208084" cy="4042894"/>
          </a:xfrm>
          <a:prstGeom prst="round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33977" y="658751"/>
            <a:ext cx="1655192" cy="1676737"/>
          </a:xfrm>
          <a:prstGeom prst="ellipse">
            <a:avLst/>
          </a:prstGeom>
          <a:solidFill>
            <a:srgbClr val="FF99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信義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地圖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流程圖: 磁碟 9"/>
          <p:cNvSpPr/>
          <p:nvPr/>
        </p:nvSpPr>
        <p:spPr>
          <a:xfrm>
            <a:off x="559673" y="6247866"/>
            <a:ext cx="1429555" cy="393880"/>
          </a:xfrm>
          <a:prstGeom prst="flowChartMagneticDisk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邊形 5">
            <a:hlinkClick r:id="rId3" action="ppaction://hlinksldjump"/>
          </p:cNvPr>
          <p:cNvSpPr/>
          <p:nvPr/>
        </p:nvSpPr>
        <p:spPr>
          <a:xfrm rot="21239468">
            <a:off x="455915" y="2531092"/>
            <a:ext cx="1829752" cy="515155"/>
          </a:xfrm>
          <a:prstGeom prst="homePlat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2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7" name="五邊形 6">
            <a:hlinkClick r:id="rId4" action="ppaction://hlinksldjump"/>
          </p:cNvPr>
          <p:cNvSpPr/>
          <p:nvPr/>
        </p:nvSpPr>
        <p:spPr>
          <a:xfrm rot="360532" flipH="1">
            <a:off x="346697" y="3389311"/>
            <a:ext cx="1829752" cy="515155"/>
          </a:xfrm>
          <a:prstGeom prst="homePlat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80056" y="1982450"/>
            <a:ext cx="73910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5" action="ppaction://hlinksldjump"/>
              </a:rPr>
              <a:t>美麗的信義</a:t>
            </a:r>
            <a:r>
              <a:rPr lang="zh-TW" altLang="en-US" sz="8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5" action="ppaction://hlinksldjump"/>
              </a:rPr>
              <a:t>鄉</a:t>
            </a:r>
            <a:endParaRPr lang="en-US" altLang="zh-TW" sz="880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ea typeface="金梅海報大豆豆字" panose="02010609000101010101" pitchFamily="49" charset="-120"/>
            </a:endParaRPr>
          </a:p>
        </p:txBody>
      </p:sp>
      <p:pic>
        <p:nvPicPr>
          <p:cNvPr id="4098" name="Picture 2" descr="http://img3.epochtimes.com.tw/20111110/a2-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920" y="4342329"/>
            <a:ext cx="3310053" cy="2482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907576"/>
          </a:xfrm>
        </p:spPr>
      </p:pic>
      <p:sp>
        <p:nvSpPr>
          <p:cNvPr id="5" name="圓角矩形 4"/>
          <p:cNvSpPr/>
          <p:nvPr/>
        </p:nvSpPr>
        <p:spPr>
          <a:xfrm>
            <a:off x="1133549" y="2319575"/>
            <a:ext cx="208084" cy="40428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磁碟 5"/>
          <p:cNvSpPr/>
          <p:nvPr/>
        </p:nvSpPr>
        <p:spPr>
          <a:xfrm>
            <a:off x="542190" y="6246559"/>
            <a:ext cx="1429555" cy="39388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邊形 6">
            <a:hlinkClick r:id="rId3" action="ppaction://hlinksldjump"/>
          </p:cNvPr>
          <p:cNvSpPr/>
          <p:nvPr/>
        </p:nvSpPr>
        <p:spPr>
          <a:xfrm rot="21239468">
            <a:off x="438432" y="2529785"/>
            <a:ext cx="1829752" cy="51515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4" action="ppaction://hlinksldjump"/>
          </p:cNvPr>
          <p:cNvSpPr/>
          <p:nvPr/>
        </p:nvSpPr>
        <p:spPr>
          <a:xfrm rot="360532" flipH="1">
            <a:off x="329214" y="3388004"/>
            <a:ext cx="1829752" cy="51515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9995" y="701367"/>
            <a:ext cx="1655192" cy="16767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蔬果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大集合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6395" y="1386978"/>
            <a:ext cx="682517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5" action="ppaction://hlinksldjump"/>
              </a:rPr>
              <a:t>信義鄉</a:t>
            </a:r>
            <a:endParaRPr lang="en-US" altLang="zh-TW" sz="880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金梅海報大豆豆字" panose="02010609000101010101" pitchFamily="49" charset="-120"/>
              <a:hlinkClick r:id="rId5" action="ppaction://hlinksldjump"/>
            </a:endParaRPr>
          </a:p>
          <a:p>
            <a:pPr algn="ctr"/>
            <a:r>
              <a:rPr lang="zh-TW" altLang="en-US" sz="8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5" action="ppaction://hlinksldjump"/>
              </a:rPr>
              <a:t>蔬果大集</a:t>
            </a:r>
            <a:r>
              <a:rPr lang="zh-TW" altLang="en-US" sz="8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5" action="ppaction://hlinksldjump"/>
              </a:rPr>
              <a:t>合</a:t>
            </a:r>
            <a:endParaRPr lang="en-US" altLang="zh-TW" sz="880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金梅海報大豆豆字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5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62559" y="2382085"/>
            <a:ext cx="208084" cy="40428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磁碟 5"/>
          <p:cNvSpPr/>
          <p:nvPr/>
        </p:nvSpPr>
        <p:spPr>
          <a:xfrm>
            <a:off x="271200" y="6309069"/>
            <a:ext cx="1429555" cy="39388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邊形 6">
            <a:hlinkClick r:id="rId3" action="ppaction://hlinksldjump"/>
          </p:cNvPr>
          <p:cNvSpPr/>
          <p:nvPr/>
        </p:nvSpPr>
        <p:spPr>
          <a:xfrm rot="21239468">
            <a:off x="167442" y="2592295"/>
            <a:ext cx="1829752" cy="51515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4" action="ppaction://hlinksldjump"/>
          </p:cNvPr>
          <p:cNvSpPr/>
          <p:nvPr/>
        </p:nvSpPr>
        <p:spPr>
          <a:xfrm rot="360532" flipH="1">
            <a:off x="58224" y="3450514"/>
            <a:ext cx="1829752" cy="51515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橢圓 8">
            <a:hlinkClick r:id="rId5" action="ppaction://hlinksldjump"/>
          </p:cNvPr>
          <p:cNvSpPr/>
          <p:nvPr/>
        </p:nvSpPr>
        <p:spPr>
          <a:xfrm>
            <a:off x="139005" y="763877"/>
            <a:ext cx="1655192" cy="16767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蔬果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大集合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2" name="Picture 4" descr="http://www.survision.com.tw/pimage/2009011417085302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980" y="3918294"/>
            <a:ext cx="4279201" cy="25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形圖說文字 12">
            <a:hlinkClick r:id="rId6" action="ppaction://hlinksldjump"/>
          </p:cNvPr>
          <p:cNvSpPr/>
          <p:nvPr/>
        </p:nvSpPr>
        <p:spPr>
          <a:xfrm>
            <a:off x="2116050" y="622145"/>
            <a:ext cx="4517131" cy="3215804"/>
          </a:xfrm>
          <a:prstGeom prst="wedgeEllipseCallout">
            <a:avLst>
              <a:gd name="adj1" fmla="val 370"/>
              <a:gd name="adj2" fmla="val 64831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歡迎進入信義鄉水果王國，快來認識我的好朋友吧</a:t>
            </a:r>
            <a:r>
              <a:rPr lang="en-US" altLang="zh-TW" sz="36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36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內容版面配置區 15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135" y="3464251"/>
            <a:ext cx="538325" cy="53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橢圓形圖說文字 13">
            <a:hlinkClick r:id="rId9" action="ppaction://hlinksldjump"/>
          </p:cNvPr>
          <p:cNvSpPr/>
          <p:nvPr/>
        </p:nvSpPr>
        <p:spPr>
          <a:xfrm>
            <a:off x="7050795" y="634216"/>
            <a:ext cx="4538893" cy="3213214"/>
          </a:xfrm>
          <a:prstGeom prst="wedgeEllipseCallout">
            <a:avLst>
              <a:gd name="adj1" fmla="val 370"/>
              <a:gd name="adj2" fmla="val 64831"/>
            </a:avLst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歡迎進入信義鄉蔬菜王國，快來認識我的好朋友吧</a:t>
            </a:r>
            <a:r>
              <a:rPr lang="en-US" altLang="zh-TW" sz="36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36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內容版面配置區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680" y="3464251"/>
            <a:ext cx="549235" cy="549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4" descr="「蔬菜」的圖片搜尋結果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522" y="4023188"/>
            <a:ext cx="3810787" cy="21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2325809" y="538884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桃子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4" action="ppaction://hlinksldjump"/>
          </p:cNvPr>
          <p:cNvSpPr/>
          <p:nvPr/>
        </p:nvSpPr>
        <p:spPr>
          <a:xfrm>
            <a:off x="8686800" y="538884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4" action="ppaction://hlinksldjump"/>
          </p:cNvPr>
          <p:cNvSpPr/>
          <p:nvPr/>
        </p:nvSpPr>
        <p:spPr>
          <a:xfrm>
            <a:off x="5506304" y="538884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梅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4" name="Picture 20" descr="http://www.peopo.org/files/public/styles/large/public/images/6468/P1950007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210" y="1478039"/>
            <a:ext cx="4912590" cy="3688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089728" y="-20875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4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0" descr="http://www.peopo.org/files/public/styles/large/public/images/6468/P1950007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810" y="1631412"/>
            <a:ext cx="4526436" cy="3398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26328" y="8964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" name="五邊形 1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5" action="ppaction://hlinksldjump"/>
          </p:cNvPr>
          <p:cNvSpPr/>
          <p:nvPr/>
        </p:nvSpPr>
        <p:spPr>
          <a:xfrm flipH="1">
            <a:off x="547152" y="3038681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264650" y="5424303"/>
            <a:ext cx="8002755" cy="1132121"/>
            <a:chOff x="2325809" y="5388845"/>
            <a:chExt cx="8002755" cy="1132121"/>
          </a:xfrm>
        </p:grpSpPr>
        <p:sp>
          <p:nvSpPr>
            <p:cNvPr id="31" name="矩形 30">
              <a:hlinkClick r:id="rId6" action="ppaction://hlinksldjump"/>
            </p:cNvPr>
            <p:cNvSpPr/>
            <p:nvPr/>
          </p:nvSpPr>
          <p:spPr>
            <a:xfrm>
              <a:off x="2325809" y="5388845"/>
              <a:ext cx="1641764" cy="11321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桃子</a:t>
              </a:r>
              <a:endPara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sp>
          <p:nvSpPr>
            <p:cNvPr id="32" name="矩形 31">
              <a:hlinkClick r:id="rId6" action="ppaction://hlinksldjump"/>
            </p:cNvPr>
            <p:cNvSpPr/>
            <p:nvPr/>
          </p:nvSpPr>
          <p:spPr>
            <a:xfrm>
              <a:off x="5506304" y="5388845"/>
              <a:ext cx="1641764" cy="11321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梅</a:t>
              </a:r>
              <a:r>
                <a:rPr lang="zh-TW" altLang="en-US" sz="4000" dirty="0" smtClean="0"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子</a:t>
              </a:r>
              <a:endPara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sp>
          <p:nvSpPr>
            <p:cNvPr id="33" name="矩形 32">
              <a:hlinkClick r:id="rId6" action="ppaction://hlinksldjump"/>
            </p:cNvPr>
            <p:cNvSpPr/>
            <p:nvPr/>
          </p:nvSpPr>
          <p:spPr>
            <a:xfrm>
              <a:off x="8686800" y="5388845"/>
              <a:ext cx="1641764" cy="11321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李子</a:t>
              </a:r>
              <a:endPara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185" y="4616011"/>
            <a:ext cx="1071528" cy="107152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97" y="4636116"/>
            <a:ext cx="1061114" cy="106111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759" y="4614987"/>
            <a:ext cx="1071528" cy="10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56514" y="-20130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556514" y="542017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5815446" y="542017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蘋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8929255" y="542017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桃子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4" descr="http://pic.pimg.tw/jm4331/12144690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94" y="1234234"/>
            <a:ext cx="5757269" cy="3852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6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26328" y="8964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15446" y="5420180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蘋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4" descr="http://pic.pimg.tw/jm4331/1214469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008" y="1642449"/>
            <a:ext cx="5255991" cy="3517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五邊形 11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5" action="ppaction://hlinksldjump"/>
          </p:cNvPr>
          <p:cNvSpPr/>
          <p:nvPr/>
        </p:nvSpPr>
        <p:spPr>
          <a:xfrm flipH="1">
            <a:off x="672152" y="296156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56514" y="542017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15446" y="542017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蘋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29255" y="542017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桃子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418" y="4613440"/>
            <a:ext cx="1071528" cy="10715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572" y="4613440"/>
            <a:ext cx="1071528" cy="10715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4676467"/>
            <a:ext cx="1061114" cy="1061114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672152" y="4123390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8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743201" y="-180051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403698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枇杷</a:t>
            </a: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5787737" y="542017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柳丁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8903611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子</a:t>
            </a:r>
          </a:p>
        </p:txBody>
      </p:sp>
      <p:pic>
        <p:nvPicPr>
          <p:cNvPr id="16" name="Picture 22" descr="http://mmmfile.emmm.tw/L3/82965/image/pip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580" y="1168968"/>
            <a:ext cx="6113384" cy="4090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7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687783" y="-150148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2" descr="http://mmmfile.emmm.tw/L3/82965/image/pip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579" y="1233022"/>
            <a:ext cx="5850147" cy="3914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692402" y="2463030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90080" y="555665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枇杷</a:t>
            </a:r>
          </a:p>
        </p:txBody>
      </p:sp>
      <p:sp>
        <p:nvSpPr>
          <p:cNvPr id="19" name="矩形 18"/>
          <p:cNvSpPr/>
          <p:nvPr/>
        </p:nvSpPr>
        <p:spPr>
          <a:xfrm>
            <a:off x="5743182" y="555665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柳丁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13480" y="5556654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子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50" y="4832506"/>
            <a:ext cx="1071528" cy="107152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20" y="4763517"/>
            <a:ext cx="1061114" cy="106111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300" y="4806468"/>
            <a:ext cx="1071528" cy="1071528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692402" y="3581077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44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699234" y="-284430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4" descr="http://2.bp.blogspot.com/-Pa6rUyMdoRs/UFdysK67uAI/AAAAAAAAD8M/JKFS2QCUpJs/s1600/25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764" y="1034484"/>
            <a:ext cx="5716999" cy="414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矩形 6">
            <a:hlinkClick r:id="rId4" action="ppaction://hlinksldjump"/>
          </p:cNvPr>
          <p:cNvSpPr/>
          <p:nvPr/>
        </p:nvSpPr>
        <p:spPr>
          <a:xfrm>
            <a:off x="2542309" y="542017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柳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丁</a:t>
            </a:r>
          </a:p>
        </p:txBody>
      </p:sp>
      <p:sp>
        <p:nvSpPr>
          <p:cNvPr id="8" name="矩形 7">
            <a:hlinkClick r:id="rId4" action="ppaction://hlinksldjump"/>
          </p:cNvPr>
          <p:cNvSpPr/>
          <p:nvPr/>
        </p:nvSpPr>
        <p:spPr>
          <a:xfrm>
            <a:off x="5879703" y="542017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柚子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9217098" y="542017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檸檬</a:t>
            </a:r>
          </a:p>
        </p:txBody>
      </p:sp>
    </p:spTree>
    <p:extLst>
      <p:ext uri="{BB962C8B-B14F-4D97-AF65-F5344CB8AC3E}">
        <p14:creationId xmlns:p14="http://schemas.microsoft.com/office/powerpoint/2010/main" val="33548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26328" y="8964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69242" y="5551440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柳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丁</a:t>
            </a:r>
          </a:p>
        </p:txBody>
      </p:sp>
      <p:sp>
        <p:nvSpPr>
          <p:cNvPr id="14" name="矩形 13"/>
          <p:cNvSpPr/>
          <p:nvPr/>
        </p:nvSpPr>
        <p:spPr>
          <a:xfrm>
            <a:off x="5742398" y="555143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柚子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48960" y="555143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檸檬</a:t>
            </a:r>
          </a:p>
        </p:txBody>
      </p:sp>
      <p:pic>
        <p:nvPicPr>
          <p:cNvPr id="16" name="Picture 4" descr="http://2.bp.blogspot.com/-Pa6rUyMdoRs/UFdysK67uAI/AAAAAAAAD8M/JKFS2QCUpJs/s1600/25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647" y="1386622"/>
            <a:ext cx="5072763" cy="3679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五邊形 16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五邊形 17">
            <a:hlinkClick r:id="rId5" action="ppaction://hlinksldjump"/>
          </p:cNvPr>
          <p:cNvSpPr/>
          <p:nvPr/>
        </p:nvSpPr>
        <p:spPr>
          <a:xfrm flipH="1">
            <a:off x="672152" y="296156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180" y="4772899"/>
            <a:ext cx="1071528" cy="107152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465" y="4797084"/>
            <a:ext cx="1061114" cy="106111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516" y="4786670"/>
            <a:ext cx="1071528" cy="1071528"/>
          </a:xfrm>
          <a:prstGeom prst="rect">
            <a:avLst/>
          </a:prstGeom>
        </p:spPr>
      </p:pic>
      <p:sp>
        <p:nvSpPr>
          <p:cNvPr id="12" name="五邊形 11">
            <a:hlinkClick r:id="rId8" action="ppaction://hlinksldjump"/>
          </p:cNvPr>
          <p:cNvSpPr/>
          <p:nvPr/>
        </p:nvSpPr>
        <p:spPr>
          <a:xfrm flipH="1">
            <a:off x="695065" y="4059274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3176" y="287172"/>
            <a:ext cx="8966096" cy="118872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請點選   放大鏡來找一找我們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的家鄉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台灣在地球的哪裡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呢</a:t>
            </a:r>
            <a:r>
              <a:rPr lang="en-US" altLang="zh-TW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081" y="342714"/>
            <a:ext cx="594360" cy="594360"/>
          </a:xfrm>
        </p:spPr>
      </p:pic>
      <p:sp>
        <p:nvSpPr>
          <p:cNvPr id="17" name="圓角矩形 16"/>
          <p:cNvSpPr/>
          <p:nvPr/>
        </p:nvSpPr>
        <p:spPr>
          <a:xfrm>
            <a:off x="1851144" y="1726307"/>
            <a:ext cx="8757634" cy="4829577"/>
          </a:xfrm>
          <a:prstGeom prst="roundRect">
            <a:avLst/>
          </a:prstGeom>
          <a:noFill/>
          <a:ln w="161925" cmpd="thinThick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592" y="1864741"/>
            <a:ext cx="4552708" cy="4552708"/>
          </a:xfrm>
          <a:prstGeom prst="rect">
            <a:avLst/>
          </a:prstGeom>
        </p:spPr>
      </p:pic>
      <p:pic>
        <p:nvPicPr>
          <p:cNvPr id="20" name="內容版面配置區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961" y="3852676"/>
            <a:ext cx="2249043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12473" y="-279655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556164" y="536774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芭樂</a:t>
            </a: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5570560" y="536774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檸檬</a:t>
            </a: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8584956" y="536774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柚子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2" descr="https://farm8.staticflickr.com/7483/15814553430_808f7256fc_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1086440"/>
            <a:ext cx="5455226" cy="410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08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26328" y="8964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2" descr="https://farm8.staticflickr.com/7483/15814553430_808f7256fc_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810" y="1485913"/>
            <a:ext cx="4530436" cy="34082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672152" y="296156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6164" y="5488861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芭樂</a:t>
            </a:r>
          </a:p>
        </p:txBody>
      </p:sp>
      <p:sp>
        <p:nvSpPr>
          <p:cNvPr id="10" name="矩形 9"/>
          <p:cNvSpPr/>
          <p:nvPr/>
        </p:nvSpPr>
        <p:spPr>
          <a:xfrm>
            <a:off x="5570560" y="5488861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檸檬</a:t>
            </a:r>
          </a:p>
        </p:txBody>
      </p:sp>
      <p:sp>
        <p:nvSpPr>
          <p:cNvPr id="12" name="矩形 11"/>
          <p:cNvSpPr/>
          <p:nvPr/>
        </p:nvSpPr>
        <p:spPr>
          <a:xfrm>
            <a:off x="8601540" y="5488860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柚子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210" y="4727466"/>
            <a:ext cx="1071528" cy="107152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645" y="4660940"/>
            <a:ext cx="1061114" cy="10611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678" y="4655733"/>
            <a:ext cx="1071528" cy="1071528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672151" y="4027139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1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798618" y="-298285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560327" y="542017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櫻桃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5815446" y="5420180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葡萄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9097574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6" descr="http://www.maoshatang.com/upLoad/Pro/2010812152616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89" y="1086439"/>
            <a:ext cx="2931756" cy="4086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57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91055" y="5586455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櫻桃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46174" y="558645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葡萄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28302" y="558645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826328" y="8964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6" descr="http://www.maoshatang.com/upLoad/Pro/20108121526167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764" y="1496103"/>
            <a:ext cx="2658777" cy="3706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247574" y="2797789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834631" y="248461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574" y="4835842"/>
            <a:ext cx="1071528" cy="10715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455" y="4848199"/>
            <a:ext cx="1061114" cy="10611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36" y="4835842"/>
            <a:ext cx="1071528" cy="1071528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847065" y="3547686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7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26328" y="-334478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608118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梅子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5815446" y="5420180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桃子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8875902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Picture 6" descr="http://www.40777.cn/upload/huiyuan/huyuhui8767/201110594648145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120532"/>
            <a:ext cx="5826169" cy="3910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66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608118" y="-229011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Picture 6" descr="http://www.40777.cn/upload/huiyuan/huyuhui8767/201110594648145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1400" y="1302045"/>
            <a:ext cx="5450040" cy="36578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672152" y="296156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08118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梅子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5446" y="5420180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桃子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75902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李子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695" y="4633531"/>
            <a:ext cx="1071528" cy="107152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72" y="4643945"/>
            <a:ext cx="1061114" cy="10611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584" y="4633531"/>
            <a:ext cx="1071528" cy="1071528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684538" y="4018232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9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40182" y="-35370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631800" y="5420177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5611446" y="542017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茄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2591093" y="542017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柿子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Picture 10" descr="http://images.china.cn/attachement/jpg/site1000/20071016/000bcdb95559087e4ec8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3473" y="1066799"/>
            <a:ext cx="5950527" cy="3930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25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26328" y="8964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Picture 10" descr="http://images.china.cn/attachement/jpg/site1000/20071016/000bcdb95559087e4ec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82" y="1495767"/>
            <a:ext cx="4585595" cy="3488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672152" y="296156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78553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5110" y="5420179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茄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70019" y="542017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柿子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534" y="4643945"/>
            <a:ext cx="1071528" cy="107152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294" y="4643945"/>
            <a:ext cx="1061114" cy="10611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876" y="4643945"/>
            <a:ext cx="1071528" cy="1071528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678592" y="4042187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9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12474" y="-35370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5846379" y="5420175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洛神花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2931476" y="5420174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蕃茄</a:t>
            </a: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8875852" y="542017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荔枝</a:t>
            </a:r>
          </a:p>
        </p:txBody>
      </p:sp>
      <p:pic>
        <p:nvPicPr>
          <p:cNvPr id="16" name="Picture 2" descr="http://orchid.shu.edu.tw/upload/sinographia/20091117182232_bi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3404" y="1018627"/>
            <a:ext cx="5197468" cy="4217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17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802563" y="-376600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" descr="http://orchid.shu.edu.tw/upload/sinographia/20091117182232_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4425" y="985339"/>
            <a:ext cx="5251290" cy="4261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580729" y="296156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672152" y="2961563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70131" y="542017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洛神花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943" y="5420176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蕃茄</a:t>
            </a:r>
          </a:p>
        </p:txBody>
      </p:sp>
      <p:sp>
        <p:nvSpPr>
          <p:cNvPr id="12" name="矩形 11"/>
          <p:cNvSpPr/>
          <p:nvPr/>
        </p:nvSpPr>
        <p:spPr>
          <a:xfrm>
            <a:off x="8875852" y="5420178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荔枝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333" y="4711193"/>
            <a:ext cx="1071528" cy="107152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723" y="4654359"/>
            <a:ext cx="1061114" cy="10611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563" y="4643945"/>
            <a:ext cx="1071528" cy="1071528"/>
          </a:xfrm>
          <a:prstGeom prst="rect">
            <a:avLst/>
          </a:prstGeom>
        </p:spPr>
      </p:pic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680641" y="3999878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41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104" y="287172"/>
            <a:ext cx="8966096" cy="118872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請點選   放大鏡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來找一找我們的家鄉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南投縣信義鄉在台灣的哪裡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呢</a:t>
            </a:r>
            <a:r>
              <a:rPr lang="en-US" altLang="zh-TW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940" y="387842"/>
            <a:ext cx="493690" cy="493690"/>
          </a:xfrm>
        </p:spPr>
      </p:pic>
      <p:sp>
        <p:nvSpPr>
          <p:cNvPr id="17" name="圓角矩形 16"/>
          <p:cNvSpPr/>
          <p:nvPr/>
        </p:nvSpPr>
        <p:spPr>
          <a:xfrm>
            <a:off x="1950296" y="1751525"/>
            <a:ext cx="8757634" cy="4829577"/>
          </a:xfrm>
          <a:prstGeom prst="roundRect">
            <a:avLst/>
          </a:prstGeom>
          <a:noFill/>
          <a:ln w="161925" cmpd="thinThick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65" y="1864047"/>
            <a:ext cx="5307739" cy="4604531"/>
          </a:xfrm>
          <a:prstGeom prst="rect">
            <a:avLst/>
          </a:prstGeom>
        </p:spPr>
      </p:pic>
      <p:pic>
        <p:nvPicPr>
          <p:cNvPr id="20" name="內容版面配置區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755" y="3041790"/>
            <a:ext cx="2249043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123474" y="-367557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033152" y="5531015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8381999" y="5531013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茄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5332599" y="5531014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柿子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Picture 8" descr="https://sp.yimg.com/xj/th?id=OIP.M24a95bcd77b7728e3411a852b687bb19o0&amp;pid=15.1&amp;P=0&amp;w=300&amp;h=300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0811" y="1149928"/>
            <a:ext cx="5401407" cy="3893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12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438400" y="-422976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請問：下面的圖片是什麼水果呢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7" name="Picture 8" descr="https://sp.yimg.com/xj/th?id=OIP.M24a95bcd77b7728e3411a852b687bb19o0&amp;pid=15.1&amp;P=0&amp;w=300&amp;h=300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4048" y="1482974"/>
            <a:ext cx="4932687" cy="3330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矩形 15"/>
          <p:cNvSpPr/>
          <p:nvPr/>
        </p:nvSpPr>
        <p:spPr>
          <a:xfrm>
            <a:off x="2033152" y="5531015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橘子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81999" y="5531013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蕃</a:t>
            </a:r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茄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2599" y="5531014"/>
            <a:ext cx="164176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柿子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676" y="4773727"/>
            <a:ext cx="1071528" cy="107152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673" y="4784141"/>
            <a:ext cx="1061114" cy="106111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464" y="4690359"/>
            <a:ext cx="1071528" cy="1071528"/>
          </a:xfrm>
          <a:prstGeom prst="rect">
            <a:avLst/>
          </a:prstGeom>
        </p:spPr>
      </p:pic>
      <p:sp>
        <p:nvSpPr>
          <p:cNvPr id="23" name="五邊形 22">
            <a:hlinkClick r:id="rId6" action="ppaction://hlinksldjump"/>
          </p:cNvPr>
          <p:cNvSpPr/>
          <p:nvPr/>
        </p:nvSpPr>
        <p:spPr>
          <a:xfrm>
            <a:off x="9165092" y="2964062"/>
            <a:ext cx="2279176" cy="941695"/>
          </a:xfrm>
          <a:prstGeom prst="homePlate">
            <a:avLst/>
          </a:prstGeom>
          <a:solidFill>
            <a:srgbClr val="92D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蔬菜王國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4" name="五邊形 23">
            <a:hlinkClick r:id="rId7" action="ppaction://hlinksldjump"/>
          </p:cNvPr>
          <p:cNvSpPr/>
          <p:nvPr/>
        </p:nvSpPr>
        <p:spPr>
          <a:xfrm flipH="1">
            <a:off x="357140" y="2392294"/>
            <a:ext cx="2279176" cy="941695"/>
          </a:xfrm>
          <a:prstGeom prst="homePlate">
            <a:avLst/>
          </a:prstGeom>
          <a:solidFill>
            <a:srgbClr val="0070C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五邊形 11">
            <a:hlinkClick r:id="rId8" action="ppaction://hlinksldjump"/>
          </p:cNvPr>
          <p:cNvSpPr/>
          <p:nvPr/>
        </p:nvSpPr>
        <p:spPr>
          <a:xfrm flipH="1">
            <a:off x="357140" y="3469447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6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74374" y="-304800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2417619" y="5531017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5482937" y="5531017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高麗菜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517844" y="5492507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8" descr="http://www.lohasfun.com.tw/images/stories/fruit/cabbag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135101"/>
            <a:ext cx="4925291" cy="401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4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74374" y="-304800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7619" y="5531017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82937" y="5531017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高麗菜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28481" y="5531016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8" descr="http://www.lohasfun.com.tw/images/stories/fruit/cabba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135101"/>
            <a:ext cx="4925291" cy="401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506" y="4690359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074" y="4717587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721" y="4717587"/>
            <a:ext cx="1071528" cy="1071528"/>
          </a:xfrm>
          <a:prstGeom prst="rect">
            <a:avLst/>
          </a:prstGeom>
        </p:spPr>
      </p:pic>
      <p:sp>
        <p:nvSpPr>
          <p:cNvPr id="14" name="五邊形 13">
            <a:hlinkClick r:id="rId6" action="ppaction://hlinksldjump"/>
          </p:cNvPr>
          <p:cNvSpPr/>
          <p:nvPr/>
        </p:nvSpPr>
        <p:spPr>
          <a:xfrm>
            <a:off x="9234366" y="3085301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7" action="ppaction://hlinksldjump"/>
          </p:cNvPr>
          <p:cNvSpPr/>
          <p:nvPr/>
        </p:nvSpPr>
        <p:spPr>
          <a:xfrm flipH="1">
            <a:off x="495198" y="3085300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87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511138" y="-38023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2287596" y="5420181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轎篙筍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5427170" y="5420181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箭筍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611500" y="5420180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麻竹筍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" descr="http://photos1.blogger.com/blogger/4054/919/400/bom3.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125281"/>
            <a:ext cx="5297767" cy="3978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3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511138" y="-38023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7596" y="5420181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轎篙筍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27170" y="5420181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箭筍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11500" y="5420180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麻竹筍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Picture 2" descr="http://photos1.blogger.com/blogger/4054/919/400/bom3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125281"/>
            <a:ext cx="5297767" cy="3978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195" y="4689971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138" y="4689971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951" y="4679557"/>
            <a:ext cx="1071528" cy="1071528"/>
          </a:xfrm>
          <a:prstGeom prst="rect">
            <a:avLst/>
          </a:prstGeom>
        </p:spPr>
      </p:pic>
      <p:sp>
        <p:nvSpPr>
          <p:cNvPr id="14" name="五邊形 13">
            <a:hlinkClick r:id="rId6" action="ppaction://hlinksldjump"/>
          </p:cNvPr>
          <p:cNvSpPr/>
          <p:nvPr/>
        </p:nvSpPr>
        <p:spPr>
          <a:xfrm>
            <a:off x="9400620" y="2957474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五邊形 14">
            <a:hlinkClick r:id="rId7" action="ppaction://hlinksldjump"/>
          </p:cNvPr>
          <p:cNvSpPr/>
          <p:nvPr/>
        </p:nvSpPr>
        <p:spPr>
          <a:xfrm flipH="1">
            <a:off x="492043" y="2957475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8" action="ppaction://hlinksldjump"/>
          </p:cNvPr>
          <p:cNvSpPr/>
          <p:nvPr/>
        </p:nvSpPr>
        <p:spPr>
          <a:xfrm flipH="1">
            <a:off x="475971" y="4083085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1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636177" y="-332509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2439996" y="5420179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豌豆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5815446" y="5420180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甜豆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9147034" y="5420179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敏豆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4" name="Picture 2" descr="http://www.qnong.com.cn/uploadfile/2014/0503/20140503110912408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8163" y="1435324"/>
            <a:ext cx="5562601" cy="3289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29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636177" y="-332509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9996" y="5420179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豌豆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5446" y="5420180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甜豆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47034" y="5420179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敏豆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4" name="Picture 2" descr="http://www.qnong.com.cn/uploadfile/2014/0503/201405031109124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0672" y="1523999"/>
            <a:ext cx="5365767" cy="3172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656217" y="2915911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747640" y="291591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235" y="4649724"/>
            <a:ext cx="1071528" cy="107152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378" y="4654931"/>
            <a:ext cx="1061114" cy="106111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918" y="4666347"/>
            <a:ext cx="1071528" cy="1071528"/>
          </a:xfrm>
          <a:prstGeom prst="rect">
            <a:avLst/>
          </a:prstGeom>
        </p:spPr>
      </p:pic>
      <p:sp>
        <p:nvSpPr>
          <p:cNvPr id="17" name="五邊形 16">
            <a:hlinkClick r:id="rId8" action="ppaction://hlinksldjump"/>
          </p:cNvPr>
          <p:cNvSpPr/>
          <p:nvPr/>
        </p:nvSpPr>
        <p:spPr>
          <a:xfrm flipH="1">
            <a:off x="747640" y="3981936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9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28011" y="-423497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5449548" y="5415313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絲瓜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2213966" y="5415313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大黃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瓜</a:t>
            </a: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486941" y="5415312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佛手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瓜</a:t>
            </a:r>
          </a:p>
        </p:txBody>
      </p:sp>
      <p:pic>
        <p:nvPicPr>
          <p:cNvPr id="14" name="Picture 28" descr="http://www.csm7.com/uploads/allimg/120627/1-12062G33224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947" y="967198"/>
            <a:ext cx="4616325" cy="4049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17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28011" y="-423497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49548" y="5415313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絲瓜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13966" y="5415313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大黃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瓜</a:t>
            </a:r>
          </a:p>
        </p:txBody>
      </p:sp>
      <p:sp>
        <p:nvSpPr>
          <p:cNvPr id="13" name="矩形 12"/>
          <p:cNvSpPr/>
          <p:nvPr/>
        </p:nvSpPr>
        <p:spPr>
          <a:xfrm>
            <a:off x="8486941" y="5415312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佛手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瓜</a:t>
            </a:r>
          </a:p>
        </p:txBody>
      </p:sp>
      <p:pic>
        <p:nvPicPr>
          <p:cNvPr id="14" name="Picture 28" descr="http://www.csm7.com/uploads/allimg/120627/1-12062G33224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947" y="967198"/>
            <a:ext cx="4616325" cy="4049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235" y="4649724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42" y="4687646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236" y="4649724"/>
            <a:ext cx="1071528" cy="1071528"/>
          </a:xfrm>
          <a:prstGeom prst="rect">
            <a:avLst/>
          </a:prstGeom>
        </p:spPr>
      </p:pic>
      <p:sp>
        <p:nvSpPr>
          <p:cNvPr id="15" name="五邊形 14">
            <a:hlinkClick r:id="rId6" action="ppaction://hlinksldjump"/>
          </p:cNvPr>
          <p:cNvSpPr/>
          <p:nvPr/>
        </p:nvSpPr>
        <p:spPr>
          <a:xfrm>
            <a:off x="9259403" y="2935809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五邊形 15">
            <a:hlinkClick r:id="rId7" action="ppaction://hlinksldjump"/>
          </p:cNvPr>
          <p:cNvSpPr/>
          <p:nvPr/>
        </p:nvSpPr>
        <p:spPr>
          <a:xfrm flipH="1">
            <a:off x="747640" y="291591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8" action="ppaction://hlinksldjump"/>
          </p:cNvPr>
          <p:cNvSpPr/>
          <p:nvPr/>
        </p:nvSpPr>
        <p:spPr>
          <a:xfrm flipH="1">
            <a:off x="747640" y="3997148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8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104" y="287172"/>
            <a:ext cx="8966096" cy="118872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請點選   放大鏡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來找一找我們的家鄉</a:t>
            </a:r>
            <a:r>
              <a:rPr lang="en-US" altLang="zh-TW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信義鄉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在南投縣的哪裡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呢</a:t>
            </a:r>
            <a:r>
              <a:rPr lang="en-US" altLang="zh-TW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155" y="426965"/>
            <a:ext cx="493690" cy="493690"/>
          </a:xfrm>
        </p:spPr>
      </p:pic>
      <p:sp>
        <p:nvSpPr>
          <p:cNvPr id="17" name="圓角矩形 16"/>
          <p:cNvSpPr/>
          <p:nvPr/>
        </p:nvSpPr>
        <p:spPr>
          <a:xfrm>
            <a:off x="1906228" y="1751526"/>
            <a:ext cx="8757634" cy="4829577"/>
          </a:xfrm>
          <a:prstGeom prst="roundRect">
            <a:avLst/>
          </a:prstGeom>
          <a:noFill/>
          <a:ln w="161925" cmpd="thinThick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163" y="1859062"/>
            <a:ext cx="5278777" cy="4614504"/>
          </a:xfrm>
          <a:prstGeom prst="rect">
            <a:avLst/>
          </a:prstGeom>
        </p:spPr>
      </p:pic>
      <p:pic>
        <p:nvPicPr>
          <p:cNvPr id="20" name="內容版面配置區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46" y="4166314"/>
            <a:ext cx="2249043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46665" y="-37407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2182091" y="5420179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5265814" y="5420178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椒</a:t>
            </a: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394293" y="5420178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4" name="Picture 2" descr="http://a4.att.hudong.com/80/60/013000009961131301486082725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791" y="1040025"/>
            <a:ext cx="5207136" cy="3905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23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182091" y="-386096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2091" y="5420179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5814" y="5420178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椒</a:t>
            </a:r>
          </a:p>
        </p:txBody>
      </p:sp>
      <p:sp>
        <p:nvSpPr>
          <p:cNvPr id="13" name="矩形 12"/>
          <p:cNvSpPr/>
          <p:nvPr/>
        </p:nvSpPr>
        <p:spPr>
          <a:xfrm>
            <a:off x="8394293" y="5420178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4" name="Picture 2" descr="http://a4.att.hudong.com/80/60/01300000996113130148608272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791" y="1040025"/>
            <a:ext cx="5207136" cy="3905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494" y="4676361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290" y="4681568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892" y="4669032"/>
            <a:ext cx="1071528" cy="1071528"/>
          </a:xfrm>
          <a:prstGeom prst="rect">
            <a:avLst/>
          </a:prstGeom>
        </p:spPr>
      </p:pic>
      <p:sp>
        <p:nvSpPr>
          <p:cNvPr id="15" name="五邊形 14">
            <a:hlinkClick r:id="rId6" action="ppaction://hlinksldjump"/>
          </p:cNvPr>
          <p:cNvSpPr/>
          <p:nvPr/>
        </p:nvSpPr>
        <p:spPr>
          <a:xfrm>
            <a:off x="9259403" y="2935809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五邊形 15">
            <a:hlinkClick r:id="rId7" action="ppaction://hlinksldjump"/>
          </p:cNvPr>
          <p:cNvSpPr/>
          <p:nvPr/>
        </p:nvSpPr>
        <p:spPr>
          <a:xfrm flipH="1">
            <a:off x="739226" y="2528275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8" action="ppaction://hlinksldjump"/>
          </p:cNvPr>
          <p:cNvSpPr/>
          <p:nvPr/>
        </p:nvSpPr>
        <p:spPr>
          <a:xfrm flipH="1">
            <a:off x="756053" y="3580475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0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229218" y="-462884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2514600" y="5420179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龍鬚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5635337" y="5420179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青江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800830" y="5420179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空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心菜</a:t>
            </a:r>
          </a:p>
        </p:txBody>
      </p:sp>
      <p:pic>
        <p:nvPicPr>
          <p:cNvPr id="16" name="Picture 30" descr="http://s2.gigacircle.com/media/s2_53c13c6922bf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7095" y="983672"/>
            <a:ext cx="4769910" cy="3920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16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229218" y="-462884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4600" y="5420179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龍鬚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sp>
        <p:nvSpPr>
          <p:cNvPr id="12" name="矩形 11"/>
          <p:cNvSpPr/>
          <p:nvPr/>
        </p:nvSpPr>
        <p:spPr>
          <a:xfrm>
            <a:off x="5635337" y="5420179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青江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sp>
        <p:nvSpPr>
          <p:cNvPr id="13" name="矩形 12"/>
          <p:cNvSpPr/>
          <p:nvPr/>
        </p:nvSpPr>
        <p:spPr>
          <a:xfrm>
            <a:off x="8800830" y="5420179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空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心菜</a:t>
            </a:r>
          </a:p>
        </p:txBody>
      </p:sp>
      <p:pic>
        <p:nvPicPr>
          <p:cNvPr id="16" name="Picture 30" descr="http://s2.gigacircle.com/media/s2_53c13c6922bf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5162" y="942109"/>
            <a:ext cx="5101219" cy="4193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355" y="4627199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1" y="4627199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18" y="4627199"/>
            <a:ext cx="1071528" cy="1071528"/>
          </a:xfrm>
          <a:prstGeom prst="rect">
            <a:avLst/>
          </a:prstGeom>
        </p:spPr>
      </p:pic>
      <p:sp>
        <p:nvSpPr>
          <p:cNvPr id="14" name="五邊形 13">
            <a:hlinkClick r:id="rId6" action="ppaction://hlinksldjump"/>
          </p:cNvPr>
          <p:cNvSpPr/>
          <p:nvPr/>
        </p:nvSpPr>
        <p:spPr>
          <a:xfrm>
            <a:off x="9259403" y="2935809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5" name="五邊形 14">
            <a:hlinkClick r:id="rId7" action="ppaction://hlinksldjump"/>
          </p:cNvPr>
          <p:cNvSpPr/>
          <p:nvPr/>
        </p:nvSpPr>
        <p:spPr>
          <a:xfrm flipH="1">
            <a:off x="747640" y="291591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8" action="ppaction://hlinksldjump"/>
          </p:cNvPr>
          <p:cNvSpPr/>
          <p:nvPr/>
        </p:nvSpPr>
        <p:spPr>
          <a:xfrm flipH="1">
            <a:off x="761801" y="3940078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6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151268" y="-437987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2362201" y="5420177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5524500" y="5420178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8731555" y="5420177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4" descr="http://img.zhuyun.cn/M00/B8/23/wKgJNFUrWrGAP1XKAAAkjPl12XE3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4280" y="1084118"/>
            <a:ext cx="5034531" cy="4002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10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151268" y="-437987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2201" y="5420177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4500" y="5420178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31555" y="5420177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4" descr="http://img.zhuyun.cn/M00/B8/23/wKgJNFUrWrGAP1XKAAAkjPl12XE3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4280" y="1084118"/>
            <a:ext cx="5034531" cy="4002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355" y="4627199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589" y="4637613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92" y="4637613"/>
            <a:ext cx="1071528" cy="1071528"/>
          </a:xfrm>
          <a:prstGeom prst="rect">
            <a:avLst/>
          </a:prstGeom>
        </p:spPr>
      </p:pic>
      <p:sp>
        <p:nvSpPr>
          <p:cNvPr id="14" name="五邊形 13">
            <a:hlinkClick r:id="rId6" action="ppaction://hlinksldjump"/>
          </p:cNvPr>
          <p:cNvSpPr/>
          <p:nvPr/>
        </p:nvSpPr>
        <p:spPr>
          <a:xfrm>
            <a:off x="9259403" y="2935809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五邊形 15">
            <a:hlinkClick r:id="rId7" action="ppaction://hlinksldjump"/>
          </p:cNvPr>
          <p:cNvSpPr/>
          <p:nvPr/>
        </p:nvSpPr>
        <p:spPr>
          <a:xfrm flipH="1">
            <a:off x="761560" y="2498395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8" action="ppaction://hlinksldjump"/>
          </p:cNvPr>
          <p:cNvSpPr/>
          <p:nvPr/>
        </p:nvSpPr>
        <p:spPr>
          <a:xfrm flipH="1">
            <a:off x="761560" y="3557598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4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01079" y="-37407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12" descr="http://images.northrup.org/picture/xl/fruit/red-yellow-orange-bell-pepp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051" y="1189855"/>
            <a:ext cx="5574422" cy="3714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矩形 15">
            <a:hlinkClick r:id="rId4" action="ppaction://hlinksldjump"/>
          </p:cNvPr>
          <p:cNvSpPr/>
          <p:nvPr/>
        </p:nvSpPr>
        <p:spPr>
          <a:xfrm>
            <a:off x="2220004" y="5420178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矩形 16">
            <a:hlinkClick r:id="rId4" action="ppaction://hlinksldjump"/>
          </p:cNvPr>
          <p:cNvSpPr/>
          <p:nvPr/>
        </p:nvSpPr>
        <p:spPr>
          <a:xfrm>
            <a:off x="5378851" y="5420177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>
            <a:hlinkClick r:id="rId4" action="ppaction://hlinksldjump"/>
          </p:cNvPr>
          <p:cNvSpPr/>
          <p:nvPr/>
        </p:nvSpPr>
        <p:spPr>
          <a:xfrm>
            <a:off x="8582454" y="5420179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01079" y="-374072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12" descr="http://images.northrup.org/picture/xl/fruit/red-yellow-orange-bell-pepp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051" y="1189855"/>
            <a:ext cx="5574422" cy="3714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矩形 15"/>
          <p:cNvSpPr/>
          <p:nvPr/>
        </p:nvSpPr>
        <p:spPr>
          <a:xfrm>
            <a:off x="2220004" y="5420178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辣椒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78851" y="5420177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青椒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454" y="5420179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甜椒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219" y="4637613"/>
            <a:ext cx="1071528" cy="107152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410" y="4648027"/>
            <a:ext cx="1061114" cy="10611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92" y="4637613"/>
            <a:ext cx="1071528" cy="1071528"/>
          </a:xfrm>
          <a:prstGeom prst="rect">
            <a:avLst/>
          </a:prstGeom>
        </p:spPr>
      </p:pic>
      <p:sp>
        <p:nvSpPr>
          <p:cNvPr id="20" name="五邊形 19">
            <a:hlinkClick r:id="rId6" action="ppaction://hlinksldjump"/>
          </p:cNvPr>
          <p:cNvSpPr/>
          <p:nvPr/>
        </p:nvSpPr>
        <p:spPr>
          <a:xfrm>
            <a:off x="9259403" y="2935809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1" name="五邊形 20">
            <a:hlinkClick r:id="rId7" action="ppaction://hlinksldjump"/>
          </p:cNvPr>
          <p:cNvSpPr/>
          <p:nvPr/>
        </p:nvSpPr>
        <p:spPr>
          <a:xfrm flipH="1">
            <a:off x="702767" y="2409965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五邊形 11">
            <a:hlinkClick r:id="rId8" action="ppaction://hlinksldjump"/>
          </p:cNvPr>
          <p:cNvSpPr/>
          <p:nvPr/>
        </p:nvSpPr>
        <p:spPr>
          <a:xfrm flipH="1">
            <a:off x="702767" y="3456475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74374" y="-360218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2" descr="http://tzfa-et.myweb.hinet.net/images/DSCF01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2235" y="1035938"/>
            <a:ext cx="5340927" cy="4167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矩形 15">
            <a:hlinkClick r:id="rId4" action="ppaction://hlinksldjump"/>
          </p:cNvPr>
          <p:cNvSpPr/>
          <p:nvPr/>
        </p:nvSpPr>
        <p:spPr>
          <a:xfrm>
            <a:off x="2279073" y="542909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轎篙筍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矩形 16">
            <a:hlinkClick r:id="rId4" action="ppaction://hlinksldjump"/>
          </p:cNvPr>
          <p:cNvSpPr/>
          <p:nvPr/>
        </p:nvSpPr>
        <p:spPr>
          <a:xfrm>
            <a:off x="8689989" y="5411265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箭筍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>
            <a:hlinkClick r:id="rId4" action="ppaction://hlinksldjump"/>
          </p:cNvPr>
          <p:cNvSpPr/>
          <p:nvPr/>
        </p:nvSpPr>
        <p:spPr>
          <a:xfrm>
            <a:off x="5463185" y="5429096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麻竹筍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9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774374" y="-360218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5" name="Picture 2" descr="http://tzfa-et.myweb.hinet.net/images/DSCF01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2235" y="1035938"/>
            <a:ext cx="5340927" cy="4167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矩形 15"/>
          <p:cNvSpPr/>
          <p:nvPr/>
        </p:nvSpPr>
        <p:spPr>
          <a:xfrm>
            <a:off x="2279073" y="542909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轎篙筍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89989" y="5411265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箭筍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63185" y="5429096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麻竹筍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770" y="4637613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45" y="4673272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92" y="4637613"/>
            <a:ext cx="1071528" cy="1071528"/>
          </a:xfrm>
          <a:prstGeom prst="rect">
            <a:avLst/>
          </a:prstGeom>
        </p:spPr>
      </p:pic>
      <p:sp>
        <p:nvSpPr>
          <p:cNvPr id="11" name="五邊形 10">
            <a:hlinkClick r:id="rId6" action="ppaction://hlinksldjump"/>
          </p:cNvPr>
          <p:cNvSpPr/>
          <p:nvPr/>
        </p:nvSpPr>
        <p:spPr>
          <a:xfrm>
            <a:off x="9467221" y="2915912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五邊形 11">
            <a:hlinkClick r:id="rId7" action="ppaction://hlinksldjump"/>
          </p:cNvPr>
          <p:cNvSpPr/>
          <p:nvPr/>
        </p:nvSpPr>
        <p:spPr>
          <a:xfrm flipH="1">
            <a:off x="753402" y="2611638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五邊形 12">
            <a:hlinkClick r:id="rId8" action="ppaction://hlinksldjump"/>
          </p:cNvPr>
          <p:cNvSpPr/>
          <p:nvPr/>
        </p:nvSpPr>
        <p:spPr>
          <a:xfrm flipH="1">
            <a:off x="753402" y="3703185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1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7412" y="249814"/>
            <a:ext cx="8966096" cy="118872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請點選   放大鏡</a:t>
            </a:r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來找一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找你的家在信義鄉的哪個村落呢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81" y="387842"/>
            <a:ext cx="493690" cy="493690"/>
          </a:xfrm>
        </p:spPr>
      </p:pic>
      <p:sp>
        <p:nvSpPr>
          <p:cNvPr id="17" name="圓角矩形 16"/>
          <p:cNvSpPr/>
          <p:nvPr/>
        </p:nvSpPr>
        <p:spPr>
          <a:xfrm>
            <a:off x="1707412" y="1751525"/>
            <a:ext cx="8757634" cy="4829577"/>
          </a:xfrm>
          <a:prstGeom prst="roundRect">
            <a:avLst/>
          </a:prstGeom>
          <a:noFill/>
          <a:ln w="161925" cmpd="thinThick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45" y="1973003"/>
            <a:ext cx="5843401" cy="4386619"/>
          </a:xfrm>
          <a:prstGeom prst="rect">
            <a:avLst/>
          </a:prstGeom>
        </p:spPr>
      </p:pic>
      <p:pic>
        <p:nvPicPr>
          <p:cNvPr id="20" name="內容版面配置區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760" y="4110579"/>
            <a:ext cx="2249043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545929" y="-290945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矩形 15">
            <a:hlinkClick r:id="rId3" action="ppaction://hlinksldjump"/>
          </p:cNvPr>
          <p:cNvSpPr/>
          <p:nvPr/>
        </p:nvSpPr>
        <p:spPr>
          <a:xfrm>
            <a:off x="2306782" y="542909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芥菜</a:t>
            </a:r>
          </a:p>
        </p:txBody>
      </p:sp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8675442" y="5386955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sp>
        <p:nvSpPr>
          <p:cNvPr id="18" name="矩形 17">
            <a:hlinkClick r:id="rId3" action="ppaction://hlinksldjump"/>
          </p:cNvPr>
          <p:cNvSpPr/>
          <p:nvPr/>
        </p:nvSpPr>
        <p:spPr>
          <a:xfrm>
            <a:off x="5469766" y="5429095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pic>
        <p:nvPicPr>
          <p:cNvPr id="13" name="Picture 6" descr="https://sp.yimg.com/xj/th?id=OIP.M26880c087dbd86c3be6541e7b8e5ba5co0&amp;pid=15.1&amp;P=0&amp;w=259&amp;h=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533" y="1160242"/>
            <a:ext cx="5725776" cy="3966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46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545929" y="-290945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6782" y="542909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芥菜</a:t>
            </a:r>
          </a:p>
        </p:txBody>
      </p:sp>
      <p:sp>
        <p:nvSpPr>
          <p:cNvPr id="17" name="矩形 16"/>
          <p:cNvSpPr/>
          <p:nvPr/>
        </p:nvSpPr>
        <p:spPr>
          <a:xfrm>
            <a:off x="8675442" y="5386955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sp>
        <p:nvSpPr>
          <p:cNvPr id="18" name="矩形 17"/>
          <p:cNvSpPr/>
          <p:nvPr/>
        </p:nvSpPr>
        <p:spPr>
          <a:xfrm>
            <a:off x="5469766" y="5429095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菜</a:t>
            </a:r>
          </a:p>
        </p:txBody>
      </p:sp>
      <p:pic>
        <p:nvPicPr>
          <p:cNvPr id="13" name="Picture 6" descr="https://sp.yimg.com/xj/th?id=OIP.M26880c087dbd86c3be6541e7b8e5ba5co0&amp;pid=15.1&amp;P=0&amp;w=259&amp;h=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533" y="1398432"/>
            <a:ext cx="5381909" cy="3727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467221" y="2915912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401276" y="291591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770" y="4637613"/>
            <a:ext cx="1071528" cy="10715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29" y="4637613"/>
            <a:ext cx="1061114" cy="10611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515" y="4637613"/>
            <a:ext cx="1071528" cy="1071528"/>
          </a:xfrm>
          <a:prstGeom prst="rect">
            <a:avLst/>
          </a:prstGeom>
        </p:spPr>
      </p:pic>
      <p:sp>
        <p:nvSpPr>
          <p:cNvPr id="14" name="五邊形 13">
            <a:hlinkClick r:id="rId8" action="ppaction://hlinksldjump"/>
          </p:cNvPr>
          <p:cNvSpPr/>
          <p:nvPr/>
        </p:nvSpPr>
        <p:spPr>
          <a:xfrm flipH="1">
            <a:off x="396202" y="3964098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4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98655" y="-188966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7114" y="5429092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豌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豆</a:t>
            </a:r>
          </a:p>
        </p:txBody>
      </p:sp>
      <p:sp>
        <p:nvSpPr>
          <p:cNvPr id="17" name="矩形 16"/>
          <p:cNvSpPr/>
          <p:nvPr/>
        </p:nvSpPr>
        <p:spPr>
          <a:xfrm>
            <a:off x="2245275" y="5429093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綠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豆</a:t>
            </a:r>
          </a:p>
        </p:txBody>
      </p:sp>
      <p:sp>
        <p:nvSpPr>
          <p:cNvPr id="18" name="矩形 17"/>
          <p:cNvSpPr/>
          <p:nvPr/>
        </p:nvSpPr>
        <p:spPr>
          <a:xfrm>
            <a:off x="5458916" y="5429095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敏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豆</a:t>
            </a:r>
          </a:p>
        </p:txBody>
      </p:sp>
      <p:pic>
        <p:nvPicPr>
          <p:cNvPr id="13" name="Picture 2" descr="http://maimai.com/upload/100000000000198/image/product/101100100500020960/n67M554QF323lW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978" y="1314905"/>
            <a:ext cx="4674369" cy="3505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4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98655" y="-188966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89054" y="5429093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豌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豆</a:t>
            </a:r>
          </a:p>
        </p:txBody>
      </p:sp>
      <p:sp>
        <p:nvSpPr>
          <p:cNvPr id="17" name="矩形 16"/>
          <p:cNvSpPr/>
          <p:nvPr/>
        </p:nvSpPr>
        <p:spPr>
          <a:xfrm>
            <a:off x="2369099" y="5429094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綠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豆</a:t>
            </a:r>
          </a:p>
        </p:txBody>
      </p:sp>
      <p:sp>
        <p:nvSpPr>
          <p:cNvPr id="18" name="矩形 17"/>
          <p:cNvSpPr/>
          <p:nvPr/>
        </p:nvSpPr>
        <p:spPr>
          <a:xfrm>
            <a:off x="5458916" y="5429095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敏</a:t>
            </a:r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豆</a:t>
            </a:r>
          </a:p>
        </p:txBody>
      </p:sp>
      <p:pic>
        <p:nvPicPr>
          <p:cNvPr id="13" name="Picture 2" descr="http://maimai.com/upload/100000000000198/image/product/101100100500020960/n67M554QF323lW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978" y="1314905"/>
            <a:ext cx="4674369" cy="3505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五邊形 6">
            <a:hlinkClick r:id="rId4" action="ppaction://hlinksldjump"/>
          </p:cNvPr>
          <p:cNvSpPr/>
          <p:nvPr/>
        </p:nvSpPr>
        <p:spPr>
          <a:xfrm>
            <a:off x="9467221" y="2915912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五邊形 7">
            <a:hlinkClick r:id="rId5" action="ppaction://hlinksldjump"/>
          </p:cNvPr>
          <p:cNvSpPr/>
          <p:nvPr/>
        </p:nvSpPr>
        <p:spPr>
          <a:xfrm flipH="1">
            <a:off x="401276" y="2915912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78" y="4677816"/>
            <a:ext cx="1071528" cy="10715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045" y="4702451"/>
            <a:ext cx="1061114" cy="10611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452" y="4677816"/>
            <a:ext cx="1071528" cy="1071528"/>
          </a:xfrm>
          <a:prstGeom prst="rect">
            <a:avLst/>
          </a:prstGeom>
        </p:spPr>
      </p:pic>
      <p:sp>
        <p:nvSpPr>
          <p:cNvPr id="14" name="五邊形 13">
            <a:hlinkClick r:id="rId8" action="ppaction://hlinksldjump"/>
          </p:cNvPr>
          <p:cNvSpPr/>
          <p:nvPr/>
        </p:nvSpPr>
        <p:spPr>
          <a:xfrm flipH="1">
            <a:off x="401276" y="3995171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04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601387" y="-385590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矩形 15">
            <a:hlinkClick r:id="rId3" action="ppaction://hlinksldjump"/>
          </p:cNvPr>
          <p:cNvSpPr/>
          <p:nvPr/>
        </p:nvSpPr>
        <p:spPr>
          <a:xfrm>
            <a:off x="2162060" y="542909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高麗菜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8444347" y="5429096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>
            <a:hlinkClick r:id="rId3" action="ppaction://hlinksldjump"/>
          </p:cNvPr>
          <p:cNvSpPr/>
          <p:nvPr/>
        </p:nvSpPr>
        <p:spPr>
          <a:xfrm>
            <a:off x="5370781" y="5429095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Picture 6" descr="http://www.chineseautoworld.com/uploadfile/2011/0729/201107291238489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312" y="1090668"/>
            <a:ext cx="3404934" cy="3843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45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601387" y="-385590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62060" y="5429096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高麗菜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44347" y="5429096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70781" y="5429095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大白菜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Picture 6" descr="http://www.chineseautoworld.com/uploadfile/2011/0729/201107291238489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312" y="1090669"/>
            <a:ext cx="3160389" cy="3567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608" y="4658459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949" y="4688230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14" y="4677816"/>
            <a:ext cx="1071528" cy="1071528"/>
          </a:xfrm>
          <a:prstGeom prst="rect">
            <a:avLst/>
          </a:prstGeom>
        </p:spPr>
      </p:pic>
      <p:sp>
        <p:nvSpPr>
          <p:cNvPr id="11" name="五邊形 10">
            <a:hlinkClick r:id="rId6" action="ppaction://hlinksldjump"/>
          </p:cNvPr>
          <p:cNvSpPr/>
          <p:nvPr/>
        </p:nvSpPr>
        <p:spPr>
          <a:xfrm>
            <a:off x="8927395" y="2924248"/>
            <a:ext cx="2279176" cy="941695"/>
          </a:xfrm>
          <a:prstGeom prst="homePlate">
            <a:avLst/>
          </a:prstGeom>
          <a:solidFill>
            <a:srgbClr val="C00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2" name="五邊形 11">
            <a:hlinkClick r:id="rId7" action="ppaction://hlinksldjump"/>
          </p:cNvPr>
          <p:cNvSpPr/>
          <p:nvPr/>
        </p:nvSpPr>
        <p:spPr>
          <a:xfrm flipH="1">
            <a:off x="1262731" y="2518935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4" name="五邊形 13">
            <a:hlinkClick r:id="rId8" action="ppaction://hlinksldjump"/>
          </p:cNvPr>
          <p:cNvSpPr/>
          <p:nvPr/>
        </p:nvSpPr>
        <p:spPr>
          <a:xfrm flipH="1">
            <a:off x="1279229" y="3580819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61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06778" y="-34152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Picture 2" descr="http://techan.dqccc.com/UploadImage/2009/12/28/20091228114902102069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5248" y="1377107"/>
            <a:ext cx="4893269" cy="3227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矩形 13">
            <a:hlinkClick r:id="rId4" action="ppaction://hlinksldjump"/>
          </p:cNvPr>
          <p:cNvSpPr/>
          <p:nvPr/>
        </p:nvSpPr>
        <p:spPr>
          <a:xfrm>
            <a:off x="2406778" y="5420180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芥菜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矩形 18">
            <a:hlinkClick r:id="rId4" action="ppaction://hlinksldjump"/>
          </p:cNvPr>
          <p:cNvSpPr/>
          <p:nvPr/>
        </p:nvSpPr>
        <p:spPr>
          <a:xfrm>
            <a:off x="8444346" y="5420179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矩形 19">
            <a:hlinkClick r:id="rId4" action="ppaction://hlinksldjump"/>
          </p:cNvPr>
          <p:cNvSpPr/>
          <p:nvPr/>
        </p:nvSpPr>
        <p:spPr>
          <a:xfrm>
            <a:off x="5404216" y="5420180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蘿蔔</a:t>
            </a:r>
          </a:p>
        </p:txBody>
      </p:sp>
    </p:spTree>
    <p:extLst>
      <p:ext uri="{BB962C8B-B14F-4D97-AF65-F5344CB8AC3E}">
        <p14:creationId xmlns:p14="http://schemas.microsoft.com/office/powerpoint/2010/main" val="8748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06778" y="-341523"/>
            <a:ext cx="81596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sym typeface="Wingdings" panose="05000000000000000000" pitchFamily="2" charset="2"/>
              </a:rPr>
              <a:t> 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請問：下面的圖片是什麼蔬菜呢</a:t>
            </a:r>
            <a:r>
              <a:rPr lang="en-US" altLang="zh-TW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3" name="Picture 2" descr="http://techan.dqccc.com/UploadImage/2009/12/28/20091228114902102069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5249" y="1377107"/>
            <a:ext cx="4542486" cy="2996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矩形 13"/>
          <p:cNvSpPr/>
          <p:nvPr/>
        </p:nvSpPr>
        <p:spPr>
          <a:xfrm>
            <a:off x="2215710" y="5374781"/>
            <a:ext cx="1756334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芥菜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53278" y="5374780"/>
            <a:ext cx="1801090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結頭菜</a:t>
            </a:r>
            <a:endParaRPr lang="zh-TW" altLang="en-US" sz="4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13148" y="5374781"/>
            <a:ext cx="1799026" cy="113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蘿蔔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562" y="4616239"/>
            <a:ext cx="1071528" cy="10715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405" y="4626653"/>
            <a:ext cx="1061114" cy="10611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03" y="4616239"/>
            <a:ext cx="1071528" cy="1071528"/>
          </a:xfrm>
          <a:prstGeom prst="rect">
            <a:avLst/>
          </a:prstGeom>
        </p:spPr>
      </p:pic>
      <p:sp>
        <p:nvSpPr>
          <p:cNvPr id="12" name="五邊形 11">
            <a:hlinkClick r:id="rId6" action="ppaction://hlinksldjump"/>
          </p:cNvPr>
          <p:cNvSpPr/>
          <p:nvPr/>
        </p:nvSpPr>
        <p:spPr>
          <a:xfrm flipH="1">
            <a:off x="1190289" y="2216543"/>
            <a:ext cx="2279176" cy="941695"/>
          </a:xfrm>
          <a:prstGeom prst="homePlate">
            <a:avLst/>
          </a:prstGeom>
          <a:solidFill>
            <a:srgbClr val="FFC00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上一題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五邊形 16">
            <a:hlinkClick r:id="rId7" action="ppaction://hlinksldjump"/>
          </p:cNvPr>
          <p:cNvSpPr/>
          <p:nvPr/>
        </p:nvSpPr>
        <p:spPr>
          <a:xfrm flipH="1">
            <a:off x="1215325" y="3263073"/>
            <a:ext cx="2279176" cy="941695"/>
          </a:xfrm>
          <a:prstGeom prst="homePlate">
            <a:avLst/>
          </a:prstGeom>
          <a:solidFill>
            <a:srgbClr val="00B050"/>
          </a:solidFill>
          <a:ln w="3810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600" dirty="0" smtClean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6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蔬果大集合</a:t>
            </a:r>
            <a:endParaRPr lang="zh-TW" altLang="en-US" sz="26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1070100" y="2612773"/>
            <a:ext cx="202478" cy="38154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流程圖: 磁碟 20"/>
          <p:cNvSpPr/>
          <p:nvPr/>
        </p:nvSpPr>
        <p:spPr>
          <a:xfrm>
            <a:off x="10486676" y="6271383"/>
            <a:ext cx="1391043" cy="371719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五邊形 21">
            <a:hlinkClick r:id="rId8" action="ppaction://hlinksldjump"/>
          </p:cNvPr>
          <p:cNvSpPr/>
          <p:nvPr/>
        </p:nvSpPr>
        <p:spPr>
          <a:xfrm rot="21239468">
            <a:off x="10331817" y="2775922"/>
            <a:ext cx="1780458" cy="48617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29" name="五邊形 28">
            <a:hlinkClick r:id="rId9" action="ppaction://hlinksldjump"/>
          </p:cNvPr>
          <p:cNvSpPr/>
          <p:nvPr/>
        </p:nvSpPr>
        <p:spPr>
          <a:xfrm rot="360532" flipH="1">
            <a:off x="10291969" y="3570374"/>
            <a:ext cx="1780458" cy="48617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0" name="橢圓 29">
            <a:hlinkClick r:id="rId10" action="ppaction://hlinksldjump"/>
          </p:cNvPr>
          <p:cNvSpPr/>
          <p:nvPr/>
        </p:nvSpPr>
        <p:spPr>
          <a:xfrm>
            <a:off x="10366038" y="1063384"/>
            <a:ext cx="1610601" cy="158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7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蔬果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大集合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66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393197" y="576256"/>
            <a:ext cx="1851689" cy="5958923"/>
            <a:chOff x="128792" y="576256"/>
            <a:chExt cx="1851689" cy="5958923"/>
          </a:xfrm>
        </p:grpSpPr>
        <p:sp>
          <p:nvSpPr>
            <p:cNvPr id="8" name="圓角矩形 7"/>
            <p:cNvSpPr/>
            <p:nvPr/>
          </p:nvSpPr>
          <p:spPr>
            <a:xfrm>
              <a:off x="1035966" y="2259494"/>
              <a:ext cx="208084" cy="4042894"/>
            </a:xfrm>
            <a:prstGeom prst="roundRect">
              <a:avLst/>
            </a:prstGeom>
            <a:solidFill>
              <a:srgbClr val="003300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流程圖: 磁碟 8"/>
            <p:cNvSpPr/>
            <p:nvPr/>
          </p:nvSpPr>
          <p:spPr>
            <a:xfrm>
              <a:off x="438108" y="6141299"/>
              <a:ext cx="1429555" cy="393880"/>
            </a:xfrm>
            <a:prstGeom prst="flowChartMagneticDisk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五邊形 10">
              <a:hlinkClick r:id="rId3" action="ppaction://hlinksldjump"/>
            </p:cNvPr>
            <p:cNvSpPr/>
            <p:nvPr/>
          </p:nvSpPr>
          <p:spPr>
            <a:xfrm rot="360532" flipH="1">
              <a:off x="128792" y="2577666"/>
              <a:ext cx="1829752" cy="515155"/>
            </a:xfrm>
            <a:prstGeom prst="homePlate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站牌路線</a:t>
              </a:r>
              <a:endPara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325289" y="576256"/>
              <a:ext cx="1655192" cy="1676737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第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8</a:t>
              </a:r>
              <a:r>
                <a:rPr lang="zh-TW" altLang="en-US" sz="2200" dirty="0" smtClean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站</a:t>
              </a:r>
              <a:endPara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小</a:t>
              </a:r>
              <a:r>
                <a:rPr lang="zh-TW" altLang="en-US" sz="2200" dirty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偵</a:t>
              </a:r>
              <a:r>
                <a:rPr lang="zh-TW" altLang="en-US" sz="2200" dirty="0" smtClean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探找線</a:t>
              </a:r>
              <a:r>
                <a:rPr lang="zh-TW" altLang="en-US" sz="2200" dirty="0">
                  <a:solidFill>
                    <a:schemeClr val="tx2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索</a:t>
              </a:r>
              <a:endParaRPr lang="en-US" altLang="zh-TW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479643" y="1459079"/>
            <a:ext cx="682517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4" action="ppaction://hlinksldjump"/>
              </a:rPr>
              <a:t>小偵探</a:t>
            </a:r>
            <a:endParaRPr lang="en-US" altLang="zh-TW" sz="11500" dirty="0" smtClean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ea typeface="金梅海報大豆豆字" panose="02010609000101010101" pitchFamily="49" charset="-120"/>
              <a:hlinkClick r:id="rId4" action="ppaction://hlinksldjump"/>
            </a:endParaRPr>
          </a:p>
          <a:p>
            <a:pPr algn="ctr"/>
            <a:r>
              <a:rPr lang="zh-TW" altLang="en-US" sz="115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4" action="ppaction://hlinksldjump"/>
              </a:rPr>
              <a:t>找線索</a:t>
            </a:r>
            <a:endParaRPr lang="en-US" altLang="zh-TW" sz="11500" dirty="0" smtClean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ea typeface="金梅海報大豆豆字" panose="02010609000101010101" pitchFamily="49" charset="-120"/>
            </a:endParaRPr>
          </a:p>
        </p:txBody>
      </p:sp>
      <p:pic>
        <p:nvPicPr>
          <p:cNvPr id="1026" name="Picture 2" descr="http://pic12.nipic.com/20110217/6103812_140121727126_2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2220" y="3940418"/>
            <a:ext cx="2199063" cy="24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形圖說文字 1">
            <a:hlinkClick r:id="rId4" action="ppaction://hlinksldjump"/>
          </p:cNvPr>
          <p:cNvSpPr/>
          <p:nvPr/>
        </p:nvSpPr>
        <p:spPr>
          <a:xfrm>
            <a:off x="10117866" y="2414568"/>
            <a:ext cx="1566833" cy="1364776"/>
          </a:xfrm>
          <a:prstGeom prst="wedgeEllipseCallou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66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出發</a:t>
            </a:r>
            <a:endParaRPr lang="zh-TW" altLang="en-US" sz="3600" dirty="0">
              <a:solidFill>
                <a:srgbClr val="6633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78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5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5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5" name="矩形 14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0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amera.wav"/>
          </p:stSnd>
        </p:sndAc>
      </p:transition>
    </mc:Choice>
    <mc:Fallback xmlns="">
      <p:transition spd="med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43" y="1939277"/>
            <a:ext cx="5996082" cy="45012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9284" y="251297"/>
            <a:ext cx="8966096" cy="118872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請</a:t>
            </a:r>
            <a:r>
              <a:rPr lang="zh-TW" altLang="en-US" dirty="0" smtClean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點選   放大鏡來發現我的家在信義鄉的哪個村落呢</a:t>
            </a:r>
            <a:r>
              <a:rPr lang="en-US" altLang="zh-TW" dirty="0">
                <a:solidFill>
                  <a:srgbClr val="00206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?</a:t>
            </a:r>
            <a:endParaRPr lang="zh-TW" altLang="en-US" dirty="0">
              <a:solidFill>
                <a:srgbClr val="00206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491" y="457518"/>
            <a:ext cx="493690" cy="493690"/>
          </a:xfrm>
        </p:spPr>
      </p:pic>
      <p:sp>
        <p:nvSpPr>
          <p:cNvPr id="5" name="圓角矩形 4"/>
          <p:cNvSpPr/>
          <p:nvPr/>
        </p:nvSpPr>
        <p:spPr>
          <a:xfrm>
            <a:off x="1002531" y="2119649"/>
            <a:ext cx="208084" cy="4042894"/>
          </a:xfrm>
          <a:prstGeom prst="round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hlinkClick r:id="rId5" action="ppaction://hlinksldjump"/>
          </p:cNvPr>
          <p:cNvSpPr/>
          <p:nvPr/>
        </p:nvSpPr>
        <p:spPr>
          <a:xfrm>
            <a:off x="285476" y="457518"/>
            <a:ext cx="1655192" cy="1676737"/>
          </a:xfrm>
          <a:prstGeom prst="ellipse">
            <a:avLst/>
          </a:prstGeom>
          <a:solidFill>
            <a:srgbClr val="FF99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信義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地圖</a:t>
            </a:r>
            <a:endParaRPr lang="zh-TW" altLang="en-US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流程圖: 磁碟 5"/>
          <p:cNvSpPr/>
          <p:nvPr/>
        </p:nvSpPr>
        <p:spPr>
          <a:xfrm>
            <a:off x="411172" y="6046633"/>
            <a:ext cx="1429555" cy="393880"/>
          </a:xfrm>
          <a:prstGeom prst="flowChartMagneticDisk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邊形 7">
            <a:hlinkClick r:id="rId6" action="ppaction://hlinksldjump"/>
          </p:cNvPr>
          <p:cNvSpPr/>
          <p:nvPr/>
        </p:nvSpPr>
        <p:spPr>
          <a:xfrm rot="21239468">
            <a:off x="307414" y="2329859"/>
            <a:ext cx="1829752" cy="515155"/>
          </a:xfrm>
          <a:prstGeom prst="homePlat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2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五邊形 12">
            <a:hlinkClick r:id="rId7" action="ppaction://hlinksldjump"/>
          </p:cNvPr>
          <p:cNvSpPr/>
          <p:nvPr/>
        </p:nvSpPr>
        <p:spPr>
          <a:xfrm rot="360532" flipH="1">
            <a:off x="198196" y="3188078"/>
            <a:ext cx="1829752" cy="515155"/>
          </a:xfrm>
          <a:prstGeom prst="homePlat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897746" y="1751527"/>
            <a:ext cx="8757634" cy="4829577"/>
          </a:xfrm>
          <a:prstGeom prst="roundRect">
            <a:avLst/>
          </a:prstGeom>
          <a:noFill/>
          <a:ln w="161925" cmpd="thinThick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內容版面配置區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377" y="3445655"/>
            <a:ext cx="2249043" cy="224904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275992" y="4189895"/>
            <a:ext cx="3753211" cy="2251122"/>
            <a:chOff x="5275992" y="4189895"/>
            <a:chExt cx="3753211" cy="2251122"/>
          </a:xfrm>
        </p:grpSpPr>
        <p:grpSp>
          <p:nvGrpSpPr>
            <p:cNvPr id="19" name="群組 18"/>
            <p:cNvGrpSpPr/>
            <p:nvPr/>
          </p:nvGrpSpPr>
          <p:grpSpPr>
            <a:xfrm>
              <a:off x="5275992" y="4189895"/>
              <a:ext cx="1085701" cy="1071594"/>
              <a:chOff x="5675707" y="3992451"/>
              <a:chExt cx="1085701" cy="1071594"/>
            </a:xfrm>
          </p:grpSpPr>
          <p:cxnSp>
            <p:nvCxnSpPr>
              <p:cNvPr id="9" name="弧形接點 8"/>
              <p:cNvCxnSpPr/>
              <p:nvPr/>
            </p:nvCxnSpPr>
            <p:spPr>
              <a:xfrm rot="16200000" flipH="1">
                <a:off x="6123434" y="4610477"/>
                <a:ext cx="579816" cy="327320"/>
              </a:xfrm>
              <a:prstGeom prst="curvedConnector3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橢圓 9"/>
              <p:cNvSpPr/>
              <p:nvPr/>
            </p:nvSpPr>
            <p:spPr>
              <a:xfrm>
                <a:off x="5675707" y="3992451"/>
                <a:ext cx="1085701" cy="491778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8163" y="5331227"/>
              <a:ext cx="1138247" cy="1109790"/>
            </a:xfrm>
            <a:prstGeom prst="rect">
              <a:avLst/>
            </a:prstGeom>
          </p:spPr>
        </p:pic>
        <p:sp>
          <p:nvSpPr>
            <p:cNvPr id="18" name="圓角矩形圖說文字 17"/>
            <p:cNvSpPr/>
            <p:nvPr/>
          </p:nvSpPr>
          <p:spPr>
            <a:xfrm>
              <a:off x="7195533" y="4761833"/>
              <a:ext cx="1833670" cy="833343"/>
            </a:xfrm>
            <a:prstGeom prst="wedgeRoundRectCallout">
              <a:avLst>
                <a:gd name="adj1" fmla="val -72105"/>
                <a:gd name="adj2" fmla="val 45796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rgbClr val="006666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我家在這裡</a:t>
              </a:r>
              <a:r>
                <a:rPr lang="en-US" altLang="zh-TW" sz="2000" dirty="0" smtClean="0">
                  <a:solidFill>
                    <a:srgbClr val="006666"/>
                  </a:solidFill>
                  <a:latin typeface="華康POP1體W5" panose="040B0509000000000000" pitchFamily="81" charset="-120"/>
                  <a:ea typeface="華康POP1體W5" panose="040B0509000000000000" pitchFamily="81" charset="-120"/>
                </a:rPr>
                <a:t>!!</a:t>
              </a:r>
              <a:endParaRPr lang="zh-TW" altLang="en-US" sz="2000" dirty="0">
                <a:solidFill>
                  <a:srgbClr val="006666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5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夏天的水果、有綠色的外皮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1" y="2480721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8" name="矩形 17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8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形狀是圓</a:t>
            </a:r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圓的，吃起來酸酸的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夏天的水果、有綠色的外皮</a:t>
            </a:r>
          </a:p>
        </p:txBody>
      </p:sp>
      <p:pic>
        <p:nvPicPr>
          <p:cNvPr id="14" name="Picture 20" descr="http://www.peopo.org/files/public/styles/large/public/images/6468/P1950007_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915" y="4675947"/>
            <a:ext cx="1940372" cy="1456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22" descr="https://farm8.staticflickr.com/7483/15814553430_808f7256fc_b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7926" y="4639591"/>
            <a:ext cx="1778736" cy="150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4" descr="http://2.bp.blogspot.com/-Pa6rUyMdoRs/UFdysK67uAI/AAAAAAAAD8M/JKFS2QCUpJs/s1600/2531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716" y="4680989"/>
            <a:ext cx="2015473" cy="146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93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619175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359537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夏天和冬天的水果、信義鄉特產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6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他是紫色的，由很多小顆果實組成一串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夏天和冬天的水果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、信義鄉特產</a:t>
            </a:r>
          </a:p>
        </p:txBody>
      </p:sp>
      <p:pic>
        <p:nvPicPr>
          <p:cNvPr id="13" name="Picture 26" descr="http://www.maoshatang.com/upLoad/Pro/201081215261674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768" y="4239249"/>
            <a:ext cx="1363423" cy="190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www.peopo.org/files/public/styles/large/public/images/6468/P1950007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825" y="4455716"/>
            <a:ext cx="2285971" cy="171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22" descr="http://mmmfile.emmm.tw/L3/82965/image/pip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59" y="4455716"/>
            <a:ext cx="2565082" cy="171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776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6240862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845368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6" y="-29334"/>
            <a:ext cx="12193836" cy="69499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93008" y="2324390"/>
            <a:ext cx="208084" cy="4042894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磁碟 9"/>
          <p:cNvSpPr/>
          <p:nvPr/>
        </p:nvSpPr>
        <p:spPr>
          <a:xfrm>
            <a:off x="401649" y="6251374"/>
            <a:ext cx="1429555" cy="393880"/>
          </a:xfrm>
          <a:prstGeom prst="flowChartMagneticDisk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邊形 5">
            <a:hlinkClick r:id="rId3" action="ppaction://hlinksldjump"/>
          </p:cNvPr>
          <p:cNvSpPr/>
          <p:nvPr/>
        </p:nvSpPr>
        <p:spPr>
          <a:xfrm rot="21239468">
            <a:off x="297891" y="2534600"/>
            <a:ext cx="1829752" cy="515155"/>
          </a:xfrm>
          <a:prstGeom prst="homePlat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 </a:t>
            </a:r>
            <a:r>
              <a:rPr lang="en-US" altLang="zh-TW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3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 站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7" name="五邊形 6">
            <a:hlinkClick r:id="rId4" action="ppaction://hlinksldjump"/>
          </p:cNvPr>
          <p:cNvSpPr/>
          <p:nvPr/>
        </p:nvSpPr>
        <p:spPr>
          <a:xfrm rot="360532" flipH="1">
            <a:off x="188673" y="3392819"/>
            <a:ext cx="1829752" cy="515155"/>
          </a:xfrm>
          <a:prstGeom prst="homePlat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r>
              <a:rPr lang="zh-TW" altLang="en-US" sz="20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牌</a:t>
            </a:r>
            <a:r>
              <a:rPr lang="zh-TW" altLang="en-US" sz="2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路線</a:t>
            </a:r>
            <a:endParaRPr lang="zh-TW" altLang="en-US" sz="20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88830" y="706182"/>
            <a:ext cx="1655192" cy="1676737"/>
          </a:xfrm>
          <a:prstGeom prst="ellipse">
            <a:avLst/>
          </a:prstGeom>
          <a:solidFill>
            <a:srgbClr val="3333FF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2</a:t>
            </a:r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四季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的變化</a:t>
            </a:r>
            <a:endParaRPr lang="en-US" altLang="zh-TW" sz="22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5676" y="2351040"/>
            <a:ext cx="68251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ea typeface="金梅海報大豆豆字" panose="02010609000101010101" pitchFamily="49" charset="-120"/>
                <a:hlinkClick r:id="rId5" action="ppaction://hlinksldjump"/>
              </a:rPr>
              <a:t>四季的變化</a:t>
            </a:r>
            <a:endParaRPr lang="en-US" altLang="zh-TW" sz="8800" dirty="0" smtClean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ea typeface="金梅海報大豆豆字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ECEADC"/>
              </a:clrFrom>
              <a:clrTo>
                <a:srgbClr val="ECE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91" y="4345837"/>
            <a:ext cx="2472001" cy="24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春天的水果、信義鄉特產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0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他是綠色小小顆的果實，直接吃會很酸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春天的水果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、信義鄉特產</a:t>
            </a:r>
          </a:p>
        </p:txBody>
      </p:sp>
      <p:pic>
        <p:nvPicPr>
          <p:cNvPr id="14" name="Picture 20" descr="http://www.peopo.org/files/public/styles/large/public/images/6468/P1950007_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915" y="4675947"/>
            <a:ext cx="1940372" cy="1456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4" descr="http://2.bp.blogspot.com/-Pa6rUyMdoRs/UFdysK67uAI/AAAAAAAAD8M/JKFS2QCUpJs/s1600/2531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716" y="4680989"/>
            <a:ext cx="2015473" cy="146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6" descr="http://www.40777.cn/upload/huiyuan/huyuhui8767/2011105946481455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284" y="4644564"/>
            <a:ext cx="2119830" cy="149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459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4174545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239186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9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春天的水果、外皮有點紅紅</a:t>
            </a:r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的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2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4" name="矩形 13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提示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外型像愛心的形狀</a:t>
            </a:r>
            <a:endParaRPr lang="zh-TW" altLang="en-US" sz="54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55962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春天的水果、外皮有點紅紅的</a:t>
            </a:r>
          </a:p>
        </p:txBody>
      </p:sp>
      <p:pic>
        <p:nvPicPr>
          <p:cNvPr id="13" name="Picture 24" descr="http://pic.pimg.tw/jm4331/121446909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097" y="4586902"/>
            <a:ext cx="2238710" cy="149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6" descr="http://www.40777.cn/upload/huiyuan/huyuhui8767/2011105946481455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085" y="4586902"/>
            <a:ext cx="2119830" cy="149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26" descr="http://www.maoshatang.com/upLoad/Pro/201081215261674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524" y="4304251"/>
            <a:ext cx="1363423" cy="190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7" y="1110186"/>
            <a:ext cx="5199245" cy="487697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5577050" y="148609"/>
            <a:ext cx="5994400" cy="601697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恭喜你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</a:p>
          <a:p>
            <a:pPr algn="ctr"/>
            <a:r>
              <a:rPr lang="zh-TW" altLang="en-US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答對了</a:t>
            </a:r>
            <a:r>
              <a:rPr lang="en-US" altLang="zh-TW" sz="54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!!</a:t>
            </a:r>
            <a:endParaRPr lang="zh-TW" altLang="en-US" sz="54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>
            <a:off x="9621672" y="5987163"/>
            <a:ext cx="2320119" cy="741183"/>
          </a:xfrm>
          <a:prstGeom prst="homePlat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下一題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86834" y="180579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2636202"/>
      </p:ext>
    </p:extLst>
  </p:cSld>
  <p:clrMapOvr>
    <a:masterClrMapping/>
  </p:clrMapOvr>
  <p:transition spd="slow">
    <p:strips dir="ld"/>
    <p:sndAc>
      <p:stSnd>
        <p:snd r:embed="rId2" name="1.wav"/>
      </p:stSnd>
    </p:sndAc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1" y="1345847"/>
            <a:ext cx="5296702" cy="5009797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903111" y="572911"/>
            <a:ext cx="5746045" cy="5712178"/>
          </a:xfrm>
          <a:prstGeom prst="irregularSeal1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答錯囉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</a:p>
          <a:p>
            <a:pPr algn="ctr"/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再想一想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!!</a:t>
            </a:r>
            <a:endParaRPr lang="zh-TW" altLang="en-US" sz="4000" dirty="0">
              <a:solidFill>
                <a:schemeClr val="bg2">
                  <a:lumMod val="1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五邊形 4">
            <a:hlinkClick r:id="rId5" action="ppaction://hlinksldjump"/>
          </p:cNvPr>
          <p:cNvSpPr/>
          <p:nvPr/>
        </p:nvSpPr>
        <p:spPr>
          <a:xfrm flipH="1">
            <a:off x="192394" y="5914497"/>
            <a:ext cx="2320119" cy="741183"/>
          </a:xfrm>
          <a:prstGeom prst="homePlate">
            <a:avLst/>
          </a:prstGeom>
          <a:solidFill>
            <a:srgbClr val="FF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返 回</a:t>
            </a:r>
            <a:endParaRPr lang="zh-TW" altLang="en-US" sz="3200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10526154" y="92308"/>
            <a:ext cx="1484766" cy="1502366"/>
          </a:xfrm>
          <a:prstGeom prst="ellipse">
            <a:avLst/>
          </a:prstGeom>
          <a:solidFill>
            <a:srgbClr val="66FF66"/>
          </a:solidFill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返回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第</a:t>
            </a:r>
            <a:r>
              <a:rPr lang="en-US" altLang="zh-TW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站</a:t>
            </a:r>
            <a:endParaRPr lang="en-US" altLang="zh-TW" sz="2200" dirty="0" smtClean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algn="ctr"/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小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偵</a:t>
            </a:r>
            <a:r>
              <a:rPr lang="zh-TW" altLang="en-US" sz="2200" dirty="0" smtClean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探找線</a:t>
            </a:r>
            <a:r>
              <a:rPr lang="zh-TW" altLang="en-US" sz="2200" dirty="0">
                <a:solidFill>
                  <a:schemeClr val="tx2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索</a:t>
            </a:r>
            <a:endParaRPr lang="en-US" altLang="zh-TW" sz="2200" dirty="0">
              <a:solidFill>
                <a:schemeClr val="tx2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969443"/>
      </p:ext>
    </p:extLst>
  </p:cSld>
  <p:clrMapOvr>
    <a:masterClrMapping/>
  </p:clrMapOvr>
  <p:transition spd="slow">
    <p:strips dir="rd"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4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55964" y="551442"/>
            <a:ext cx="9954491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  <a:hlinkClick r:id="rId4" action="ppaction://hlinksldjump"/>
              </a:rPr>
              <a:t>1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55963" y="2407299"/>
            <a:ext cx="9954491" cy="16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線索</a:t>
            </a:r>
            <a:r>
              <a:rPr lang="en-US" altLang="zh-TW" sz="5400" dirty="0" smtClean="0"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2</a:t>
            </a:r>
            <a:endParaRPr lang="zh-TW" altLang="en-US" sz="5400" dirty="0"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5747" y="4558941"/>
            <a:ext cx="8394921" cy="1539528"/>
            <a:chOff x="1530725" y="4552022"/>
            <a:chExt cx="8394921" cy="1539528"/>
          </a:xfrm>
        </p:grpSpPr>
        <p:sp>
          <p:nvSpPr>
            <p:cNvPr id="13" name="矩形 12"/>
            <p:cNvSpPr/>
            <p:nvPr/>
          </p:nvSpPr>
          <p:spPr>
            <a:xfrm>
              <a:off x="1530725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3611" y="4552022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88374" y="4558941"/>
              <a:ext cx="2137272" cy="153260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600" dirty="0" smtClean="0">
                  <a:latin typeface="Eras Bold ITC" panose="020B0907030504020204" pitchFamily="34" charset="0"/>
                  <a:ea typeface="新細明體" panose="02020500000000000000" pitchFamily="18" charset="-120"/>
                </a:rPr>
                <a:t>？</a:t>
              </a:r>
              <a:endParaRPr lang="zh-TW" altLang="en-US" sz="6600" dirty="0"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0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櫻花簡報 (寬螢幕)</Template>
  <TotalTime>0</TotalTime>
  <Words>2917</Words>
  <Application>Microsoft Office PowerPoint</Application>
  <PresentationFormat>自訂</PresentationFormat>
  <Paragraphs>868</Paragraphs>
  <Slides>131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131</vt:i4>
      </vt:variant>
    </vt:vector>
  </HeadingPairs>
  <TitlesOfParts>
    <vt:vector size="132" baseType="lpstr">
      <vt:lpstr>Cherry Blossom 16x9</vt:lpstr>
      <vt:lpstr>信義蔬果大集合</vt:lpstr>
      <vt:lpstr> 請選擇你想去的地點，要出發囉!!</vt:lpstr>
      <vt:lpstr>PowerPoint 簡報</vt:lpstr>
      <vt:lpstr>請點選   放大鏡來找一找我們的家鄉-台灣在地球的哪裡呢?</vt:lpstr>
      <vt:lpstr>請點選   放大鏡來找一找我們的家鄉-南投縣信義鄉在台灣的哪裡呢?</vt:lpstr>
      <vt:lpstr>請點選   放大鏡來找一找我們的家鄉-信義鄉在南投縣的哪裡呢?</vt:lpstr>
      <vt:lpstr>請點選   放大鏡來找一找你的家在信義鄉的哪個村落呢?</vt:lpstr>
      <vt:lpstr>請點選   放大鏡來發現我的家在信義鄉的哪個村落呢?</vt:lpstr>
      <vt:lpstr>PowerPoint 簡報</vt:lpstr>
      <vt:lpstr>溫暖的春天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參考資料…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2015-09-08T02:58:01Z</dcterms:created>
  <dcterms:modified xsi:type="dcterms:W3CDTF">2016-04-15T02:32:07Z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