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0" r:id="rId4"/>
    <p:sldId id="261" r:id="rId5"/>
    <p:sldId id="265" r:id="rId6"/>
    <p:sldId id="258" r:id="rId7"/>
    <p:sldId id="262" r:id="rId8"/>
    <p:sldId id="274" r:id="rId9"/>
    <p:sldId id="257" r:id="rId10"/>
    <p:sldId id="266" r:id="rId11"/>
    <p:sldId id="275" r:id="rId12"/>
    <p:sldId id="267" r:id="rId13"/>
    <p:sldId id="264" r:id="rId14"/>
    <p:sldId id="268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434A9-455C-4FD0-8B61-AE2D85BA9248}" type="datetimeFigureOut">
              <a:rPr lang="zh-TW" altLang="en-US" smtClean="0"/>
              <a:t>2019/5/2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8C7AB-E1D0-4658-8249-DBD7AB4988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9977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E2BA8-460B-45C7-9AC5-3F52718EF55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520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cratch.mit.edu/projects/302610858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cratch.mit.edu/projects/303101100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8%87%BA%E7%81%A3%E7%9C%81%E6%94%BF%E5%BA%9C%E5%8A%9F%E8%83%BD%E6%A5%AD%E5%8B%99%E8%88%87%E7%B5%84%E7%B9%94%E8%AA%BF%E6%95%B4" TargetMode="External"/><Relationship Id="rId3" Type="http://schemas.openxmlformats.org/officeDocument/2006/relationships/hyperlink" Target="https://zh.wikipedia.org/wiki/%E4%B8%AD%E8%8F%AF%E6%B0%91%E5%9C%8B" TargetMode="External"/><Relationship Id="rId7" Type="http://schemas.openxmlformats.org/officeDocument/2006/relationships/hyperlink" Target="https://zh.wikipedia.org/wiki/%E8%87%BA%E7%81%A3%E7%9C%81%E8%A1%8C%E6%94%BF%E9%95%B7%E5%AE%98%E5%85%AC%E7%BD%B2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8%A1%8C%E6%94%BF%E9%99%A2" TargetMode="External"/><Relationship Id="rId5" Type="http://schemas.openxmlformats.org/officeDocument/2006/relationships/hyperlink" Target="https://zh.wikipedia.org/wiki/%E8%A1%8C%E6%94%BF%E6%A9%9F%E9%97%9C" TargetMode="External"/><Relationship Id="rId4" Type="http://schemas.openxmlformats.org/officeDocument/2006/relationships/hyperlink" Target="https://zh.wikipedia.org/wiki/%E8%87%BA%E7%81%A3%E7%9C%81" TargetMode="External"/><Relationship Id="rId9" Type="http://schemas.openxmlformats.org/officeDocument/2006/relationships/hyperlink" Target="https://zh.wikipedia.org/wiki/%E5%9C%B0%E6%96%B9%E8%87%AA%E6%B2%B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CD81B8-350C-441C-A881-81554CF1F5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9600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微觀</a:t>
            </a:r>
            <a:br>
              <a:rPr lang="en-US" altLang="zh-TW" sz="9600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zh-TW" altLang="en-US" sz="9600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中興新村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EE86699-B7DB-4B50-9C29-10020B534D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看見城鎮之美</a:t>
            </a:r>
          </a:p>
        </p:txBody>
      </p:sp>
    </p:spTree>
    <p:extLst>
      <p:ext uri="{BB962C8B-B14F-4D97-AF65-F5344CB8AC3E}">
        <p14:creationId xmlns:p14="http://schemas.microsoft.com/office/powerpoint/2010/main" val="1972257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6839" y="426719"/>
            <a:ext cx="10178322" cy="1492132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b="1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  <a:cs typeface="+mn-cs"/>
              </a:rPr>
              <a:t>光華國小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66814" y="2027525"/>
            <a:ext cx="8278771" cy="3603812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民國</a:t>
            </a:r>
            <a:r>
              <a:rPr lang="en-US" altLang="zh-TW" sz="2800" dirty="0"/>
              <a:t>46</a:t>
            </a:r>
            <a:r>
              <a:rPr lang="zh-TW" altLang="en-US" sz="2800" dirty="0"/>
              <a:t>年 </a:t>
            </a:r>
            <a:r>
              <a:rPr lang="en-US" altLang="zh-TW" sz="2800" dirty="0"/>
              <a:t>8</a:t>
            </a:r>
            <a:r>
              <a:rPr lang="zh-TW" altLang="en-US" sz="2800" dirty="0"/>
              <a:t>月</a:t>
            </a:r>
            <a:r>
              <a:rPr lang="en-US" altLang="zh-TW" sz="2800" dirty="0"/>
              <a:t>1</a:t>
            </a:r>
            <a:r>
              <a:rPr lang="zh-TW" altLang="en-US" sz="2800" dirty="0"/>
              <a:t>日 光華里成立 中興第一國民學校，魏浴塵第一任校長</a:t>
            </a:r>
            <a:endParaRPr lang="en-US" altLang="zh-TW" sz="2800" dirty="0"/>
          </a:p>
          <a:p>
            <a:r>
              <a:rPr lang="zh-TW" altLang="en-US" sz="2800" dirty="0"/>
              <a:t>民國</a:t>
            </a:r>
            <a:r>
              <a:rPr lang="en-US" altLang="zh-TW" sz="2800" dirty="0"/>
              <a:t>57</a:t>
            </a:r>
            <a:r>
              <a:rPr lang="zh-TW" altLang="en-US" sz="2800" dirty="0"/>
              <a:t>年</a:t>
            </a:r>
            <a:r>
              <a:rPr lang="en-US" altLang="zh-TW" sz="2800" dirty="0"/>
              <a:t>8</a:t>
            </a:r>
            <a:r>
              <a:rPr lang="zh-TW" altLang="en-US" sz="2800" dirty="0"/>
              <a:t>月改成中興第一國民小學</a:t>
            </a:r>
            <a:endParaRPr lang="en-US" altLang="zh-TW" sz="2800" dirty="0"/>
          </a:p>
          <a:p>
            <a:r>
              <a:rPr lang="zh-TW" altLang="en-US" sz="2800" dirty="0"/>
              <a:t>民國</a:t>
            </a:r>
            <a:r>
              <a:rPr lang="en-US" altLang="zh-TW" sz="2800" dirty="0"/>
              <a:t>58</a:t>
            </a:r>
            <a:r>
              <a:rPr lang="zh-TW" altLang="en-US" sz="2800" dirty="0"/>
              <a:t>年</a:t>
            </a:r>
            <a:r>
              <a:rPr lang="en-US" altLang="zh-TW" sz="2800" dirty="0"/>
              <a:t>5</a:t>
            </a:r>
            <a:r>
              <a:rPr lang="zh-TW" altLang="en-US" sz="2800" dirty="0"/>
              <a:t>月改成南投縣南投鎮光華國民小學</a:t>
            </a:r>
            <a:endParaRPr lang="en-US" altLang="zh-TW" sz="2800" dirty="0"/>
          </a:p>
          <a:p>
            <a:r>
              <a:rPr lang="zh-TW" altLang="en-US" sz="2800" dirty="0"/>
              <a:t>民國</a:t>
            </a:r>
            <a:r>
              <a:rPr lang="en-US" altLang="zh-TW" sz="2800" dirty="0"/>
              <a:t>70</a:t>
            </a:r>
            <a:r>
              <a:rPr lang="zh-TW" altLang="en-US" sz="2800" dirty="0"/>
              <a:t>年，鎮改成市，南投市光華國民小學</a:t>
            </a:r>
          </a:p>
        </p:txBody>
      </p:sp>
    </p:spTree>
    <p:extLst>
      <p:ext uri="{BB962C8B-B14F-4D97-AF65-F5344CB8AC3E}">
        <p14:creationId xmlns:p14="http://schemas.microsoft.com/office/powerpoint/2010/main" val="4072993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60C98B8-9394-41BE-9421-243E27AD6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333"/>
          <a:stretch/>
        </p:blipFill>
        <p:spPr>
          <a:xfrm>
            <a:off x="1681887" y="4245025"/>
            <a:ext cx="9202244" cy="208823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A7B6C34-DDED-48AB-BEA1-73895A630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113" y="1288830"/>
            <a:ext cx="4412018" cy="296299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EA9AD67-F913-4AB1-AA84-C0EA50328C5A}"/>
              </a:ext>
            </a:extLst>
          </p:cNvPr>
          <p:cNvSpPr/>
          <p:nvPr/>
        </p:nvSpPr>
        <p:spPr>
          <a:xfrm>
            <a:off x="1465756" y="1508683"/>
            <a:ext cx="47755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TW" altLang="en-US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設立於</a:t>
            </a:r>
            <a:r>
              <a:rPr lang="en-US" altLang="zh-TW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1957 </a:t>
            </a:r>
            <a:r>
              <a:rPr lang="zh-TW" altLang="en-US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年 位於大運動場東側 </a:t>
            </a:r>
            <a:endParaRPr lang="en-US" altLang="zh-TW" dirty="0">
              <a:solidFill>
                <a:prstClr val="black"/>
              </a:solidFill>
              <a:latin typeface="Franklin Gothic Book"/>
              <a:ea typeface="微軟正黑體" panose="020B0604030504040204" pitchFamily="34" charset="-120"/>
            </a:endParaRPr>
          </a:p>
          <a:p>
            <a:pPr defTabSz="914400"/>
            <a:r>
              <a:rPr lang="zh-TW" altLang="en-US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建築師</a:t>
            </a:r>
            <a:r>
              <a:rPr lang="en-US" altLang="zh-TW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楊卓成</a:t>
            </a:r>
            <a:r>
              <a:rPr lang="en-US" altLang="zh-TW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1914-2006 </a:t>
            </a:r>
          </a:p>
          <a:p>
            <a:pPr defTabSz="914400"/>
            <a:r>
              <a:rPr lang="zh-TW" altLang="en-US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目的</a:t>
            </a:r>
            <a:r>
              <a:rPr lang="en-US" altLang="zh-TW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︰</a:t>
            </a:r>
          </a:p>
          <a:p>
            <a:pPr defTabSz="914400"/>
            <a:r>
              <a:rPr lang="zh-TW" altLang="en-US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接待外賓，舉辦重要大型集會的室內場所。</a:t>
            </a:r>
            <a:endParaRPr lang="en-US" altLang="zh-TW" dirty="0">
              <a:solidFill>
                <a:prstClr val="black"/>
              </a:solidFill>
              <a:latin typeface="Franklin Gothic Book"/>
              <a:ea typeface="微軟正黑體" panose="020B0604030504040204" pitchFamily="34" charset="-120"/>
            </a:endParaRPr>
          </a:p>
          <a:p>
            <a:pPr defTabSz="914400"/>
            <a:r>
              <a:rPr lang="zh-TW" altLang="en-US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假日，成為 提供員工及附近社區居民欣賞</a:t>
            </a:r>
            <a:endParaRPr lang="en-US" altLang="zh-TW" dirty="0">
              <a:solidFill>
                <a:prstClr val="black"/>
              </a:solidFill>
              <a:latin typeface="Franklin Gothic Book"/>
              <a:ea typeface="微軟正黑體" panose="020B0604030504040204" pitchFamily="34" charset="-120"/>
            </a:endParaRPr>
          </a:p>
          <a:p>
            <a:pPr defTabSz="914400"/>
            <a:r>
              <a:rPr lang="zh-TW" altLang="en-US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電影或歌舞藝文活動的場所。 </a:t>
            </a:r>
            <a:endParaRPr lang="en-US" altLang="zh-TW" dirty="0">
              <a:solidFill>
                <a:prstClr val="black"/>
              </a:solidFill>
              <a:latin typeface="Franklin Gothic Book"/>
              <a:ea typeface="微軟正黑體" panose="020B0604030504040204" pitchFamily="34" charset="-120"/>
            </a:endParaRPr>
          </a:p>
          <a:p>
            <a:pPr defTabSz="914400"/>
            <a:r>
              <a:rPr lang="zh-TW" altLang="en-US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建築風格</a:t>
            </a:r>
            <a:r>
              <a:rPr lang="en-US" altLang="zh-TW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西方古典樣式的建築 </a:t>
            </a:r>
            <a:endParaRPr lang="en-US" altLang="zh-TW" dirty="0">
              <a:solidFill>
                <a:prstClr val="black"/>
              </a:solidFill>
              <a:latin typeface="Franklin Gothic Book"/>
              <a:ea typeface="微軟正黑體" panose="020B0604030504040204" pitchFamily="34" charset="-120"/>
            </a:endParaRPr>
          </a:p>
          <a:p>
            <a:pPr defTabSz="914400"/>
            <a:r>
              <a:rPr lang="en-US" altLang="zh-TW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1.</a:t>
            </a:r>
            <a:r>
              <a:rPr lang="zh-TW" altLang="en-US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左右兩側延伸成完全對稱 </a:t>
            </a:r>
            <a:endParaRPr lang="en-US" altLang="zh-TW" dirty="0">
              <a:solidFill>
                <a:prstClr val="black"/>
              </a:solidFill>
              <a:latin typeface="Franklin Gothic Book"/>
              <a:ea typeface="微軟正黑體" panose="020B0604030504040204" pitchFamily="34" charset="-120"/>
            </a:endParaRPr>
          </a:p>
          <a:p>
            <a:pPr defTabSz="914400"/>
            <a:r>
              <a:rPr lang="en-US" altLang="zh-TW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2.</a:t>
            </a:r>
            <a:r>
              <a:rPr lang="zh-TW" altLang="en-US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門廊與立面的圓拱、柱廊等是純為裝飾作用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F3C27A3-50EB-4719-95AE-AF33F5AE4ED9}"/>
              </a:ext>
            </a:extLst>
          </p:cNvPr>
          <p:cNvSpPr/>
          <p:nvPr/>
        </p:nvSpPr>
        <p:spPr>
          <a:xfrm>
            <a:off x="4822217" y="368370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zh-TW" altLang="en-US" sz="4400" b="1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</a:rPr>
              <a:t>中興會堂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E54F566-4D2D-40CD-B899-9FEF941421B9}"/>
              </a:ext>
            </a:extLst>
          </p:cNvPr>
          <p:cNvSpPr/>
          <p:nvPr/>
        </p:nvSpPr>
        <p:spPr>
          <a:xfrm>
            <a:off x="4102765" y="6381329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TW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  <a:hlinkClick r:id="rId4"/>
              </a:rPr>
              <a:t>https://scratch.mit.edu/projects/302610858/</a:t>
            </a:r>
            <a:endParaRPr lang="en-US" altLang="zh-TW" dirty="0">
              <a:solidFill>
                <a:prstClr val="black"/>
              </a:solidFill>
              <a:latin typeface="Franklin Gothic Book"/>
              <a:ea typeface="微軟正黑體" panose="020B0604030504040204" pitchFamily="34" charset="-120"/>
            </a:endParaRPr>
          </a:p>
          <a:p>
            <a:pPr defTabSz="914400"/>
            <a:endParaRPr lang="zh-TW" altLang="en-US" dirty="0">
              <a:solidFill>
                <a:prstClr val="black"/>
              </a:solidFill>
              <a:latin typeface="Franklin Gothic Book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9193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5176" y="99753"/>
            <a:ext cx="10178322" cy="1492132"/>
          </a:xfrm>
        </p:spPr>
        <p:txBody>
          <a:bodyPr/>
          <a:lstStyle/>
          <a:p>
            <a:pPr algn="ctr"/>
            <a:r>
              <a:rPr lang="zh-TW" altLang="en-US" sz="4400" b="1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  <a:cs typeface="+mn-cs"/>
              </a:rPr>
              <a:t>防空洞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89275" y="1184845"/>
            <a:ext cx="10178322" cy="3593591"/>
          </a:xfrm>
        </p:spPr>
        <p:txBody>
          <a:bodyPr>
            <a:normAutofit/>
          </a:bodyPr>
          <a:lstStyle/>
          <a:p>
            <a:r>
              <a:rPr lang="zh-TW" altLang="en-US" dirty="0"/>
              <a:t>虎山防空洞，總長</a:t>
            </a:r>
            <a:r>
              <a:rPr lang="en-US" altLang="zh-TW" dirty="0"/>
              <a:t>1500</a:t>
            </a:r>
            <a:r>
              <a:rPr lang="zh-TW" altLang="en-US" dirty="0"/>
              <a:t>公尺，寬</a:t>
            </a:r>
            <a:r>
              <a:rPr lang="en-US" altLang="zh-TW" dirty="0"/>
              <a:t>2</a:t>
            </a:r>
            <a:r>
              <a:rPr lang="zh-TW" altLang="en-US" dirty="0"/>
              <a:t>公尺高</a:t>
            </a:r>
            <a:r>
              <a:rPr lang="en-US" altLang="zh-TW" dirty="0"/>
              <a:t>2.7</a:t>
            </a:r>
            <a:r>
              <a:rPr lang="zh-TW" altLang="en-US" dirty="0"/>
              <a:t>公尺，</a:t>
            </a:r>
            <a:r>
              <a:rPr lang="en-US" altLang="zh-TW" dirty="0"/>
              <a:t>2</a:t>
            </a:r>
            <a:r>
              <a:rPr lang="zh-TW" altLang="en-US" dirty="0"/>
              <a:t>座抽風口、戰備儲糧倉庫、大型發電機、無線電話通訊，共有</a:t>
            </a:r>
            <a:r>
              <a:rPr lang="en-US" altLang="zh-TW" dirty="0"/>
              <a:t>6</a:t>
            </a:r>
            <a:r>
              <a:rPr lang="zh-TW" altLang="en-US" dirty="0"/>
              <a:t>個洞口進入，這</a:t>
            </a:r>
            <a:r>
              <a:rPr lang="en-US" altLang="zh-TW" dirty="0"/>
              <a:t>6</a:t>
            </a:r>
            <a:r>
              <a:rPr lang="zh-TW" altLang="en-US" dirty="0"/>
              <a:t>個洞口都編有門牌號碼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環山路</a:t>
            </a:r>
            <a:r>
              <a:rPr lang="en-US" altLang="zh-TW" dirty="0"/>
              <a:t>31</a:t>
            </a:r>
            <a:r>
              <a:rPr lang="zh-TW" altLang="en-US" dirty="0"/>
              <a:t>號、</a:t>
            </a:r>
            <a:r>
              <a:rPr lang="en-US" altLang="zh-TW" dirty="0"/>
              <a:t>33</a:t>
            </a:r>
            <a:r>
              <a:rPr lang="zh-TW" altLang="en-US" dirty="0"/>
              <a:t>號、</a:t>
            </a:r>
            <a:r>
              <a:rPr lang="en-US" altLang="zh-TW" dirty="0"/>
              <a:t>37</a:t>
            </a:r>
            <a:r>
              <a:rPr lang="zh-TW" altLang="en-US" dirty="0"/>
              <a:t>號、</a:t>
            </a:r>
            <a:r>
              <a:rPr lang="en-US" altLang="zh-TW" dirty="0"/>
              <a:t>39</a:t>
            </a:r>
            <a:r>
              <a:rPr lang="zh-TW" altLang="en-US" dirty="0"/>
              <a:t>號、</a:t>
            </a:r>
            <a:r>
              <a:rPr lang="en-US" altLang="zh-TW" dirty="0"/>
              <a:t>41</a:t>
            </a:r>
            <a:r>
              <a:rPr lang="zh-TW" altLang="en-US" dirty="0"/>
              <a:t>號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每年都會舉辦防空研習，但因</a:t>
            </a:r>
            <a:r>
              <a:rPr lang="en-US" altLang="zh-TW" dirty="0"/>
              <a:t>1999</a:t>
            </a:r>
            <a:r>
              <a:rPr lang="zh-TW" altLang="en-US" dirty="0"/>
              <a:t>年</a:t>
            </a:r>
            <a:r>
              <a:rPr lang="en-US" altLang="zh-TW" dirty="0"/>
              <a:t>921</a:t>
            </a:r>
            <a:r>
              <a:rPr lang="zh-TW" altLang="en-US" dirty="0"/>
              <a:t>地震後，因防空洞位於斷層帶，內部受損，如今已封閉。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4801122-9D50-4795-96F6-0DAA68EB5A01}"/>
              </a:ext>
            </a:extLst>
          </p:cNvPr>
          <p:cNvSpPr/>
          <p:nvPr/>
        </p:nvSpPr>
        <p:spPr>
          <a:xfrm>
            <a:off x="7337348" y="6199095"/>
            <a:ext cx="5238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TW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  <a:hlinkClick r:id="rId2"/>
              </a:rPr>
              <a:t>https://scratch.mit.edu/projects/303101100/</a:t>
            </a:r>
            <a:endParaRPr lang="en-US" altLang="zh-TW" dirty="0">
              <a:solidFill>
                <a:prstClr val="black"/>
              </a:solidFill>
              <a:latin typeface="Franklin Gothic Book"/>
              <a:ea typeface="微軟正黑體" panose="020B0604030504040204" pitchFamily="34" charset="-120"/>
            </a:endParaRPr>
          </a:p>
          <a:p>
            <a:pPr defTabSz="914400"/>
            <a:endParaRPr lang="en-US" altLang="zh-TW" dirty="0">
              <a:solidFill>
                <a:prstClr val="black"/>
              </a:solidFill>
              <a:latin typeface="Franklin Gothic Book"/>
              <a:ea typeface="微軟正黑體" panose="020B0604030504040204" pitchFamily="34" charset="-120"/>
            </a:endParaRPr>
          </a:p>
          <a:p>
            <a:pPr defTabSz="914400"/>
            <a:endParaRPr lang="en-US" altLang="zh-TW" dirty="0">
              <a:solidFill>
                <a:prstClr val="black"/>
              </a:solidFill>
              <a:latin typeface="Franklin Gothic Book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2EBE7DF-0C52-4C55-A689-619D42562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542" y="3748478"/>
            <a:ext cx="454801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42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防空洞中間有十字路口，洞口兩旁是水泥做的長椅，避難時每個人面對面，早期空襲警報，光華光榮學生都要進去，省政府只有科長以上可以進入，要拿進出證，對號入座。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中興醫院地下室</a:t>
            </a:r>
            <a:r>
              <a:rPr lang="en-US" altLang="zh-TW" dirty="0"/>
              <a:t>621</a:t>
            </a:r>
            <a:r>
              <a:rPr lang="zh-TW" altLang="en-US" dirty="0"/>
              <a:t>人</a:t>
            </a:r>
            <a:endParaRPr lang="en-US" altLang="zh-TW" dirty="0"/>
          </a:p>
          <a:p>
            <a:r>
              <a:rPr lang="zh-TW" altLang="en-US" dirty="0"/>
              <a:t>台灣銀行地下室</a:t>
            </a:r>
            <a:r>
              <a:rPr lang="en-US" altLang="zh-TW" dirty="0"/>
              <a:t>60</a:t>
            </a:r>
            <a:r>
              <a:rPr lang="zh-TW" altLang="en-US" dirty="0"/>
              <a:t>人</a:t>
            </a:r>
            <a:endParaRPr lang="en-US" altLang="zh-TW" dirty="0"/>
          </a:p>
          <a:p>
            <a:r>
              <a:rPr lang="zh-TW" altLang="en-US" dirty="0"/>
              <a:t>其他資料地下室</a:t>
            </a:r>
            <a:r>
              <a:rPr lang="en-US" altLang="zh-TW" dirty="0"/>
              <a:t>1127</a:t>
            </a:r>
            <a:r>
              <a:rPr lang="zh-TW" altLang="en-US" dirty="0"/>
              <a:t>人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69B04553-FBFF-43D9-89CC-13BD52B88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/>
          <a:lstStyle/>
          <a:p>
            <a:pPr algn="ctr"/>
            <a:r>
              <a:rPr lang="zh-TW" altLang="en-US" sz="4400" b="1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  <a:cs typeface="+mn-cs"/>
              </a:rPr>
              <a:t>防空洞</a:t>
            </a:r>
            <a:r>
              <a:rPr lang="en-US" altLang="zh-TW" dirty="0"/>
              <a:t>	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8000E49-8939-4317-9AA9-0B791068D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809" y="3230072"/>
            <a:ext cx="3117937" cy="36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41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44949" y="2026917"/>
            <a:ext cx="8699145" cy="3593591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防空洞經歷了</a:t>
            </a:r>
            <a:r>
              <a:rPr lang="en-US" altLang="zh-TW" sz="2400" dirty="0"/>
              <a:t>50</a:t>
            </a:r>
            <a:r>
              <a:rPr lang="zh-TW" altLang="en-US" sz="2400" dirty="0"/>
              <a:t>餘年歲月變遷，可惜於民國</a:t>
            </a:r>
            <a:r>
              <a:rPr lang="en-US" altLang="zh-TW" sz="2400" dirty="0"/>
              <a:t>88</a:t>
            </a:r>
            <a:r>
              <a:rPr lang="zh-TW" altLang="en-US" sz="2400" dirty="0"/>
              <a:t>年</a:t>
            </a:r>
            <a:r>
              <a:rPr lang="en-US" altLang="zh-TW" sz="2400" dirty="0"/>
              <a:t>921</a:t>
            </a:r>
            <a:r>
              <a:rPr lang="zh-TW" altLang="en-US" sz="2400" dirty="0"/>
              <a:t>地震時，因位處於地震斷層帶，內部結構及設備受損嚴重，遂封閉停用。</a:t>
            </a:r>
          </a:p>
          <a:p>
            <a:endParaRPr lang="en-US" altLang="zh-TW" sz="2400" dirty="0"/>
          </a:p>
          <a:p>
            <a:pPr fontAlgn="base"/>
            <a:r>
              <a:rPr lang="zh-TW" altLang="en-US" sz="2400" b="1" dirty="0"/>
              <a:t>中科管理局</a:t>
            </a:r>
            <a:r>
              <a:rPr lang="en-US" altLang="zh-TW" sz="2400" b="1" dirty="0"/>
              <a:t>︰</a:t>
            </a:r>
            <a:r>
              <a:rPr lang="zh-TW" altLang="en-US" sz="2400" b="1" dirty="0"/>
              <a:t>列危險建物</a:t>
            </a:r>
          </a:p>
          <a:p>
            <a:pPr fontAlgn="base"/>
            <a:r>
              <a:rPr lang="zh-TW" altLang="en-US" sz="2400" dirty="0"/>
              <a:t>中科管理局公管組長劉時穎則指出，該防空洞僅四個入口係中科管理範圍，且九十一年經結構工程技師公會鑑定，該防空洞已列危險建物，不宜開放。</a:t>
            </a:r>
            <a:br>
              <a:rPr lang="zh-TW" altLang="en-US" sz="2400" dirty="0"/>
            </a:br>
            <a:r>
              <a:rPr lang="zh-TW" altLang="en-US" sz="2400" dirty="0"/>
              <a:t> 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6E93521C-09C9-4D73-86E6-39138D8AE221}"/>
              </a:ext>
            </a:extLst>
          </p:cNvPr>
          <p:cNvSpPr txBox="1">
            <a:spLocks/>
          </p:cNvSpPr>
          <p:nvPr/>
        </p:nvSpPr>
        <p:spPr>
          <a:xfrm>
            <a:off x="1404078" y="5347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b="1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  <a:cs typeface="+mn-cs"/>
              </a:rPr>
              <a:t>防空洞</a:t>
            </a:r>
            <a:r>
              <a:rPr lang="en-US" altLang="zh-TW"/>
              <a:t>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7691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b="1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  <a:cs typeface="+mn-cs"/>
              </a:rPr>
              <a:t>囊底路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85616" y="1467222"/>
            <a:ext cx="8629383" cy="3593591"/>
          </a:xfrm>
        </p:spPr>
        <p:txBody>
          <a:bodyPr/>
          <a:lstStyle/>
          <a:p>
            <a:r>
              <a:rPr lang="en-US" altLang="zh-TW" dirty="0"/>
              <a:t>1929</a:t>
            </a:r>
            <a:r>
              <a:rPr lang="zh-TW" altLang="en-US" dirty="0"/>
              <a:t>年美國都市計畫培雷</a:t>
            </a:r>
            <a:r>
              <a:rPr lang="en-US" altLang="zh-TW" dirty="0"/>
              <a:t>(</a:t>
            </a:r>
            <a:r>
              <a:rPr lang="en-US" altLang="zh-TW" dirty="0" err="1"/>
              <a:t>G.S.Perry</a:t>
            </a:r>
            <a:r>
              <a:rPr lang="en-US" altLang="zh-TW" dirty="0"/>
              <a:t>)</a:t>
            </a:r>
            <a:r>
              <a:rPr lang="zh-TW" altLang="en-US" dirty="0"/>
              <a:t>設計的社區構想。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囊底路是指只有一個出入口的路段或活動空間。</a:t>
            </a:r>
            <a:r>
              <a:rPr lang="en-US" altLang="zh-TW" dirty="0"/>
              <a:t>(</a:t>
            </a:r>
            <a:r>
              <a:rPr lang="zh-TW" altLang="en-US" dirty="0"/>
              <a:t>類似</a:t>
            </a:r>
            <a:r>
              <a:rPr lang="en-US" altLang="zh-TW" dirty="0"/>
              <a:t>T</a:t>
            </a:r>
            <a:r>
              <a:rPr lang="zh-TW" altLang="en-US" dirty="0"/>
              <a:t>字路</a:t>
            </a:r>
            <a:r>
              <a:rPr lang="en-US" altLang="zh-TW" dirty="0"/>
              <a:t>)</a:t>
            </a:r>
          </a:p>
          <a:p>
            <a:endParaRPr lang="en-US" altLang="zh-TW" dirty="0"/>
          </a:p>
          <a:p>
            <a:r>
              <a:rPr lang="zh-TW" altLang="en-US" dirty="0"/>
              <a:t>優點是少量交通流動、安靜安全社區、敦親睦鄰、守望相助。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F9BD92C-7739-4FC6-975D-8D80E237E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3887695"/>
            <a:ext cx="4416829" cy="248446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8E8969A-D1BE-48F3-8A34-9FE7055F7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507" y="3890146"/>
            <a:ext cx="5908351" cy="2485057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C6046847-0E25-4B57-9094-D7F3BD57F3AD}"/>
              </a:ext>
            </a:extLst>
          </p:cNvPr>
          <p:cNvSpPr/>
          <p:nvPr/>
        </p:nvSpPr>
        <p:spPr>
          <a:xfrm>
            <a:off x="9332422" y="4925265"/>
            <a:ext cx="509847" cy="465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6490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b="1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  <a:cs typeface="+mn-cs"/>
              </a:rPr>
              <a:t>茄苳老樹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1678" y="1538942"/>
            <a:ext cx="10178322" cy="3593591"/>
          </a:xfrm>
        </p:spPr>
        <p:txBody>
          <a:bodyPr/>
          <a:lstStyle/>
          <a:p>
            <a:r>
              <a:rPr lang="zh-TW" altLang="en-US" dirty="0"/>
              <a:t>高齡</a:t>
            </a:r>
            <a:r>
              <a:rPr lang="en-US" altLang="zh-TW" dirty="0"/>
              <a:t>360</a:t>
            </a:r>
            <a:r>
              <a:rPr lang="zh-TW" altLang="en-US" dirty="0"/>
              <a:t>年的茄苳老樹</a:t>
            </a:r>
            <a:endParaRPr lang="en-US" altLang="zh-TW" dirty="0"/>
          </a:p>
          <a:p>
            <a:r>
              <a:rPr lang="zh-TW" altLang="en-US" dirty="0"/>
              <a:t>民國</a:t>
            </a:r>
            <a:r>
              <a:rPr lang="en-US" altLang="zh-TW" dirty="0"/>
              <a:t>44</a:t>
            </a:r>
            <a:r>
              <a:rPr lang="zh-TW" altLang="en-US" dirty="0"/>
              <a:t>年嚴家淦、謝東閔、鄭彥棻、龔履端奉命到中部規劃省府，這四位在茄冬樹下席地商討疏遷方案。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E436C2D-DAB6-4DFF-8A6E-C9A80FAED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4" t="25767" r="4944" b="7086"/>
          <a:stretch/>
        </p:blipFill>
        <p:spPr>
          <a:xfrm>
            <a:off x="3256743" y="2677747"/>
            <a:ext cx="6227916" cy="418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2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13378" y="548681"/>
            <a:ext cx="6965245" cy="1202485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  <a:cs typeface="+mn-cs"/>
              </a:rPr>
              <a:t>宿舍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zh-TW" altLang="en-US" dirty="0"/>
              <a:t>配住分成甲乙丙丁四種，採先登記後排序列，依人口數、職務、配偶職業。配住可以住一輩子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民國</a:t>
            </a:r>
            <a:r>
              <a:rPr lang="en-US" altLang="zh-TW" dirty="0"/>
              <a:t>73</a:t>
            </a:r>
            <a:r>
              <a:rPr lang="zh-TW" altLang="en-US" dirty="0"/>
              <a:t>年後有借住宿舍，但退休後三個月內須搬離。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2855640" y="2636912"/>
          <a:ext cx="6048672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67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主席、省長、廳處長、秘書長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440">
                <a:tc>
                  <a:txBody>
                    <a:bodyPr/>
                    <a:lstStyle/>
                    <a:p>
                      <a:r>
                        <a:rPr lang="zh-TW" altLang="en-US" dirty="0"/>
                        <a:t>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三房一廳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高階簡任職務</a:t>
                      </a:r>
                      <a:endParaRPr lang="en-US" altLang="zh-TW" dirty="0"/>
                    </a:p>
                    <a:p>
                      <a:r>
                        <a:rPr lang="zh-TW" altLang="en-US" dirty="0"/>
                        <a:t>副廳長、主任秘書、參議、專門委員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兩房一廳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中階薦任職務</a:t>
                      </a:r>
                      <a:endParaRPr lang="en-US" altLang="zh-TW" dirty="0"/>
                    </a:p>
                    <a:p>
                      <a:r>
                        <a:rPr lang="zh-TW" altLang="en-US" dirty="0"/>
                        <a:t>股長、專員、科長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科員、辦事員、書記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1132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825AB7E-D0C0-4873-A9B6-7DE3FA19E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5" y="137160"/>
            <a:ext cx="1199530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59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1E61A67-2D36-4D46-89C3-729732A9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42" y="0"/>
            <a:ext cx="11246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66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1140026-C847-4D70-9B00-B47BFD5EC756}"/>
              </a:ext>
            </a:extLst>
          </p:cNvPr>
          <p:cNvSpPr/>
          <p:nvPr/>
        </p:nvSpPr>
        <p:spPr>
          <a:xfrm>
            <a:off x="1535083" y="2075286"/>
            <a:ext cx="9764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/>
              <a:t>新省政中心以英國霍華德「田園城市」形式</a:t>
            </a:r>
            <a:endParaRPr lang="en-US" altLang="zh-TW" sz="28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36F1171-C007-421C-B0C2-6987579B70CE}"/>
              </a:ext>
            </a:extLst>
          </p:cNvPr>
          <p:cNvSpPr/>
          <p:nvPr/>
        </p:nvSpPr>
        <p:spPr>
          <a:xfrm>
            <a:off x="1036320" y="351600"/>
            <a:ext cx="5968301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/>
              <a:t>「中興新村」的規劃</a:t>
            </a:r>
            <a:endParaRPr lang="en-US" altLang="zh-TW" sz="4800" dirty="0"/>
          </a:p>
          <a:p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</a:rPr>
              <a:t>    </a:t>
            </a:r>
            <a:r>
              <a:rPr lang="en-US" altLang="zh-TW" sz="2800" dirty="0">
                <a:solidFill>
                  <a:schemeClr val="accent5">
                    <a:lumMod val="75000"/>
                  </a:schemeClr>
                </a:solidFill>
              </a:rPr>
              <a:t>—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</a:rPr>
              <a:t>與進擊的巨人城鎮相似的設計！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94F3FBB-3BB4-42E1-AEDA-5CCB3FB9B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361" y="813921"/>
            <a:ext cx="2820905" cy="253246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4615339-8AFB-4676-9AAF-22544D617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499" y="3346390"/>
            <a:ext cx="2758767" cy="278115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351C62C-FC6A-4A74-8F05-2EA1408EB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52" y="3346390"/>
            <a:ext cx="4942729" cy="278028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E9A8583-EC0D-49EF-B43F-6D956B79E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181" y="3346390"/>
            <a:ext cx="3281412" cy="278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02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latin typeface="+mn-lt"/>
                <a:ea typeface="+mn-ea"/>
                <a:cs typeface="+mn-cs"/>
              </a:rPr>
              <a:t>英國新市鎮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有特色的獨立社區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學校、醫院、郵電局、銀行、警察局、市場、公園、體育館、高爾夫球場、殯儀館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sz="2800" b="1" dirty="0"/>
              <a:t>人出生到死亡各項設施都包含在內</a:t>
            </a:r>
          </a:p>
        </p:txBody>
      </p:sp>
    </p:spTree>
    <p:extLst>
      <p:ext uri="{BB962C8B-B14F-4D97-AF65-F5344CB8AC3E}">
        <p14:creationId xmlns:p14="http://schemas.microsoft.com/office/powerpoint/2010/main" val="3090597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8C167E-4B53-4312-82B2-7F74C92E6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/>
          <a:lstStyle/>
          <a:p>
            <a:r>
              <a:rPr lang="zh-TW" alt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前衛設計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9948B9-3460-4080-8587-82906DF5F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sz="2400" dirty="0"/>
              <a:t>承襲花園城市與英國第一代新市鎮規劃之理念，為台灣最早之新市鎮規劃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/>
              <a:t>最早採用</a:t>
            </a:r>
            <a:r>
              <a:rPr lang="zh-TW" altLang="en-US" sz="2400" dirty="0">
                <a:solidFill>
                  <a:srgbClr val="FF0000"/>
                </a:solidFill>
              </a:rPr>
              <a:t>鄰里單元</a:t>
            </a:r>
            <a:r>
              <a:rPr lang="zh-TW" altLang="en-US" sz="2400" dirty="0"/>
              <a:t>構想從事規劃的地區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/>
              <a:t>以最前衛之觀念規劃了全台</a:t>
            </a:r>
            <a:r>
              <a:rPr lang="zh-TW" altLang="en-US" sz="2400" dirty="0">
                <a:solidFill>
                  <a:srgbClr val="FF0000"/>
                </a:solidFill>
              </a:rPr>
              <a:t>唯一的雨水污水分流系統</a:t>
            </a:r>
            <a:endParaRPr lang="en-US" altLang="zh-TW" sz="2400" dirty="0">
              <a:solidFill>
                <a:srgbClr val="FF0000"/>
              </a:solidFill>
            </a:endParaRPr>
          </a:p>
          <a:p>
            <a:endParaRPr lang="en-US" altLang="zh-TW" sz="2400" dirty="0">
              <a:solidFill>
                <a:srgbClr val="FF0000"/>
              </a:solidFill>
            </a:endParaRPr>
          </a:p>
          <a:p>
            <a:r>
              <a:rPr lang="zh-TW" altLang="en-US" sz="2400" dirty="0"/>
              <a:t>新市鎮內設有</a:t>
            </a:r>
            <a:r>
              <a:rPr lang="zh-TW" altLang="en-US" sz="2400" dirty="0">
                <a:solidFill>
                  <a:srgbClr val="FF0000"/>
                </a:solidFill>
              </a:rPr>
              <a:t>齊備的公共設施</a:t>
            </a:r>
            <a:r>
              <a:rPr lang="zh-TW" altLang="en-US" sz="2400" dirty="0"/>
              <a:t>、廣域的公園綠地與綠意景觀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/>
              <a:t>道路系統多採彎曲之形式，設有</a:t>
            </a:r>
            <a:r>
              <a:rPr lang="zh-TW" altLang="en-US" sz="2400" dirty="0">
                <a:solidFill>
                  <a:srgbClr val="FF0000"/>
                </a:solidFill>
              </a:rPr>
              <a:t>丁字路口與囊底路空間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0197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4057269-E9F9-4B19-AA69-2139A3383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80" y="0"/>
            <a:ext cx="10777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43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b="1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  <a:cs typeface="+mn-cs"/>
              </a:rPr>
              <a:t>台灣省政府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69805" y="1632204"/>
            <a:ext cx="10178322" cy="3593591"/>
          </a:xfrm>
        </p:spPr>
        <p:txBody>
          <a:bodyPr/>
          <a:lstStyle/>
          <a:p>
            <a:r>
              <a:rPr lang="zh-TW" altLang="en-US" dirty="0"/>
              <a:t>台灣省政府造型為山字形</a:t>
            </a:r>
            <a:endParaRPr lang="en-US" altLang="zh-TW" dirty="0"/>
          </a:p>
          <a:p>
            <a:r>
              <a:rPr lang="zh-TW" altLang="en-US" dirty="0"/>
              <a:t>主要展現雄鷹展翅，也是因後山是老虎，若省政府辦公廳是老鷹，就可以飛起來。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中興新村後山叫虎山，因為山勢就像趴臥老虎而得名，而中興新村動土時怕驚動猛虎，所以設計一個圓環，讓老虎可以繞著圓環玩耍。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7D6C7CB-9810-45BB-A8BF-4FF73B5D1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481" y="3947455"/>
            <a:ext cx="4314227" cy="286356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0C1549D-7228-4B34-8488-CD3A7FC92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775" y="3947454"/>
            <a:ext cx="5097059" cy="286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79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2" y="1738051"/>
            <a:ext cx="6609294" cy="371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7104424" y="2777540"/>
            <a:ext cx="43782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TW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臺灣省政府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名義上是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hlinkClick r:id="rId3" tooltip="中華民國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中華民國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hlinkClick r:id="rId4" tooltip="臺灣省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臺灣省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的最高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hlinkClick r:id="rId5" tooltip="行政機關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行政機關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，由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hlinkClick r:id="rId6" tooltip="行政院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行政院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直接管轄，成立於</a:t>
            </a:r>
            <a:r>
              <a:rPr lang="en-US" altLang="zh-TW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1947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22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日，前身為</a:t>
            </a:r>
            <a:r>
              <a:rPr lang="en-US" altLang="zh-TW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1945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9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日成立的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hlinkClick r:id="rId7" tooltip="臺灣省行政長官公署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臺灣省行政長官公署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。其於</a:t>
            </a:r>
            <a:r>
              <a:rPr lang="en-US" altLang="zh-TW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1998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hlinkClick r:id="rId8" tooltip="臺灣省政府功能業務與組織調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凍省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後大幅縮減業務、並喪失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hlinkClick r:id="rId9" tooltip="地方自治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地方自治</a:t>
            </a:r>
            <a:r>
              <a:rPr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機關之功能，成為無自治地位之地方行政機關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6FF3D3A8-9854-436C-B96F-C72C858F2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b="1" dirty="0">
                <a:solidFill>
                  <a:prstClr val="black"/>
                </a:solidFill>
                <a:latin typeface="Franklin Gothic Book"/>
                <a:ea typeface="微軟正黑體" panose="020B0604030504040204" pitchFamily="34" charset="-120"/>
                <a:cs typeface="+mn-cs"/>
              </a:rPr>
              <a:t>台灣省政府</a:t>
            </a:r>
          </a:p>
        </p:txBody>
      </p:sp>
    </p:spTree>
    <p:extLst>
      <p:ext uri="{BB962C8B-B14F-4D97-AF65-F5344CB8AC3E}">
        <p14:creationId xmlns:p14="http://schemas.microsoft.com/office/powerpoint/2010/main" val="2318328506"/>
      </p:ext>
    </p:extLst>
  </p:cSld>
  <p:clrMapOvr>
    <a:masterClrMapping/>
  </p:clrMapOvr>
</p:sld>
</file>

<file path=ppt/theme/theme1.xml><?xml version="1.0" encoding="utf-8"?>
<a:theme xmlns:a="http://schemas.openxmlformats.org/drawingml/2006/main" name="徽章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882</Words>
  <Application>Microsoft Office PowerPoint</Application>
  <PresentationFormat>寬螢幕</PresentationFormat>
  <Paragraphs>95</Paragraphs>
  <Slides>17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3" baseType="lpstr">
      <vt:lpstr>Arial</vt:lpstr>
      <vt:lpstr>Calibri</vt:lpstr>
      <vt:lpstr>Franklin Gothic Book</vt:lpstr>
      <vt:lpstr>Gill Sans MT</vt:lpstr>
      <vt:lpstr>Impact</vt:lpstr>
      <vt:lpstr>徽章</vt:lpstr>
      <vt:lpstr>微觀 中興新村</vt:lpstr>
      <vt:lpstr>PowerPoint 簡報</vt:lpstr>
      <vt:lpstr>PowerPoint 簡報</vt:lpstr>
      <vt:lpstr>PowerPoint 簡報</vt:lpstr>
      <vt:lpstr>英國新市鎮</vt:lpstr>
      <vt:lpstr>前衛設計</vt:lpstr>
      <vt:lpstr>PowerPoint 簡報</vt:lpstr>
      <vt:lpstr>台灣省政府</vt:lpstr>
      <vt:lpstr>台灣省政府</vt:lpstr>
      <vt:lpstr>光華國小</vt:lpstr>
      <vt:lpstr>PowerPoint 簡報</vt:lpstr>
      <vt:lpstr>防空洞 </vt:lpstr>
      <vt:lpstr>防空洞 </vt:lpstr>
      <vt:lpstr>PowerPoint 簡報</vt:lpstr>
      <vt:lpstr>囊底路</vt:lpstr>
      <vt:lpstr>茄苳老樹</vt:lpstr>
      <vt:lpstr>宿舍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微觀 中興</dc:title>
  <dc:creator>佳禪 林</dc:creator>
  <cp:lastModifiedBy>佳禪 林</cp:lastModifiedBy>
  <cp:revision>44</cp:revision>
  <dcterms:created xsi:type="dcterms:W3CDTF">2019-05-02T11:57:58Z</dcterms:created>
  <dcterms:modified xsi:type="dcterms:W3CDTF">2019-05-02T13:37:07Z</dcterms:modified>
</cp:coreProperties>
</file>